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73" r:id="rId16"/>
    <p:sldId id="274" r:id="rId17"/>
    <p:sldId id="275" r:id="rId18"/>
    <p:sldId id="265" r:id="rId19"/>
    <p:sldId id="276" r:id="rId20"/>
    <p:sldId id="277" r:id="rId21"/>
    <p:sldId id="278" r:id="rId22"/>
    <p:sldId id="279" r:id="rId23"/>
    <p:sldId id="281" r:id="rId24"/>
    <p:sldId id="282" r:id="rId25"/>
    <p:sldId id="280" r:id="rId26"/>
    <p:sldId id="283" r:id="rId27"/>
    <p:sldId id="286" r:id="rId28"/>
    <p:sldId id="287" r:id="rId29"/>
    <p:sldId id="288" r:id="rId30"/>
    <p:sldId id="289" r:id="rId31"/>
    <p:sldId id="285" r:id="rId32"/>
    <p:sldId id="290" r:id="rId33"/>
    <p:sldId id="267"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83" autoAdjust="0"/>
  </p:normalViewPr>
  <p:slideViewPr>
    <p:cSldViewPr>
      <p:cViewPr varScale="1">
        <p:scale>
          <a:sx n="107" d="100"/>
          <a:sy n="107" d="100"/>
        </p:scale>
        <p:origin x="133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207A0BD-1397-46C0-890A-4348B9283795}" type="datetimeFigureOut">
              <a:rPr lang="en-US" smtClean="0"/>
              <a:t>7/11/2024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017C516-6975-4DBB-A42D-EE73ABDBE595}" type="slidenum">
              <a:rPr lang="en-US" smtClean="0"/>
              <a:t>‹#›</a:t>
            </a:fld>
            <a:endParaRPr lang="en-US"/>
          </a:p>
        </p:txBody>
      </p:sp>
    </p:spTree>
    <p:extLst>
      <p:ext uri="{BB962C8B-B14F-4D97-AF65-F5344CB8AC3E}">
        <p14:creationId xmlns:p14="http://schemas.microsoft.com/office/powerpoint/2010/main" val="179745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7C516-6975-4DBB-A42D-EE73ABDBE595}" type="slidenum">
              <a:rPr lang="en-US" smtClean="0"/>
              <a:t>10</a:t>
            </a:fld>
            <a:endParaRPr lang="en-US"/>
          </a:p>
        </p:txBody>
      </p:sp>
    </p:spTree>
    <p:extLst>
      <p:ext uri="{BB962C8B-B14F-4D97-AF65-F5344CB8AC3E}">
        <p14:creationId xmlns:p14="http://schemas.microsoft.com/office/powerpoint/2010/main" val="59083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7C516-6975-4DBB-A42D-EE73ABDBE595}" type="slidenum">
              <a:rPr lang="en-US" smtClean="0"/>
              <a:t>26</a:t>
            </a:fld>
            <a:endParaRPr lang="en-US"/>
          </a:p>
        </p:txBody>
      </p:sp>
    </p:spTree>
    <p:extLst>
      <p:ext uri="{BB962C8B-B14F-4D97-AF65-F5344CB8AC3E}">
        <p14:creationId xmlns:p14="http://schemas.microsoft.com/office/powerpoint/2010/main" val="317790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2675"/>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2675"/>
                </a:solidFill>
                <a:latin typeface="Roboto"/>
                <a:cs typeface="Robo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2675"/>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02532" y="2208217"/>
            <a:ext cx="5338934" cy="513080"/>
          </a:xfrm>
          <a:prstGeom prst="rect">
            <a:avLst/>
          </a:prstGeom>
        </p:spPr>
        <p:txBody>
          <a:bodyPr wrap="square" lIns="0" tIns="0" rIns="0" bIns="0">
            <a:spAutoFit/>
          </a:bodyPr>
          <a:lstStyle>
            <a:lvl1pPr>
              <a:defRPr sz="3200" b="1" i="0">
                <a:solidFill>
                  <a:srgbClr val="002675"/>
                </a:solidFill>
                <a:latin typeface="Roboto"/>
                <a:cs typeface="Roboto"/>
              </a:defRPr>
            </a:lvl1pPr>
          </a:lstStyle>
          <a:p>
            <a:endParaRPr/>
          </a:p>
        </p:txBody>
      </p:sp>
      <p:sp>
        <p:nvSpPr>
          <p:cNvPr id="3" name="Holder 3"/>
          <p:cNvSpPr>
            <a:spLocks noGrp="1"/>
          </p:cNvSpPr>
          <p:nvPr>
            <p:ph type="body" idx="1"/>
          </p:nvPr>
        </p:nvSpPr>
        <p:spPr>
          <a:xfrm>
            <a:off x="436159" y="1051540"/>
            <a:ext cx="8271681" cy="3241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 y="0"/>
            <a:ext cx="8229881" cy="2118995"/>
            <a:chOff x="1465861" y="0"/>
            <a:chExt cx="7678420" cy="2118995"/>
          </a:xfrm>
        </p:grpSpPr>
        <p:pic>
          <p:nvPicPr>
            <p:cNvPr id="3" name="object 3"/>
            <p:cNvPicPr/>
            <p:nvPr/>
          </p:nvPicPr>
          <p:blipFill>
            <a:blip r:embed="rId2" cstate="print"/>
            <a:stretch>
              <a:fillRect/>
            </a:stretch>
          </p:blipFill>
          <p:spPr>
            <a:xfrm>
              <a:off x="7049535" y="0"/>
              <a:ext cx="2094464" cy="554508"/>
            </a:xfrm>
            <a:prstGeom prst="rect">
              <a:avLst/>
            </a:prstGeom>
          </p:spPr>
        </p:pic>
        <p:pic>
          <p:nvPicPr>
            <p:cNvPr id="4" name="object 4"/>
            <p:cNvPicPr/>
            <p:nvPr/>
          </p:nvPicPr>
          <p:blipFill>
            <a:blip r:embed="rId3" cstate="print"/>
            <a:stretch>
              <a:fillRect/>
            </a:stretch>
          </p:blipFill>
          <p:spPr>
            <a:xfrm>
              <a:off x="7159750" y="12648"/>
              <a:ext cx="1975103" cy="426948"/>
            </a:xfrm>
            <a:prstGeom prst="rect">
              <a:avLst/>
            </a:prstGeom>
          </p:spPr>
        </p:pic>
        <p:pic>
          <p:nvPicPr>
            <p:cNvPr id="5" name="object 5"/>
            <p:cNvPicPr/>
            <p:nvPr/>
          </p:nvPicPr>
          <p:blipFill>
            <a:blip r:embed="rId4" cstate="print"/>
            <a:stretch>
              <a:fillRect/>
            </a:stretch>
          </p:blipFill>
          <p:spPr>
            <a:xfrm>
              <a:off x="1465861" y="126749"/>
              <a:ext cx="5595841" cy="1992183"/>
            </a:xfrm>
            <a:prstGeom prst="rect">
              <a:avLst/>
            </a:prstGeom>
          </p:spPr>
        </p:pic>
      </p:grpSp>
      <p:sp>
        <p:nvSpPr>
          <p:cNvPr id="6" name="object 6"/>
          <p:cNvSpPr txBox="1"/>
          <p:nvPr/>
        </p:nvSpPr>
        <p:spPr>
          <a:xfrm>
            <a:off x="6093755" y="6623670"/>
            <a:ext cx="3037840" cy="162560"/>
          </a:xfrm>
          <a:prstGeom prst="rect">
            <a:avLst/>
          </a:prstGeom>
        </p:spPr>
        <p:txBody>
          <a:bodyPr vert="horz" wrap="square" lIns="0" tIns="12700" rIns="0" bIns="0" rtlCol="0">
            <a:spAutoFit/>
          </a:bodyPr>
          <a:lstStyle/>
          <a:p>
            <a:pPr marL="12700">
              <a:lnSpc>
                <a:spcPct val="100000"/>
              </a:lnSpc>
              <a:spcBef>
                <a:spcPts val="100"/>
              </a:spcBef>
            </a:pPr>
            <a:r>
              <a:rPr sz="900" spc="-15" dirty="0">
                <a:latin typeface="Lucida Sans Unicode"/>
                <a:cs typeface="Lucida Sans Unicode"/>
              </a:rPr>
              <a:t>Copyrights</a:t>
            </a:r>
            <a:r>
              <a:rPr sz="900" spc="-40" dirty="0">
                <a:latin typeface="Lucida Sans Unicode"/>
                <a:cs typeface="Lucida Sans Unicode"/>
              </a:rPr>
              <a:t> </a:t>
            </a:r>
            <a:r>
              <a:rPr sz="900" spc="-100" dirty="0">
                <a:latin typeface="Lucida Sans Unicode"/>
                <a:cs typeface="Lucida Sans Unicode"/>
              </a:rPr>
              <a:t>©</a:t>
            </a:r>
            <a:r>
              <a:rPr sz="900" spc="-35" dirty="0">
                <a:latin typeface="Lucida Sans Unicode"/>
                <a:cs typeface="Lucida Sans Unicode"/>
              </a:rPr>
              <a:t> </a:t>
            </a:r>
            <a:r>
              <a:rPr sz="900" spc="-75" dirty="0">
                <a:latin typeface="Lucida Sans Unicode"/>
                <a:cs typeface="Lucida Sans Unicode"/>
              </a:rPr>
              <a:t>2017</a:t>
            </a:r>
            <a:r>
              <a:rPr sz="900" spc="-40" dirty="0">
                <a:latin typeface="Lucida Sans Unicode"/>
                <a:cs typeface="Lucida Sans Unicode"/>
              </a:rPr>
              <a:t> </a:t>
            </a:r>
            <a:r>
              <a:rPr sz="900" spc="5" dirty="0">
                <a:latin typeface="Lucida Sans Unicode"/>
                <a:cs typeface="Lucida Sans Unicode"/>
              </a:rPr>
              <a:t>Innodatatics</a:t>
            </a:r>
            <a:r>
              <a:rPr sz="900" spc="-35" dirty="0">
                <a:latin typeface="Lucida Sans Unicode"/>
                <a:cs typeface="Lucida Sans Unicode"/>
              </a:rPr>
              <a:t> </a:t>
            </a:r>
            <a:r>
              <a:rPr sz="900" dirty="0">
                <a:latin typeface="Lucida Sans Unicode"/>
                <a:cs typeface="Lucida Sans Unicode"/>
              </a:rPr>
              <a:t>Inc.</a:t>
            </a:r>
            <a:r>
              <a:rPr sz="900" spc="-40" dirty="0">
                <a:latin typeface="Lucida Sans Unicode"/>
                <a:cs typeface="Lucida Sans Unicode"/>
              </a:rPr>
              <a:t> </a:t>
            </a:r>
            <a:r>
              <a:rPr sz="900" spc="-45" dirty="0">
                <a:latin typeface="Lucida Sans Unicode"/>
                <a:cs typeface="Lucida Sans Unicode"/>
              </a:rPr>
              <a:t>All</a:t>
            </a:r>
            <a:r>
              <a:rPr sz="900" spc="-35" dirty="0">
                <a:latin typeface="Lucida Sans Unicode"/>
                <a:cs typeface="Lucida Sans Unicode"/>
              </a:rPr>
              <a:t> </a:t>
            </a:r>
            <a:r>
              <a:rPr sz="900" spc="-40" dirty="0">
                <a:latin typeface="Lucida Sans Unicode"/>
                <a:cs typeface="Lucida Sans Unicode"/>
              </a:rPr>
              <a:t>Rights </a:t>
            </a:r>
            <a:r>
              <a:rPr sz="900" spc="5" dirty="0">
                <a:latin typeface="Lucida Sans Unicode"/>
                <a:cs typeface="Lucida Sans Unicode"/>
              </a:rPr>
              <a:t>Reserved</a:t>
            </a:r>
            <a:endParaRPr sz="900">
              <a:latin typeface="Lucida Sans Unicode"/>
              <a:cs typeface="Lucida Sans Unicode"/>
            </a:endParaRPr>
          </a:p>
        </p:txBody>
      </p:sp>
      <p:pic>
        <p:nvPicPr>
          <p:cNvPr id="7" name="object 7"/>
          <p:cNvPicPr/>
          <p:nvPr/>
        </p:nvPicPr>
        <p:blipFill>
          <a:blip r:embed="rId5" cstate="print"/>
          <a:stretch>
            <a:fillRect/>
          </a:stretch>
        </p:blipFill>
        <p:spPr>
          <a:xfrm>
            <a:off x="7761937" y="614320"/>
            <a:ext cx="1188822" cy="414563"/>
          </a:xfrm>
          <a:prstGeom prst="rect">
            <a:avLst/>
          </a:prstGeom>
        </p:spPr>
      </p:pic>
      <p:sp>
        <p:nvSpPr>
          <p:cNvPr id="8" name="object 8"/>
          <p:cNvSpPr txBox="1">
            <a:spLocks noGrp="1"/>
          </p:cNvSpPr>
          <p:nvPr>
            <p:ph type="title"/>
          </p:nvPr>
        </p:nvSpPr>
        <p:spPr>
          <a:prstGeom prst="rect">
            <a:avLst/>
          </a:prstGeom>
        </p:spPr>
        <p:txBody>
          <a:bodyPr vert="horz" wrap="square" lIns="0" tIns="12700" rIns="0" bIns="0" rtlCol="0">
            <a:spAutoFit/>
          </a:bodyPr>
          <a:lstStyle/>
          <a:p>
            <a:pPr marL="413384">
              <a:lnSpc>
                <a:spcPct val="100000"/>
              </a:lnSpc>
              <a:spcBef>
                <a:spcPts val="100"/>
              </a:spcBef>
            </a:pPr>
            <a:r>
              <a:rPr spc="190" dirty="0">
                <a:latin typeface="Times New Roman" panose="02020603050405020304" pitchFamily="18" charset="0"/>
                <a:cs typeface="Times New Roman" panose="02020603050405020304" pitchFamily="18" charset="0"/>
              </a:rPr>
              <a:t>NLP</a:t>
            </a:r>
            <a:r>
              <a:rPr spc="5" dirty="0">
                <a:latin typeface="Times New Roman" panose="02020603050405020304" pitchFamily="18" charset="0"/>
                <a:cs typeface="Times New Roman" panose="02020603050405020304" pitchFamily="18" charset="0"/>
              </a:rPr>
              <a:t> </a:t>
            </a:r>
            <a:r>
              <a:rPr spc="204" dirty="0">
                <a:latin typeface="Times New Roman" panose="02020603050405020304" pitchFamily="18" charset="0"/>
                <a:cs typeface="Times New Roman" panose="02020603050405020304" pitchFamily="18" charset="0"/>
              </a:rPr>
              <a:t>Sentiment</a:t>
            </a:r>
            <a:r>
              <a:rPr spc="5" dirty="0">
                <a:latin typeface="Times New Roman" panose="02020603050405020304" pitchFamily="18" charset="0"/>
                <a:cs typeface="Times New Roman" panose="02020603050405020304" pitchFamily="18" charset="0"/>
              </a:rPr>
              <a:t> </a:t>
            </a:r>
            <a:r>
              <a:rPr spc="185" dirty="0">
                <a:latin typeface="Times New Roman" panose="02020603050405020304" pitchFamily="18" charset="0"/>
                <a:cs typeface="Times New Roman" panose="02020603050405020304" pitchFamily="18" charset="0"/>
              </a:rPr>
              <a:t>Analysis</a:t>
            </a:r>
          </a:p>
        </p:txBody>
      </p:sp>
      <p:sp>
        <p:nvSpPr>
          <p:cNvPr id="9" name="object 9"/>
          <p:cNvSpPr txBox="1"/>
          <p:nvPr/>
        </p:nvSpPr>
        <p:spPr>
          <a:xfrm>
            <a:off x="1341682" y="2909892"/>
            <a:ext cx="4324350" cy="2295500"/>
          </a:xfrm>
          <a:prstGeom prst="rect">
            <a:avLst/>
          </a:prstGeom>
        </p:spPr>
        <p:txBody>
          <a:bodyPr vert="horz" wrap="square" lIns="0" tIns="12700" rIns="0" bIns="0" rtlCol="0">
            <a:spAutoFit/>
          </a:bodyPr>
          <a:lstStyle/>
          <a:p>
            <a:pPr marL="2822575">
              <a:lnSpc>
                <a:spcPct val="100000"/>
              </a:lnSpc>
              <a:spcBef>
                <a:spcPts val="100"/>
              </a:spcBef>
            </a:pPr>
            <a:r>
              <a:rPr sz="2000" b="1" spc="120" dirty="0">
                <a:solidFill>
                  <a:srgbClr val="002675"/>
                </a:solidFill>
                <a:latin typeface="Times New Roman" panose="02020603050405020304" pitchFamily="18" charset="0"/>
                <a:cs typeface="Times New Roman" panose="02020603050405020304" pitchFamily="18" charset="0"/>
              </a:rPr>
              <a:t>Team</a:t>
            </a:r>
            <a:r>
              <a:rPr sz="2000" b="1" spc="-15" dirty="0">
                <a:solidFill>
                  <a:srgbClr val="002675"/>
                </a:solidFill>
                <a:latin typeface="Times New Roman" panose="02020603050405020304" pitchFamily="18" charset="0"/>
                <a:cs typeface="Times New Roman" panose="02020603050405020304" pitchFamily="18" charset="0"/>
              </a:rPr>
              <a:t> </a:t>
            </a:r>
            <a:r>
              <a:rPr sz="2000" b="1" spc="114" dirty="0">
                <a:solidFill>
                  <a:srgbClr val="002675"/>
                </a:solidFill>
                <a:latin typeface="Times New Roman" panose="02020603050405020304" pitchFamily="18" charset="0"/>
                <a:cs typeface="Times New Roman" panose="02020603050405020304" pitchFamily="18" charset="0"/>
              </a:rPr>
              <a:t>No</a:t>
            </a:r>
            <a:r>
              <a:rPr sz="2000" b="1" spc="-10" dirty="0">
                <a:solidFill>
                  <a:srgbClr val="002675"/>
                </a:solidFill>
                <a:latin typeface="Times New Roman" panose="02020603050405020304" pitchFamily="18" charset="0"/>
                <a:cs typeface="Times New Roman" panose="02020603050405020304" pitchFamily="18" charset="0"/>
              </a:rPr>
              <a:t> </a:t>
            </a:r>
            <a:r>
              <a:rPr sz="2000" b="1" spc="-30" dirty="0">
                <a:solidFill>
                  <a:srgbClr val="002675"/>
                </a:solidFill>
                <a:latin typeface="Times New Roman" panose="02020603050405020304" pitchFamily="18" charset="0"/>
                <a:cs typeface="Times New Roman" panose="02020603050405020304" pitchFamily="18" charset="0"/>
              </a:rPr>
              <a:t>1</a:t>
            </a:r>
            <a:endParaRPr sz="2000" b="1" dirty="0">
              <a:latin typeface="Times New Roman" panose="02020603050405020304" pitchFamily="18" charset="0"/>
              <a:cs typeface="Times New Roman" panose="02020603050405020304" pitchFamily="18" charset="0"/>
            </a:endParaRPr>
          </a:p>
          <a:p>
            <a:pPr marL="12700" marR="1964689">
              <a:lnSpc>
                <a:spcPts val="1650"/>
              </a:lnSpc>
              <a:spcBef>
                <a:spcPts val="1770"/>
              </a:spcBef>
            </a:pPr>
            <a:r>
              <a:rPr sz="1400" b="1" spc="55" dirty="0">
                <a:solidFill>
                  <a:schemeClr val="accent5">
                    <a:lumMod val="50000"/>
                  </a:schemeClr>
                </a:solidFill>
                <a:latin typeface="Times New Roman" panose="02020603050405020304" pitchFamily="18" charset="0"/>
                <a:cs typeface="Times New Roman" panose="02020603050405020304" pitchFamily="18" charset="0"/>
              </a:rPr>
              <a:t>Mr.</a:t>
            </a:r>
            <a:r>
              <a:rPr sz="1400" b="1" dirty="0">
                <a:solidFill>
                  <a:schemeClr val="accent5">
                    <a:lumMod val="50000"/>
                  </a:schemeClr>
                </a:solidFill>
                <a:latin typeface="Times New Roman" panose="02020603050405020304" pitchFamily="18" charset="0"/>
                <a:cs typeface="Times New Roman" panose="02020603050405020304" pitchFamily="18" charset="0"/>
              </a:rPr>
              <a:t> </a:t>
            </a:r>
            <a:r>
              <a:rPr sz="1400" b="1" spc="70" dirty="0">
                <a:solidFill>
                  <a:schemeClr val="accent5">
                    <a:lumMod val="50000"/>
                  </a:schemeClr>
                </a:solidFill>
                <a:latin typeface="Times New Roman" panose="02020603050405020304" pitchFamily="18" charset="0"/>
                <a:cs typeface="Times New Roman" panose="02020603050405020304" pitchFamily="18" charset="0"/>
              </a:rPr>
              <a:t>Durga</a:t>
            </a:r>
            <a:r>
              <a:rPr sz="1400" b="1" dirty="0">
                <a:solidFill>
                  <a:schemeClr val="accent5">
                    <a:lumMod val="50000"/>
                  </a:schemeClr>
                </a:solidFill>
                <a:latin typeface="Times New Roman" panose="02020603050405020304" pitchFamily="18" charset="0"/>
                <a:cs typeface="Times New Roman" panose="02020603050405020304" pitchFamily="18" charset="0"/>
              </a:rPr>
              <a:t> </a:t>
            </a:r>
            <a:r>
              <a:rPr sz="1400" b="1" spc="20" dirty="0">
                <a:solidFill>
                  <a:schemeClr val="accent5">
                    <a:lumMod val="50000"/>
                  </a:schemeClr>
                </a:solidFill>
                <a:latin typeface="Times New Roman" panose="02020603050405020304" pitchFamily="18" charset="0"/>
                <a:cs typeface="Times New Roman" panose="02020603050405020304" pitchFamily="18" charset="0"/>
              </a:rPr>
              <a:t>Prasad</a:t>
            </a:r>
            <a:r>
              <a:rPr sz="1400" b="1" dirty="0">
                <a:solidFill>
                  <a:schemeClr val="accent5">
                    <a:lumMod val="50000"/>
                  </a:schemeClr>
                </a:solidFill>
                <a:latin typeface="Times New Roman" panose="02020603050405020304" pitchFamily="18" charset="0"/>
                <a:cs typeface="Times New Roman" panose="02020603050405020304" pitchFamily="18" charset="0"/>
              </a:rPr>
              <a:t> </a:t>
            </a:r>
            <a:r>
              <a:rPr sz="1400" b="1" spc="30" dirty="0">
                <a:solidFill>
                  <a:schemeClr val="accent5">
                    <a:lumMod val="50000"/>
                  </a:schemeClr>
                </a:solidFill>
                <a:latin typeface="Times New Roman" panose="02020603050405020304" pitchFamily="18" charset="0"/>
                <a:cs typeface="Times New Roman" panose="02020603050405020304" pitchFamily="18" charset="0"/>
              </a:rPr>
              <a:t>Kamisetti </a:t>
            </a:r>
            <a:r>
              <a:rPr sz="1400" b="1" spc="-335" dirty="0">
                <a:solidFill>
                  <a:schemeClr val="accent5">
                    <a:lumMod val="50000"/>
                  </a:schemeClr>
                </a:solidFill>
                <a:latin typeface="Times New Roman" panose="02020603050405020304" pitchFamily="18" charset="0"/>
                <a:cs typeface="Times New Roman" panose="02020603050405020304" pitchFamily="18" charset="0"/>
              </a:rPr>
              <a:t> </a:t>
            </a:r>
            <a:r>
              <a:rPr sz="1400" b="1" spc="55" dirty="0">
                <a:solidFill>
                  <a:schemeClr val="accent5">
                    <a:lumMod val="50000"/>
                  </a:schemeClr>
                </a:solidFill>
                <a:latin typeface="Times New Roman" panose="02020603050405020304" pitchFamily="18" charset="0"/>
                <a:cs typeface="Times New Roman" panose="02020603050405020304" pitchFamily="18" charset="0"/>
              </a:rPr>
              <a:t>Mr.</a:t>
            </a:r>
            <a:r>
              <a:rPr sz="1400" b="1" spc="5" dirty="0">
                <a:solidFill>
                  <a:schemeClr val="accent5">
                    <a:lumMod val="50000"/>
                  </a:schemeClr>
                </a:solidFill>
                <a:latin typeface="Times New Roman" panose="02020603050405020304" pitchFamily="18" charset="0"/>
                <a:cs typeface="Times New Roman" panose="02020603050405020304" pitchFamily="18" charset="0"/>
              </a:rPr>
              <a:t> </a:t>
            </a:r>
            <a:r>
              <a:rPr sz="1400" b="1" spc="50" dirty="0">
                <a:solidFill>
                  <a:schemeClr val="accent5">
                    <a:lumMod val="50000"/>
                  </a:schemeClr>
                </a:solidFill>
                <a:latin typeface="Times New Roman" panose="02020603050405020304" pitchFamily="18" charset="0"/>
                <a:cs typeface="Times New Roman" panose="02020603050405020304" pitchFamily="18" charset="0"/>
              </a:rPr>
              <a:t>Gopi</a:t>
            </a:r>
            <a:r>
              <a:rPr sz="1400" b="1" spc="5" dirty="0">
                <a:solidFill>
                  <a:schemeClr val="accent5">
                    <a:lumMod val="50000"/>
                  </a:schemeClr>
                </a:solidFill>
                <a:latin typeface="Times New Roman" panose="02020603050405020304" pitchFamily="18" charset="0"/>
                <a:cs typeface="Times New Roman" panose="02020603050405020304" pitchFamily="18" charset="0"/>
              </a:rPr>
              <a:t> </a:t>
            </a:r>
            <a:r>
              <a:rPr sz="1400" b="1" spc="50" dirty="0">
                <a:solidFill>
                  <a:schemeClr val="accent5">
                    <a:lumMod val="50000"/>
                  </a:schemeClr>
                </a:solidFill>
                <a:latin typeface="Times New Roman" panose="02020603050405020304" pitchFamily="18" charset="0"/>
                <a:cs typeface="Times New Roman" panose="02020603050405020304" pitchFamily="18" charset="0"/>
              </a:rPr>
              <a:t>Dileep</a:t>
            </a:r>
            <a:r>
              <a:rPr sz="1400" b="1" spc="5" dirty="0">
                <a:solidFill>
                  <a:schemeClr val="accent5">
                    <a:lumMod val="50000"/>
                  </a:schemeClr>
                </a:solidFill>
                <a:latin typeface="Times New Roman" panose="02020603050405020304" pitchFamily="18" charset="0"/>
                <a:cs typeface="Times New Roman" panose="02020603050405020304" pitchFamily="18" charset="0"/>
              </a:rPr>
              <a:t> </a:t>
            </a:r>
            <a:r>
              <a:rPr sz="1400" b="1" spc="95" dirty="0">
                <a:solidFill>
                  <a:schemeClr val="accent5">
                    <a:lumMod val="50000"/>
                  </a:schemeClr>
                </a:solidFill>
                <a:latin typeface="Times New Roman" panose="02020603050405020304" pitchFamily="18" charset="0"/>
                <a:cs typeface="Times New Roman" panose="02020603050405020304" pitchFamily="18" charset="0"/>
              </a:rPr>
              <a:t>Kumar</a:t>
            </a:r>
            <a:endParaRPr sz="1400" b="1" dirty="0">
              <a:solidFill>
                <a:schemeClr val="accent5">
                  <a:lumMod val="50000"/>
                </a:schemeClr>
              </a:solidFill>
              <a:latin typeface="Times New Roman" panose="02020603050405020304" pitchFamily="18" charset="0"/>
              <a:cs typeface="Times New Roman" panose="02020603050405020304" pitchFamily="18" charset="0"/>
            </a:endParaRPr>
          </a:p>
          <a:p>
            <a:pPr marL="12700" marR="2446020">
              <a:lnSpc>
                <a:spcPts val="1650"/>
              </a:lnSpc>
            </a:pPr>
            <a:r>
              <a:rPr sz="1400" b="1" spc="-25" dirty="0">
                <a:solidFill>
                  <a:schemeClr val="accent5">
                    <a:lumMod val="50000"/>
                  </a:schemeClr>
                </a:solidFill>
                <a:latin typeface="Times New Roman" panose="02020603050405020304" pitchFamily="18" charset="0"/>
                <a:cs typeface="Times New Roman" panose="02020603050405020304" pitchFamily="18" charset="0"/>
              </a:rPr>
              <a:t>Ms. </a:t>
            </a:r>
            <a:r>
              <a:rPr sz="1400" b="1" spc="55" dirty="0">
                <a:solidFill>
                  <a:schemeClr val="accent5">
                    <a:lumMod val="50000"/>
                  </a:schemeClr>
                </a:solidFill>
                <a:latin typeface="Times New Roman" panose="02020603050405020304" pitchFamily="18" charset="0"/>
                <a:cs typeface="Times New Roman" panose="02020603050405020304" pitchFamily="18" charset="0"/>
              </a:rPr>
              <a:t>Medoju</a:t>
            </a:r>
            <a:r>
              <a:rPr sz="1400" b="1" spc="-25" dirty="0">
                <a:solidFill>
                  <a:schemeClr val="accent5">
                    <a:lumMod val="50000"/>
                  </a:schemeClr>
                </a:solidFill>
                <a:latin typeface="Times New Roman" panose="02020603050405020304" pitchFamily="18" charset="0"/>
                <a:cs typeface="Times New Roman" panose="02020603050405020304" pitchFamily="18" charset="0"/>
              </a:rPr>
              <a:t> </a:t>
            </a:r>
            <a:r>
              <a:rPr sz="1400" b="1" spc="40" dirty="0">
                <a:solidFill>
                  <a:schemeClr val="accent5">
                    <a:lumMod val="50000"/>
                  </a:schemeClr>
                </a:solidFill>
                <a:latin typeface="Times New Roman" panose="02020603050405020304" pitchFamily="18" charset="0"/>
                <a:cs typeface="Times New Roman" panose="02020603050405020304" pitchFamily="18" charset="0"/>
              </a:rPr>
              <a:t>Vaishnavi </a:t>
            </a:r>
            <a:r>
              <a:rPr sz="1400" b="1" spc="-335" dirty="0">
                <a:solidFill>
                  <a:schemeClr val="accent5">
                    <a:lumMod val="50000"/>
                  </a:schemeClr>
                </a:solidFill>
                <a:latin typeface="Times New Roman" panose="02020603050405020304" pitchFamily="18" charset="0"/>
                <a:cs typeface="Times New Roman" panose="02020603050405020304" pitchFamily="18" charset="0"/>
              </a:rPr>
              <a:t> </a:t>
            </a:r>
            <a:r>
              <a:rPr sz="1400" b="1" spc="30" dirty="0">
                <a:solidFill>
                  <a:schemeClr val="accent5">
                    <a:lumMod val="50000"/>
                  </a:schemeClr>
                </a:solidFill>
                <a:latin typeface="Times New Roman" panose="02020603050405020304" pitchFamily="18" charset="0"/>
                <a:cs typeface="Times New Roman" panose="02020603050405020304" pitchFamily="18" charset="0"/>
              </a:rPr>
              <a:t>Mrs.Ramsheeda</a:t>
            </a:r>
            <a:r>
              <a:rPr sz="1400" b="1" dirty="0">
                <a:solidFill>
                  <a:schemeClr val="accent5">
                    <a:lumMod val="50000"/>
                  </a:schemeClr>
                </a:solidFill>
                <a:latin typeface="Times New Roman" panose="02020603050405020304" pitchFamily="18" charset="0"/>
                <a:cs typeface="Times New Roman" panose="02020603050405020304" pitchFamily="18" charset="0"/>
              </a:rPr>
              <a:t> </a:t>
            </a:r>
            <a:r>
              <a:rPr sz="1400" b="1" spc="85" dirty="0">
                <a:solidFill>
                  <a:schemeClr val="accent5">
                    <a:lumMod val="50000"/>
                  </a:schemeClr>
                </a:solidFill>
                <a:latin typeface="Times New Roman" panose="02020603050405020304" pitchFamily="18" charset="0"/>
                <a:cs typeface="Times New Roman" panose="02020603050405020304" pitchFamily="18" charset="0"/>
              </a:rPr>
              <a:t>K</a:t>
            </a:r>
            <a:endParaRPr sz="1400" b="1" dirty="0">
              <a:solidFill>
                <a:schemeClr val="accent5">
                  <a:lumMod val="50000"/>
                </a:schemeClr>
              </a:solidFill>
              <a:latin typeface="Times New Roman" panose="02020603050405020304" pitchFamily="18" charset="0"/>
              <a:cs typeface="Times New Roman" panose="02020603050405020304" pitchFamily="18" charset="0"/>
            </a:endParaRPr>
          </a:p>
          <a:p>
            <a:pPr marL="12700" marR="2257425">
              <a:lnSpc>
                <a:spcPts val="1650"/>
              </a:lnSpc>
            </a:pPr>
            <a:r>
              <a:rPr sz="1400" b="1" spc="55" dirty="0">
                <a:solidFill>
                  <a:schemeClr val="accent5">
                    <a:lumMod val="50000"/>
                  </a:schemeClr>
                </a:solidFill>
                <a:latin typeface="Times New Roman" panose="02020603050405020304" pitchFamily="18" charset="0"/>
                <a:cs typeface="Times New Roman" panose="02020603050405020304" pitchFamily="18" charset="0"/>
              </a:rPr>
              <a:t>Mr.</a:t>
            </a:r>
            <a:r>
              <a:rPr sz="1400" b="1" spc="-5" dirty="0">
                <a:solidFill>
                  <a:schemeClr val="accent5">
                    <a:lumMod val="50000"/>
                  </a:schemeClr>
                </a:solidFill>
                <a:latin typeface="Times New Roman" panose="02020603050405020304" pitchFamily="18" charset="0"/>
                <a:cs typeface="Times New Roman" panose="02020603050405020304" pitchFamily="18" charset="0"/>
              </a:rPr>
              <a:t> </a:t>
            </a:r>
            <a:r>
              <a:rPr sz="1400" b="1" spc="25" dirty="0">
                <a:solidFill>
                  <a:schemeClr val="accent5">
                    <a:lumMod val="50000"/>
                  </a:schemeClr>
                </a:solidFill>
                <a:latin typeface="Times New Roman" panose="02020603050405020304" pitchFamily="18" charset="0"/>
                <a:cs typeface="Times New Roman" panose="02020603050405020304" pitchFamily="18" charset="0"/>
              </a:rPr>
              <a:t>Shaik</a:t>
            </a:r>
            <a:r>
              <a:rPr sz="1400" b="1" dirty="0">
                <a:solidFill>
                  <a:schemeClr val="accent5">
                    <a:lumMod val="50000"/>
                  </a:schemeClr>
                </a:solidFill>
                <a:latin typeface="Times New Roman" panose="02020603050405020304" pitchFamily="18" charset="0"/>
                <a:cs typeface="Times New Roman" panose="02020603050405020304" pitchFamily="18" charset="0"/>
              </a:rPr>
              <a:t> </a:t>
            </a:r>
            <a:r>
              <a:rPr sz="1400" b="1" spc="70" dirty="0">
                <a:solidFill>
                  <a:schemeClr val="accent5">
                    <a:lumMod val="50000"/>
                  </a:schemeClr>
                </a:solidFill>
                <a:latin typeface="Times New Roman" panose="02020603050405020304" pitchFamily="18" charset="0"/>
                <a:cs typeface="Times New Roman" panose="02020603050405020304" pitchFamily="18" charset="0"/>
              </a:rPr>
              <a:t>Abdul</a:t>
            </a:r>
            <a:r>
              <a:rPr sz="1400" b="1" dirty="0">
                <a:solidFill>
                  <a:schemeClr val="accent5">
                    <a:lumMod val="50000"/>
                  </a:schemeClr>
                </a:solidFill>
                <a:latin typeface="Times New Roman" panose="02020603050405020304" pitchFamily="18" charset="0"/>
                <a:cs typeface="Times New Roman" panose="02020603050405020304" pitchFamily="18" charset="0"/>
              </a:rPr>
              <a:t> </a:t>
            </a:r>
            <a:r>
              <a:rPr sz="1400" b="1" spc="80" dirty="0">
                <a:solidFill>
                  <a:schemeClr val="accent5">
                    <a:lumMod val="50000"/>
                  </a:schemeClr>
                </a:solidFill>
                <a:latin typeface="Times New Roman" panose="02020603050405020304" pitchFamily="18" charset="0"/>
                <a:cs typeface="Times New Roman" panose="02020603050405020304" pitchFamily="18" charset="0"/>
              </a:rPr>
              <a:t>Khadar</a:t>
            </a:r>
            <a:r>
              <a:rPr lang="en-US" sz="1500" b="1" dirty="0">
                <a:solidFill>
                  <a:schemeClr val="accent5">
                    <a:lumMod val="50000"/>
                  </a:schemeClr>
                </a:solidFill>
                <a:latin typeface="Roboto Bk"/>
                <a:cs typeface="Times New Roman" panose="02020603050405020304" pitchFamily="18" charset="0"/>
              </a:rPr>
              <a:t> </a:t>
            </a:r>
          </a:p>
          <a:p>
            <a:pPr marL="12700" marR="2257425">
              <a:lnSpc>
                <a:spcPts val="1650"/>
              </a:lnSpc>
            </a:pPr>
            <a:endParaRPr lang="en-US" sz="1500" b="1" spc="-60" dirty="0">
              <a:solidFill>
                <a:srgbClr val="002675"/>
              </a:solidFill>
              <a:latin typeface="Roboto Bk"/>
              <a:cs typeface="Times New Roman" panose="02020603050405020304" pitchFamily="18" charset="0"/>
            </a:endParaRPr>
          </a:p>
          <a:p>
            <a:pPr marL="12700" marR="2257425">
              <a:lnSpc>
                <a:spcPts val="1650"/>
              </a:lnSpc>
            </a:pPr>
            <a:r>
              <a:rPr lang="en-US" sz="1500" b="1" spc="-60" dirty="0">
                <a:solidFill>
                  <a:srgbClr val="002675"/>
                </a:solidFill>
                <a:latin typeface="Roboto Bk"/>
                <a:cs typeface="Times New Roman" panose="02020603050405020304" pitchFamily="18" charset="0"/>
              </a:rPr>
              <a:t>                                          </a:t>
            </a:r>
            <a:r>
              <a:rPr sz="1600" b="1" spc="-60" dirty="0">
                <a:latin typeface="Roboto"/>
                <a:cs typeface="Roboto"/>
              </a:rPr>
              <a:t>1</a:t>
            </a:r>
            <a:r>
              <a:rPr lang="en-US" sz="1600" b="1" spc="-60" dirty="0">
                <a:latin typeface="Roboto"/>
                <a:cs typeface="Roboto"/>
              </a:rPr>
              <a:t>1</a:t>
            </a:r>
            <a:r>
              <a:rPr sz="1600" b="1" spc="-60" dirty="0">
                <a:latin typeface="Roboto"/>
                <a:cs typeface="Roboto"/>
              </a:rPr>
              <a:t>/0</a:t>
            </a:r>
            <a:r>
              <a:rPr lang="en-US" sz="1600" b="1" spc="-60" dirty="0">
                <a:latin typeface="Roboto"/>
                <a:cs typeface="Roboto"/>
              </a:rPr>
              <a:t>7</a:t>
            </a:r>
            <a:r>
              <a:rPr sz="1600" b="1" spc="-60" dirty="0">
                <a:latin typeface="Roboto"/>
                <a:cs typeface="Roboto"/>
              </a:rPr>
              <a:t>/2024</a:t>
            </a:r>
            <a:endParaRPr sz="1600" dirty="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A53D65-0C94-9E99-1486-008A4CA6ECD3}"/>
              </a:ext>
            </a:extLst>
          </p:cNvPr>
          <p:cNvSpPr txBox="1"/>
          <p:nvPr/>
        </p:nvSpPr>
        <p:spPr>
          <a:xfrm>
            <a:off x="152400" y="228600"/>
            <a:ext cx="6705600" cy="523220"/>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2800"/>
              <a:buFont typeface="Arial" panose="020B0604020202020204"/>
              <a:buNone/>
            </a:pPr>
            <a:r>
              <a:rPr lang="en-US" sz="2800" b="1" i="0" u="none" strike="noStrike" cap="none" dirty="0">
                <a:solidFill>
                  <a:srgbClr val="002776"/>
                </a:solidFill>
                <a:latin typeface="Times New Roman" panose="02020603050405020304" charset="0"/>
                <a:ea typeface="Arial" panose="020B0604020202020204"/>
                <a:cs typeface="Times New Roman" panose="02020603050405020304" charset="0"/>
                <a:sym typeface="Arial" panose="020B0604020202020204"/>
              </a:rPr>
              <a:t>Feature Engineering/</a:t>
            </a:r>
            <a:r>
              <a:rPr lang="en-US" sz="2800" b="1" i="0" u="none" strike="noStrike" cap="none" dirty="0">
                <a:solidFill>
                  <a:srgbClr val="002060"/>
                </a:solidFill>
                <a:latin typeface="Times New Roman" panose="02020603050405020304" charset="0"/>
                <a:ea typeface="Arial" panose="020B0604020202020204"/>
                <a:cs typeface="Times New Roman" panose="02020603050405020304" charset="0"/>
                <a:sym typeface="Arial" panose="020B0604020202020204"/>
              </a:rPr>
              <a:t>Visualization</a:t>
            </a:r>
          </a:p>
        </p:txBody>
      </p:sp>
      <p:sp>
        <p:nvSpPr>
          <p:cNvPr id="7" name="TextBox 6">
            <a:extLst>
              <a:ext uri="{FF2B5EF4-FFF2-40B4-BE49-F238E27FC236}">
                <a16:creationId xmlns:a16="http://schemas.microsoft.com/office/drawing/2014/main" id="{1EF3ABBE-1369-A82E-F14A-A603965454FB}"/>
              </a:ext>
            </a:extLst>
          </p:cNvPr>
          <p:cNvSpPr txBox="1"/>
          <p:nvPr/>
        </p:nvSpPr>
        <p:spPr>
          <a:xfrm>
            <a:off x="228600" y="751820"/>
            <a:ext cx="8610600" cy="830997"/>
          </a:xfrm>
          <a:prstGeom prst="rect">
            <a:avLst/>
          </a:prstGeom>
          <a:noFill/>
        </p:spPr>
        <p:txBody>
          <a:bodyPr wrap="square">
            <a:spAutoFit/>
          </a:bodyPr>
          <a:lstStyle/>
          <a:p>
            <a:pPr algn="just"/>
            <a:r>
              <a:rPr lang="en-US" sz="1600" dirty="0">
                <a:latin typeface="Times New Roman" panose="02020603050405020304" charset="0"/>
                <a:cs typeface="Times New Roman" panose="02020603050405020304" charset="0"/>
              </a:rPr>
              <a:t>Visualization  is any technique for creating images, diagrams, or animations to communicate a message. Visualization through visual imagery has been an effective way to communicate both abstract and concrete ideas since the dawn of humanity.</a:t>
            </a:r>
          </a:p>
        </p:txBody>
      </p:sp>
      <p:sp>
        <p:nvSpPr>
          <p:cNvPr id="9" name="TextBox 8">
            <a:extLst>
              <a:ext uri="{FF2B5EF4-FFF2-40B4-BE49-F238E27FC236}">
                <a16:creationId xmlns:a16="http://schemas.microsoft.com/office/drawing/2014/main" id="{B28DE3B5-C31B-4AD9-DE6E-C55E74E6E3D9}"/>
              </a:ext>
            </a:extLst>
          </p:cNvPr>
          <p:cNvSpPr txBox="1"/>
          <p:nvPr/>
        </p:nvSpPr>
        <p:spPr>
          <a:xfrm>
            <a:off x="304800" y="1582817"/>
            <a:ext cx="9525000" cy="1200329"/>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#----N-Gram</a:t>
            </a:r>
          </a:p>
          <a:p>
            <a:endParaRPr lang="en-US" dirty="0">
              <a:solidFill>
                <a:srgbClr val="008000"/>
              </a:solidFill>
              <a:highlight>
                <a:srgbClr val="F7F7F7"/>
              </a:highlight>
              <a:latin typeface="Courier New" panose="02070309020205020404" pitchFamily="49" charset="0"/>
            </a:endParaRPr>
          </a:p>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#Bi-gram plot</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a:p>
            <a:r>
              <a:rPr lang="en-US" b="0" dirty="0">
                <a:solidFill>
                  <a:srgbClr val="008000"/>
                </a:solidFill>
                <a:effectLst/>
                <a:highlight>
                  <a:srgbClr val="F7F7F7"/>
                </a:highlight>
                <a:latin typeface="Courier New" panose="02070309020205020404" pitchFamily="49" charset="0"/>
              </a:rPr>
              <a:t> </a:t>
            </a:r>
            <a:endParaRPr lang="en-US" b="0" dirty="0">
              <a:solidFill>
                <a:srgbClr val="000000"/>
              </a:solidFill>
              <a:effectLst/>
              <a:highlight>
                <a:srgbClr val="F7F7F7"/>
              </a:highlight>
              <a:latin typeface="Courier New" panose="02070309020205020404" pitchFamily="49" charset="0"/>
            </a:endParaRPr>
          </a:p>
        </p:txBody>
      </p:sp>
      <p:pic>
        <p:nvPicPr>
          <p:cNvPr id="11" name="Picture 10">
            <a:extLst>
              <a:ext uri="{FF2B5EF4-FFF2-40B4-BE49-F238E27FC236}">
                <a16:creationId xmlns:a16="http://schemas.microsoft.com/office/drawing/2014/main" id="{334E13E7-E6C4-8C1E-A431-53264690A0F9}"/>
              </a:ext>
            </a:extLst>
          </p:cNvPr>
          <p:cNvPicPr>
            <a:picLocks noChangeAspect="1"/>
          </p:cNvPicPr>
          <p:nvPr/>
        </p:nvPicPr>
        <p:blipFill>
          <a:blip r:embed="rId3"/>
          <a:stretch>
            <a:fillRect/>
          </a:stretch>
        </p:blipFill>
        <p:spPr>
          <a:xfrm>
            <a:off x="495300" y="2667000"/>
            <a:ext cx="8343900" cy="3515380"/>
          </a:xfrm>
          <a:prstGeom prst="rect">
            <a:avLst/>
          </a:prstGeom>
        </p:spPr>
      </p:pic>
    </p:spTree>
    <p:extLst>
      <p:ext uri="{BB962C8B-B14F-4D97-AF65-F5344CB8AC3E}">
        <p14:creationId xmlns:p14="http://schemas.microsoft.com/office/powerpoint/2010/main" val="308616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176CE-7F33-ACFB-DAFD-2030AFFF642E}"/>
              </a:ext>
            </a:extLst>
          </p:cNvPr>
          <p:cNvSpPr txBox="1"/>
          <p:nvPr/>
        </p:nvSpPr>
        <p:spPr>
          <a:xfrm>
            <a:off x="228600" y="152400"/>
            <a:ext cx="66294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#Tri-gram</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8BBDE6-7BC2-E9BB-9490-7FEB04B1C4C1}"/>
              </a:ext>
            </a:extLst>
          </p:cNvPr>
          <p:cNvPicPr>
            <a:picLocks noChangeAspect="1"/>
          </p:cNvPicPr>
          <p:nvPr/>
        </p:nvPicPr>
        <p:blipFill>
          <a:blip r:embed="rId2"/>
          <a:stretch>
            <a:fillRect/>
          </a:stretch>
        </p:blipFill>
        <p:spPr>
          <a:xfrm>
            <a:off x="0" y="990600"/>
            <a:ext cx="8763000" cy="5050291"/>
          </a:xfrm>
          <a:prstGeom prst="rect">
            <a:avLst/>
          </a:prstGeom>
        </p:spPr>
      </p:pic>
    </p:spTree>
    <p:extLst>
      <p:ext uri="{BB962C8B-B14F-4D97-AF65-F5344CB8AC3E}">
        <p14:creationId xmlns:p14="http://schemas.microsoft.com/office/powerpoint/2010/main" val="51744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23B03-A862-0B44-CBC7-4647AE69395D}"/>
              </a:ext>
            </a:extLst>
          </p:cNvPr>
          <p:cNvSpPr txBox="1"/>
          <p:nvPr/>
        </p:nvSpPr>
        <p:spPr>
          <a:xfrm>
            <a:off x="457200" y="152400"/>
            <a:ext cx="64008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###---Word cloud</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B1D6C-9140-25DF-B9CC-C709BBA72C4C}"/>
              </a:ext>
            </a:extLst>
          </p:cNvPr>
          <p:cNvPicPr>
            <a:picLocks noChangeAspect="1"/>
          </p:cNvPicPr>
          <p:nvPr/>
        </p:nvPicPr>
        <p:blipFill>
          <a:blip r:embed="rId2"/>
          <a:stretch>
            <a:fillRect/>
          </a:stretch>
        </p:blipFill>
        <p:spPr>
          <a:xfrm>
            <a:off x="0" y="609600"/>
            <a:ext cx="9144000" cy="5791200"/>
          </a:xfrm>
          <a:prstGeom prst="rect">
            <a:avLst/>
          </a:prstGeom>
        </p:spPr>
      </p:pic>
    </p:spTree>
    <p:extLst>
      <p:ext uri="{BB962C8B-B14F-4D97-AF65-F5344CB8AC3E}">
        <p14:creationId xmlns:p14="http://schemas.microsoft.com/office/powerpoint/2010/main" val="403692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02172-A476-483D-C738-0D536695E506}"/>
              </a:ext>
            </a:extLst>
          </p:cNvPr>
          <p:cNvSpPr txBox="1"/>
          <p:nvPr/>
        </p:nvSpPr>
        <p:spPr>
          <a:xfrm>
            <a:off x="457200" y="304800"/>
            <a:ext cx="64008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#---Box plot ----</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39E636-C943-A70D-7CA2-8CB0B934BD0A}"/>
              </a:ext>
            </a:extLst>
          </p:cNvPr>
          <p:cNvPicPr>
            <a:picLocks noChangeAspect="1"/>
          </p:cNvPicPr>
          <p:nvPr/>
        </p:nvPicPr>
        <p:blipFill>
          <a:blip r:embed="rId2"/>
          <a:stretch>
            <a:fillRect/>
          </a:stretch>
        </p:blipFill>
        <p:spPr>
          <a:xfrm>
            <a:off x="533400" y="762000"/>
            <a:ext cx="7924799" cy="5844030"/>
          </a:xfrm>
          <a:prstGeom prst="rect">
            <a:avLst/>
          </a:prstGeom>
        </p:spPr>
      </p:pic>
    </p:spTree>
    <p:extLst>
      <p:ext uri="{BB962C8B-B14F-4D97-AF65-F5344CB8AC3E}">
        <p14:creationId xmlns:p14="http://schemas.microsoft.com/office/powerpoint/2010/main" val="386795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B64D7-CBBC-9D42-97F6-6836F2F7F4E3}"/>
              </a:ext>
            </a:extLst>
          </p:cNvPr>
          <p:cNvSpPr txBox="1"/>
          <p:nvPr/>
        </p:nvSpPr>
        <p:spPr>
          <a:xfrm>
            <a:off x="304800" y="152400"/>
            <a:ext cx="65532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##--outliers---</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6A40F6-7979-FF9D-D9CD-DA88C69AE7F7}"/>
              </a:ext>
            </a:extLst>
          </p:cNvPr>
          <p:cNvPicPr>
            <a:picLocks noChangeAspect="1"/>
          </p:cNvPicPr>
          <p:nvPr/>
        </p:nvPicPr>
        <p:blipFill>
          <a:blip r:embed="rId2"/>
          <a:stretch>
            <a:fillRect/>
          </a:stretch>
        </p:blipFill>
        <p:spPr>
          <a:xfrm>
            <a:off x="890073" y="609600"/>
            <a:ext cx="8101527" cy="5982141"/>
          </a:xfrm>
          <a:prstGeom prst="rect">
            <a:avLst/>
          </a:prstGeom>
        </p:spPr>
      </p:pic>
    </p:spTree>
    <p:extLst>
      <p:ext uri="{BB962C8B-B14F-4D97-AF65-F5344CB8AC3E}">
        <p14:creationId xmlns:p14="http://schemas.microsoft.com/office/powerpoint/2010/main" val="18592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2E103-11DB-F65D-990C-0DD9BE3B11AD}"/>
              </a:ext>
            </a:extLst>
          </p:cNvPr>
          <p:cNvSpPr txBox="1"/>
          <p:nvPr/>
        </p:nvSpPr>
        <p:spPr>
          <a:xfrm>
            <a:off x="304800" y="152400"/>
            <a:ext cx="65532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##--Capping for outliers </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ACC7D9-CAD5-1A35-DCD9-1A029270E057}"/>
              </a:ext>
            </a:extLst>
          </p:cNvPr>
          <p:cNvPicPr>
            <a:picLocks noChangeAspect="1"/>
          </p:cNvPicPr>
          <p:nvPr/>
        </p:nvPicPr>
        <p:blipFill>
          <a:blip r:embed="rId2"/>
          <a:stretch>
            <a:fillRect/>
          </a:stretch>
        </p:blipFill>
        <p:spPr>
          <a:xfrm>
            <a:off x="1143000" y="762000"/>
            <a:ext cx="7086599" cy="5872610"/>
          </a:xfrm>
          <a:prstGeom prst="rect">
            <a:avLst/>
          </a:prstGeom>
        </p:spPr>
      </p:pic>
    </p:spTree>
    <p:extLst>
      <p:ext uri="{BB962C8B-B14F-4D97-AF65-F5344CB8AC3E}">
        <p14:creationId xmlns:p14="http://schemas.microsoft.com/office/powerpoint/2010/main" val="401365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CEB61-D43C-9D60-03C9-4B2DA024C83F}"/>
              </a:ext>
            </a:extLst>
          </p:cNvPr>
          <p:cNvSpPr txBox="1"/>
          <p:nvPr/>
        </p:nvSpPr>
        <p:spPr>
          <a:xfrm>
            <a:off x="381000" y="228600"/>
            <a:ext cx="7848600" cy="1661993"/>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###---Heat map</a:t>
            </a:r>
          </a:p>
          <a:p>
            <a:endParaRPr lang="en-US" b="0" dirty="0">
              <a:solidFill>
                <a:srgbClr val="008000"/>
              </a:solidFill>
              <a:effectLst/>
              <a:highlight>
                <a:srgbClr val="F7F7F7"/>
              </a:highlight>
              <a:latin typeface="Times New Roman" panose="02020603050405020304" pitchFamily="18" charset="0"/>
              <a:cs typeface="Times New Roman" panose="02020603050405020304" pitchFamily="18" charset="0"/>
            </a:endParaRPr>
          </a:p>
          <a:p>
            <a:pPr algn="just"/>
            <a:r>
              <a:rPr lang="en-US" sz="1600" b="0" dirty="0">
                <a:solidFill>
                  <a:srgbClr val="000000"/>
                </a:solidFill>
                <a:effectLst/>
                <a:highlight>
                  <a:srgbClr val="F7F7F7"/>
                </a:highlight>
                <a:latin typeface="Times New Roman" panose="02020603050405020304" pitchFamily="18" charset="0"/>
                <a:cs typeface="Times New Roman" panose="02020603050405020304" pitchFamily="18" charset="0"/>
              </a:rPr>
              <a:t>A heatmap is a graphical representation of data that uses a system of color coding to represent different values. Heatmaps are used in various forms of analytics but are most  commonly used to show user behavior on specific web pages or webpage templates</a:t>
            </a:r>
          </a:p>
          <a:p>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344EE3-E3B8-6F2A-DF49-7377EAD20D00}"/>
              </a:ext>
            </a:extLst>
          </p:cNvPr>
          <p:cNvPicPr>
            <a:picLocks noChangeAspect="1"/>
          </p:cNvPicPr>
          <p:nvPr/>
        </p:nvPicPr>
        <p:blipFill>
          <a:blip r:embed="rId2"/>
          <a:stretch>
            <a:fillRect/>
          </a:stretch>
        </p:blipFill>
        <p:spPr>
          <a:xfrm>
            <a:off x="457200" y="1828800"/>
            <a:ext cx="8153400" cy="4419600"/>
          </a:xfrm>
          <a:prstGeom prst="rect">
            <a:avLst/>
          </a:prstGeom>
        </p:spPr>
      </p:pic>
    </p:spTree>
    <p:extLst>
      <p:ext uri="{BB962C8B-B14F-4D97-AF65-F5344CB8AC3E}">
        <p14:creationId xmlns:p14="http://schemas.microsoft.com/office/powerpoint/2010/main" val="229965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A27F9-B6E6-C9F8-033F-883B4F1CBCD1}"/>
              </a:ext>
            </a:extLst>
          </p:cNvPr>
          <p:cNvSpPr txBox="1"/>
          <p:nvPr/>
        </p:nvSpPr>
        <p:spPr>
          <a:xfrm>
            <a:off x="609600" y="457200"/>
            <a:ext cx="62484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 Distribution plot for word count </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5FF867-C3DC-E76B-C3C2-0B136C1F5260}"/>
              </a:ext>
            </a:extLst>
          </p:cNvPr>
          <p:cNvPicPr>
            <a:picLocks noChangeAspect="1"/>
          </p:cNvPicPr>
          <p:nvPr/>
        </p:nvPicPr>
        <p:blipFill>
          <a:blip r:embed="rId2"/>
          <a:stretch>
            <a:fillRect/>
          </a:stretch>
        </p:blipFill>
        <p:spPr>
          <a:xfrm>
            <a:off x="751942" y="990600"/>
            <a:ext cx="7172858" cy="4876800"/>
          </a:xfrm>
          <a:prstGeom prst="rect">
            <a:avLst/>
          </a:prstGeom>
        </p:spPr>
      </p:pic>
    </p:spTree>
    <p:extLst>
      <p:ext uri="{BB962C8B-B14F-4D97-AF65-F5344CB8AC3E}">
        <p14:creationId xmlns:p14="http://schemas.microsoft.com/office/powerpoint/2010/main" val="247528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8895" y="8508"/>
            <a:ext cx="1975103" cy="426948"/>
          </a:xfrm>
          <a:prstGeom prst="rect">
            <a:avLst/>
          </a:prstGeom>
        </p:spPr>
      </p:pic>
      <p:sp>
        <p:nvSpPr>
          <p:cNvPr id="3" name="object 3"/>
          <p:cNvSpPr txBox="1"/>
          <p:nvPr/>
        </p:nvSpPr>
        <p:spPr>
          <a:xfrm>
            <a:off x="793099" y="577496"/>
            <a:ext cx="2192020" cy="289823"/>
          </a:xfrm>
          <a:prstGeom prst="rect">
            <a:avLst/>
          </a:prstGeom>
        </p:spPr>
        <p:txBody>
          <a:bodyPr vert="horz" wrap="square" lIns="0" tIns="12700" rIns="0" bIns="0" rtlCol="0">
            <a:spAutoFit/>
          </a:bodyPr>
          <a:lstStyle/>
          <a:p>
            <a:pPr marL="12700">
              <a:lnSpc>
                <a:spcPct val="100000"/>
              </a:lnSpc>
              <a:spcBef>
                <a:spcPts val="100"/>
              </a:spcBef>
              <a:tabLst>
                <a:tab pos="383540" algn="l"/>
              </a:tabLst>
            </a:pPr>
            <a:r>
              <a:rPr sz="1800" b="1" spc="-10" dirty="0">
                <a:latin typeface="Arial"/>
                <a:cs typeface="Arial"/>
              </a:rPr>
              <a:t>□	</a:t>
            </a:r>
            <a:endParaRPr sz="2000" dirty="0">
              <a:latin typeface="Calibri"/>
              <a:cs typeface="Calibri"/>
            </a:endParaRPr>
          </a:p>
        </p:txBody>
      </p:sp>
      <p:sp>
        <p:nvSpPr>
          <p:cNvPr id="5" name="object 5"/>
          <p:cNvSpPr txBox="1"/>
          <p:nvPr/>
        </p:nvSpPr>
        <p:spPr>
          <a:xfrm>
            <a:off x="6523142" y="6652245"/>
            <a:ext cx="2593340" cy="139700"/>
          </a:xfrm>
          <a:prstGeom prst="rect">
            <a:avLst/>
          </a:prstGeom>
        </p:spPr>
        <p:txBody>
          <a:bodyPr vert="horz" wrap="square" lIns="0" tIns="0" rIns="0" bIns="0" rtlCol="0">
            <a:spAutoFit/>
          </a:bodyPr>
          <a:lstStyle/>
          <a:p>
            <a:pPr marL="12700">
              <a:lnSpc>
                <a:spcPts val="955"/>
              </a:lnSpc>
            </a:pPr>
            <a:r>
              <a:rPr sz="900" spc="-5" dirty="0">
                <a:latin typeface="Calibri"/>
                <a:cs typeface="Calibri"/>
              </a:rPr>
              <a:t>Copyrights</a:t>
            </a:r>
            <a:r>
              <a:rPr sz="900" spc="-10" dirty="0">
                <a:latin typeface="Calibri"/>
                <a:cs typeface="Calibri"/>
              </a:rPr>
              <a:t> </a:t>
            </a:r>
            <a:r>
              <a:rPr sz="900" dirty="0">
                <a:latin typeface="Calibri"/>
                <a:cs typeface="Calibri"/>
              </a:rPr>
              <a:t>©</a:t>
            </a:r>
            <a:r>
              <a:rPr sz="900" spc="-5" dirty="0">
                <a:latin typeface="Calibri"/>
                <a:cs typeface="Calibri"/>
              </a:rPr>
              <a:t> 2017</a:t>
            </a:r>
            <a:r>
              <a:rPr sz="900" spc="-10" dirty="0">
                <a:latin typeface="Calibri"/>
                <a:cs typeface="Calibri"/>
              </a:rPr>
              <a:t> Innodatatics</a:t>
            </a:r>
            <a:r>
              <a:rPr sz="900" spc="-5" dirty="0">
                <a:latin typeface="Calibri"/>
                <a:cs typeface="Calibri"/>
              </a:rPr>
              <a:t> Inc.</a:t>
            </a:r>
            <a:r>
              <a:rPr sz="900" spc="-10" dirty="0">
                <a:latin typeface="Calibri"/>
                <a:cs typeface="Calibri"/>
              </a:rPr>
              <a:t> </a:t>
            </a:r>
            <a:r>
              <a:rPr sz="900" spc="-5" dirty="0">
                <a:latin typeface="Calibri"/>
                <a:cs typeface="Calibri"/>
              </a:rPr>
              <a:t>All Rights</a:t>
            </a:r>
            <a:r>
              <a:rPr sz="900" spc="-10" dirty="0">
                <a:latin typeface="Calibri"/>
                <a:cs typeface="Calibri"/>
              </a:rPr>
              <a:t> </a:t>
            </a:r>
            <a:r>
              <a:rPr sz="900" spc="-5" dirty="0">
                <a:latin typeface="Calibri"/>
                <a:cs typeface="Calibri"/>
              </a:rPr>
              <a:t>Reserved</a:t>
            </a:r>
            <a:endParaRPr sz="900">
              <a:latin typeface="Calibri"/>
              <a:cs typeface="Calibri"/>
            </a:endParaRPr>
          </a:p>
        </p:txBody>
      </p:sp>
      <p:sp>
        <p:nvSpPr>
          <p:cNvPr id="7" name="TextBox 6">
            <a:extLst>
              <a:ext uri="{FF2B5EF4-FFF2-40B4-BE49-F238E27FC236}">
                <a16:creationId xmlns:a16="http://schemas.microsoft.com/office/drawing/2014/main" id="{F039BD71-189A-B249-542D-0C42127A1180}"/>
              </a:ext>
            </a:extLst>
          </p:cNvPr>
          <p:cNvSpPr txBox="1"/>
          <p:nvPr/>
        </p:nvSpPr>
        <p:spPr>
          <a:xfrm>
            <a:off x="533400" y="577496"/>
            <a:ext cx="6324600" cy="369332"/>
          </a:xfrm>
          <a:prstGeom prst="rect">
            <a:avLst/>
          </a:prstGeom>
          <a:noFill/>
        </p:spPr>
        <p:txBody>
          <a:bodyPr wrap="square">
            <a:spAutoFit/>
          </a:bodyPr>
          <a:lstStyle/>
          <a:p>
            <a:r>
              <a:rPr lang="en-US" b="0" dirty="0">
                <a:solidFill>
                  <a:srgbClr val="008000"/>
                </a:solidFill>
                <a:effectLst/>
                <a:highlight>
                  <a:srgbClr val="F7F7F7"/>
                </a:highlight>
                <a:latin typeface="Times New Roman" panose="02020603050405020304" pitchFamily="18" charset="0"/>
                <a:cs typeface="Times New Roman" panose="02020603050405020304" pitchFamily="18" charset="0"/>
              </a:rPr>
              <a:t>##---Count plot for Sentiment Distribution</a:t>
            </a:r>
            <a:endParaRPr lang="en-US" b="0" dirty="0">
              <a:solidFill>
                <a:srgbClr val="000000"/>
              </a:solidFill>
              <a:effectLst/>
              <a:highlight>
                <a:srgbClr val="F7F7F7"/>
              </a:highligh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D38F855-E1D5-A143-1412-94A83DB2BF01}"/>
              </a:ext>
            </a:extLst>
          </p:cNvPr>
          <p:cNvPicPr>
            <a:picLocks noChangeAspect="1"/>
          </p:cNvPicPr>
          <p:nvPr/>
        </p:nvPicPr>
        <p:blipFill>
          <a:blip r:embed="rId3"/>
          <a:stretch>
            <a:fillRect/>
          </a:stretch>
        </p:blipFill>
        <p:spPr>
          <a:xfrm>
            <a:off x="990600" y="1295400"/>
            <a:ext cx="7086599" cy="49851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35F79D-6435-187A-980C-10E336BBDF16}"/>
              </a:ext>
            </a:extLst>
          </p:cNvPr>
          <p:cNvSpPr txBox="1"/>
          <p:nvPr/>
        </p:nvSpPr>
        <p:spPr>
          <a:xfrm>
            <a:off x="914400" y="381000"/>
            <a:ext cx="5943600" cy="1015663"/>
          </a:xfrm>
          <a:prstGeom prst="rect">
            <a:avLst/>
          </a:prstGeom>
          <a:noFill/>
        </p:spPr>
        <p:txBody>
          <a:bodyPr wrap="square">
            <a:spAutoFit/>
          </a:bodyPr>
          <a:lstStyle/>
          <a:p>
            <a:pPr algn="ctr"/>
            <a:r>
              <a:rPr lang="en-US" sz="2400" b="1" dirty="0">
                <a:solidFill>
                  <a:srgbClr val="FF0000"/>
                </a:solidFill>
                <a:effectLst/>
                <a:highlight>
                  <a:srgbClr val="F7F7F7"/>
                </a:highlight>
                <a:latin typeface="Times New Roman" panose="02020603050405020304" pitchFamily="18" charset="0"/>
                <a:cs typeface="Times New Roman" panose="02020603050405020304" pitchFamily="18" charset="0"/>
              </a:rPr>
              <a:t>Model Building</a:t>
            </a:r>
          </a:p>
          <a:p>
            <a:endParaRPr lang="en-US" b="1" dirty="0">
              <a:solidFill>
                <a:srgbClr val="002060"/>
              </a:solidFill>
              <a:effectLst/>
              <a:highlight>
                <a:srgbClr val="F7F7F7"/>
              </a:highlight>
              <a:latin typeface="Times New Roman" panose="02020603050405020304" pitchFamily="18" charset="0"/>
              <a:cs typeface="Times New Roman" panose="02020603050405020304" pitchFamily="18" charset="0"/>
            </a:endParaRPr>
          </a:p>
          <a:p>
            <a:r>
              <a:rPr lang="en-US" b="1" dirty="0">
                <a:solidFill>
                  <a:srgbClr val="002060"/>
                </a:solidFill>
                <a:effectLst/>
                <a:highlight>
                  <a:srgbClr val="F7F7F7"/>
                </a:highlight>
                <a:latin typeface="Times New Roman" panose="02020603050405020304" pitchFamily="18" charset="0"/>
                <a:cs typeface="Times New Roman" panose="02020603050405020304" pitchFamily="18" charset="0"/>
              </a:rPr>
              <a:t>Logistic Regression</a:t>
            </a:r>
          </a:p>
        </p:txBody>
      </p:sp>
      <p:pic>
        <p:nvPicPr>
          <p:cNvPr id="7" name="Picture 6">
            <a:extLst>
              <a:ext uri="{FF2B5EF4-FFF2-40B4-BE49-F238E27FC236}">
                <a16:creationId xmlns:a16="http://schemas.microsoft.com/office/drawing/2014/main" id="{C7ABC436-8E0E-5DB9-537C-72D66FFAF93D}"/>
              </a:ext>
            </a:extLst>
          </p:cNvPr>
          <p:cNvPicPr>
            <a:picLocks noChangeAspect="1"/>
          </p:cNvPicPr>
          <p:nvPr/>
        </p:nvPicPr>
        <p:blipFill>
          <a:blip r:embed="rId2"/>
          <a:stretch>
            <a:fillRect/>
          </a:stretch>
        </p:blipFill>
        <p:spPr>
          <a:xfrm>
            <a:off x="1066800" y="1524000"/>
            <a:ext cx="6477000" cy="4038600"/>
          </a:xfrm>
          <a:prstGeom prst="rect">
            <a:avLst/>
          </a:prstGeom>
        </p:spPr>
      </p:pic>
    </p:spTree>
    <p:extLst>
      <p:ext uri="{BB962C8B-B14F-4D97-AF65-F5344CB8AC3E}">
        <p14:creationId xmlns:p14="http://schemas.microsoft.com/office/powerpoint/2010/main" val="371537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24" y="132948"/>
            <a:ext cx="3328035" cy="452120"/>
          </a:xfrm>
          <a:prstGeom prst="rect">
            <a:avLst/>
          </a:prstGeom>
        </p:spPr>
        <p:txBody>
          <a:bodyPr vert="horz" wrap="square" lIns="0" tIns="12700" rIns="0" bIns="0" rtlCol="0">
            <a:spAutoFit/>
          </a:bodyPr>
          <a:lstStyle/>
          <a:p>
            <a:pPr marL="12700">
              <a:lnSpc>
                <a:spcPct val="100000"/>
              </a:lnSpc>
              <a:spcBef>
                <a:spcPts val="100"/>
              </a:spcBef>
            </a:pPr>
            <a:r>
              <a:rPr sz="2800" spc="95" dirty="0">
                <a:latin typeface="Times New Roman" panose="02020603050405020304" pitchFamily="18" charset="0"/>
                <a:cs typeface="Times New Roman" panose="02020603050405020304" pitchFamily="18" charset="0"/>
              </a:rPr>
              <a:t>Business</a:t>
            </a:r>
            <a:r>
              <a:rPr sz="2800" spc="-25" dirty="0">
                <a:latin typeface="Times New Roman" panose="02020603050405020304" pitchFamily="18" charset="0"/>
                <a:cs typeface="Times New Roman" panose="02020603050405020304" pitchFamily="18" charset="0"/>
              </a:rPr>
              <a:t> </a:t>
            </a:r>
            <a:r>
              <a:rPr sz="2800" spc="195" dirty="0">
                <a:latin typeface="Times New Roman" panose="02020603050405020304" pitchFamily="18" charset="0"/>
                <a:cs typeface="Times New Roman" panose="02020603050405020304" pitchFamily="18" charset="0"/>
              </a:rPr>
              <a:t>Problem</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7771753" y="100245"/>
            <a:ext cx="1187050" cy="411358"/>
          </a:xfrm>
          <a:prstGeom prst="rect">
            <a:avLst/>
          </a:prstGeom>
        </p:spPr>
      </p:pic>
      <p:sp>
        <p:nvSpPr>
          <p:cNvPr id="4" name="object 4"/>
          <p:cNvSpPr txBox="1"/>
          <p:nvPr/>
        </p:nvSpPr>
        <p:spPr>
          <a:xfrm>
            <a:off x="354315" y="933429"/>
            <a:ext cx="8177530" cy="2501582"/>
          </a:xfrm>
          <a:prstGeom prst="rect">
            <a:avLst/>
          </a:prstGeom>
        </p:spPr>
        <p:txBody>
          <a:bodyPr vert="horz" wrap="square" lIns="0" tIns="12700" rIns="0" bIns="0" rtlCol="0">
            <a:spAutoFit/>
          </a:bodyPr>
          <a:lstStyle/>
          <a:p>
            <a:pPr marL="297180" marR="5080" indent="-284480" algn="just">
              <a:lnSpc>
                <a:spcPct val="114599"/>
              </a:lnSpc>
              <a:spcBef>
                <a:spcPts val="100"/>
              </a:spcBef>
              <a:buSzPct val="61111"/>
              <a:buFont typeface="Arial MT"/>
              <a:buChar char="•"/>
              <a:tabLst>
                <a:tab pos="297180" algn="l"/>
              </a:tabLst>
            </a:pPr>
            <a:r>
              <a:rPr sz="1600" b="1" spc="40" dirty="0">
                <a:latin typeface="Times New Roman" panose="02020603050405020304" pitchFamily="18" charset="0"/>
                <a:cs typeface="Times New Roman" panose="02020603050405020304" pitchFamily="18" charset="0"/>
              </a:rPr>
              <a:t>Sentiment</a:t>
            </a:r>
            <a:r>
              <a:rPr sz="1600" b="1" spc="45" dirty="0">
                <a:latin typeface="Times New Roman" panose="02020603050405020304" pitchFamily="18" charset="0"/>
                <a:cs typeface="Times New Roman" panose="02020603050405020304" pitchFamily="18" charset="0"/>
              </a:rPr>
              <a:t> </a:t>
            </a:r>
            <a:r>
              <a:rPr sz="1600" b="1" spc="30" dirty="0">
                <a:latin typeface="Times New Roman" panose="02020603050405020304" pitchFamily="18" charset="0"/>
                <a:cs typeface="Times New Roman" panose="02020603050405020304" pitchFamily="18" charset="0"/>
              </a:rPr>
              <a:t>analysis</a:t>
            </a:r>
            <a:r>
              <a:rPr sz="1600" b="1" spc="3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(or</a:t>
            </a:r>
            <a:r>
              <a:rPr sz="1600" spc="75" dirty="0">
                <a:latin typeface="Times New Roman" panose="02020603050405020304" pitchFamily="18" charset="0"/>
                <a:cs typeface="Times New Roman" panose="02020603050405020304" pitchFamily="18" charset="0"/>
              </a:rPr>
              <a:t> </a:t>
            </a:r>
            <a:r>
              <a:rPr sz="1600" spc="80" dirty="0">
                <a:latin typeface="Times New Roman" panose="02020603050405020304" pitchFamily="18" charset="0"/>
                <a:cs typeface="Times New Roman" panose="02020603050405020304" pitchFamily="18" charset="0"/>
              </a:rPr>
              <a:t>opinion</a:t>
            </a:r>
            <a:r>
              <a:rPr sz="1600" spc="8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mining)</a:t>
            </a:r>
            <a:r>
              <a:rPr sz="1600" spc="80"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is</a:t>
            </a:r>
            <a:r>
              <a:rPr sz="1600" spc="-1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a</a:t>
            </a:r>
            <a:r>
              <a:rPr sz="1600" spc="560" dirty="0">
                <a:latin typeface="Times New Roman" panose="02020603050405020304" pitchFamily="18" charset="0"/>
                <a:cs typeface="Times New Roman" panose="02020603050405020304" pitchFamily="18" charset="0"/>
              </a:rPr>
              <a:t> </a:t>
            </a:r>
            <a:r>
              <a:rPr sz="1600" spc="85" dirty="0">
                <a:latin typeface="Times New Roman" panose="02020603050405020304" pitchFamily="18" charset="0"/>
                <a:cs typeface="Times New Roman" panose="02020603050405020304" pitchFamily="18" charset="0"/>
              </a:rPr>
              <a:t>natural </a:t>
            </a:r>
            <a:r>
              <a:rPr sz="1600" spc="9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language </a:t>
            </a:r>
            <a:r>
              <a:rPr sz="1600" spc="5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processing </a:t>
            </a:r>
            <a:r>
              <a:rPr sz="1600" spc="65" dirty="0">
                <a:latin typeface="Times New Roman" panose="02020603050405020304" pitchFamily="18" charset="0"/>
                <a:cs typeface="Times New Roman" panose="02020603050405020304" pitchFamily="18" charset="0"/>
              </a:rPr>
              <a:t>(</a:t>
            </a:r>
            <a:r>
              <a:rPr sz="1600" b="1" spc="65" dirty="0">
                <a:latin typeface="Times New Roman" panose="02020603050405020304" pitchFamily="18" charset="0"/>
                <a:cs typeface="Times New Roman" panose="02020603050405020304" pitchFamily="18" charset="0"/>
              </a:rPr>
              <a:t>NLP</a:t>
            </a:r>
            <a:r>
              <a:rPr sz="1600" spc="6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technique </a:t>
            </a:r>
            <a:r>
              <a:rPr sz="1600" spc="30" dirty="0">
                <a:latin typeface="Times New Roman" panose="02020603050405020304" pitchFamily="18" charset="0"/>
                <a:cs typeface="Times New Roman" panose="02020603050405020304" pitchFamily="18" charset="0"/>
              </a:rPr>
              <a:t>used </a:t>
            </a:r>
            <a:r>
              <a:rPr sz="1600" spc="10" dirty="0">
                <a:latin typeface="Times New Roman" panose="02020603050405020304" pitchFamily="18" charset="0"/>
                <a:cs typeface="Times New Roman" panose="02020603050405020304" pitchFamily="18" charset="0"/>
              </a:rPr>
              <a:t>to </a:t>
            </a:r>
            <a:r>
              <a:rPr sz="1600" spc="80" dirty="0">
                <a:latin typeface="Times New Roman" panose="02020603050405020304" pitchFamily="18" charset="0"/>
                <a:cs typeface="Times New Roman" panose="02020603050405020304" pitchFamily="18" charset="0"/>
              </a:rPr>
              <a:t>determine </a:t>
            </a:r>
            <a:r>
              <a:rPr sz="1600" spc="105" dirty="0">
                <a:latin typeface="Times New Roman" panose="02020603050405020304" pitchFamily="18" charset="0"/>
                <a:cs typeface="Times New Roman" panose="02020603050405020304" pitchFamily="18" charset="0"/>
              </a:rPr>
              <a:t>whether </a:t>
            </a:r>
            <a:r>
              <a:rPr sz="1600" spc="45" dirty="0">
                <a:latin typeface="Times New Roman" panose="02020603050405020304" pitchFamily="18" charset="0"/>
                <a:cs typeface="Times New Roman" panose="02020603050405020304" pitchFamily="18" charset="0"/>
              </a:rPr>
              <a:t>data </a:t>
            </a:r>
            <a:r>
              <a:rPr sz="1600" spc="-20" dirty="0">
                <a:latin typeface="Times New Roman" panose="02020603050405020304" pitchFamily="18" charset="0"/>
                <a:cs typeface="Times New Roman" panose="02020603050405020304" pitchFamily="18" charset="0"/>
              </a:rPr>
              <a:t>is </a:t>
            </a:r>
            <a:r>
              <a:rPr sz="1600" b="1" spc="20" dirty="0">
                <a:latin typeface="Times New Roman" panose="02020603050405020304" pitchFamily="18" charset="0"/>
                <a:cs typeface="Times New Roman" panose="02020603050405020304" pitchFamily="18" charset="0"/>
              </a:rPr>
              <a:t>positive, </a:t>
            </a:r>
            <a:r>
              <a:rPr sz="1600" b="1" spc="25" dirty="0">
                <a:latin typeface="Times New Roman" panose="02020603050405020304" pitchFamily="18" charset="0"/>
                <a:cs typeface="Times New Roman" panose="02020603050405020304" pitchFamily="18" charset="0"/>
              </a:rPr>
              <a:t> </a:t>
            </a:r>
            <a:r>
              <a:rPr sz="1600" b="1" spc="45" dirty="0">
                <a:latin typeface="Times New Roman" panose="02020603050405020304" pitchFamily="18" charset="0"/>
                <a:cs typeface="Times New Roman" panose="02020603050405020304" pitchFamily="18" charset="0"/>
              </a:rPr>
              <a:t>negative </a:t>
            </a:r>
            <a:r>
              <a:rPr sz="1600" b="1" spc="114" dirty="0">
                <a:latin typeface="Times New Roman" panose="02020603050405020304" pitchFamily="18" charset="0"/>
                <a:cs typeface="Times New Roman" panose="02020603050405020304" pitchFamily="18" charset="0"/>
              </a:rPr>
              <a:t>or </a:t>
            </a:r>
            <a:r>
              <a:rPr sz="1600" b="1" spc="60" dirty="0">
                <a:latin typeface="Times New Roman" panose="02020603050405020304" pitchFamily="18" charset="0"/>
                <a:cs typeface="Times New Roman" panose="02020603050405020304" pitchFamily="18" charset="0"/>
              </a:rPr>
              <a:t>neutral</a:t>
            </a:r>
            <a:r>
              <a:rPr sz="1600" spc="6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Sentiment </a:t>
            </a:r>
            <a:r>
              <a:rPr sz="1600" spc="30" dirty="0">
                <a:latin typeface="Times New Roman" panose="02020603050405020304" pitchFamily="18" charset="0"/>
                <a:cs typeface="Times New Roman" panose="02020603050405020304" pitchFamily="18" charset="0"/>
              </a:rPr>
              <a:t>analysis </a:t>
            </a:r>
            <a:r>
              <a:rPr sz="1600" spc="-20" dirty="0">
                <a:latin typeface="Times New Roman" panose="02020603050405020304" pitchFamily="18" charset="0"/>
                <a:cs typeface="Times New Roman" panose="02020603050405020304" pitchFamily="18" charset="0"/>
              </a:rPr>
              <a:t>is </a:t>
            </a:r>
            <a:r>
              <a:rPr sz="1600" spc="40" dirty="0">
                <a:latin typeface="Times New Roman" panose="02020603050405020304" pitchFamily="18" charset="0"/>
                <a:cs typeface="Times New Roman" panose="02020603050405020304" pitchFamily="18" charset="0"/>
              </a:rPr>
              <a:t>often </a:t>
            </a:r>
            <a:r>
              <a:rPr sz="1600" spc="90" dirty="0">
                <a:latin typeface="Times New Roman" panose="02020603050405020304" pitchFamily="18" charset="0"/>
                <a:cs typeface="Times New Roman" panose="02020603050405020304" pitchFamily="18" charset="0"/>
              </a:rPr>
              <a:t>performed </a:t>
            </a:r>
            <a:r>
              <a:rPr sz="1600" spc="85" dirty="0">
                <a:latin typeface="Times New Roman" panose="02020603050405020304" pitchFamily="18" charset="0"/>
                <a:cs typeface="Times New Roman" panose="02020603050405020304" pitchFamily="18" charset="0"/>
              </a:rPr>
              <a:t>on </a:t>
            </a:r>
            <a:r>
              <a:rPr sz="1600" spc="50" dirty="0">
                <a:latin typeface="Times New Roman" panose="02020603050405020304" pitchFamily="18" charset="0"/>
                <a:cs typeface="Times New Roman" panose="02020603050405020304" pitchFamily="18" charset="0"/>
              </a:rPr>
              <a:t>textual </a:t>
            </a:r>
            <a:r>
              <a:rPr sz="1600" spc="5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data</a:t>
            </a:r>
            <a:r>
              <a:rPr sz="1600" spc="5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to</a:t>
            </a:r>
            <a:r>
              <a:rPr sz="1600" spc="1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help</a:t>
            </a:r>
            <a:r>
              <a:rPr sz="1600" spc="8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businesses</a:t>
            </a:r>
            <a:r>
              <a:rPr sz="1600" spc="10" dirty="0">
                <a:latin typeface="Times New Roman" panose="02020603050405020304" pitchFamily="18" charset="0"/>
                <a:cs typeface="Times New Roman" panose="02020603050405020304" pitchFamily="18" charset="0"/>
              </a:rPr>
              <a:t> </a:t>
            </a:r>
            <a:r>
              <a:rPr sz="1600" spc="85" dirty="0">
                <a:latin typeface="Times New Roman" panose="02020603050405020304" pitchFamily="18" charset="0"/>
                <a:cs typeface="Times New Roman" panose="02020603050405020304" pitchFamily="18" charset="0"/>
              </a:rPr>
              <a:t>monitor</a:t>
            </a:r>
            <a:r>
              <a:rPr sz="1600" spc="90" dirty="0">
                <a:latin typeface="Times New Roman" panose="02020603050405020304" pitchFamily="18" charset="0"/>
                <a:cs typeface="Times New Roman" panose="02020603050405020304" pitchFamily="18" charset="0"/>
              </a:rPr>
              <a:t> </a:t>
            </a:r>
            <a:r>
              <a:rPr sz="1600" spc="110" dirty="0">
                <a:latin typeface="Times New Roman" panose="02020603050405020304" pitchFamily="18" charset="0"/>
                <a:cs typeface="Times New Roman" panose="02020603050405020304" pitchFamily="18" charset="0"/>
              </a:rPr>
              <a:t>brand</a:t>
            </a:r>
            <a:r>
              <a:rPr sz="1600" spc="114" dirty="0">
                <a:latin typeface="Times New Roman" panose="02020603050405020304" pitchFamily="18" charset="0"/>
                <a:cs typeface="Times New Roman" panose="02020603050405020304" pitchFamily="18" charset="0"/>
              </a:rPr>
              <a:t> </a:t>
            </a:r>
            <a:r>
              <a:rPr sz="1600" spc="95" dirty="0">
                <a:latin typeface="Times New Roman" panose="02020603050405020304" pitchFamily="18" charset="0"/>
                <a:cs typeface="Times New Roman" panose="02020603050405020304" pitchFamily="18" charset="0"/>
              </a:rPr>
              <a:t>and</a:t>
            </a:r>
            <a:r>
              <a:rPr sz="1600" spc="100"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product</a:t>
            </a:r>
            <a:r>
              <a:rPr sz="1600" spc="7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sentiment</a:t>
            </a:r>
            <a:r>
              <a:rPr sz="1600" spc="50" dirty="0">
                <a:latin typeface="Times New Roman" panose="02020603050405020304" pitchFamily="18" charset="0"/>
                <a:cs typeface="Times New Roman" panose="02020603050405020304" pitchFamily="18" charset="0"/>
              </a:rPr>
              <a:t> </a:t>
            </a:r>
            <a:r>
              <a:rPr sz="1600" spc="110" dirty="0">
                <a:latin typeface="Times New Roman" panose="02020603050405020304" pitchFamily="18" charset="0"/>
                <a:cs typeface="Times New Roman" panose="02020603050405020304" pitchFamily="18" charset="0"/>
              </a:rPr>
              <a:t>in </a:t>
            </a:r>
            <a:r>
              <a:rPr sz="1600" spc="114"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customer</a:t>
            </a:r>
            <a:r>
              <a:rPr sz="1600" spc="1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feedback</a:t>
            </a:r>
            <a:r>
              <a:rPr sz="1600" spc="15" dirty="0">
                <a:latin typeface="Times New Roman" panose="02020603050405020304" pitchFamily="18" charset="0"/>
                <a:cs typeface="Times New Roman" panose="02020603050405020304" pitchFamily="18" charset="0"/>
              </a:rPr>
              <a:t> </a:t>
            </a:r>
            <a:r>
              <a:rPr sz="1600" spc="95" dirty="0">
                <a:latin typeface="Times New Roman" panose="02020603050405020304" pitchFamily="18" charset="0"/>
                <a:cs typeface="Times New Roman" panose="02020603050405020304" pitchFamily="18" charset="0"/>
              </a:rPr>
              <a:t>and</a:t>
            </a:r>
            <a:r>
              <a:rPr sz="1600" spc="1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understand</a:t>
            </a:r>
            <a:r>
              <a:rPr sz="1600" spc="1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customer</a:t>
            </a:r>
            <a:r>
              <a:rPr sz="1600" spc="1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needs.</a:t>
            </a:r>
            <a:endParaRPr sz="1600" dirty="0">
              <a:latin typeface="Times New Roman" panose="02020603050405020304" pitchFamily="18" charset="0"/>
              <a:cs typeface="Times New Roman" panose="02020603050405020304" pitchFamily="18" charset="0"/>
            </a:endParaRPr>
          </a:p>
          <a:p>
            <a:pPr>
              <a:lnSpc>
                <a:spcPct val="100000"/>
              </a:lnSpc>
              <a:spcBef>
                <a:spcPts val="10"/>
              </a:spcBef>
              <a:buFont typeface="Arial MT"/>
              <a:buChar char="•"/>
            </a:pPr>
            <a:endParaRPr sz="1600" dirty="0">
              <a:latin typeface="Times New Roman" panose="02020603050405020304" pitchFamily="18" charset="0"/>
              <a:cs typeface="Times New Roman" panose="02020603050405020304" pitchFamily="18" charset="0"/>
            </a:endParaRPr>
          </a:p>
          <a:p>
            <a:pPr marL="297180" marR="6985" indent="-284480" algn="just">
              <a:lnSpc>
                <a:spcPct val="114599"/>
              </a:lnSpc>
              <a:buSzPct val="61111"/>
              <a:buFont typeface="Arial MT"/>
              <a:buChar char="•"/>
              <a:tabLst>
                <a:tab pos="297180" algn="l"/>
              </a:tabLst>
            </a:pPr>
            <a:r>
              <a:rPr sz="1600" spc="40" dirty="0">
                <a:latin typeface="Times New Roman" panose="02020603050405020304" pitchFamily="18" charset="0"/>
                <a:cs typeface="Times New Roman" panose="02020603050405020304" pitchFamily="18" charset="0"/>
              </a:rPr>
              <a:t>Sentiment </a:t>
            </a:r>
            <a:r>
              <a:rPr sz="1600" spc="30" dirty="0">
                <a:latin typeface="Times New Roman" panose="02020603050405020304" pitchFamily="18" charset="0"/>
                <a:cs typeface="Times New Roman" panose="02020603050405020304" pitchFamily="18" charset="0"/>
              </a:rPr>
              <a:t>analysis </a:t>
            </a:r>
            <a:r>
              <a:rPr sz="1600" spc="-20" dirty="0">
                <a:latin typeface="Times New Roman" panose="02020603050405020304" pitchFamily="18" charset="0"/>
                <a:cs typeface="Times New Roman" panose="02020603050405020304" pitchFamily="18" charset="0"/>
              </a:rPr>
              <a:t>is </a:t>
            </a:r>
            <a:r>
              <a:rPr sz="1600" spc="95" dirty="0">
                <a:latin typeface="Times New Roman" panose="02020603050405020304" pitchFamily="18" charset="0"/>
                <a:cs typeface="Times New Roman" panose="02020603050405020304" pitchFamily="18" charset="0"/>
              </a:rPr>
              <a:t>widely </a:t>
            </a:r>
            <a:r>
              <a:rPr sz="1600" spc="30" dirty="0">
                <a:latin typeface="Times New Roman" panose="02020603050405020304" pitchFamily="18" charset="0"/>
                <a:cs typeface="Times New Roman" panose="02020603050405020304" pitchFamily="18" charset="0"/>
              </a:rPr>
              <a:t>used </a:t>
            </a:r>
            <a:r>
              <a:rPr sz="1600" spc="110" dirty="0">
                <a:latin typeface="Times New Roman" panose="02020603050405020304" pitchFamily="18" charset="0"/>
                <a:cs typeface="Times New Roman" panose="02020603050405020304" pitchFamily="18" charset="0"/>
              </a:rPr>
              <a:t>in </a:t>
            </a:r>
            <a:r>
              <a:rPr sz="1600" b="1" spc="15" dirty="0">
                <a:latin typeface="Times New Roman" panose="02020603050405020304" pitchFamily="18" charset="0"/>
                <a:cs typeface="Times New Roman" panose="02020603050405020304" pitchFamily="18" charset="0"/>
              </a:rPr>
              <a:t>business </a:t>
            </a:r>
            <a:r>
              <a:rPr sz="1600" b="1" spc="45" dirty="0">
                <a:latin typeface="Times New Roman" panose="02020603050405020304" pitchFamily="18" charset="0"/>
                <a:cs typeface="Times New Roman" panose="02020603050405020304" pitchFamily="18" charset="0"/>
              </a:rPr>
              <a:t>intelligence </a:t>
            </a:r>
            <a:r>
              <a:rPr sz="1600" spc="95" dirty="0">
                <a:latin typeface="Times New Roman" panose="02020603050405020304" pitchFamily="18" charset="0"/>
                <a:cs typeface="Times New Roman" panose="02020603050405020304" pitchFamily="18" charset="0"/>
              </a:rPr>
              <a:t>and </a:t>
            </a:r>
            <a:r>
              <a:rPr sz="1600" spc="75" dirty="0">
                <a:latin typeface="Times New Roman" panose="02020603050405020304" pitchFamily="18" charset="0"/>
                <a:cs typeface="Times New Roman" panose="02020603050405020304" pitchFamily="18" charset="0"/>
              </a:rPr>
              <a:t>there </a:t>
            </a:r>
            <a:r>
              <a:rPr sz="1600" spc="95" dirty="0">
                <a:latin typeface="Times New Roman" panose="02020603050405020304" pitchFamily="18" charset="0"/>
                <a:cs typeface="Times New Roman" panose="02020603050405020304" pitchFamily="18" charset="0"/>
              </a:rPr>
              <a:t>are </a:t>
            </a:r>
            <a:r>
              <a:rPr sz="1600" spc="-434" dirty="0">
                <a:latin typeface="Times New Roman" panose="02020603050405020304" pitchFamily="18" charset="0"/>
                <a:cs typeface="Times New Roman" panose="02020603050405020304" pitchFamily="18" charset="0"/>
              </a:rPr>
              <a:t> </a:t>
            </a:r>
            <a:r>
              <a:rPr sz="1600" spc="100" dirty="0">
                <a:latin typeface="Times New Roman" panose="02020603050405020304" pitchFamily="18" charset="0"/>
                <a:cs typeface="Times New Roman" panose="02020603050405020304" pitchFamily="18" charset="0"/>
              </a:rPr>
              <a:t>many </a:t>
            </a:r>
            <a:r>
              <a:rPr sz="1600" spc="70" dirty="0">
                <a:latin typeface="Times New Roman" panose="02020603050405020304" pitchFamily="18" charset="0"/>
                <a:cs typeface="Times New Roman" panose="02020603050405020304" pitchFamily="18" charset="0"/>
              </a:rPr>
              <a:t>various </a:t>
            </a:r>
            <a:r>
              <a:rPr sz="1600" spc="25" dirty="0">
                <a:latin typeface="Times New Roman" panose="02020603050405020304" pitchFamily="18" charset="0"/>
                <a:cs typeface="Times New Roman" panose="02020603050405020304" pitchFamily="18" charset="0"/>
              </a:rPr>
              <a:t>beneﬁts </a:t>
            </a:r>
            <a:r>
              <a:rPr sz="1600" spc="20" dirty="0">
                <a:latin typeface="Times New Roman" panose="02020603050405020304" pitchFamily="18" charset="0"/>
                <a:cs typeface="Times New Roman" panose="02020603050405020304" pitchFamily="18" charset="0"/>
              </a:rPr>
              <a:t>of </a:t>
            </a:r>
            <a:r>
              <a:rPr sz="1600" spc="45" dirty="0">
                <a:latin typeface="Times New Roman" panose="02020603050405020304" pitchFamily="18" charset="0"/>
                <a:cs typeface="Times New Roman" panose="02020603050405020304" pitchFamily="18" charset="0"/>
              </a:rPr>
              <a:t>sentiment </a:t>
            </a:r>
            <a:r>
              <a:rPr sz="1600" spc="15" dirty="0">
                <a:latin typeface="Times New Roman" panose="02020603050405020304" pitchFamily="18" charset="0"/>
                <a:cs typeface="Times New Roman" panose="02020603050405020304" pitchFamily="18" charset="0"/>
              </a:rPr>
              <a:t>analysis. </a:t>
            </a:r>
            <a:r>
              <a:rPr sz="1600" spc="40" dirty="0">
                <a:latin typeface="Times New Roman" panose="02020603050405020304" pitchFamily="18" charset="0"/>
                <a:cs typeface="Times New Roman" panose="02020603050405020304" pitchFamily="18" charset="0"/>
              </a:rPr>
              <a:t>Companies </a:t>
            </a:r>
            <a:r>
              <a:rPr sz="1600" spc="10" dirty="0">
                <a:latin typeface="Times New Roman" panose="02020603050405020304" pitchFamily="18" charset="0"/>
                <a:cs typeface="Times New Roman" panose="02020603050405020304" pitchFamily="18" charset="0"/>
              </a:rPr>
              <a:t>use </a:t>
            </a:r>
            <a:r>
              <a:rPr sz="1600" spc="45" dirty="0">
                <a:latin typeface="Times New Roman" panose="02020603050405020304" pitchFamily="18" charset="0"/>
                <a:cs typeface="Times New Roman" panose="02020603050405020304" pitchFamily="18" charset="0"/>
              </a:rPr>
              <a:t>sentiment </a:t>
            </a:r>
            <a:r>
              <a:rPr sz="1600" spc="50"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analysis</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tools</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to</a:t>
            </a:r>
            <a:r>
              <a:rPr sz="1600" spc="15" dirty="0">
                <a:latin typeface="Times New Roman" panose="02020603050405020304" pitchFamily="18" charset="0"/>
                <a:cs typeface="Times New Roman" panose="02020603050405020304" pitchFamily="18" charset="0"/>
              </a:rPr>
              <a:t> </a:t>
            </a:r>
            <a:r>
              <a:rPr sz="1600" spc="100" dirty="0">
                <a:latin typeface="Times New Roman" panose="02020603050405020304" pitchFamily="18" charset="0"/>
                <a:cs typeface="Times New Roman" panose="02020603050405020304" pitchFamily="18" charset="0"/>
              </a:rPr>
              <a:t>unravel</a:t>
            </a:r>
            <a:r>
              <a:rPr sz="1600" spc="10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a:t>
            </a:r>
            <a:r>
              <a:rPr sz="1600" spc="50"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sentiments</a:t>
            </a:r>
            <a:r>
              <a:rPr sz="1600" spc="35" dirty="0">
                <a:latin typeface="Times New Roman" panose="02020603050405020304" pitchFamily="18" charset="0"/>
                <a:cs typeface="Times New Roman" panose="02020603050405020304" pitchFamily="18" charset="0"/>
              </a:rPr>
              <a:t> </a:t>
            </a:r>
            <a:r>
              <a:rPr sz="1600" spc="110" dirty="0">
                <a:latin typeface="Times New Roman" panose="02020603050405020304" pitchFamily="18" charset="0"/>
                <a:cs typeface="Times New Roman" panose="02020603050405020304" pitchFamily="18" charset="0"/>
              </a:rPr>
              <a:t>in</a:t>
            </a:r>
            <a:r>
              <a:rPr sz="1600" spc="670" dirty="0">
                <a:latin typeface="Times New Roman" panose="02020603050405020304" pitchFamily="18" charset="0"/>
                <a:cs typeface="Times New Roman" panose="02020603050405020304" pitchFamily="18" charset="0"/>
              </a:rPr>
              <a:t> </a:t>
            </a:r>
            <a:r>
              <a:rPr sz="1600" spc="85" dirty="0">
                <a:latin typeface="Times New Roman" panose="02020603050405020304" pitchFamily="18" charset="0"/>
                <a:cs typeface="Times New Roman" panose="02020603050405020304" pitchFamily="18" charset="0"/>
              </a:rPr>
              <a:t>their </a:t>
            </a:r>
            <a:r>
              <a:rPr sz="1600" spc="9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customer </a:t>
            </a:r>
            <a:r>
              <a:rPr sz="1600" spc="5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conversations </a:t>
            </a:r>
            <a:r>
              <a:rPr sz="1600" spc="25" dirty="0">
                <a:latin typeface="Times New Roman" panose="02020603050405020304" pitchFamily="18" charset="0"/>
                <a:cs typeface="Times New Roman" panose="02020603050405020304" pitchFamily="18" charset="0"/>
              </a:rPr>
              <a:t>such </a:t>
            </a:r>
            <a:r>
              <a:rPr sz="1600" spc="-30" dirty="0">
                <a:latin typeface="Times New Roman" panose="02020603050405020304" pitchFamily="18" charset="0"/>
                <a:cs typeface="Times New Roman" panose="02020603050405020304" pitchFamily="18" charset="0"/>
              </a:rPr>
              <a:t>as</a:t>
            </a:r>
            <a:r>
              <a:rPr sz="1600" spc="-2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social </a:t>
            </a:r>
            <a:r>
              <a:rPr sz="1600" spc="75" dirty="0">
                <a:latin typeface="Times New Roman" panose="02020603050405020304" pitchFamily="18" charset="0"/>
                <a:cs typeface="Times New Roman" panose="02020603050405020304" pitchFamily="18" charset="0"/>
              </a:rPr>
              <a:t>media </a:t>
            </a:r>
            <a:r>
              <a:rPr sz="1600" spc="-35" dirty="0">
                <a:latin typeface="Times New Roman" panose="02020603050405020304" pitchFamily="18" charset="0"/>
                <a:cs typeface="Times New Roman" panose="02020603050405020304" pitchFamily="18" charset="0"/>
              </a:rPr>
              <a:t>posts,</a:t>
            </a:r>
            <a:r>
              <a:rPr sz="1600" spc="-30"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surveys, </a:t>
            </a:r>
            <a:r>
              <a:rPr sz="1600" spc="60" dirty="0">
                <a:latin typeface="Times New Roman" panose="02020603050405020304" pitchFamily="18" charset="0"/>
                <a:cs typeface="Times New Roman" panose="02020603050405020304" pitchFamily="18" charset="0"/>
              </a:rPr>
              <a:t>reviews, </a:t>
            </a:r>
            <a:r>
              <a:rPr sz="1600" spc="35" dirty="0">
                <a:latin typeface="Times New Roman" panose="02020603050405020304" pitchFamily="18" charset="0"/>
                <a:cs typeface="Times New Roman" panose="02020603050405020304" pitchFamily="18" charset="0"/>
              </a:rPr>
              <a:t>call </a:t>
            </a:r>
            <a:r>
              <a:rPr sz="1600" spc="-30" dirty="0">
                <a:latin typeface="Times New Roman" panose="02020603050405020304" pitchFamily="18" charset="0"/>
                <a:cs typeface="Times New Roman" panose="02020603050405020304" pitchFamily="18" charset="0"/>
              </a:rPr>
              <a:t>logs, </a:t>
            </a:r>
            <a:r>
              <a:rPr sz="1600" spc="-2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chatbot/customer</a:t>
            </a:r>
            <a:r>
              <a:rPr sz="1600" spc="1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service</a:t>
            </a:r>
            <a:r>
              <a:rPr sz="1600" spc="15"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conversations,</a:t>
            </a:r>
            <a:r>
              <a:rPr sz="1600" spc="15"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etc.</a:t>
            </a:r>
            <a:endParaRPr sz="1600" dirty="0">
              <a:latin typeface="Times New Roman" panose="02020603050405020304" pitchFamily="18" charset="0"/>
              <a:cs typeface="Times New Roman" panose="02020603050405020304" pitchFamily="18" charset="0"/>
            </a:endParaRPr>
          </a:p>
        </p:txBody>
      </p:sp>
      <p:pic>
        <p:nvPicPr>
          <p:cNvPr id="1026" name="Picture 2" descr="Sentiment Analysis Steps. | Download Scientific Diagram">
            <a:extLst>
              <a:ext uri="{FF2B5EF4-FFF2-40B4-BE49-F238E27FC236}">
                <a16:creationId xmlns:a16="http://schemas.microsoft.com/office/drawing/2014/main" id="{DFB8CDFA-2DB9-FCA8-D069-89E13364F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3581400"/>
            <a:ext cx="7617445" cy="2828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5FF5C-289F-D0F6-D4B3-4ACF74CB387E}"/>
              </a:ext>
            </a:extLst>
          </p:cNvPr>
          <p:cNvSpPr txBox="1"/>
          <p:nvPr/>
        </p:nvSpPr>
        <p:spPr>
          <a:xfrm>
            <a:off x="762000" y="609600"/>
            <a:ext cx="6096000" cy="369332"/>
          </a:xfrm>
          <a:prstGeom prst="rect">
            <a:avLst/>
          </a:prstGeom>
          <a:noFill/>
        </p:spPr>
        <p:txBody>
          <a:bodyPr wrap="square">
            <a:spAutoFit/>
          </a:bodyPr>
          <a:lstStyle/>
          <a:p>
            <a:r>
              <a:rPr lang="en-US" b="1" i="0" dirty="0">
                <a:solidFill>
                  <a:srgbClr val="002060"/>
                </a:solidFill>
                <a:effectLst/>
                <a:highlight>
                  <a:srgbClr val="FFFFFF"/>
                </a:highlight>
                <a:latin typeface="Times New Roman" panose="02020603050405020304" pitchFamily="18" charset="0"/>
                <a:cs typeface="Times New Roman" panose="02020603050405020304" pitchFamily="18" charset="0"/>
              </a:rPr>
              <a:t>Support Vector Machine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A4661A-F4FD-5CD7-CF2B-0601883021E6}"/>
              </a:ext>
            </a:extLst>
          </p:cNvPr>
          <p:cNvPicPr>
            <a:picLocks noChangeAspect="1"/>
          </p:cNvPicPr>
          <p:nvPr/>
        </p:nvPicPr>
        <p:blipFill>
          <a:blip r:embed="rId2"/>
          <a:stretch>
            <a:fillRect/>
          </a:stretch>
        </p:blipFill>
        <p:spPr>
          <a:xfrm>
            <a:off x="762000" y="1116334"/>
            <a:ext cx="6781800" cy="4446265"/>
          </a:xfrm>
          <a:prstGeom prst="rect">
            <a:avLst/>
          </a:prstGeom>
        </p:spPr>
      </p:pic>
    </p:spTree>
    <p:extLst>
      <p:ext uri="{BB962C8B-B14F-4D97-AF65-F5344CB8AC3E}">
        <p14:creationId xmlns:p14="http://schemas.microsoft.com/office/powerpoint/2010/main" val="130734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8DBFC-744D-0830-E7F2-E0BCCB7ACAF3}"/>
              </a:ext>
            </a:extLst>
          </p:cNvPr>
          <p:cNvSpPr txBox="1"/>
          <p:nvPr/>
        </p:nvSpPr>
        <p:spPr>
          <a:xfrm>
            <a:off x="762000" y="381000"/>
            <a:ext cx="6096000" cy="369332"/>
          </a:xfrm>
          <a:prstGeom prst="rect">
            <a:avLst/>
          </a:prstGeom>
          <a:noFill/>
        </p:spPr>
        <p:txBody>
          <a:bodyPr wrap="square">
            <a:spAutoFit/>
          </a:bodyPr>
          <a:lstStyle/>
          <a:p>
            <a:r>
              <a:rPr lang="en-US" b="1" i="0" dirty="0">
                <a:solidFill>
                  <a:srgbClr val="002060"/>
                </a:solidFill>
                <a:effectLst/>
                <a:highlight>
                  <a:srgbClr val="FFFFFF"/>
                </a:highlight>
                <a:latin typeface="Times New Roman" panose="02020603050405020304" pitchFamily="18" charset="0"/>
                <a:cs typeface="Times New Roman" panose="02020603050405020304" pitchFamily="18" charset="0"/>
              </a:rPr>
              <a:t>Naive Bayes</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12B6D5-EC98-2E0B-526D-FE8D98EB907C}"/>
              </a:ext>
            </a:extLst>
          </p:cNvPr>
          <p:cNvPicPr>
            <a:picLocks noChangeAspect="1"/>
          </p:cNvPicPr>
          <p:nvPr/>
        </p:nvPicPr>
        <p:blipFill>
          <a:blip r:embed="rId2"/>
          <a:stretch>
            <a:fillRect/>
          </a:stretch>
        </p:blipFill>
        <p:spPr>
          <a:xfrm>
            <a:off x="762000" y="1055231"/>
            <a:ext cx="7010400" cy="4735969"/>
          </a:xfrm>
          <a:prstGeom prst="rect">
            <a:avLst/>
          </a:prstGeom>
        </p:spPr>
      </p:pic>
    </p:spTree>
    <p:extLst>
      <p:ext uri="{BB962C8B-B14F-4D97-AF65-F5344CB8AC3E}">
        <p14:creationId xmlns:p14="http://schemas.microsoft.com/office/powerpoint/2010/main" val="2657958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F2711-89D0-A403-BC25-101A5E693E72}"/>
              </a:ext>
            </a:extLst>
          </p:cNvPr>
          <p:cNvSpPr txBox="1"/>
          <p:nvPr/>
        </p:nvSpPr>
        <p:spPr>
          <a:xfrm>
            <a:off x="533400" y="304800"/>
            <a:ext cx="6324600" cy="369332"/>
          </a:xfrm>
          <a:prstGeom prst="rect">
            <a:avLst/>
          </a:prstGeom>
          <a:noFill/>
        </p:spPr>
        <p:txBody>
          <a:bodyPr wrap="square">
            <a:spAutoFit/>
          </a:bodyPr>
          <a:lstStyle/>
          <a:p>
            <a:r>
              <a:rPr lang="en-US" b="1" i="0" dirty="0">
                <a:solidFill>
                  <a:srgbClr val="002060"/>
                </a:solidFill>
                <a:effectLst/>
                <a:highlight>
                  <a:srgbClr val="FFFFFF"/>
                </a:highlight>
                <a:latin typeface="Times New Roman" panose="02020603050405020304" pitchFamily="18" charset="0"/>
                <a:cs typeface="Times New Roman" panose="02020603050405020304" pitchFamily="18" charset="0"/>
              </a:rPr>
              <a:t>Random Forest</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F115C7-CBD0-D0B9-C581-6BEFFE8F75E1}"/>
              </a:ext>
            </a:extLst>
          </p:cNvPr>
          <p:cNvPicPr>
            <a:picLocks noChangeAspect="1"/>
          </p:cNvPicPr>
          <p:nvPr/>
        </p:nvPicPr>
        <p:blipFill>
          <a:blip r:embed="rId2"/>
          <a:stretch>
            <a:fillRect/>
          </a:stretch>
        </p:blipFill>
        <p:spPr>
          <a:xfrm>
            <a:off x="1066800" y="990600"/>
            <a:ext cx="6858000" cy="4800600"/>
          </a:xfrm>
          <a:prstGeom prst="rect">
            <a:avLst/>
          </a:prstGeom>
        </p:spPr>
      </p:pic>
    </p:spTree>
    <p:extLst>
      <p:ext uri="{BB962C8B-B14F-4D97-AF65-F5344CB8AC3E}">
        <p14:creationId xmlns:p14="http://schemas.microsoft.com/office/powerpoint/2010/main" val="349178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F415F-6045-4492-C7C9-F5E2501ADFD9}"/>
              </a:ext>
            </a:extLst>
          </p:cNvPr>
          <p:cNvSpPr txBox="1"/>
          <p:nvPr/>
        </p:nvSpPr>
        <p:spPr>
          <a:xfrm>
            <a:off x="457200" y="381000"/>
            <a:ext cx="6400800" cy="369332"/>
          </a:xfrm>
          <a:prstGeom prst="rect">
            <a:avLst/>
          </a:prstGeom>
          <a:noFill/>
        </p:spPr>
        <p:txBody>
          <a:bodyPr wrap="square">
            <a:spAutoFit/>
          </a:bodyPr>
          <a:lstStyle/>
          <a:p>
            <a:r>
              <a:rPr lang="en-US" b="1" dirty="0">
                <a:solidFill>
                  <a:srgbClr val="002060"/>
                </a:solidFill>
                <a:effectLst/>
                <a:highlight>
                  <a:srgbClr val="F7F7F7"/>
                </a:highlight>
                <a:latin typeface="Times New Roman" panose="02020603050405020304" pitchFamily="18" charset="0"/>
                <a:cs typeface="Times New Roman" panose="02020603050405020304" pitchFamily="18" charset="0"/>
              </a:rPr>
              <a:t># Plot confusion matrix for each model</a:t>
            </a:r>
          </a:p>
        </p:txBody>
      </p:sp>
      <p:pic>
        <p:nvPicPr>
          <p:cNvPr id="5" name="Picture 4">
            <a:extLst>
              <a:ext uri="{FF2B5EF4-FFF2-40B4-BE49-F238E27FC236}">
                <a16:creationId xmlns:a16="http://schemas.microsoft.com/office/drawing/2014/main" id="{AD8BE6C3-898A-4559-70D0-AB5D03B6FEE9}"/>
              </a:ext>
            </a:extLst>
          </p:cNvPr>
          <p:cNvPicPr>
            <a:picLocks noChangeAspect="1"/>
          </p:cNvPicPr>
          <p:nvPr/>
        </p:nvPicPr>
        <p:blipFill>
          <a:blip r:embed="rId2"/>
          <a:stretch>
            <a:fillRect/>
          </a:stretch>
        </p:blipFill>
        <p:spPr>
          <a:xfrm>
            <a:off x="152401" y="838199"/>
            <a:ext cx="4495800" cy="2971801"/>
          </a:xfrm>
          <a:prstGeom prst="rect">
            <a:avLst/>
          </a:prstGeom>
        </p:spPr>
      </p:pic>
      <p:pic>
        <p:nvPicPr>
          <p:cNvPr id="7" name="Picture 6">
            <a:extLst>
              <a:ext uri="{FF2B5EF4-FFF2-40B4-BE49-F238E27FC236}">
                <a16:creationId xmlns:a16="http://schemas.microsoft.com/office/drawing/2014/main" id="{CAA67155-8DD7-71D2-40AF-14B6EED0C655}"/>
              </a:ext>
            </a:extLst>
          </p:cNvPr>
          <p:cNvPicPr>
            <a:picLocks noChangeAspect="1"/>
          </p:cNvPicPr>
          <p:nvPr/>
        </p:nvPicPr>
        <p:blipFill>
          <a:blip r:embed="rId3"/>
          <a:stretch>
            <a:fillRect/>
          </a:stretch>
        </p:blipFill>
        <p:spPr>
          <a:xfrm>
            <a:off x="4800600" y="838199"/>
            <a:ext cx="4106533" cy="2819401"/>
          </a:xfrm>
          <a:prstGeom prst="rect">
            <a:avLst/>
          </a:prstGeom>
        </p:spPr>
      </p:pic>
      <p:pic>
        <p:nvPicPr>
          <p:cNvPr id="9" name="Picture 8">
            <a:extLst>
              <a:ext uri="{FF2B5EF4-FFF2-40B4-BE49-F238E27FC236}">
                <a16:creationId xmlns:a16="http://schemas.microsoft.com/office/drawing/2014/main" id="{4A0FFB7A-CAB9-601A-EE57-00C7133E9054}"/>
              </a:ext>
            </a:extLst>
          </p:cNvPr>
          <p:cNvPicPr>
            <a:picLocks noChangeAspect="1"/>
          </p:cNvPicPr>
          <p:nvPr/>
        </p:nvPicPr>
        <p:blipFill>
          <a:blip r:embed="rId4"/>
          <a:stretch>
            <a:fillRect/>
          </a:stretch>
        </p:blipFill>
        <p:spPr>
          <a:xfrm>
            <a:off x="152401" y="3886198"/>
            <a:ext cx="4580267" cy="2819401"/>
          </a:xfrm>
          <a:prstGeom prst="rect">
            <a:avLst/>
          </a:prstGeom>
        </p:spPr>
      </p:pic>
      <p:pic>
        <p:nvPicPr>
          <p:cNvPr id="11" name="Picture 10">
            <a:extLst>
              <a:ext uri="{FF2B5EF4-FFF2-40B4-BE49-F238E27FC236}">
                <a16:creationId xmlns:a16="http://schemas.microsoft.com/office/drawing/2014/main" id="{3681C35D-ED4A-76F7-48BF-A62774E81168}"/>
              </a:ext>
            </a:extLst>
          </p:cNvPr>
          <p:cNvPicPr>
            <a:picLocks noChangeAspect="1"/>
          </p:cNvPicPr>
          <p:nvPr/>
        </p:nvPicPr>
        <p:blipFill>
          <a:blip r:embed="rId5"/>
          <a:stretch>
            <a:fillRect/>
          </a:stretch>
        </p:blipFill>
        <p:spPr>
          <a:xfrm>
            <a:off x="4419600" y="3962400"/>
            <a:ext cx="4736471" cy="2656048"/>
          </a:xfrm>
          <a:prstGeom prst="rect">
            <a:avLst/>
          </a:prstGeom>
        </p:spPr>
      </p:pic>
    </p:spTree>
    <p:extLst>
      <p:ext uri="{BB962C8B-B14F-4D97-AF65-F5344CB8AC3E}">
        <p14:creationId xmlns:p14="http://schemas.microsoft.com/office/powerpoint/2010/main" val="3696867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52B50-3EA1-37CC-CFB5-5AAA7FACDEC0}"/>
              </a:ext>
            </a:extLst>
          </p:cNvPr>
          <p:cNvSpPr txBox="1"/>
          <p:nvPr/>
        </p:nvSpPr>
        <p:spPr>
          <a:xfrm>
            <a:off x="609600" y="228600"/>
            <a:ext cx="7924800" cy="738664"/>
          </a:xfrm>
          <a:prstGeom prst="rect">
            <a:avLst/>
          </a:prstGeom>
          <a:noFill/>
        </p:spPr>
        <p:txBody>
          <a:bodyPr wrap="square">
            <a:spAutoFit/>
          </a:bodyPr>
          <a:lstStyle/>
          <a:p>
            <a:pPr algn="ctr"/>
            <a:r>
              <a:rPr lang="en-US" sz="2400" b="1" dirty="0">
                <a:solidFill>
                  <a:srgbClr val="FF0000"/>
                </a:solidFill>
                <a:effectLst/>
                <a:highlight>
                  <a:srgbClr val="F7F7F7"/>
                </a:highlight>
                <a:latin typeface="Times New Roman" panose="02020603050405020304" pitchFamily="18" charset="0"/>
                <a:cs typeface="Times New Roman" panose="02020603050405020304" pitchFamily="18" charset="0"/>
              </a:rPr>
              <a:t>Model Building</a:t>
            </a:r>
          </a:p>
          <a:p>
            <a:endParaRPr lang="en-US" b="1" dirty="0">
              <a:solidFill>
                <a:srgbClr val="002060"/>
              </a:solidFill>
              <a:effectLst/>
              <a:highlight>
                <a:srgbClr val="F7F7F7"/>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2A9927-F7CF-8AE8-CAF8-9B823CDB8089}"/>
              </a:ext>
            </a:extLst>
          </p:cNvPr>
          <p:cNvSpPr txBox="1"/>
          <p:nvPr/>
        </p:nvSpPr>
        <p:spPr>
          <a:xfrm>
            <a:off x="609600" y="762000"/>
            <a:ext cx="8077200" cy="5109091"/>
          </a:xfrm>
          <a:prstGeom prst="rect">
            <a:avLst/>
          </a:prstGeom>
          <a:noFill/>
        </p:spPr>
        <p:txBody>
          <a:bodyPr wrap="square">
            <a:spAutoFit/>
          </a:bodyPr>
          <a:lstStyle/>
          <a:p>
            <a:pPr algn="just"/>
            <a:r>
              <a:rPr lang="en-US" sz="1600" b="1" dirty="0">
                <a:solidFill>
                  <a:srgbClr val="002060"/>
                </a:solidFill>
                <a:effectLst/>
                <a:highlight>
                  <a:srgbClr val="F7F7F7"/>
                </a:highlight>
                <a:latin typeface="Times New Roman" panose="02020603050405020304" pitchFamily="18" charset="0"/>
                <a:cs typeface="Times New Roman" panose="02020603050405020304" pitchFamily="18" charset="0"/>
              </a:rPr>
              <a:t>Logistic Regression</a:t>
            </a:r>
            <a:r>
              <a:rPr lang="en-US" sz="1600" b="1" dirty="0">
                <a:effectLst/>
                <a:highlight>
                  <a:srgbClr val="F7F7F7"/>
                </a:highlight>
                <a:latin typeface="Times New Roman" panose="02020603050405020304" pitchFamily="18" charset="0"/>
                <a:cs typeface="Times New Roman" panose="02020603050405020304" pitchFamily="18" charset="0"/>
              </a:rPr>
              <a:t>: </a:t>
            </a:r>
            <a:r>
              <a:rPr lang="en-US" sz="1600" dirty="0">
                <a:effectLst/>
                <a:highlight>
                  <a:srgbClr val="F7F7F7"/>
                </a:highlight>
                <a:latin typeface="Times New Roman" panose="02020603050405020304" pitchFamily="18" charset="0"/>
                <a:cs typeface="Times New Roman" panose="02020603050405020304" pitchFamily="18" charset="0"/>
              </a:rPr>
              <a:t>Logistic regression is a supervised machine learning algorithm that accomplishes binary classification tasks by predicting the probability of an outcome, event, or observation. The model delivers a binary or dichotomous outcome limited to two possible outcomes: yes/no, 0/1, or true/false.</a:t>
            </a:r>
          </a:p>
          <a:p>
            <a:pPr algn="just"/>
            <a:endParaRPr lang="en-US" sz="1600" dirty="0">
              <a:solidFill>
                <a:srgbClr val="002060"/>
              </a:solidFill>
              <a:effectLst/>
              <a:highlight>
                <a:srgbClr val="F7F7F7"/>
              </a:highlight>
              <a:latin typeface="Times New Roman" panose="02020603050405020304" pitchFamily="18" charset="0"/>
              <a:cs typeface="Times New Roman" panose="02020603050405020304" pitchFamily="18" charset="0"/>
            </a:endParaRPr>
          </a:p>
          <a:p>
            <a:pPr algn="just"/>
            <a:r>
              <a:rPr lang="en-US" sz="1600" b="1" i="0" dirty="0">
                <a:solidFill>
                  <a:srgbClr val="002060"/>
                </a:solidFill>
                <a:effectLst/>
                <a:highlight>
                  <a:srgbClr val="FFFFFF"/>
                </a:highlight>
                <a:latin typeface="Times New Roman" panose="02020603050405020304" pitchFamily="18" charset="0"/>
                <a:cs typeface="Times New Roman" panose="02020603050405020304" pitchFamily="18" charset="0"/>
              </a:rPr>
              <a:t>Support Vector Machine </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i="0" dirty="0">
                <a:effectLst/>
                <a:highlight>
                  <a:srgbClr val="FFFFFF"/>
                </a:highlight>
                <a:latin typeface="Times New Roman" panose="02020603050405020304" pitchFamily="18" charset="0"/>
                <a:cs typeface="Times New Roman" panose="02020603050405020304" pitchFamily="18" charset="0"/>
              </a:rPr>
              <a:t>A support vector machine (SVM) is a type of supervised learning algorithm used in machine learning to solve classification and regression tasks; SVMs are particularly good at solving binary classification problems, which require classifying the elements of a data set into two groups.</a:t>
            </a:r>
          </a:p>
          <a:p>
            <a:pPr algn="just"/>
            <a:endParaRPr lang="en-US" sz="160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1" i="0" dirty="0">
                <a:solidFill>
                  <a:srgbClr val="002060"/>
                </a:solidFill>
                <a:effectLst/>
                <a:highlight>
                  <a:srgbClr val="FFFFFF"/>
                </a:highlight>
                <a:latin typeface="Times New Roman" panose="02020603050405020304" pitchFamily="18" charset="0"/>
                <a:cs typeface="Times New Roman" panose="02020603050405020304" pitchFamily="18" charset="0"/>
              </a:rPr>
              <a:t>Naive Bayes: </a:t>
            </a:r>
            <a:r>
              <a:rPr lang="en-US" sz="1600" i="0" dirty="0">
                <a:effectLst/>
                <a:highlight>
                  <a:srgbClr val="FFFFFF"/>
                </a:highlight>
                <a:latin typeface="Times New Roman" panose="02020603050405020304" pitchFamily="18" charset="0"/>
                <a:cs typeface="Times New Roman" panose="02020603050405020304" pitchFamily="18" charset="0"/>
              </a:rPr>
              <a:t>Naïve Bayes is part of a family of generative learning algorithms, meaning that it seeks to model the distribution of inputs of a given class or category. Unlike discriminative classifiers, like logistic regression, it does not learn which features are most important to differentiate between classes.</a:t>
            </a:r>
          </a:p>
          <a:p>
            <a:pPr algn="just"/>
            <a:endParaRPr lang="en-US" sz="160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1" i="0" dirty="0">
                <a:solidFill>
                  <a:srgbClr val="002060"/>
                </a:solidFill>
                <a:effectLst/>
                <a:highlight>
                  <a:srgbClr val="FFFFFF"/>
                </a:highlight>
                <a:latin typeface="Times New Roman" panose="02020603050405020304" pitchFamily="18" charset="0"/>
                <a:cs typeface="Times New Roman" panose="02020603050405020304" pitchFamily="18" charset="0"/>
              </a:rPr>
              <a:t>Random Forest </a:t>
            </a:r>
            <a:r>
              <a:rPr lang="en-US" sz="1600" b="1" i="0" dirty="0">
                <a:effectLst/>
                <a:highlight>
                  <a:srgbClr val="FFFFFF"/>
                </a:highlight>
                <a:latin typeface="Times New Roman" panose="02020603050405020304" pitchFamily="18" charset="0"/>
                <a:cs typeface="Times New Roman" panose="02020603050405020304" pitchFamily="18" charset="0"/>
              </a:rPr>
              <a:t>:</a:t>
            </a:r>
            <a:r>
              <a:rPr lang="en-US" sz="1600" i="0" dirty="0">
                <a:effectLst/>
                <a:highlight>
                  <a:srgbClr val="FFFFFF"/>
                </a:highlight>
                <a:latin typeface="Times New Roman" panose="02020603050405020304" pitchFamily="18" charset="0"/>
                <a:cs typeface="Times New Roman" panose="02020603050405020304" pitchFamily="18" charset="0"/>
              </a:rPr>
              <a:t>Random Forest is a supervised machine learning algorithm made up of decision trees. Random Forest is used for both classification and regression</a:t>
            </a:r>
            <a:endParaRPr lang="en-US" sz="1600" dirty="0">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endParaRPr lang="en-US" b="1" dirty="0">
              <a:solidFill>
                <a:srgbClr val="002060"/>
              </a:solidFill>
              <a:latin typeface="Times New Roman" panose="02020603050405020304" pitchFamily="18" charset="0"/>
              <a:cs typeface="Times New Roman" panose="02020603050405020304" pitchFamily="18" charset="0"/>
            </a:endParaRPr>
          </a:p>
          <a:p>
            <a:endParaRPr lang="en-US" b="1" dirty="0">
              <a:solidFill>
                <a:srgbClr val="002060"/>
              </a:solidFill>
              <a:effectLst/>
              <a:highlight>
                <a:srgbClr val="F7F7F7"/>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89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F6759C-05D5-9998-FB82-2E9DEE23EAEE}"/>
              </a:ext>
            </a:extLst>
          </p:cNvPr>
          <p:cNvSpPr txBox="1"/>
          <p:nvPr/>
        </p:nvSpPr>
        <p:spPr>
          <a:xfrm>
            <a:off x="1905000" y="1905000"/>
            <a:ext cx="4953000" cy="769441"/>
          </a:xfrm>
          <a:prstGeom prst="rect">
            <a:avLst/>
          </a:prstGeom>
          <a:noFill/>
        </p:spPr>
        <p:txBody>
          <a:bodyPr wrap="square">
            <a:spAutoFit/>
          </a:bodyPr>
          <a:lstStyle/>
          <a:p>
            <a:pPr algn="ctr"/>
            <a:r>
              <a:rPr lang="en-US" sz="4400" dirty="0">
                <a:gradFill>
                  <a:gsLst>
                    <a:gs pos="0">
                      <a:srgbClr val="012D86"/>
                    </a:gs>
                    <a:gs pos="100000">
                      <a:srgbClr val="0E2557"/>
                    </a:gs>
                  </a:gsLst>
                  <a:lin scaled="0"/>
                </a:gradFill>
                <a:latin typeface="Times New Roman" panose="02020603050405020304" charset="0"/>
                <a:cs typeface="Times New Roman" panose="02020603050405020304" charset="0"/>
              </a:rPr>
              <a:t>Deployment</a:t>
            </a:r>
          </a:p>
        </p:txBody>
      </p:sp>
    </p:spTree>
    <p:extLst>
      <p:ext uri="{BB962C8B-B14F-4D97-AF65-F5344CB8AC3E}">
        <p14:creationId xmlns:p14="http://schemas.microsoft.com/office/powerpoint/2010/main" val="726325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E4241-9153-398F-DC5F-779484F437D6}"/>
              </a:ext>
            </a:extLst>
          </p:cNvPr>
          <p:cNvSpPr txBox="1"/>
          <p:nvPr/>
        </p:nvSpPr>
        <p:spPr>
          <a:xfrm>
            <a:off x="533400" y="1219200"/>
            <a:ext cx="8001000" cy="3724096"/>
          </a:xfrm>
          <a:prstGeom prst="rect">
            <a:avLst/>
          </a:prstGeom>
          <a:noFill/>
        </p:spPr>
        <p:txBody>
          <a:bodyPr wrap="square">
            <a:spAutoFit/>
          </a:bodyPr>
          <a:lstStyle/>
          <a:p>
            <a:pPr marL="114300" indent="0" algn="just">
              <a:buNone/>
            </a:pPr>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Deployment: </a:t>
            </a:r>
            <a:r>
              <a:rPr lang="en-US" sz="2000" dirty="0">
                <a:solidFill>
                  <a:schemeClr val="tx1"/>
                </a:solidFill>
                <a:latin typeface="Times New Roman" panose="02020603050405020304" charset="0"/>
                <a:cs typeface="Times New Roman" panose="02020603050405020304" charset="0"/>
                <a:sym typeface="+mn-ea"/>
              </a:rPr>
              <a:t>Software deployment is the process of making software available to be used on a system by users and other programs. You might deploy software to create a backup copy of the software, to move the software to another system, or to create another SMP/E-serviceable copy for installing service or other products.</a:t>
            </a:r>
          </a:p>
          <a:p>
            <a:pPr marL="114300" indent="0" algn="just">
              <a:buNone/>
            </a:pPr>
            <a:endParaRPr lang="en-US" sz="2000" dirty="0">
              <a:latin typeface="Times New Roman" panose="02020603050405020304" charset="0"/>
              <a:cs typeface="Times New Roman" panose="02020603050405020304" charset="0"/>
              <a:sym typeface="+mn-ea"/>
            </a:endParaRPr>
          </a:p>
          <a:p>
            <a:pPr marL="114300" algn="just"/>
            <a:r>
              <a:rPr lang="en-US" sz="2000" b="1" dirty="0">
                <a:gradFill>
                  <a:gsLst>
                    <a:gs pos="0">
                      <a:srgbClr val="012D86"/>
                    </a:gs>
                    <a:gs pos="100000">
                      <a:srgbClr val="0E2557"/>
                    </a:gs>
                  </a:gsLst>
                  <a:lin scaled="0"/>
                </a:gradFill>
                <a:latin typeface="Times New Roman" panose="02020603050405020304" charset="0"/>
                <a:cs typeface="Times New Roman" panose="02020603050405020304" charset="0"/>
              </a:rPr>
              <a:t>Streamlit: </a:t>
            </a:r>
            <a:r>
              <a:rPr lang="en-US" sz="2000" dirty="0">
                <a:latin typeface="Times New Roman" panose="02020603050405020304" charset="0"/>
                <a:cs typeface="Times New Roman" panose="02020603050405020304" charset="0"/>
              </a:rPr>
              <a:t>is a free and open-source framework to rapidly build and share    beautiful machine learning and data science web apps. It is a Python-based library specifically designed for machine learning engineers</a:t>
            </a:r>
            <a:r>
              <a:rPr lang="en-GB" altLang="en-US" sz="2000" dirty="0">
                <a:latin typeface="Times New Roman" panose="02020603050405020304" charset="0"/>
                <a:cs typeface="Times New Roman" panose="02020603050405020304" charset="0"/>
              </a:rPr>
              <a:t>. Stream lit is easy to use, requires minimal setup</a:t>
            </a:r>
          </a:p>
          <a:p>
            <a:pPr marL="114300" indent="0" algn="just">
              <a:buNone/>
            </a:pPr>
            <a:endParaRPr lang="en-US" dirty="0">
              <a:solidFill>
                <a:schemeClr val="tx1"/>
              </a:solidFill>
              <a:latin typeface="Times New Roman" panose="02020603050405020304" charset="0"/>
              <a:cs typeface="Times New Roman" panose="02020603050405020304" charset="0"/>
              <a:sym typeface="+mn-ea"/>
            </a:endParaRPr>
          </a:p>
          <a:p>
            <a:pPr marL="114300" indent="0" algn="just">
              <a:buNone/>
            </a:pPr>
            <a:endParaRPr lang="en-US" dirty="0">
              <a:solidFill>
                <a:schemeClr val="tx1"/>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364530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B8F24-3BFC-6989-7F9F-6F83480820AB}"/>
              </a:ext>
            </a:extLst>
          </p:cNvPr>
          <p:cNvSpPr txBox="1"/>
          <p:nvPr/>
        </p:nvSpPr>
        <p:spPr>
          <a:xfrm>
            <a:off x="533399" y="228600"/>
            <a:ext cx="8305799" cy="369332"/>
          </a:xfrm>
          <a:prstGeom prst="rect">
            <a:avLst/>
          </a:prstGeom>
          <a:noFill/>
        </p:spPr>
        <p:txBody>
          <a:bodyPr wrap="square">
            <a:spAutoFit/>
          </a:bodyPr>
          <a:lstStyle/>
          <a:p>
            <a:pPr algn="ctr"/>
            <a:r>
              <a:rPr lang="en-US" b="1" dirty="0">
                <a:solidFill>
                  <a:srgbClr val="002060"/>
                </a:solidFill>
                <a:effectLst/>
                <a:highlight>
                  <a:srgbClr val="F7F7F7"/>
                </a:highlight>
                <a:latin typeface="Times New Roman" panose="02020603050405020304" pitchFamily="18" charset="0"/>
                <a:cs typeface="Times New Roman" panose="02020603050405020304" pitchFamily="18" charset="0"/>
              </a:rPr>
              <a:t>Logistic Regression</a:t>
            </a:r>
          </a:p>
        </p:txBody>
      </p:sp>
      <p:pic>
        <p:nvPicPr>
          <p:cNvPr id="4" name="Picture 3">
            <a:extLst>
              <a:ext uri="{FF2B5EF4-FFF2-40B4-BE49-F238E27FC236}">
                <a16:creationId xmlns:a16="http://schemas.microsoft.com/office/drawing/2014/main" id="{0C5124B1-6F48-0B91-F3C7-B06C0CFFD84A}"/>
              </a:ext>
            </a:extLst>
          </p:cNvPr>
          <p:cNvPicPr>
            <a:picLocks noChangeAspect="1"/>
          </p:cNvPicPr>
          <p:nvPr/>
        </p:nvPicPr>
        <p:blipFill>
          <a:blip r:embed="rId2"/>
          <a:stretch>
            <a:fillRect/>
          </a:stretch>
        </p:blipFill>
        <p:spPr>
          <a:xfrm>
            <a:off x="152400" y="838200"/>
            <a:ext cx="2971800" cy="5017532"/>
          </a:xfrm>
          <a:prstGeom prst="rect">
            <a:avLst/>
          </a:prstGeom>
        </p:spPr>
      </p:pic>
      <p:pic>
        <p:nvPicPr>
          <p:cNvPr id="5" name="Picture 4">
            <a:extLst>
              <a:ext uri="{FF2B5EF4-FFF2-40B4-BE49-F238E27FC236}">
                <a16:creationId xmlns:a16="http://schemas.microsoft.com/office/drawing/2014/main" id="{DBB8D987-5779-B2F9-DDA1-430CE1D7C567}"/>
              </a:ext>
            </a:extLst>
          </p:cNvPr>
          <p:cNvPicPr>
            <a:picLocks noChangeAspect="1"/>
          </p:cNvPicPr>
          <p:nvPr/>
        </p:nvPicPr>
        <p:blipFill>
          <a:blip r:embed="rId3"/>
          <a:stretch>
            <a:fillRect/>
          </a:stretch>
        </p:blipFill>
        <p:spPr>
          <a:xfrm>
            <a:off x="3276600" y="838200"/>
            <a:ext cx="2819400" cy="4800600"/>
          </a:xfrm>
          <a:prstGeom prst="rect">
            <a:avLst/>
          </a:prstGeom>
        </p:spPr>
      </p:pic>
      <p:pic>
        <p:nvPicPr>
          <p:cNvPr id="6" name="Picture 5">
            <a:extLst>
              <a:ext uri="{FF2B5EF4-FFF2-40B4-BE49-F238E27FC236}">
                <a16:creationId xmlns:a16="http://schemas.microsoft.com/office/drawing/2014/main" id="{6DE7C958-85CA-6977-99CD-380874AC3476}"/>
              </a:ext>
            </a:extLst>
          </p:cNvPr>
          <p:cNvPicPr>
            <a:picLocks noChangeAspect="1"/>
          </p:cNvPicPr>
          <p:nvPr/>
        </p:nvPicPr>
        <p:blipFill>
          <a:blip r:embed="rId4"/>
          <a:stretch>
            <a:fillRect/>
          </a:stretch>
        </p:blipFill>
        <p:spPr>
          <a:xfrm>
            <a:off x="6096000" y="762000"/>
            <a:ext cx="2971800" cy="4941332"/>
          </a:xfrm>
          <a:prstGeom prst="rect">
            <a:avLst/>
          </a:prstGeom>
        </p:spPr>
      </p:pic>
    </p:spTree>
    <p:extLst>
      <p:ext uri="{BB962C8B-B14F-4D97-AF65-F5344CB8AC3E}">
        <p14:creationId xmlns:p14="http://schemas.microsoft.com/office/powerpoint/2010/main" val="373640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35F084-C1D7-0EA3-3796-B1DFA16DF65E}"/>
              </a:ext>
            </a:extLst>
          </p:cNvPr>
          <p:cNvSpPr txBox="1"/>
          <p:nvPr/>
        </p:nvSpPr>
        <p:spPr>
          <a:xfrm>
            <a:off x="304800" y="152400"/>
            <a:ext cx="8763000" cy="369332"/>
          </a:xfrm>
          <a:prstGeom prst="rect">
            <a:avLst/>
          </a:prstGeom>
          <a:noFill/>
        </p:spPr>
        <p:txBody>
          <a:bodyPr wrap="square">
            <a:spAutoFit/>
          </a:bodyPr>
          <a:lstStyle/>
          <a:p>
            <a:pPr algn="ctr"/>
            <a:r>
              <a:rPr lang="en-US" b="1" i="0" dirty="0">
                <a:solidFill>
                  <a:srgbClr val="002060"/>
                </a:solidFill>
                <a:effectLst/>
                <a:highlight>
                  <a:srgbClr val="FFFFFF"/>
                </a:highlight>
                <a:latin typeface="Times New Roman" panose="02020603050405020304" pitchFamily="18" charset="0"/>
                <a:cs typeface="Times New Roman" panose="02020603050405020304" pitchFamily="18" charset="0"/>
              </a:rPr>
              <a:t>Support Vector Machine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EF9008A-C5E2-7086-B980-21769B69DF1E}"/>
              </a:ext>
            </a:extLst>
          </p:cNvPr>
          <p:cNvPicPr>
            <a:picLocks noChangeAspect="1"/>
          </p:cNvPicPr>
          <p:nvPr/>
        </p:nvPicPr>
        <p:blipFill>
          <a:blip r:embed="rId2"/>
          <a:stretch>
            <a:fillRect/>
          </a:stretch>
        </p:blipFill>
        <p:spPr>
          <a:xfrm>
            <a:off x="152400" y="609600"/>
            <a:ext cx="2895600" cy="5879068"/>
          </a:xfrm>
          <a:prstGeom prst="rect">
            <a:avLst/>
          </a:prstGeom>
        </p:spPr>
      </p:pic>
      <p:pic>
        <p:nvPicPr>
          <p:cNvPr id="7" name="Picture 6">
            <a:extLst>
              <a:ext uri="{FF2B5EF4-FFF2-40B4-BE49-F238E27FC236}">
                <a16:creationId xmlns:a16="http://schemas.microsoft.com/office/drawing/2014/main" id="{F5AC4362-76CE-6CE8-5EA0-EEE7E23DBC46}"/>
              </a:ext>
            </a:extLst>
          </p:cNvPr>
          <p:cNvPicPr>
            <a:picLocks noChangeAspect="1"/>
          </p:cNvPicPr>
          <p:nvPr/>
        </p:nvPicPr>
        <p:blipFill>
          <a:blip r:embed="rId3"/>
          <a:stretch>
            <a:fillRect/>
          </a:stretch>
        </p:blipFill>
        <p:spPr>
          <a:xfrm>
            <a:off x="3162299" y="762000"/>
            <a:ext cx="3048001" cy="5812325"/>
          </a:xfrm>
          <a:prstGeom prst="rect">
            <a:avLst/>
          </a:prstGeom>
        </p:spPr>
      </p:pic>
      <p:pic>
        <p:nvPicPr>
          <p:cNvPr id="8" name="Picture 7">
            <a:extLst>
              <a:ext uri="{FF2B5EF4-FFF2-40B4-BE49-F238E27FC236}">
                <a16:creationId xmlns:a16="http://schemas.microsoft.com/office/drawing/2014/main" id="{33332A11-DB35-4725-B18C-EFC2882FB020}"/>
              </a:ext>
            </a:extLst>
          </p:cNvPr>
          <p:cNvPicPr>
            <a:picLocks noChangeAspect="1"/>
          </p:cNvPicPr>
          <p:nvPr/>
        </p:nvPicPr>
        <p:blipFill>
          <a:blip r:embed="rId4"/>
          <a:stretch>
            <a:fillRect/>
          </a:stretch>
        </p:blipFill>
        <p:spPr>
          <a:xfrm>
            <a:off x="6160882" y="718065"/>
            <a:ext cx="2946904" cy="5900193"/>
          </a:xfrm>
          <a:prstGeom prst="rect">
            <a:avLst/>
          </a:prstGeom>
        </p:spPr>
      </p:pic>
    </p:spTree>
    <p:extLst>
      <p:ext uri="{BB962C8B-B14F-4D97-AF65-F5344CB8AC3E}">
        <p14:creationId xmlns:p14="http://schemas.microsoft.com/office/powerpoint/2010/main" val="30842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55BF5-E753-F708-5ED6-86B5AB90209B}"/>
              </a:ext>
            </a:extLst>
          </p:cNvPr>
          <p:cNvSpPr txBox="1"/>
          <p:nvPr/>
        </p:nvSpPr>
        <p:spPr>
          <a:xfrm>
            <a:off x="609600" y="228600"/>
            <a:ext cx="8610600" cy="369332"/>
          </a:xfrm>
          <a:prstGeom prst="rect">
            <a:avLst/>
          </a:prstGeom>
          <a:noFill/>
        </p:spPr>
        <p:txBody>
          <a:bodyPr wrap="square">
            <a:spAutoFit/>
          </a:bodyPr>
          <a:lstStyle/>
          <a:p>
            <a:pPr algn="ctr"/>
            <a:r>
              <a:rPr lang="en-US" b="1" i="0" dirty="0">
                <a:solidFill>
                  <a:srgbClr val="002060"/>
                </a:solidFill>
                <a:effectLst/>
                <a:highlight>
                  <a:srgbClr val="FFFFFF"/>
                </a:highlight>
                <a:latin typeface="Times New Roman" panose="02020603050405020304" pitchFamily="18" charset="0"/>
                <a:cs typeface="Times New Roman" panose="02020603050405020304" pitchFamily="18" charset="0"/>
              </a:rPr>
              <a:t>Naive Bayes</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AF7856-4ACD-C74C-46EE-93F2A82A47CC}"/>
              </a:ext>
            </a:extLst>
          </p:cNvPr>
          <p:cNvPicPr>
            <a:picLocks noChangeAspect="1"/>
          </p:cNvPicPr>
          <p:nvPr/>
        </p:nvPicPr>
        <p:blipFill>
          <a:blip r:embed="rId2"/>
          <a:stretch>
            <a:fillRect/>
          </a:stretch>
        </p:blipFill>
        <p:spPr>
          <a:xfrm>
            <a:off x="0" y="576807"/>
            <a:ext cx="3276600" cy="6119336"/>
          </a:xfrm>
          <a:prstGeom prst="rect">
            <a:avLst/>
          </a:prstGeom>
        </p:spPr>
      </p:pic>
      <p:pic>
        <p:nvPicPr>
          <p:cNvPr id="5" name="Picture 4">
            <a:extLst>
              <a:ext uri="{FF2B5EF4-FFF2-40B4-BE49-F238E27FC236}">
                <a16:creationId xmlns:a16="http://schemas.microsoft.com/office/drawing/2014/main" id="{324BFACF-3DF8-F638-150F-070EAE3BC1E4}"/>
              </a:ext>
            </a:extLst>
          </p:cNvPr>
          <p:cNvPicPr>
            <a:picLocks noChangeAspect="1"/>
          </p:cNvPicPr>
          <p:nvPr/>
        </p:nvPicPr>
        <p:blipFill>
          <a:blip r:embed="rId3"/>
          <a:stretch>
            <a:fillRect/>
          </a:stretch>
        </p:blipFill>
        <p:spPr>
          <a:xfrm>
            <a:off x="3271319" y="576807"/>
            <a:ext cx="2774133" cy="6173078"/>
          </a:xfrm>
          <a:prstGeom prst="rect">
            <a:avLst/>
          </a:prstGeom>
        </p:spPr>
      </p:pic>
      <p:pic>
        <p:nvPicPr>
          <p:cNvPr id="6" name="Picture 5">
            <a:extLst>
              <a:ext uri="{FF2B5EF4-FFF2-40B4-BE49-F238E27FC236}">
                <a16:creationId xmlns:a16="http://schemas.microsoft.com/office/drawing/2014/main" id="{ECD92559-93EA-7FA1-AB8A-425AE01F42B7}"/>
              </a:ext>
            </a:extLst>
          </p:cNvPr>
          <p:cNvPicPr>
            <a:picLocks noChangeAspect="1"/>
          </p:cNvPicPr>
          <p:nvPr/>
        </p:nvPicPr>
        <p:blipFill>
          <a:blip r:embed="rId4"/>
          <a:stretch>
            <a:fillRect/>
          </a:stretch>
        </p:blipFill>
        <p:spPr>
          <a:xfrm>
            <a:off x="6016783" y="628866"/>
            <a:ext cx="3048000" cy="6229134"/>
          </a:xfrm>
          <a:prstGeom prst="rect">
            <a:avLst/>
          </a:prstGeom>
        </p:spPr>
      </p:pic>
    </p:spTree>
    <p:extLst>
      <p:ext uri="{BB962C8B-B14F-4D97-AF65-F5344CB8AC3E}">
        <p14:creationId xmlns:p14="http://schemas.microsoft.com/office/powerpoint/2010/main" val="180498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214" y="318115"/>
            <a:ext cx="2680985" cy="443711"/>
          </a:xfrm>
          <a:prstGeom prst="rect">
            <a:avLst/>
          </a:prstGeom>
        </p:spPr>
        <p:txBody>
          <a:bodyPr vert="horz" wrap="square" lIns="0" tIns="12700" rIns="0" bIns="0" rtlCol="0">
            <a:spAutoFit/>
          </a:bodyPr>
          <a:lstStyle/>
          <a:p>
            <a:pPr marL="12700">
              <a:lnSpc>
                <a:spcPct val="100000"/>
              </a:lnSpc>
              <a:spcBef>
                <a:spcPts val="100"/>
              </a:spcBef>
            </a:pPr>
            <a:r>
              <a:rPr lang="en-US" sz="2800" spc="270" dirty="0">
                <a:solidFill>
                  <a:srgbClr val="0F214D"/>
                </a:solidFill>
                <a:latin typeface="Times New Roman" panose="02020603050405020304" pitchFamily="18" charset="0"/>
                <a:cs typeface="Times New Roman" panose="02020603050405020304" pitchFamily="18" charset="0"/>
              </a:rPr>
              <a:t>OBJECTIVE</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36158" y="1051540"/>
            <a:ext cx="8403041" cy="5999206"/>
          </a:xfrm>
          <a:prstGeom prst="rect">
            <a:avLst/>
          </a:prstGeom>
        </p:spPr>
        <p:txBody>
          <a:bodyPr vert="horz" wrap="square" lIns="0" tIns="8890" rIns="0" bIns="0" rtlCol="0">
            <a:spAutoFit/>
          </a:bodyPr>
          <a:lstStyle/>
          <a:p>
            <a:pPr marL="305435" marR="5080" indent="-293370" algn="just">
              <a:lnSpc>
                <a:spcPct val="101600"/>
              </a:lnSpc>
              <a:spcBef>
                <a:spcPts val="70"/>
              </a:spcBef>
              <a:buSzPct val="81250"/>
              <a:buFont typeface="Arial MT"/>
              <a:buChar char="•"/>
              <a:tabLst>
                <a:tab pos="305435" algn="l"/>
                <a:tab pos="306070" algn="l"/>
              </a:tabLst>
            </a:pPr>
            <a:r>
              <a:rPr sz="1600" spc="50" dirty="0">
                <a:latin typeface="Times New Roman" panose="02020603050405020304" pitchFamily="18" charset="0"/>
                <a:cs typeface="Times New Roman" panose="02020603050405020304" pitchFamily="18" charset="0"/>
              </a:rPr>
              <a:t>Extracting</a:t>
            </a:r>
            <a:r>
              <a:rPr sz="1600" spc="22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sentiment</a:t>
            </a:r>
            <a:r>
              <a:rPr sz="1600" spc="370" dirty="0">
                <a:latin typeface="Times New Roman" panose="02020603050405020304" pitchFamily="18" charset="0"/>
                <a:cs typeface="Times New Roman" panose="02020603050405020304" pitchFamily="18" charset="0"/>
              </a:rPr>
              <a:t> </a:t>
            </a:r>
            <a:r>
              <a:rPr sz="1600" spc="90" dirty="0">
                <a:latin typeface="Times New Roman" panose="02020603050405020304" pitchFamily="18" charset="0"/>
                <a:cs typeface="Times New Roman" panose="02020603050405020304" pitchFamily="18" charset="0"/>
              </a:rPr>
              <a:t>from</a:t>
            </a:r>
            <a:r>
              <a:rPr sz="1600" spc="23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customer</a:t>
            </a:r>
            <a:r>
              <a:rPr sz="1600" spc="30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reviews</a:t>
            </a:r>
            <a:r>
              <a:rPr sz="1600" spc="33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on</a:t>
            </a:r>
            <a:r>
              <a:rPr sz="1600" spc="245"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a</a:t>
            </a:r>
            <a:r>
              <a:rPr sz="1600" spc="28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product.</a:t>
            </a:r>
            <a:r>
              <a:rPr sz="1600" spc="30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Need</a:t>
            </a:r>
            <a:r>
              <a:rPr sz="1600" spc="24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to</a:t>
            </a:r>
            <a:r>
              <a:rPr sz="1600" spc="275"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deploy</a:t>
            </a:r>
            <a:r>
              <a:rPr sz="1600" spc="36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 </a:t>
            </a:r>
            <a:r>
              <a:rPr sz="1600" spc="-38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end</a:t>
            </a:r>
            <a:r>
              <a:rPr sz="1600" spc="1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results</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(sentiment</a:t>
            </a:r>
            <a:r>
              <a:rPr sz="1600" spc="2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analysis)</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using</a:t>
            </a:r>
            <a:r>
              <a:rPr sz="1600" spc="2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Rshiny/ </a:t>
            </a:r>
            <a:r>
              <a:rPr sz="1600" spc="40" dirty="0">
                <a:latin typeface="Times New Roman" panose="02020603050405020304" pitchFamily="18" charset="0"/>
                <a:cs typeface="Times New Roman" panose="02020603050405020304" pitchFamily="18" charset="0"/>
              </a:rPr>
              <a:t>Streamlit</a:t>
            </a:r>
            <a:r>
              <a:rPr sz="1600" spc="2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/Flask</a:t>
            </a:r>
            <a:r>
              <a:rPr sz="1600" spc="1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etc</a:t>
            </a:r>
            <a:r>
              <a:rPr sz="1600" b="1" spc="-25" dirty="0">
                <a:latin typeface="Times New Roman" panose="02020603050405020304" pitchFamily="18" charset="0"/>
                <a:cs typeface="Times New Roman" panose="02020603050405020304" pitchFamily="18" charset="0"/>
              </a:rPr>
              <a:t>.</a:t>
            </a:r>
            <a:endParaRPr lang="en-US" sz="1600" b="1" spc="-25" dirty="0">
              <a:latin typeface="Times New Roman" panose="02020603050405020304" pitchFamily="18" charset="0"/>
              <a:cs typeface="Times New Roman" panose="02020603050405020304" pitchFamily="18" charset="0"/>
            </a:endParaRPr>
          </a:p>
          <a:p>
            <a:pPr marL="12065" marR="5080" algn="just">
              <a:lnSpc>
                <a:spcPct val="101600"/>
              </a:lnSpc>
              <a:spcBef>
                <a:spcPts val="70"/>
              </a:spcBef>
              <a:buSzPct val="81250"/>
              <a:tabLst>
                <a:tab pos="305435" algn="l"/>
                <a:tab pos="306070" algn="l"/>
              </a:tabLst>
            </a:pPr>
            <a:endParaRPr lang="en-US" sz="1600" b="1" spc="-25" dirty="0">
              <a:latin typeface="Times New Roman" panose="02020603050405020304" pitchFamily="18" charset="0"/>
              <a:cs typeface="Times New Roman" panose="02020603050405020304" pitchFamily="18" charset="0"/>
            </a:endParaRPr>
          </a:p>
          <a:p>
            <a:pPr marL="12065" marR="5080" algn="just">
              <a:lnSpc>
                <a:spcPct val="101600"/>
              </a:lnSpc>
              <a:spcBef>
                <a:spcPts val="70"/>
              </a:spcBef>
              <a:buSzPct val="81250"/>
              <a:tabLst>
                <a:tab pos="305435" algn="l"/>
                <a:tab pos="306070" algn="l"/>
              </a:tabLst>
            </a:pPr>
            <a:r>
              <a:rPr lang="en-US" sz="1600" dirty="0">
                <a:solidFill>
                  <a:schemeClr val="dk1"/>
                </a:solidFill>
                <a:latin typeface="Times New Roman" panose="02020603050405020304" charset="0"/>
                <a:cs typeface="Times New Roman" panose="02020603050405020304" charset="0"/>
                <a:sym typeface="Arial" panose="020B0604020202020204"/>
              </a:rPr>
              <a:t>The following procedure we followed to complete the project.</a:t>
            </a:r>
          </a:p>
          <a:p>
            <a:pPr marL="12065" marR="5080" algn="just">
              <a:lnSpc>
                <a:spcPct val="101600"/>
              </a:lnSpc>
              <a:spcBef>
                <a:spcPts val="70"/>
              </a:spcBef>
              <a:buSzPct val="81250"/>
              <a:tabLst>
                <a:tab pos="305435" algn="l"/>
                <a:tab pos="306070" algn="l"/>
              </a:tabLst>
            </a:pPr>
            <a:endParaRPr lang="en-US" sz="1600" dirty="0">
              <a:solidFill>
                <a:schemeClr val="dk1"/>
              </a:solidFill>
              <a:latin typeface="Times New Roman" panose="02020603050405020304" charset="0"/>
              <a:cs typeface="Times New Roman" panose="02020603050405020304" charset="0"/>
              <a:sym typeface="Arial" panose="020B0604020202020204"/>
            </a:endParaRPr>
          </a:p>
          <a:p>
            <a:pPr marL="12065" marR="5080" algn="just">
              <a:lnSpc>
                <a:spcPct val="101600"/>
              </a:lnSpc>
              <a:spcBef>
                <a:spcPts val="70"/>
              </a:spcBef>
              <a:buSzPct val="81250"/>
              <a:tabLst>
                <a:tab pos="305435" algn="l"/>
                <a:tab pos="306070" algn="l"/>
              </a:tabLst>
            </a:pPr>
            <a:r>
              <a:rPr lang="en-US" sz="1600" b="1" spc="35" dirty="0">
                <a:solidFill>
                  <a:srgbClr val="FF0000"/>
                </a:solidFill>
                <a:latin typeface="Times New Roman" panose="02020603050405020304" pitchFamily="18" charset="0"/>
                <a:cs typeface="Times New Roman" panose="02020603050405020304" pitchFamily="18" charset="0"/>
              </a:rPr>
              <a:t>Visualizations</a:t>
            </a:r>
            <a:endParaRPr lang="en-US" sz="1600" dirty="0">
              <a:latin typeface="Times New Roman" panose="02020603050405020304" pitchFamily="18" charset="0"/>
              <a:cs typeface="Times New Roman" panose="02020603050405020304" pitchFamily="18" charset="0"/>
            </a:endParaRPr>
          </a:p>
          <a:p>
            <a:pPr marL="305435" indent="-293370">
              <a:lnSpc>
                <a:spcPct val="100000"/>
              </a:lnSpc>
              <a:spcBef>
                <a:spcPts val="5"/>
              </a:spcBef>
              <a:buClr>
                <a:srgbClr val="000000"/>
              </a:buClr>
              <a:buSzPct val="81250"/>
              <a:buFont typeface="Arial MT"/>
              <a:buChar char="•"/>
              <a:tabLst>
                <a:tab pos="305435" algn="l"/>
                <a:tab pos="306070" algn="l"/>
              </a:tabLst>
            </a:pPr>
            <a:r>
              <a:rPr lang="en-US" sz="1600" spc="50" dirty="0">
                <a:solidFill>
                  <a:srgbClr val="333333"/>
                </a:solidFill>
                <a:latin typeface="Times New Roman" panose="02020603050405020304" pitchFamily="18" charset="0"/>
                <a:cs typeface="Times New Roman" panose="02020603050405020304" pitchFamily="18" charset="0"/>
              </a:rPr>
              <a:t>Box</a:t>
            </a:r>
            <a:r>
              <a:rPr lang="en-US" sz="1600" spc="-25" dirty="0">
                <a:solidFill>
                  <a:srgbClr val="333333"/>
                </a:solidFill>
                <a:latin typeface="Times New Roman" panose="02020603050405020304" pitchFamily="18" charset="0"/>
                <a:cs typeface="Times New Roman" panose="02020603050405020304" pitchFamily="18" charset="0"/>
              </a:rPr>
              <a:t> </a:t>
            </a:r>
            <a:r>
              <a:rPr lang="en-US" sz="1600" spc="5" dirty="0">
                <a:solidFill>
                  <a:srgbClr val="333333"/>
                </a:solidFill>
                <a:latin typeface="Times New Roman" panose="02020603050405020304" pitchFamily="18" charset="0"/>
                <a:cs typeface="Times New Roman" panose="02020603050405020304" pitchFamily="18" charset="0"/>
              </a:rPr>
              <a:t>Plot</a:t>
            </a:r>
          </a:p>
          <a:p>
            <a:pPr marL="305435" indent="-293370">
              <a:lnSpc>
                <a:spcPct val="100000"/>
              </a:lnSpc>
              <a:spcBef>
                <a:spcPts val="5"/>
              </a:spcBef>
              <a:buClr>
                <a:srgbClr val="000000"/>
              </a:buClr>
              <a:buSzPct val="81250"/>
              <a:buFont typeface="Arial MT"/>
              <a:buChar char="•"/>
              <a:tabLst>
                <a:tab pos="305435" algn="l"/>
                <a:tab pos="306070" algn="l"/>
              </a:tabLst>
            </a:pPr>
            <a:r>
              <a:rPr lang="en-US" sz="1600" spc="5" dirty="0">
                <a:solidFill>
                  <a:srgbClr val="333333"/>
                </a:solidFill>
                <a:latin typeface="Times New Roman" panose="02020603050405020304" pitchFamily="18" charset="0"/>
                <a:cs typeface="Times New Roman" panose="02020603050405020304" pitchFamily="18" charset="0"/>
              </a:rPr>
              <a:t>N-Gram</a:t>
            </a:r>
          </a:p>
          <a:p>
            <a:pPr marL="762635" lvl="1" indent="-293370">
              <a:spcBef>
                <a:spcPts val="5"/>
              </a:spcBef>
              <a:buClr>
                <a:srgbClr val="000000"/>
              </a:buClr>
              <a:buSzPct val="81250"/>
              <a:buFont typeface="Arial MT"/>
              <a:buChar char="•"/>
              <a:tabLst>
                <a:tab pos="305435" algn="l"/>
                <a:tab pos="306070" algn="l"/>
              </a:tabLst>
            </a:pPr>
            <a:r>
              <a:rPr lang="en-US" sz="1600" b="0" dirty="0">
                <a:effectLst/>
                <a:highlight>
                  <a:srgbClr val="F7F7F7"/>
                </a:highlight>
                <a:latin typeface="Times New Roman" panose="02020603050405020304" pitchFamily="18" charset="0"/>
                <a:cs typeface="Times New Roman" panose="02020603050405020304" pitchFamily="18" charset="0"/>
              </a:rPr>
              <a:t>Bi-gram plot</a:t>
            </a:r>
          </a:p>
          <a:p>
            <a:pPr marL="762635" lvl="1" indent="-293370">
              <a:spcBef>
                <a:spcPts val="5"/>
              </a:spcBef>
              <a:buClr>
                <a:srgbClr val="000000"/>
              </a:buClr>
              <a:buSzPct val="81250"/>
              <a:buFont typeface="Arial MT"/>
              <a:buChar char="•"/>
              <a:tabLst>
                <a:tab pos="305435" algn="l"/>
                <a:tab pos="306070" algn="l"/>
              </a:tabLst>
            </a:pPr>
            <a:r>
              <a:rPr lang="en-US" sz="1600" b="0" dirty="0">
                <a:effectLst/>
                <a:highlight>
                  <a:srgbClr val="F7F7F7"/>
                </a:highlight>
                <a:latin typeface="Times New Roman" panose="02020603050405020304" pitchFamily="18" charset="0"/>
                <a:cs typeface="Times New Roman" panose="02020603050405020304" pitchFamily="18" charset="0"/>
              </a:rPr>
              <a:t>Tri-gram</a:t>
            </a:r>
          </a:p>
          <a:p>
            <a:pPr marL="762635" lvl="1" indent="-293370">
              <a:spcBef>
                <a:spcPts val="5"/>
              </a:spcBef>
              <a:buClr>
                <a:srgbClr val="000000"/>
              </a:buClr>
              <a:buSzPct val="81250"/>
              <a:buFont typeface="Arial MT"/>
              <a:buChar char="•"/>
              <a:tabLst>
                <a:tab pos="305435" algn="l"/>
                <a:tab pos="306070" algn="l"/>
              </a:tabLst>
            </a:pPr>
            <a:r>
              <a:rPr lang="en-US" sz="1600" b="0" dirty="0">
                <a:effectLst/>
                <a:highlight>
                  <a:srgbClr val="F7F7F7"/>
                </a:highlight>
                <a:latin typeface="Times New Roman" panose="02020603050405020304" pitchFamily="18" charset="0"/>
                <a:cs typeface="Times New Roman" panose="02020603050405020304" pitchFamily="18" charset="0"/>
              </a:rPr>
              <a:t>Heat map</a:t>
            </a:r>
          </a:p>
          <a:p>
            <a:pPr marL="12065">
              <a:lnSpc>
                <a:spcPct val="100000"/>
              </a:lnSpc>
              <a:spcBef>
                <a:spcPts val="5"/>
              </a:spcBef>
              <a:buClr>
                <a:srgbClr val="000000"/>
              </a:buClr>
              <a:buSzPct val="81250"/>
              <a:tabLst>
                <a:tab pos="305435" algn="l"/>
                <a:tab pos="306070" algn="l"/>
              </a:tabLst>
            </a:pPr>
            <a:endParaRPr lang="en-US" sz="1600" dirty="0">
              <a:solidFill>
                <a:srgbClr val="000000"/>
              </a:solidFill>
              <a:highlight>
                <a:srgbClr val="F7F7F7"/>
              </a:highlight>
              <a:latin typeface="Times New Roman" panose="02020603050405020304" pitchFamily="18" charset="0"/>
              <a:cs typeface="Times New Roman" panose="02020603050405020304" pitchFamily="18" charset="0"/>
            </a:endParaRPr>
          </a:p>
          <a:p>
            <a:pPr marL="12065">
              <a:lnSpc>
                <a:spcPct val="100000"/>
              </a:lnSpc>
              <a:spcBef>
                <a:spcPts val="5"/>
              </a:spcBef>
              <a:buClr>
                <a:srgbClr val="000000"/>
              </a:buClr>
              <a:buSzPct val="81250"/>
              <a:tabLst>
                <a:tab pos="305435" algn="l"/>
                <a:tab pos="306070" algn="l"/>
              </a:tabLst>
            </a:pPr>
            <a:r>
              <a:rPr lang="en-US" sz="1600" b="1" spc="5" dirty="0">
                <a:solidFill>
                  <a:srgbClr val="FF0000"/>
                </a:solidFill>
                <a:latin typeface="Times New Roman" panose="02020603050405020304" pitchFamily="18" charset="0"/>
                <a:cs typeface="Times New Roman" panose="02020603050405020304" pitchFamily="18" charset="0"/>
              </a:rPr>
              <a:t>Model Building</a:t>
            </a:r>
          </a:p>
          <a:p>
            <a:pPr marL="12065">
              <a:lnSpc>
                <a:spcPct val="100000"/>
              </a:lnSpc>
              <a:spcBef>
                <a:spcPts val="5"/>
              </a:spcBef>
              <a:buClr>
                <a:srgbClr val="000000"/>
              </a:buClr>
              <a:buSzPct val="81250"/>
              <a:tabLst>
                <a:tab pos="305435" algn="l"/>
                <a:tab pos="306070" algn="l"/>
              </a:tabLst>
            </a:pPr>
            <a:endParaRPr lang="en-US" sz="1600" b="1" spc="5" dirty="0">
              <a:solidFill>
                <a:srgbClr val="FF0000"/>
              </a:solidFill>
              <a:latin typeface="Times New Roman" panose="02020603050405020304" pitchFamily="18" charset="0"/>
              <a:cs typeface="Times New Roman" panose="02020603050405020304" pitchFamily="18" charset="0"/>
            </a:endParaRPr>
          </a:p>
          <a:p>
            <a:pPr marL="297815" indent="-285750">
              <a:lnSpc>
                <a:spcPct val="100000"/>
              </a:lnSpc>
              <a:spcBef>
                <a:spcPts val="5"/>
              </a:spcBef>
              <a:buClr>
                <a:srgbClr val="000000"/>
              </a:buClr>
              <a:buSzPct val="81250"/>
              <a:buFont typeface="Arial" panose="020B0604020202020204" pitchFamily="34" charset="0"/>
              <a:buChar char="•"/>
              <a:tabLst>
                <a:tab pos="305435" algn="l"/>
                <a:tab pos="306070" algn="l"/>
              </a:tabLst>
            </a:pPr>
            <a:r>
              <a:rPr lang="en-US" sz="1600" dirty="0">
                <a:latin typeface="Times New Roman" panose="02020603050405020304" pitchFamily="18" charset="0"/>
                <a:cs typeface="Times New Roman" panose="02020603050405020304" pitchFamily="18" charset="0"/>
              </a:rPr>
              <a:t>Logistic Regression</a:t>
            </a:r>
          </a:p>
          <a:p>
            <a:pPr marL="297815" indent="-285750">
              <a:lnSpc>
                <a:spcPct val="100000"/>
              </a:lnSpc>
              <a:spcBef>
                <a:spcPts val="5"/>
              </a:spcBef>
              <a:buClr>
                <a:srgbClr val="000000"/>
              </a:buClr>
              <a:buSzPct val="81250"/>
              <a:buFont typeface="Arial" panose="020B0604020202020204" pitchFamily="34" charset="0"/>
              <a:buChar char="•"/>
              <a:tabLst>
                <a:tab pos="305435" algn="l"/>
                <a:tab pos="306070" algn="l"/>
              </a:tabLst>
            </a:pPr>
            <a:r>
              <a:rPr lang="en-US" sz="1600" dirty="0">
                <a:latin typeface="Times New Roman" panose="02020603050405020304" pitchFamily="18" charset="0"/>
                <a:cs typeface="Times New Roman" panose="02020603050405020304" pitchFamily="18" charset="0"/>
              </a:rPr>
              <a:t>Support Vector Machine</a:t>
            </a:r>
          </a:p>
          <a:p>
            <a:pPr marL="297815" indent="-285750">
              <a:lnSpc>
                <a:spcPct val="100000"/>
              </a:lnSpc>
              <a:spcBef>
                <a:spcPts val="5"/>
              </a:spcBef>
              <a:buClr>
                <a:srgbClr val="000000"/>
              </a:buClr>
              <a:buSzPct val="81250"/>
              <a:buFont typeface="Arial" panose="020B0604020202020204" pitchFamily="34" charset="0"/>
              <a:buChar char="•"/>
              <a:tabLst>
                <a:tab pos="305435" algn="l"/>
                <a:tab pos="306070" algn="l"/>
              </a:tabLst>
            </a:pPr>
            <a:r>
              <a:rPr lang="en-US" sz="1600" dirty="0">
                <a:latin typeface="Times New Roman" panose="02020603050405020304" pitchFamily="18" charset="0"/>
                <a:cs typeface="Times New Roman" panose="02020603050405020304" pitchFamily="18" charset="0"/>
              </a:rPr>
              <a:t>Naive Bayes</a:t>
            </a:r>
          </a:p>
          <a:p>
            <a:pPr marL="297815" indent="-285750">
              <a:lnSpc>
                <a:spcPct val="100000"/>
              </a:lnSpc>
              <a:spcBef>
                <a:spcPts val="5"/>
              </a:spcBef>
              <a:buClr>
                <a:srgbClr val="000000"/>
              </a:buClr>
              <a:buSzPct val="81250"/>
              <a:buFont typeface="Arial" panose="020B0604020202020204" pitchFamily="34" charset="0"/>
              <a:buChar char="•"/>
              <a:tabLst>
                <a:tab pos="305435" algn="l"/>
                <a:tab pos="306070" algn="l"/>
              </a:tabLst>
            </a:pPr>
            <a:r>
              <a:rPr lang="en-US" sz="1600" dirty="0">
                <a:latin typeface="Times New Roman" panose="02020603050405020304" pitchFamily="18" charset="0"/>
                <a:cs typeface="Times New Roman" panose="02020603050405020304" pitchFamily="18" charset="0"/>
              </a:rPr>
              <a:t>Random Forest</a:t>
            </a:r>
          </a:p>
          <a:p>
            <a:pPr marL="12065">
              <a:lnSpc>
                <a:spcPct val="100000"/>
              </a:lnSpc>
              <a:spcBef>
                <a:spcPts val="5"/>
              </a:spcBef>
              <a:buClr>
                <a:srgbClr val="000000"/>
              </a:buClr>
              <a:buSzPct val="81250"/>
              <a:tabLst>
                <a:tab pos="305435" algn="l"/>
                <a:tab pos="306070" algn="l"/>
              </a:tabLst>
            </a:pPr>
            <a:endParaRPr lang="en-US" sz="1600" b="1" dirty="0">
              <a:solidFill>
                <a:srgbClr val="FF0000"/>
              </a:solidFill>
              <a:latin typeface="Times New Roman" panose="02020603050405020304" pitchFamily="18" charset="0"/>
              <a:cs typeface="Times New Roman" panose="02020603050405020304" pitchFamily="18" charset="0"/>
            </a:endParaRPr>
          </a:p>
          <a:p>
            <a:pPr marL="12065">
              <a:lnSpc>
                <a:spcPct val="100000"/>
              </a:lnSpc>
              <a:spcBef>
                <a:spcPts val="5"/>
              </a:spcBef>
              <a:buClr>
                <a:srgbClr val="000000"/>
              </a:buClr>
              <a:buSzPct val="81250"/>
              <a:tabLst>
                <a:tab pos="305435" algn="l"/>
                <a:tab pos="306070" algn="l"/>
              </a:tabLst>
            </a:pPr>
            <a:endParaRPr lang="en-US" sz="1600" b="1" dirty="0">
              <a:solidFill>
                <a:srgbClr val="FF0000"/>
              </a:solidFill>
              <a:latin typeface="Times New Roman" panose="02020603050405020304" pitchFamily="18" charset="0"/>
              <a:cs typeface="Times New Roman" panose="02020603050405020304" pitchFamily="18" charset="0"/>
            </a:endParaRPr>
          </a:p>
          <a:p>
            <a:pPr marL="12065">
              <a:lnSpc>
                <a:spcPct val="100000"/>
              </a:lnSpc>
              <a:spcBef>
                <a:spcPts val="5"/>
              </a:spcBef>
              <a:buClr>
                <a:srgbClr val="000000"/>
              </a:buClr>
              <a:buSzPct val="81250"/>
              <a:tabLst>
                <a:tab pos="305435" algn="l"/>
                <a:tab pos="306070" algn="l"/>
              </a:tabLst>
            </a:pPr>
            <a:endParaRPr lang="en-US" sz="1600" b="1" dirty="0">
              <a:solidFill>
                <a:srgbClr val="FF0000"/>
              </a:solidFill>
              <a:latin typeface="Times New Roman" panose="02020603050405020304" pitchFamily="18" charset="0"/>
              <a:cs typeface="Times New Roman" panose="02020603050405020304" pitchFamily="18" charset="0"/>
            </a:endParaRPr>
          </a:p>
          <a:p>
            <a:pPr marL="12065">
              <a:lnSpc>
                <a:spcPct val="100000"/>
              </a:lnSpc>
              <a:spcBef>
                <a:spcPts val="5"/>
              </a:spcBef>
              <a:buClr>
                <a:srgbClr val="000000"/>
              </a:buClr>
              <a:buSzPct val="81250"/>
              <a:tabLst>
                <a:tab pos="305435" algn="l"/>
                <a:tab pos="306070" algn="l"/>
              </a:tabLst>
            </a:pPr>
            <a:endParaRPr lang="en-US" sz="1600" b="1" dirty="0">
              <a:solidFill>
                <a:srgbClr val="FF0000"/>
              </a:solidFill>
              <a:latin typeface="Times New Roman" panose="02020603050405020304" pitchFamily="18" charset="0"/>
              <a:cs typeface="Times New Roman" panose="02020603050405020304" pitchFamily="18" charset="0"/>
            </a:endParaRPr>
          </a:p>
          <a:p>
            <a:pPr marL="12065">
              <a:lnSpc>
                <a:spcPct val="100000"/>
              </a:lnSpc>
              <a:spcBef>
                <a:spcPts val="30"/>
              </a:spcBef>
              <a:buClr>
                <a:srgbClr val="000000"/>
              </a:buClr>
              <a:buSzPct val="81250"/>
              <a:tabLst>
                <a:tab pos="305435" algn="l"/>
                <a:tab pos="306070" algn="l"/>
              </a:tabLst>
            </a:pPr>
            <a:endParaRPr lang="en-US" sz="1600" dirty="0">
              <a:latin typeface="Times New Roman" panose="02020603050405020304" pitchFamily="18" charset="0"/>
              <a:cs typeface="Times New Roman" panose="02020603050405020304" pitchFamily="18" charset="0"/>
            </a:endParaRPr>
          </a:p>
          <a:p>
            <a:pPr marL="19685">
              <a:lnSpc>
                <a:spcPct val="100000"/>
              </a:lnSpc>
            </a:pPr>
            <a:endParaRPr lang="en-US" sz="1600" b="1" spc="10" dirty="0">
              <a:solidFill>
                <a:srgbClr val="33333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3A8A87-AA5F-30CA-A228-3A105F6F4CA9}"/>
              </a:ext>
            </a:extLst>
          </p:cNvPr>
          <p:cNvSpPr txBox="1"/>
          <p:nvPr/>
        </p:nvSpPr>
        <p:spPr>
          <a:xfrm>
            <a:off x="381000" y="304800"/>
            <a:ext cx="8686800" cy="369332"/>
          </a:xfrm>
          <a:prstGeom prst="rect">
            <a:avLst/>
          </a:prstGeom>
          <a:noFill/>
        </p:spPr>
        <p:txBody>
          <a:bodyPr wrap="square">
            <a:spAutoFit/>
          </a:bodyPr>
          <a:lstStyle/>
          <a:p>
            <a:pPr algn="ctr"/>
            <a:r>
              <a:rPr lang="en-US" b="1" i="0" dirty="0">
                <a:solidFill>
                  <a:srgbClr val="002060"/>
                </a:solidFill>
                <a:effectLst/>
                <a:highlight>
                  <a:srgbClr val="FFFFFF"/>
                </a:highlight>
                <a:latin typeface="Times New Roman" panose="02020603050405020304" pitchFamily="18" charset="0"/>
                <a:cs typeface="Times New Roman" panose="02020603050405020304" pitchFamily="18" charset="0"/>
              </a:rPr>
              <a:t>Random Forest</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86B8D6-80B1-D37A-DB6F-6D9A49777931}"/>
              </a:ext>
            </a:extLst>
          </p:cNvPr>
          <p:cNvPicPr>
            <a:picLocks noChangeAspect="1"/>
          </p:cNvPicPr>
          <p:nvPr/>
        </p:nvPicPr>
        <p:blipFill>
          <a:blip r:embed="rId2"/>
          <a:stretch>
            <a:fillRect/>
          </a:stretch>
        </p:blipFill>
        <p:spPr>
          <a:xfrm>
            <a:off x="152400" y="685449"/>
            <a:ext cx="2971800" cy="6019800"/>
          </a:xfrm>
          <a:prstGeom prst="rect">
            <a:avLst/>
          </a:prstGeom>
        </p:spPr>
      </p:pic>
      <p:pic>
        <p:nvPicPr>
          <p:cNvPr id="5" name="Picture 4">
            <a:extLst>
              <a:ext uri="{FF2B5EF4-FFF2-40B4-BE49-F238E27FC236}">
                <a16:creationId xmlns:a16="http://schemas.microsoft.com/office/drawing/2014/main" id="{4C5395F6-D631-2676-7A2C-F9C0656710EA}"/>
              </a:ext>
            </a:extLst>
          </p:cNvPr>
          <p:cNvPicPr>
            <a:picLocks noChangeAspect="1"/>
          </p:cNvPicPr>
          <p:nvPr/>
        </p:nvPicPr>
        <p:blipFill>
          <a:blip r:embed="rId3"/>
          <a:stretch>
            <a:fillRect/>
          </a:stretch>
        </p:blipFill>
        <p:spPr>
          <a:xfrm>
            <a:off x="6019802" y="682431"/>
            <a:ext cx="3047998" cy="6019800"/>
          </a:xfrm>
          <a:prstGeom prst="rect">
            <a:avLst/>
          </a:prstGeom>
        </p:spPr>
      </p:pic>
      <p:pic>
        <p:nvPicPr>
          <p:cNvPr id="6" name="Picture 5">
            <a:extLst>
              <a:ext uri="{FF2B5EF4-FFF2-40B4-BE49-F238E27FC236}">
                <a16:creationId xmlns:a16="http://schemas.microsoft.com/office/drawing/2014/main" id="{356D9ABA-4380-EA2D-7AEA-CC1235E42FE2}"/>
              </a:ext>
            </a:extLst>
          </p:cNvPr>
          <p:cNvPicPr>
            <a:picLocks noChangeAspect="1"/>
          </p:cNvPicPr>
          <p:nvPr/>
        </p:nvPicPr>
        <p:blipFill>
          <a:blip r:embed="rId4"/>
          <a:stretch>
            <a:fillRect/>
          </a:stretch>
        </p:blipFill>
        <p:spPr>
          <a:xfrm>
            <a:off x="3124199" y="762000"/>
            <a:ext cx="3047999" cy="5791200"/>
          </a:xfrm>
          <a:prstGeom prst="rect">
            <a:avLst/>
          </a:prstGeom>
        </p:spPr>
      </p:pic>
    </p:spTree>
    <p:extLst>
      <p:ext uri="{BB962C8B-B14F-4D97-AF65-F5344CB8AC3E}">
        <p14:creationId xmlns:p14="http://schemas.microsoft.com/office/powerpoint/2010/main" val="3249700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2CA09-18B2-DBFA-0A45-C3945E5CB11B}"/>
              </a:ext>
            </a:extLst>
          </p:cNvPr>
          <p:cNvSpPr txBox="1"/>
          <p:nvPr/>
        </p:nvSpPr>
        <p:spPr>
          <a:xfrm>
            <a:off x="838200" y="609600"/>
            <a:ext cx="8001000" cy="4524315"/>
          </a:xfrm>
          <a:prstGeom prst="rect">
            <a:avLst/>
          </a:prstGeom>
          <a:noFill/>
        </p:spPr>
        <p:txBody>
          <a:bodyPr wrap="square">
            <a:spAutoFit/>
          </a:bodyPr>
          <a:lstStyle/>
          <a:p>
            <a:r>
              <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Challenges Faced?</a:t>
            </a: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pPr algn="just"/>
            <a:endParaRPr lang="en-US" b="1" dirty="0">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sym typeface="+mn-ea"/>
              </a:rPr>
              <a:t>Due to an imbalance in the dataset, the output was not accurate. The model was trained with more </a:t>
            </a:r>
            <a:r>
              <a:rPr lang="en-US" b="1" dirty="0">
                <a:latin typeface="Times New Roman" panose="02020603050405020304" charset="0"/>
                <a:cs typeface="Times New Roman" panose="02020603050405020304" charset="0"/>
                <a:sym typeface="+mn-ea"/>
              </a:rPr>
              <a:t>positive </a:t>
            </a:r>
            <a:r>
              <a:rPr lang="en-US" dirty="0">
                <a:latin typeface="Times New Roman" panose="02020603050405020304" charset="0"/>
                <a:cs typeface="Times New Roman" panose="02020603050405020304" charset="0"/>
                <a:sym typeface="+mn-ea"/>
              </a:rPr>
              <a:t>data, resulting in a higher number of positive feedback outputs.</a:t>
            </a:r>
          </a:p>
          <a:p>
            <a:pPr algn="just"/>
            <a:endParaRPr lang="en-US" dirty="0">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sym typeface="+mn-ea"/>
              </a:rPr>
              <a:t>Model accuracy depends on the presence of </a:t>
            </a:r>
            <a:r>
              <a:rPr lang="en-US" b="1" dirty="0">
                <a:latin typeface="Times New Roman" panose="02020603050405020304" charset="0"/>
                <a:cs typeface="Times New Roman" panose="02020603050405020304" charset="0"/>
                <a:sym typeface="+mn-ea"/>
              </a:rPr>
              <a:t>outliers.</a:t>
            </a:r>
          </a:p>
          <a:p>
            <a:pPr algn="just"/>
            <a:endParaRPr lang="en-US" dirty="0">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sym typeface="+mn-ea"/>
              </a:rPr>
              <a:t>We developed models for classifying </a:t>
            </a:r>
            <a:r>
              <a:rPr lang="en-US" b="1" dirty="0">
                <a:latin typeface="Times New Roman" panose="02020603050405020304" charset="0"/>
                <a:cs typeface="Times New Roman" panose="02020603050405020304" charset="0"/>
                <a:sym typeface="+mn-ea"/>
              </a:rPr>
              <a:t>positive</a:t>
            </a:r>
            <a:r>
              <a:rPr lang="en-US" dirty="0">
                <a:latin typeface="Times New Roman" panose="02020603050405020304" charset="0"/>
                <a:cs typeface="Times New Roman" panose="02020603050405020304" charset="0"/>
                <a:sym typeface="+mn-ea"/>
              </a:rPr>
              <a:t> and</a:t>
            </a:r>
            <a:r>
              <a:rPr lang="en-US" b="1" dirty="0">
                <a:latin typeface="Times New Roman" panose="02020603050405020304" charset="0"/>
                <a:cs typeface="Times New Roman" panose="02020603050405020304" charset="0"/>
                <a:sym typeface="+mn-ea"/>
              </a:rPr>
              <a:t> negative </a:t>
            </a:r>
            <a:r>
              <a:rPr lang="en-US" dirty="0">
                <a:latin typeface="Times New Roman" panose="02020603050405020304" charset="0"/>
                <a:cs typeface="Times New Roman" panose="02020603050405020304" charset="0"/>
                <a:sym typeface="+mn-ea"/>
              </a:rPr>
              <a:t>cases, but we did not create one for neutral classifications.</a:t>
            </a:r>
            <a:endParaRPr lang="en-US"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p:txBody>
      </p:sp>
    </p:spTree>
    <p:extLst>
      <p:ext uri="{BB962C8B-B14F-4D97-AF65-F5344CB8AC3E}">
        <p14:creationId xmlns:p14="http://schemas.microsoft.com/office/powerpoint/2010/main" val="960867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2EE65-8361-58A5-122E-E89B14481E56}"/>
              </a:ext>
            </a:extLst>
          </p:cNvPr>
          <p:cNvSpPr txBox="1"/>
          <p:nvPr/>
        </p:nvSpPr>
        <p:spPr>
          <a:xfrm>
            <a:off x="457200" y="457200"/>
            <a:ext cx="8305800" cy="3416320"/>
          </a:xfrm>
          <a:prstGeom prst="rect">
            <a:avLst/>
          </a:prstGeom>
          <a:noFill/>
        </p:spPr>
        <p:txBody>
          <a:bodyPr wrap="square">
            <a:spAutoFit/>
          </a:bodyPr>
          <a:lstStyle/>
          <a:p>
            <a:r>
              <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rPr>
              <a:t>How did you overcome?</a:t>
            </a: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endParaRPr lang="en-US" b="1" dirty="0">
              <a:gradFill>
                <a:gsLst>
                  <a:gs pos="0">
                    <a:srgbClr val="012D86"/>
                  </a:gs>
                  <a:gs pos="100000">
                    <a:srgbClr val="0E2557"/>
                  </a:gs>
                </a:gsLst>
                <a:lin scaled="0"/>
              </a:gra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sym typeface="+mn-ea"/>
              </a:rPr>
              <a:t>We have balanced the dataset using the </a:t>
            </a:r>
            <a:r>
              <a:rPr lang="en-US" b="1" dirty="0">
                <a:latin typeface="Times New Roman" panose="02020603050405020304" charset="0"/>
                <a:cs typeface="Times New Roman" panose="02020603050405020304" charset="0"/>
                <a:sym typeface="+mn-ea"/>
              </a:rPr>
              <a:t>SMOTE</a:t>
            </a:r>
            <a:r>
              <a:rPr lang="en-US" dirty="0">
                <a:latin typeface="Times New Roman" panose="02020603050405020304" charset="0"/>
                <a:cs typeface="Times New Roman" panose="02020603050405020304" charset="0"/>
                <a:sym typeface="+mn-ea"/>
              </a:rPr>
              <a:t> technique with various models.</a:t>
            </a:r>
          </a:p>
          <a:p>
            <a:endParaRPr lang="en-US" dirty="0">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sym typeface="+mn-ea"/>
              </a:rPr>
              <a:t>After removing outliers, the accuracy score improved significantly. Therefore, </a:t>
            </a:r>
            <a:r>
              <a:rPr lang="en-US" b="1" dirty="0">
                <a:latin typeface="Times New Roman" panose="02020603050405020304" charset="0"/>
                <a:cs typeface="Times New Roman" panose="02020603050405020304" charset="0"/>
                <a:sym typeface="+mn-ea"/>
              </a:rPr>
              <a:t>eliminating outliers </a:t>
            </a:r>
            <a:r>
              <a:rPr lang="en-US" dirty="0">
                <a:latin typeface="Times New Roman" panose="02020603050405020304" charset="0"/>
                <a:cs typeface="Times New Roman" panose="02020603050405020304" charset="0"/>
                <a:sym typeface="+mn-ea"/>
              </a:rPr>
              <a:t>resulted in better accuracy.</a:t>
            </a:r>
          </a:p>
          <a:p>
            <a:pPr marL="285750" indent="-285750">
              <a:buFont typeface="Arial" panose="020B0604020202020204" pitchFamily="34" charset="0"/>
              <a:buChar char="•"/>
            </a:pPr>
            <a:endParaRPr lang="en-US" dirty="0">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sym typeface="+mn-ea"/>
              </a:rPr>
              <a:t>Based on a </a:t>
            </a:r>
            <a:r>
              <a:rPr lang="en-US" b="1" dirty="0">
                <a:latin typeface="Times New Roman" panose="02020603050405020304" charset="0"/>
                <a:cs typeface="Times New Roman" panose="02020603050405020304" charset="0"/>
                <a:sym typeface="+mn-ea"/>
              </a:rPr>
              <a:t>Sentiment Score of 0.0 </a:t>
            </a:r>
            <a:r>
              <a:rPr lang="en-US" dirty="0">
                <a:latin typeface="Times New Roman" panose="02020603050405020304" charset="0"/>
                <a:cs typeface="Times New Roman" panose="02020603050405020304" charset="0"/>
                <a:sym typeface="+mn-ea"/>
              </a:rPr>
              <a:t>for the output, we classified the sentiment as Neutral. Currently, we have three outputs for the </a:t>
            </a:r>
            <a:r>
              <a:rPr lang="en-US" b="1" dirty="0">
                <a:latin typeface="Times New Roman" panose="02020603050405020304" charset="0"/>
                <a:cs typeface="Times New Roman" panose="02020603050405020304" charset="0"/>
                <a:sym typeface="+mn-ea"/>
              </a:rPr>
              <a:t>target column</a:t>
            </a:r>
            <a:r>
              <a:rPr lang="en-US" dirty="0">
                <a:latin typeface="Times New Roman" panose="02020603050405020304" charset="0"/>
                <a:cs typeface="Times New Roman" panose="02020603050405020304" charset="0"/>
                <a:sym typeface="+mn-ea"/>
              </a:rPr>
              <a:t>.</a:t>
            </a:r>
          </a:p>
        </p:txBody>
      </p:sp>
    </p:spTree>
    <p:extLst>
      <p:ext uri="{BB962C8B-B14F-4D97-AF65-F5344CB8AC3E}">
        <p14:creationId xmlns:p14="http://schemas.microsoft.com/office/powerpoint/2010/main" val="1971020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1015" y="2940030"/>
            <a:ext cx="2467610" cy="574040"/>
          </a:xfrm>
          <a:prstGeom prst="rect">
            <a:avLst/>
          </a:prstGeom>
        </p:spPr>
        <p:txBody>
          <a:bodyPr vert="horz" wrap="square" lIns="0" tIns="12700" rIns="0" bIns="0" rtlCol="0">
            <a:spAutoFit/>
          </a:bodyPr>
          <a:lstStyle/>
          <a:p>
            <a:pPr marL="12700">
              <a:lnSpc>
                <a:spcPct val="100000"/>
              </a:lnSpc>
              <a:spcBef>
                <a:spcPts val="100"/>
              </a:spcBef>
            </a:pPr>
            <a:r>
              <a:rPr sz="3600" spc="315" dirty="0"/>
              <a:t>Thank</a:t>
            </a:r>
            <a:r>
              <a:rPr sz="3600" spc="-30" dirty="0"/>
              <a:t> </a:t>
            </a:r>
            <a:r>
              <a:rPr sz="3600" spc="260" dirty="0"/>
              <a:t>you</a:t>
            </a:r>
            <a:endParaRPr sz="3600" dirty="0"/>
          </a:p>
        </p:txBody>
      </p:sp>
      <p:pic>
        <p:nvPicPr>
          <p:cNvPr id="3" name="object 3"/>
          <p:cNvPicPr/>
          <p:nvPr/>
        </p:nvPicPr>
        <p:blipFill>
          <a:blip r:embed="rId2" cstate="print"/>
          <a:stretch>
            <a:fillRect/>
          </a:stretch>
        </p:blipFill>
        <p:spPr>
          <a:xfrm>
            <a:off x="7771753" y="100245"/>
            <a:ext cx="1187050" cy="411358"/>
          </a:xfrm>
          <a:prstGeom prst="rect">
            <a:avLst/>
          </a:prstGeom>
        </p:spPr>
      </p:pic>
      <p:sp>
        <p:nvSpPr>
          <p:cNvPr id="4" name="Oval 3">
            <a:extLst>
              <a:ext uri="{FF2B5EF4-FFF2-40B4-BE49-F238E27FC236}">
                <a16:creationId xmlns:a16="http://schemas.microsoft.com/office/drawing/2014/main" id="{EB619042-57F6-E1A6-77AA-FC882E74EBEF}"/>
              </a:ext>
            </a:extLst>
          </p:cNvPr>
          <p:cNvSpPr/>
          <p:nvPr/>
        </p:nvSpPr>
        <p:spPr>
          <a:xfrm>
            <a:off x="2133600" y="2057400"/>
            <a:ext cx="5486399" cy="3657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71753" y="100245"/>
            <a:ext cx="1187050" cy="411358"/>
          </a:xfrm>
          <a:prstGeom prst="rect">
            <a:avLst/>
          </a:prstGeom>
        </p:spPr>
      </p:pic>
      <p:sp>
        <p:nvSpPr>
          <p:cNvPr id="3" name="object 3"/>
          <p:cNvSpPr txBox="1">
            <a:spLocks noGrp="1"/>
          </p:cNvSpPr>
          <p:nvPr>
            <p:ph type="title"/>
          </p:nvPr>
        </p:nvSpPr>
        <p:spPr>
          <a:xfrm>
            <a:off x="436200" y="274646"/>
            <a:ext cx="6955200" cy="400110"/>
          </a:xfrm>
          <a:prstGeom prst="rect">
            <a:avLst/>
          </a:prstGeom>
        </p:spPr>
        <p:txBody>
          <a:bodyPr vert="horz" wrap="square" lIns="0" tIns="27940" rIns="0" bIns="0" rtlCol="0">
            <a:spAutoFit/>
          </a:bodyPr>
          <a:lstStyle/>
          <a:p>
            <a:pPr marL="12700" marR="5080">
              <a:lnSpc>
                <a:spcPts val="2850"/>
              </a:lnSpc>
              <a:spcBef>
                <a:spcPts val="220"/>
              </a:spcBef>
            </a:pPr>
            <a:r>
              <a:rPr sz="2800" spc="140" dirty="0">
                <a:solidFill>
                  <a:srgbClr val="002060"/>
                </a:solidFill>
                <a:latin typeface="Times New Roman" panose="02020603050405020304" pitchFamily="18" charset="0"/>
                <a:cs typeface="Times New Roman" panose="02020603050405020304" pitchFamily="18" charset="0"/>
              </a:rPr>
              <a:t>Project</a:t>
            </a:r>
            <a:r>
              <a:rPr sz="2800" spc="25" dirty="0">
                <a:solidFill>
                  <a:srgbClr val="002060"/>
                </a:solidFill>
                <a:latin typeface="Times New Roman" panose="02020603050405020304" pitchFamily="18" charset="0"/>
                <a:cs typeface="Times New Roman" panose="02020603050405020304" pitchFamily="18" charset="0"/>
              </a:rPr>
              <a:t> </a:t>
            </a:r>
            <a:r>
              <a:rPr sz="2800" spc="195" dirty="0">
                <a:solidFill>
                  <a:srgbClr val="002060"/>
                </a:solidFill>
                <a:latin typeface="Times New Roman" panose="02020603050405020304" pitchFamily="18" charset="0"/>
                <a:cs typeface="Times New Roman" panose="02020603050405020304" pitchFamily="18" charset="0"/>
              </a:rPr>
              <a:t>Architecture</a:t>
            </a:r>
            <a:r>
              <a:rPr sz="2800" spc="25" dirty="0">
                <a:solidFill>
                  <a:srgbClr val="002060"/>
                </a:solidFill>
                <a:latin typeface="Times New Roman" panose="02020603050405020304" pitchFamily="18" charset="0"/>
                <a:cs typeface="Times New Roman" panose="02020603050405020304" pitchFamily="18" charset="0"/>
              </a:rPr>
              <a:t> </a:t>
            </a:r>
            <a:r>
              <a:rPr sz="2800" spc="-280" dirty="0">
                <a:solidFill>
                  <a:srgbClr val="002060"/>
                </a:solidFill>
                <a:latin typeface="Times New Roman" panose="02020603050405020304" pitchFamily="18" charset="0"/>
                <a:cs typeface="Times New Roman" panose="02020603050405020304" pitchFamily="18" charset="0"/>
              </a:rPr>
              <a:t>/</a:t>
            </a:r>
            <a:r>
              <a:rPr sz="2800" spc="25" dirty="0">
                <a:solidFill>
                  <a:srgbClr val="002060"/>
                </a:solidFill>
                <a:latin typeface="Times New Roman" panose="02020603050405020304" pitchFamily="18" charset="0"/>
                <a:cs typeface="Times New Roman" panose="02020603050405020304" pitchFamily="18" charset="0"/>
              </a:rPr>
              <a:t> </a:t>
            </a:r>
            <a:r>
              <a:rPr sz="2800" spc="140" dirty="0">
                <a:solidFill>
                  <a:srgbClr val="002060"/>
                </a:solidFill>
                <a:latin typeface="Times New Roman" panose="02020603050405020304" pitchFamily="18" charset="0"/>
                <a:cs typeface="Times New Roman" panose="02020603050405020304" pitchFamily="18" charset="0"/>
              </a:rPr>
              <a:t>Project</a:t>
            </a:r>
            <a:r>
              <a:rPr sz="2800" spc="25" dirty="0">
                <a:solidFill>
                  <a:srgbClr val="002060"/>
                </a:solidFill>
                <a:latin typeface="Times New Roman" panose="02020603050405020304" pitchFamily="18" charset="0"/>
                <a:cs typeface="Times New Roman" panose="02020603050405020304" pitchFamily="18" charset="0"/>
              </a:rPr>
              <a:t> </a:t>
            </a:r>
            <a:r>
              <a:rPr sz="2800" spc="155" dirty="0">
                <a:solidFill>
                  <a:srgbClr val="002060"/>
                </a:solidFill>
                <a:latin typeface="Times New Roman" panose="02020603050405020304" pitchFamily="18" charset="0"/>
                <a:cs typeface="Times New Roman" panose="02020603050405020304" pitchFamily="18" charset="0"/>
              </a:rPr>
              <a:t>Flow</a:t>
            </a:r>
            <a:endParaRPr sz="2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412313" y="1166116"/>
            <a:ext cx="8290559" cy="4766305"/>
          </a:xfrm>
          <a:prstGeom prst="rect">
            <a:avLst/>
          </a:prstGeom>
        </p:spPr>
        <p:txBody>
          <a:bodyPr vert="horz" wrap="square" lIns="0" tIns="8890" rIns="0" bIns="0" rtlCol="0">
            <a:spAutoFit/>
          </a:bodyPr>
          <a:lstStyle/>
          <a:p>
            <a:pPr marL="353060" marR="10795" indent="-340995" algn="just">
              <a:lnSpc>
                <a:spcPct val="101600"/>
              </a:lnSpc>
              <a:spcBef>
                <a:spcPts val="70"/>
              </a:spcBef>
              <a:buSzPct val="87500"/>
              <a:buFont typeface="Arial"/>
              <a:buChar char="●"/>
              <a:tabLst>
                <a:tab pos="353695" algn="l"/>
              </a:tabLst>
            </a:pPr>
            <a:r>
              <a:rPr sz="1600" u="sng" spc="110" dirty="0">
                <a:uFill>
                  <a:solidFill>
                    <a:srgbClr val="000000"/>
                  </a:solidFill>
                </a:uFill>
                <a:latin typeface="Times New Roman" panose="02020603050405020304" pitchFamily="18" charset="0"/>
                <a:cs typeface="Times New Roman" panose="02020603050405020304" pitchFamily="18" charset="0"/>
              </a:rPr>
              <a:t>Data</a:t>
            </a:r>
            <a:r>
              <a:rPr sz="1600" spc="110" dirty="0">
                <a:latin typeface="Times New Roman" panose="02020603050405020304" pitchFamily="18" charset="0"/>
                <a:cs typeface="Times New Roman" panose="02020603050405020304" pitchFamily="18" charset="0"/>
              </a:rPr>
              <a:t> </a:t>
            </a:r>
            <a:r>
              <a:rPr sz="1600" u="sng" spc="90" dirty="0">
                <a:uFill>
                  <a:solidFill>
                    <a:srgbClr val="000000"/>
                  </a:solidFill>
                </a:uFill>
                <a:latin typeface="Times New Roman" panose="02020603050405020304" pitchFamily="18" charset="0"/>
                <a:cs typeface="Times New Roman" panose="02020603050405020304" pitchFamily="18" charset="0"/>
              </a:rPr>
              <a:t>Cleaning</a:t>
            </a:r>
            <a:r>
              <a:rPr sz="1600" spc="9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Data </a:t>
            </a:r>
            <a:r>
              <a:rPr sz="1600" spc="50" dirty="0">
                <a:latin typeface="Times New Roman" panose="02020603050405020304" pitchFamily="18" charset="0"/>
                <a:cs typeface="Times New Roman" panose="02020603050405020304" pitchFamily="18" charset="0"/>
              </a:rPr>
              <a:t>cleaning </a:t>
            </a:r>
            <a:r>
              <a:rPr sz="1600" spc="-15" dirty="0">
                <a:latin typeface="Times New Roman" panose="02020603050405020304" pitchFamily="18" charset="0"/>
                <a:cs typeface="Times New Roman" panose="02020603050405020304" pitchFamily="18" charset="0"/>
              </a:rPr>
              <a:t>is</a:t>
            </a:r>
            <a:r>
              <a:rPr sz="1600" spc="-1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process</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of </a:t>
            </a:r>
            <a:r>
              <a:rPr sz="1600" spc="60" dirty="0">
                <a:latin typeface="Times New Roman" panose="02020603050405020304" pitchFamily="18" charset="0"/>
                <a:cs typeface="Times New Roman" panose="02020603050405020304" pitchFamily="18" charset="0"/>
              </a:rPr>
              <a:t>ﬁxing </a:t>
            </a:r>
            <a:r>
              <a:rPr sz="1600" spc="105" dirty="0">
                <a:latin typeface="Times New Roman" panose="02020603050405020304" pitchFamily="18" charset="0"/>
                <a:cs typeface="Times New Roman" panose="02020603050405020304" pitchFamily="18" charset="0"/>
              </a:rPr>
              <a:t>or </a:t>
            </a:r>
            <a:r>
              <a:rPr sz="1600" spc="80" dirty="0">
                <a:latin typeface="Times New Roman" panose="02020603050405020304" pitchFamily="18" charset="0"/>
                <a:cs typeface="Times New Roman" panose="02020603050405020304" pitchFamily="18" charset="0"/>
              </a:rPr>
              <a:t>removing </a:t>
            </a:r>
            <a:r>
              <a:rPr sz="1600" spc="50" dirty="0">
                <a:latin typeface="Times New Roman" panose="02020603050405020304" pitchFamily="18" charset="0"/>
                <a:cs typeface="Times New Roman" panose="02020603050405020304" pitchFamily="18" charset="0"/>
              </a:rPr>
              <a:t>incorrect, </a:t>
            </a:r>
            <a:r>
              <a:rPr sz="1600" spc="5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corrupted,</a:t>
            </a:r>
            <a:r>
              <a:rPr sz="1600" spc="1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incorrectly</a:t>
            </a:r>
            <a:r>
              <a:rPr sz="1600" spc="2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formatted,</a:t>
            </a:r>
            <a:r>
              <a:rPr sz="1600" spc="20"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duplicate,</a:t>
            </a:r>
            <a:r>
              <a:rPr sz="1600" spc="15" dirty="0">
                <a:latin typeface="Times New Roman" panose="02020603050405020304" pitchFamily="18" charset="0"/>
                <a:cs typeface="Times New Roman" panose="02020603050405020304" pitchFamily="18" charset="0"/>
              </a:rPr>
              <a:t> </a:t>
            </a:r>
            <a:r>
              <a:rPr sz="1600" spc="105" dirty="0">
                <a:latin typeface="Times New Roman" panose="02020603050405020304" pitchFamily="18" charset="0"/>
                <a:cs typeface="Times New Roman" panose="02020603050405020304" pitchFamily="18" charset="0"/>
              </a:rPr>
              <a:t>or</a:t>
            </a:r>
            <a:r>
              <a:rPr sz="1600" spc="2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incomplete</a:t>
            </a:r>
            <a:r>
              <a:rPr sz="1600" spc="2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data</a:t>
            </a:r>
            <a:r>
              <a:rPr sz="1600" spc="15" dirty="0">
                <a:latin typeface="Times New Roman" panose="02020603050405020304" pitchFamily="18" charset="0"/>
                <a:cs typeface="Times New Roman" panose="02020603050405020304" pitchFamily="18" charset="0"/>
              </a:rPr>
              <a:t> </a:t>
            </a:r>
            <a:r>
              <a:rPr sz="1600" spc="100" dirty="0">
                <a:latin typeface="Times New Roman" panose="02020603050405020304" pitchFamily="18" charset="0"/>
                <a:cs typeface="Times New Roman" panose="02020603050405020304" pitchFamily="18" charset="0"/>
              </a:rPr>
              <a:t>within</a:t>
            </a:r>
            <a:r>
              <a:rPr sz="1600" spc="2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a</a:t>
            </a:r>
            <a:r>
              <a:rPr sz="1600" spc="2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dataset</a:t>
            </a:r>
            <a:endParaRPr sz="1600" dirty="0">
              <a:latin typeface="Times New Roman" panose="02020603050405020304" pitchFamily="18" charset="0"/>
              <a:cs typeface="Times New Roman" panose="02020603050405020304" pitchFamily="18" charset="0"/>
            </a:endParaRPr>
          </a:p>
          <a:p>
            <a:pPr marL="353060" marR="16510" indent="-340995" algn="just">
              <a:lnSpc>
                <a:spcPct val="101600"/>
              </a:lnSpc>
              <a:buSzPct val="87500"/>
              <a:buFont typeface="Arial"/>
              <a:buChar char="●"/>
              <a:tabLst>
                <a:tab pos="353695" algn="l"/>
              </a:tabLst>
            </a:pPr>
            <a:r>
              <a:rPr sz="1600" u="sng" spc="135" dirty="0">
                <a:uFill>
                  <a:solidFill>
                    <a:srgbClr val="000000"/>
                  </a:solidFill>
                </a:uFill>
                <a:latin typeface="Times New Roman" panose="02020603050405020304" pitchFamily="18" charset="0"/>
                <a:cs typeface="Times New Roman" panose="02020603050405020304" pitchFamily="18" charset="0"/>
              </a:rPr>
              <a:t>Importing</a:t>
            </a:r>
            <a:r>
              <a:rPr sz="1600" spc="135" dirty="0">
                <a:latin typeface="Times New Roman" panose="02020603050405020304" pitchFamily="18" charset="0"/>
                <a:cs typeface="Times New Roman" panose="02020603050405020304" pitchFamily="18" charset="0"/>
              </a:rPr>
              <a:t> </a:t>
            </a:r>
            <a:r>
              <a:rPr sz="1600" u="sng" spc="110" dirty="0">
                <a:uFill>
                  <a:solidFill>
                    <a:srgbClr val="000000"/>
                  </a:solidFill>
                </a:uFill>
                <a:latin typeface="Times New Roman" panose="02020603050405020304" pitchFamily="18" charset="0"/>
                <a:cs typeface="Times New Roman" panose="02020603050405020304" pitchFamily="18" charset="0"/>
              </a:rPr>
              <a:t>the</a:t>
            </a:r>
            <a:r>
              <a:rPr sz="1600" spc="110" dirty="0">
                <a:latin typeface="Times New Roman" panose="02020603050405020304" pitchFamily="18" charset="0"/>
                <a:cs typeface="Times New Roman" panose="02020603050405020304" pitchFamily="18" charset="0"/>
              </a:rPr>
              <a:t> </a:t>
            </a:r>
            <a:r>
              <a:rPr sz="1600" u="sng" spc="45" dirty="0">
                <a:uFill>
                  <a:solidFill>
                    <a:srgbClr val="000000"/>
                  </a:solidFill>
                </a:uFill>
                <a:latin typeface="Times New Roman" panose="02020603050405020304" pitchFamily="18" charset="0"/>
                <a:cs typeface="Times New Roman" panose="02020603050405020304" pitchFamily="18" charset="0"/>
              </a:rPr>
              <a:t>Packages</a:t>
            </a:r>
            <a:r>
              <a:rPr sz="1600" spc="4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Package </a:t>
            </a:r>
            <a:r>
              <a:rPr sz="1600" spc="80" dirty="0">
                <a:latin typeface="Times New Roman" panose="02020603050405020304" pitchFamily="18" charset="0"/>
                <a:cs typeface="Times New Roman" panose="02020603050405020304" pitchFamily="18" charset="0"/>
              </a:rPr>
              <a:t>import </a:t>
            </a:r>
            <a:r>
              <a:rPr sz="1600" spc="-15" dirty="0">
                <a:latin typeface="Times New Roman" panose="02020603050405020304" pitchFamily="18" charset="0"/>
                <a:cs typeface="Times New Roman" panose="02020603050405020304" pitchFamily="18" charset="0"/>
              </a:rPr>
              <a:t>is </a:t>
            </a:r>
            <a:r>
              <a:rPr sz="1600" spc="60" dirty="0">
                <a:latin typeface="Times New Roman" panose="02020603050405020304" pitchFamily="18" charset="0"/>
                <a:cs typeface="Times New Roman" panose="02020603050405020304" pitchFamily="18" charset="0"/>
              </a:rPr>
              <a:t>deﬁned </a:t>
            </a:r>
            <a:r>
              <a:rPr sz="1600" spc="-25" dirty="0">
                <a:latin typeface="Times New Roman" panose="02020603050405020304" pitchFamily="18" charset="0"/>
                <a:cs typeface="Times New Roman" panose="02020603050405020304" pitchFamily="18" charset="0"/>
              </a:rPr>
              <a:t>as</a:t>
            </a:r>
            <a:r>
              <a:rPr sz="1600" spc="-2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a directed </a:t>
            </a:r>
            <a:r>
              <a:rPr sz="1600" spc="60" dirty="0">
                <a:latin typeface="Times New Roman" panose="02020603050405020304" pitchFamily="18" charset="0"/>
                <a:cs typeface="Times New Roman" panose="02020603050405020304" pitchFamily="18" charset="0"/>
              </a:rPr>
              <a:t>relationship </a:t>
            </a:r>
            <a:r>
              <a:rPr sz="1600" spc="6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between </a:t>
            </a:r>
            <a:r>
              <a:rPr sz="1600" spc="90" dirty="0">
                <a:latin typeface="Times New Roman" panose="02020603050405020304" pitchFamily="18" charset="0"/>
                <a:cs typeface="Times New Roman" panose="02020603050405020304" pitchFamily="18" charset="0"/>
              </a:rPr>
              <a:t>an </a:t>
            </a:r>
            <a:r>
              <a:rPr sz="1600" spc="70" dirty="0">
                <a:latin typeface="Times New Roman" panose="02020603050405020304" pitchFamily="18" charset="0"/>
                <a:cs typeface="Times New Roman" panose="02020603050405020304" pitchFamily="18" charset="0"/>
              </a:rPr>
              <a:t>importing </a:t>
            </a:r>
            <a:r>
              <a:rPr sz="1600" spc="40" dirty="0">
                <a:latin typeface="Times New Roman" panose="02020603050405020304" pitchFamily="18" charset="0"/>
                <a:cs typeface="Times New Roman" panose="02020603050405020304" pitchFamily="18" charset="0"/>
              </a:rPr>
              <a:t>namespace </a:t>
            </a:r>
            <a:r>
              <a:rPr sz="1600" spc="85" dirty="0">
                <a:latin typeface="Times New Roman" panose="02020603050405020304" pitchFamily="18" charset="0"/>
                <a:cs typeface="Times New Roman" panose="02020603050405020304" pitchFamily="18" charset="0"/>
              </a:rPr>
              <a:t>and </a:t>
            </a:r>
            <a:r>
              <a:rPr sz="1600" spc="50" dirty="0">
                <a:latin typeface="Times New Roman" panose="02020603050405020304" pitchFamily="18" charset="0"/>
                <a:cs typeface="Times New Roman" panose="02020603050405020304" pitchFamily="18" charset="0"/>
              </a:rPr>
              <a:t>a </a:t>
            </a:r>
            <a:r>
              <a:rPr sz="1600" spc="25" dirty="0">
                <a:latin typeface="Times New Roman" panose="02020603050405020304" pitchFamily="18" charset="0"/>
                <a:cs typeface="Times New Roman" panose="02020603050405020304" pitchFamily="18" charset="0"/>
              </a:rPr>
              <a:t>package </a:t>
            </a:r>
            <a:r>
              <a:rPr sz="1600" spc="55" dirty="0">
                <a:latin typeface="Times New Roman" panose="02020603050405020304" pitchFamily="18" charset="0"/>
                <a:cs typeface="Times New Roman" panose="02020603050405020304" pitchFamily="18" charset="0"/>
              </a:rPr>
              <a:t>whose </a:t>
            </a:r>
            <a:r>
              <a:rPr sz="1600" spc="65" dirty="0">
                <a:latin typeface="Times New Roman" panose="02020603050405020304" pitchFamily="18" charset="0"/>
                <a:cs typeface="Times New Roman" panose="02020603050405020304" pitchFamily="18" charset="0"/>
              </a:rPr>
              <a:t>members </a:t>
            </a:r>
            <a:r>
              <a:rPr sz="1600" spc="85" dirty="0">
                <a:latin typeface="Times New Roman" panose="02020603050405020304" pitchFamily="18" charset="0"/>
                <a:cs typeface="Times New Roman" panose="02020603050405020304" pitchFamily="18" charset="0"/>
              </a:rPr>
              <a:t>are </a:t>
            </a:r>
            <a:r>
              <a:rPr sz="1600" spc="75" dirty="0">
                <a:latin typeface="Times New Roman" panose="02020603050405020304" pitchFamily="18" charset="0"/>
                <a:cs typeface="Times New Roman" panose="02020603050405020304" pitchFamily="18" charset="0"/>
              </a:rPr>
              <a:t>imported </a:t>
            </a:r>
            <a:r>
              <a:rPr sz="1600" spc="8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into</a:t>
            </a:r>
            <a:r>
              <a:rPr sz="1600" spc="1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that</a:t>
            </a:r>
            <a:r>
              <a:rPr sz="1600" spc="1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namespace</a:t>
            </a:r>
            <a:endParaRPr sz="1600" dirty="0">
              <a:latin typeface="Times New Roman" panose="02020603050405020304" pitchFamily="18" charset="0"/>
              <a:cs typeface="Times New Roman" panose="02020603050405020304" pitchFamily="18" charset="0"/>
            </a:endParaRPr>
          </a:p>
          <a:p>
            <a:pPr marL="353060" marR="5080" indent="-340995" algn="just">
              <a:lnSpc>
                <a:spcPct val="101600"/>
              </a:lnSpc>
              <a:buSzPct val="87500"/>
              <a:buFont typeface="Arial"/>
              <a:buChar char="●"/>
              <a:tabLst>
                <a:tab pos="353695" algn="l"/>
              </a:tabLst>
            </a:pPr>
            <a:r>
              <a:rPr sz="1600" u="sng" spc="100" dirty="0">
                <a:uFill>
                  <a:solidFill>
                    <a:srgbClr val="000000"/>
                  </a:solidFill>
                </a:uFill>
                <a:latin typeface="Times New Roman" panose="02020603050405020304" pitchFamily="18" charset="0"/>
                <a:cs typeface="Times New Roman" panose="02020603050405020304" pitchFamily="18" charset="0"/>
              </a:rPr>
              <a:t>Reading</a:t>
            </a:r>
            <a:r>
              <a:rPr sz="1600" spc="100" dirty="0">
                <a:latin typeface="Times New Roman" panose="02020603050405020304" pitchFamily="18" charset="0"/>
                <a:cs typeface="Times New Roman" panose="02020603050405020304" pitchFamily="18" charset="0"/>
              </a:rPr>
              <a:t> </a:t>
            </a:r>
            <a:r>
              <a:rPr sz="1600" u="sng" spc="110" dirty="0">
                <a:uFill>
                  <a:solidFill>
                    <a:srgbClr val="000000"/>
                  </a:solidFill>
                </a:uFill>
                <a:latin typeface="Times New Roman" panose="02020603050405020304" pitchFamily="18" charset="0"/>
                <a:cs typeface="Times New Roman" panose="02020603050405020304" pitchFamily="18" charset="0"/>
              </a:rPr>
              <a:t>the</a:t>
            </a:r>
            <a:r>
              <a:rPr sz="1600" spc="110" dirty="0">
                <a:latin typeface="Times New Roman" panose="02020603050405020304" pitchFamily="18" charset="0"/>
                <a:cs typeface="Times New Roman" panose="02020603050405020304" pitchFamily="18" charset="0"/>
              </a:rPr>
              <a:t> </a:t>
            </a:r>
            <a:r>
              <a:rPr sz="1600" u="sng" spc="75" dirty="0">
                <a:uFill>
                  <a:solidFill>
                    <a:srgbClr val="000000"/>
                  </a:solidFill>
                </a:uFill>
                <a:latin typeface="Times New Roman" panose="02020603050405020304" pitchFamily="18" charset="0"/>
                <a:cs typeface="Times New Roman" panose="02020603050405020304" pitchFamily="18" charset="0"/>
              </a:rPr>
              <a:t>Dataset:</a:t>
            </a:r>
            <a:r>
              <a:rPr sz="1600" spc="7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To </a:t>
            </a:r>
            <a:r>
              <a:rPr sz="1600" spc="85" dirty="0">
                <a:latin typeface="Times New Roman" panose="02020603050405020304" pitchFamily="18" charset="0"/>
                <a:cs typeface="Times New Roman" panose="02020603050405020304" pitchFamily="18" charset="0"/>
              </a:rPr>
              <a:t>read </a:t>
            </a:r>
            <a:r>
              <a:rPr sz="1600" spc="105" dirty="0">
                <a:latin typeface="Times New Roman" panose="02020603050405020304" pitchFamily="18" charset="0"/>
                <a:cs typeface="Times New Roman" panose="02020603050405020304" pitchFamily="18" charset="0"/>
              </a:rPr>
              <a:t>or </a:t>
            </a:r>
            <a:r>
              <a:rPr sz="1600" spc="100" dirty="0">
                <a:latin typeface="Times New Roman" panose="02020603050405020304" pitchFamily="18" charset="0"/>
                <a:cs typeface="Times New Roman" panose="02020603050405020304" pitchFamily="18" charset="0"/>
              </a:rPr>
              <a:t>write </a:t>
            </a:r>
            <a:r>
              <a:rPr sz="1600" spc="50" dirty="0">
                <a:latin typeface="Times New Roman" panose="02020603050405020304" pitchFamily="18" charset="0"/>
                <a:cs typeface="Times New Roman" panose="02020603050405020304" pitchFamily="18" charset="0"/>
              </a:rPr>
              <a:t>a </a:t>
            </a:r>
            <a:r>
              <a:rPr sz="1600" spc="45" dirty="0">
                <a:latin typeface="Times New Roman" panose="02020603050405020304" pitchFamily="18" charset="0"/>
                <a:cs typeface="Times New Roman" panose="02020603050405020304" pitchFamily="18" charset="0"/>
              </a:rPr>
              <a:t>data </a:t>
            </a:r>
            <a:r>
              <a:rPr sz="1600" spc="100" dirty="0">
                <a:latin typeface="Times New Roman" panose="02020603050405020304" pitchFamily="18" charset="0"/>
                <a:cs typeface="Times New Roman" panose="02020603050405020304" pitchFamily="18" charset="0"/>
              </a:rPr>
              <a:t>in </a:t>
            </a:r>
            <a:r>
              <a:rPr sz="1600" spc="25" dirty="0">
                <a:latin typeface="Times New Roman" panose="02020603050405020304" pitchFamily="18" charset="0"/>
                <a:cs typeface="Times New Roman" panose="02020603050405020304" pitchFamily="18" charset="0"/>
              </a:rPr>
              <a:t>Kaggle</a:t>
            </a:r>
            <a:r>
              <a:rPr sz="1600" spc="30" dirty="0">
                <a:latin typeface="Times New Roman" panose="02020603050405020304" pitchFamily="18" charset="0"/>
                <a:cs typeface="Times New Roman" panose="02020603050405020304" pitchFamily="18" charset="0"/>
              </a:rPr>
              <a:t> </a:t>
            </a:r>
            <a:r>
              <a:rPr sz="1600" spc="80" dirty="0">
                <a:latin typeface="Times New Roman" panose="02020603050405020304" pitchFamily="18" charset="0"/>
                <a:cs typeface="Times New Roman" panose="02020603050405020304" pitchFamily="18" charset="0"/>
              </a:rPr>
              <a:t>Kernel </a:t>
            </a:r>
            <a:r>
              <a:rPr sz="1600" spc="-15" dirty="0">
                <a:latin typeface="Times New Roman" panose="02020603050405020304" pitchFamily="18" charset="0"/>
                <a:cs typeface="Times New Roman" panose="02020603050405020304" pitchFamily="18" charset="0"/>
              </a:rPr>
              <a:t>is</a:t>
            </a:r>
            <a:r>
              <a:rPr sz="1600" spc="-1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  </a:t>
            </a:r>
            <a:r>
              <a:rPr sz="1600" spc="25" dirty="0">
                <a:latin typeface="Times New Roman" panose="02020603050405020304" pitchFamily="18" charset="0"/>
                <a:cs typeface="Times New Roman" panose="02020603050405020304" pitchFamily="18" charset="0"/>
              </a:rPr>
              <a:t>same </a:t>
            </a:r>
            <a:r>
              <a:rPr sz="1600" spc="-25" dirty="0">
                <a:latin typeface="Times New Roman" panose="02020603050405020304" pitchFamily="18" charset="0"/>
                <a:cs typeface="Times New Roman" panose="02020603050405020304" pitchFamily="18" charset="0"/>
              </a:rPr>
              <a:t>as </a:t>
            </a:r>
            <a:r>
              <a:rPr sz="1600" spc="-20" dirty="0">
                <a:latin typeface="Times New Roman" panose="02020603050405020304" pitchFamily="18" charset="0"/>
                <a:cs typeface="Times New Roman" panose="02020603050405020304" pitchFamily="18" charset="0"/>
              </a:rPr>
              <a:t> </a:t>
            </a:r>
            <a:r>
              <a:rPr sz="1600" spc="114" dirty="0">
                <a:latin typeface="Times New Roman" panose="02020603050405020304" pitchFamily="18" charset="0"/>
                <a:cs typeface="Times New Roman" panose="02020603050405020304" pitchFamily="18" charset="0"/>
              </a:rPr>
              <a:t>how </a:t>
            </a:r>
            <a:r>
              <a:rPr sz="1600" spc="70" dirty="0">
                <a:latin typeface="Times New Roman" panose="02020603050405020304" pitchFamily="18" charset="0"/>
                <a:cs typeface="Times New Roman" panose="02020603050405020304" pitchFamily="18" charset="0"/>
              </a:rPr>
              <a:t>you </a:t>
            </a:r>
            <a:r>
              <a:rPr sz="1600" spc="75" dirty="0">
                <a:latin typeface="Times New Roman" panose="02020603050405020304" pitchFamily="18" charset="0"/>
                <a:cs typeface="Times New Roman" panose="02020603050405020304" pitchFamily="18" charset="0"/>
              </a:rPr>
              <a:t>did </a:t>
            </a:r>
            <a:r>
              <a:rPr sz="1600" spc="100" dirty="0">
                <a:latin typeface="Times New Roman" panose="02020603050405020304" pitchFamily="18" charset="0"/>
                <a:cs typeface="Times New Roman" panose="02020603050405020304" pitchFamily="18" charset="0"/>
              </a:rPr>
              <a:t>in </a:t>
            </a:r>
            <a:r>
              <a:rPr sz="1600" spc="25" dirty="0">
                <a:latin typeface="Times New Roman" panose="02020603050405020304" pitchFamily="18" charset="0"/>
                <a:cs typeface="Times New Roman" panose="02020603050405020304" pitchFamily="18" charset="0"/>
              </a:rPr>
              <a:t>R </a:t>
            </a:r>
            <a:r>
              <a:rPr sz="1600" spc="105" dirty="0">
                <a:latin typeface="Times New Roman" panose="02020603050405020304" pitchFamily="18" charset="0"/>
                <a:cs typeface="Times New Roman" panose="02020603050405020304" pitchFamily="18" charset="0"/>
              </a:rPr>
              <a:t>or </a:t>
            </a:r>
            <a:r>
              <a:rPr sz="1600" spc="30" dirty="0">
                <a:latin typeface="Times New Roman" panose="02020603050405020304" pitchFamily="18" charset="0"/>
                <a:cs typeface="Times New Roman" panose="02020603050405020304" pitchFamily="18" charset="0"/>
              </a:rPr>
              <a:t>Python, </a:t>
            </a:r>
            <a:r>
              <a:rPr sz="1600" spc="45" dirty="0">
                <a:latin typeface="Times New Roman" panose="02020603050405020304" pitchFamily="18" charset="0"/>
                <a:cs typeface="Times New Roman" panose="02020603050405020304" pitchFamily="18" charset="0"/>
              </a:rPr>
              <a:t>the </a:t>
            </a:r>
            <a:r>
              <a:rPr sz="1600" spc="70" dirty="0">
                <a:latin typeface="Times New Roman" panose="02020603050405020304" pitchFamily="18" charset="0"/>
                <a:cs typeface="Times New Roman" panose="02020603050405020304" pitchFamily="18" charset="0"/>
              </a:rPr>
              <a:t>only </a:t>
            </a:r>
            <a:r>
              <a:rPr sz="1600" spc="55" dirty="0">
                <a:latin typeface="Times New Roman" panose="02020603050405020304" pitchFamily="18" charset="0"/>
                <a:cs typeface="Times New Roman" panose="02020603050405020304" pitchFamily="18" charset="0"/>
              </a:rPr>
              <a:t>thing </a:t>
            </a:r>
            <a:r>
              <a:rPr sz="1600" spc="10" dirty="0">
                <a:latin typeface="Times New Roman" panose="02020603050405020304" pitchFamily="18" charset="0"/>
                <a:cs typeface="Times New Roman" panose="02020603050405020304" pitchFamily="18" charset="0"/>
              </a:rPr>
              <a:t>to </a:t>
            </a:r>
            <a:r>
              <a:rPr sz="1600" spc="20" dirty="0">
                <a:latin typeface="Times New Roman" panose="02020603050405020304" pitchFamily="18" charset="0"/>
                <a:cs typeface="Times New Roman" panose="02020603050405020304" pitchFamily="18" charset="0"/>
              </a:rPr>
              <a:t>take </a:t>
            </a:r>
            <a:r>
              <a:rPr sz="1600" spc="40" dirty="0">
                <a:latin typeface="Times New Roman" panose="02020603050405020304" pitchFamily="18" charset="0"/>
                <a:cs typeface="Times New Roman" panose="02020603050405020304" pitchFamily="18" charset="0"/>
              </a:rPr>
              <a:t>note </a:t>
            </a:r>
            <a:r>
              <a:rPr sz="1600" spc="-15" dirty="0">
                <a:latin typeface="Times New Roman" panose="02020603050405020304" pitchFamily="18" charset="0"/>
                <a:cs typeface="Times New Roman" panose="02020603050405020304" pitchFamily="18" charset="0"/>
              </a:rPr>
              <a:t>is </a:t>
            </a:r>
            <a:r>
              <a:rPr sz="1600" spc="45" dirty="0">
                <a:latin typeface="Times New Roman" panose="02020603050405020304" pitchFamily="18" charset="0"/>
                <a:cs typeface="Times New Roman" panose="02020603050405020304" pitchFamily="18" charset="0"/>
              </a:rPr>
              <a:t>the </a:t>
            </a:r>
            <a:r>
              <a:rPr sz="1600" spc="60" dirty="0">
                <a:latin typeface="Times New Roman" panose="02020603050405020304" pitchFamily="18" charset="0"/>
                <a:cs typeface="Times New Roman" panose="02020603050405020304" pitchFamily="18" charset="0"/>
              </a:rPr>
              <a:t>relative path </a:t>
            </a:r>
            <a:r>
              <a:rPr sz="1600" spc="10" dirty="0">
                <a:latin typeface="Times New Roman" panose="02020603050405020304" pitchFamily="18" charset="0"/>
                <a:cs typeface="Times New Roman" panose="02020603050405020304" pitchFamily="18" charset="0"/>
              </a:rPr>
              <a:t>to </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access</a:t>
            </a:r>
            <a:r>
              <a:rPr sz="1600" spc="1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data.</a:t>
            </a:r>
            <a:endParaRPr sz="1600" dirty="0">
              <a:latin typeface="Times New Roman" panose="02020603050405020304" pitchFamily="18" charset="0"/>
              <a:cs typeface="Times New Roman" panose="02020603050405020304" pitchFamily="18" charset="0"/>
            </a:endParaRPr>
          </a:p>
          <a:p>
            <a:pPr marL="353060" marR="12700" indent="-340995" algn="just">
              <a:lnSpc>
                <a:spcPct val="101600"/>
              </a:lnSpc>
              <a:buSzPct val="87500"/>
              <a:buFont typeface="Arial"/>
              <a:buChar char="●"/>
              <a:tabLst>
                <a:tab pos="353695" algn="l"/>
              </a:tabLst>
            </a:pPr>
            <a:r>
              <a:rPr sz="1600" u="sng" spc="155" dirty="0">
                <a:uFill>
                  <a:solidFill>
                    <a:srgbClr val="000000"/>
                  </a:solidFill>
                </a:uFill>
                <a:latin typeface="Times New Roman" panose="02020603050405020304" pitchFamily="18" charset="0"/>
                <a:cs typeface="Times New Roman" panose="02020603050405020304" pitchFamily="18" charset="0"/>
              </a:rPr>
              <a:t>EDA</a:t>
            </a:r>
            <a:r>
              <a:rPr sz="1600" spc="15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a:t>
            </a:r>
            <a:r>
              <a:rPr sz="1600" spc="-2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Exploratory </a:t>
            </a:r>
            <a:r>
              <a:rPr sz="1600" spc="55" dirty="0">
                <a:latin typeface="Times New Roman" panose="02020603050405020304" pitchFamily="18" charset="0"/>
                <a:cs typeface="Times New Roman" panose="02020603050405020304" pitchFamily="18" charset="0"/>
              </a:rPr>
              <a:t>Data </a:t>
            </a:r>
            <a:r>
              <a:rPr sz="1600" spc="35" dirty="0">
                <a:latin typeface="Times New Roman" panose="02020603050405020304" pitchFamily="18" charset="0"/>
                <a:cs typeface="Times New Roman" panose="02020603050405020304" pitchFamily="18" charset="0"/>
              </a:rPr>
              <a:t>Analysis </a:t>
            </a:r>
            <a:r>
              <a:rPr sz="1600" spc="50" dirty="0">
                <a:latin typeface="Times New Roman" panose="02020603050405020304" pitchFamily="18" charset="0"/>
                <a:cs typeface="Times New Roman" panose="02020603050405020304" pitchFamily="18" charset="0"/>
              </a:rPr>
              <a:t>(EDA) </a:t>
            </a:r>
            <a:r>
              <a:rPr sz="1600" spc="-15" dirty="0">
                <a:latin typeface="Times New Roman" panose="02020603050405020304" pitchFamily="18" charset="0"/>
                <a:cs typeface="Times New Roman" panose="02020603050405020304" pitchFamily="18" charset="0"/>
              </a:rPr>
              <a:t>is </a:t>
            </a:r>
            <a:r>
              <a:rPr sz="1600" spc="90" dirty="0">
                <a:latin typeface="Times New Roman" panose="02020603050405020304" pitchFamily="18" charset="0"/>
                <a:cs typeface="Times New Roman" panose="02020603050405020304" pitchFamily="18" charset="0"/>
              </a:rPr>
              <a:t>an </a:t>
            </a:r>
            <a:r>
              <a:rPr sz="1600" spc="30" dirty="0">
                <a:latin typeface="Times New Roman" panose="02020603050405020304" pitchFamily="18" charset="0"/>
                <a:cs typeface="Times New Roman" panose="02020603050405020304" pitchFamily="18" charset="0"/>
              </a:rPr>
              <a:t>analysis </a:t>
            </a:r>
            <a:r>
              <a:rPr sz="1600" spc="70" dirty="0">
                <a:latin typeface="Times New Roman" panose="02020603050405020304" pitchFamily="18" charset="0"/>
                <a:cs typeface="Times New Roman" panose="02020603050405020304" pitchFamily="18" charset="0"/>
              </a:rPr>
              <a:t>approach </a:t>
            </a:r>
            <a:r>
              <a:rPr sz="1600" spc="40" dirty="0">
                <a:latin typeface="Times New Roman" panose="02020603050405020304" pitchFamily="18" charset="0"/>
                <a:cs typeface="Times New Roman" panose="02020603050405020304" pitchFamily="18" charset="0"/>
              </a:rPr>
              <a:t>that </a:t>
            </a:r>
            <a:r>
              <a:rPr sz="1600" spc="35" dirty="0">
                <a:latin typeface="Times New Roman" panose="02020603050405020304" pitchFamily="18" charset="0"/>
                <a:cs typeface="Times New Roman" panose="02020603050405020304" pitchFamily="18" charset="0"/>
              </a:rPr>
              <a:t>identiﬁes </a:t>
            </a:r>
            <a:r>
              <a:rPr sz="1600" spc="4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general</a:t>
            </a:r>
            <a:r>
              <a:rPr sz="1600" spc="1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patterns</a:t>
            </a:r>
            <a:r>
              <a:rPr sz="1600" spc="15" dirty="0">
                <a:latin typeface="Times New Roman" panose="02020603050405020304" pitchFamily="18" charset="0"/>
                <a:cs typeface="Times New Roman" panose="02020603050405020304" pitchFamily="18" charset="0"/>
              </a:rPr>
              <a:t> </a:t>
            </a:r>
            <a:r>
              <a:rPr sz="1600" spc="100" dirty="0">
                <a:latin typeface="Times New Roman" panose="02020603050405020304" pitchFamily="18" charset="0"/>
                <a:cs typeface="Times New Roman" panose="02020603050405020304" pitchFamily="18" charset="0"/>
              </a:rPr>
              <a:t>in</a:t>
            </a:r>
            <a:r>
              <a:rPr sz="1600" spc="1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data.</a:t>
            </a:r>
            <a:endParaRPr sz="1600" dirty="0">
              <a:latin typeface="Times New Roman" panose="02020603050405020304" pitchFamily="18" charset="0"/>
              <a:cs typeface="Times New Roman" panose="02020603050405020304" pitchFamily="18" charset="0"/>
            </a:endParaRPr>
          </a:p>
          <a:p>
            <a:pPr marL="353060" marR="16510" indent="-340995" algn="just">
              <a:lnSpc>
                <a:spcPct val="101600"/>
              </a:lnSpc>
              <a:buSzPct val="87500"/>
              <a:buFont typeface="Arial"/>
              <a:buChar char="●"/>
              <a:tabLst>
                <a:tab pos="353695" algn="l"/>
              </a:tabLst>
            </a:pPr>
            <a:r>
              <a:rPr sz="1600" u="sng" spc="100" dirty="0">
                <a:uFill>
                  <a:solidFill>
                    <a:srgbClr val="000000"/>
                  </a:solidFill>
                </a:uFill>
                <a:latin typeface="Times New Roman" panose="02020603050405020304" pitchFamily="18" charset="0"/>
                <a:cs typeface="Times New Roman" panose="02020603050405020304" pitchFamily="18" charset="0"/>
              </a:rPr>
              <a:t>Visualization</a:t>
            </a:r>
            <a:r>
              <a:rPr sz="1600" spc="10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:Visualization </a:t>
            </a:r>
            <a:r>
              <a:rPr sz="1600" spc="-15" dirty="0">
                <a:latin typeface="Times New Roman" panose="02020603050405020304" pitchFamily="18" charset="0"/>
                <a:cs typeface="Times New Roman" panose="02020603050405020304" pitchFamily="18" charset="0"/>
              </a:rPr>
              <a:t>is </a:t>
            </a:r>
            <a:r>
              <a:rPr sz="1600" spc="50" dirty="0">
                <a:latin typeface="Times New Roman" panose="02020603050405020304" pitchFamily="18" charset="0"/>
                <a:cs typeface="Times New Roman" panose="02020603050405020304" pitchFamily="18" charset="0"/>
              </a:rPr>
              <a:t>a </a:t>
            </a:r>
            <a:r>
              <a:rPr sz="1600" spc="45" dirty="0">
                <a:latin typeface="Times New Roman" panose="02020603050405020304" pitchFamily="18" charset="0"/>
                <a:cs typeface="Times New Roman" panose="02020603050405020304" pitchFamily="18" charset="0"/>
              </a:rPr>
              <a:t>simple </a:t>
            </a:r>
            <a:r>
              <a:rPr sz="1600" spc="55" dirty="0">
                <a:latin typeface="Times New Roman" panose="02020603050405020304" pitchFamily="18" charset="0"/>
                <a:cs typeface="Times New Roman" panose="02020603050405020304" pitchFamily="18" charset="0"/>
              </a:rPr>
              <a:t>technique </a:t>
            </a:r>
            <a:r>
              <a:rPr sz="1600" spc="40" dirty="0">
                <a:latin typeface="Times New Roman" panose="02020603050405020304" pitchFamily="18" charset="0"/>
                <a:cs typeface="Times New Roman" panose="02020603050405020304" pitchFamily="18" charset="0"/>
              </a:rPr>
              <a:t>that </a:t>
            </a:r>
            <a:r>
              <a:rPr sz="1600" spc="70" dirty="0">
                <a:latin typeface="Times New Roman" panose="02020603050405020304" pitchFamily="18" charset="0"/>
                <a:cs typeface="Times New Roman" panose="02020603050405020304" pitchFamily="18" charset="0"/>
              </a:rPr>
              <a:t>you </a:t>
            </a:r>
            <a:r>
              <a:rPr sz="1600" spc="50" dirty="0">
                <a:latin typeface="Times New Roman" panose="02020603050405020304" pitchFamily="18" charset="0"/>
                <a:cs typeface="Times New Roman" panose="02020603050405020304" pitchFamily="18" charset="0"/>
              </a:rPr>
              <a:t>can </a:t>
            </a:r>
            <a:r>
              <a:rPr sz="1600" spc="10" dirty="0">
                <a:latin typeface="Times New Roman" panose="02020603050405020304" pitchFamily="18" charset="0"/>
                <a:cs typeface="Times New Roman" panose="02020603050405020304" pitchFamily="18" charset="0"/>
              </a:rPr>
              <a:t>use to </a:t>
            </a:r>
            <a:r>
              <a:rPr sz="1600" spc="40" dirty="0">
                <a:latin typeface="Times New Roman" panose="02020603050405020304" pitchFamily="18" charset="0"/>
                <a:cs typeface="Times New Roman" panose="02020603050405020304" pitchFamily="18" charset="0"/>
              </a:rPr>
              <a:t>create </a:t>
            </a:r>
            <a:r>
              <a:rPr sz="1600" spc="50" dirty="0">
                <a:latin typeface="Times New Roman" panose="02020603050405020304" pitchFamily="18" charset="0"/>
                <a:cs typeface="Times New Roman" panose="02020603050405020304" pitchFamily="18" charset="0"/>
              </a:rPr>
              <a:t>a </a:t>
            </a:r>
            <a:r>
              <a:rPr sz="1600" spc="5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strong</a:t>
            </a:r>
            <a:r>
              <a:rPr sz="1600" spc="10" dirty="0">
                <a:latin typeface="Times New Roman" panose="02020603050405020304" pitchFamily="18" charset="0"/>
                <a:cs typeface="Times New Roman" panose="02020603050405020304" pitchFamily="18" charset="0"/>
              </a:rPr>
              <a:t> </a:t>
            </a:r>
            <a:r>
              <a:rPr sz="1600" spc="65" dirty="0">
                <a:latin typeface="Times New Roman" panose="02020603050405020304" pitchFamily="18" charset="0"/>
                <a:cs typeface="Times New Roman" panose="02020603050405020304" pitchFamily="18" charset="0"/>
              </a:rPr>
              <a:t>mental</a:t>
            </a:r>
            <a:r>
              <a:rPr sz="1600" spc="1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image</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of</a:t>
            </a:r>
            <a:r>
              <a:rPr sz="1600" spc="15"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a</a:t>
            </a:r>
            <a:r>
              <a:rPr sz="1600" spc="15"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future</a:t>
            </a:r>
            <a:r>
              <a:rPr sz="1600" spc="1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event</a:t>
            </a:r>
            <a:endParaRPr sz="1600" dirty="0">
              <a:latin typeface="Times New Roman" panose="02020603050405020304" pitchFamily="18" charset="0"/>
              <a:cs typeface="Times New Roman" panose="02020603050405020304" pitchFamily="18" charset="0"/>
            </a:endParaRPr>
          </a:p>
          <a:p>
            <a:pPr marL="353060" marR="10160" indent="-340995" algn="just">
              <a:lnSpc>
                <a:spcPct val="101600"/>
              </a:lnSpc>
              <a:buSzPct val="87500"/>
              <a:buFont typeface="Arial"/>
              <a:buChar char="●"/>
              <a:tabLst>
                <a:tab pos="353695" algn="l"/>
              </a:tabLst>
            </a:pPr>
            <a:r>
              <a:rPr sz="1600" u="sng" spc="90" dirty="0">
                <a:uFill>
                  <a:solidFill>
                    <a:srgbClr val="000000"/>
                  </a:solidFill>
                </a:uFill>
                <a:latin typeface="Times New Roman" panose="02020603050405020304" pitchFamily="18" charset="0"/>
                <a:cs typeface="Times New Roman" panose="02020603050405020304" pitchFamily="18" charset="0"/>
              </a:rPr>
              <a:t>Detecting</a:t>
            </a:r>
            <a:r>
              <a:rPr sz="1600" spc="90" dirty="0">
                <a:latin typeface="Times New Roman" panose="02020603050405020304" pitchFamily="18" charset="0"/>
                <a:cs typeface="Times New Roman" panose="02020603050405020304" pitchFamily="18" charset="0"/>
              </a:rPr>
              <a:t> </a:t>
            </a:r>
            <a:r>
              <a:rPr sz="1600" u="sng" spc="120" dirty="0">
                <a:uFill>
                  <a:solidFill>
                    <a:srgbClr val="000000"/>
                  </a:solidFill>
                </a:uFill>
                <a:latin typeface="Times New Roman" panose="02020603050405020304" pitchFamily="18" charset="0"/>
                <a:cs typeface="Times New Roman" panose="02020603050405020304" pitchFamily="18" charset="0"/>
              </a:rPr>
              <a:t>Collinearity</a:t>
            </a:r>
            <a:r>
              <a:rPr sz="1600" spc="12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Collinearity, </a:t>
            </a:r>
            <a:r>
              <a:rPr sz="1600" spc="100" dirty="0">
                <a:latin typeface="Times New Roman" panose="02020603050405020304" pitchFamily="18" charset="0"/>
                <a:cs typeface="Times New Roman" panose="02020603050405020304" pitchFamily="18" charset="0"/>
              </a:rPr>
              <a:t>in </a:t>
            </a:r>
            <a:r>
              <a:rPr sz="1600" spc="-20" dirty="0">
                <a:latin typeface="Times New Roman" panose="02020603050405020304" pitchFamily="18" charset="0"/>
                <a:cs typeface="Times New Roman" panose="02020603050405020304" pitchFamily="18" charset="0"/>
              </a:rPr>
              <a:t>statistics, </a:t>
            </a:r>
            <a:r>
              <a:rPr sz="1600" spc="65" dirty="0">
                <a:latin typeface="Times New Roman" panose="02020603050405020304" pitchFamily="18" charset="0"/>
                <a:cs typeface="Times New Roman" panose="02020603050405020304" pitchFamily="18" charset="0"/>
              </a:rPr>
              <a:t>correlation </a:t>
            </a:r>
            <a:r>
              <a:rPr sz="1600" spc="70" dirty="0">
                <a:latin typeface="Times New Roman" panose="02020603050405020304" pitchFamily="18" charset="0"/>
                <a:cs typeface="Times New Roman" panose="02020603050405020304" pitchFamily="18" charset="0"/>
              </a:rPr>
              <a:t>between predictor </a:t>
            </a:r>
            <a:r>
              <a:rPr sz="1600" spc="7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variables </a:t>
            </a:r>
            <a:r>
              <a:rPr sz="1600" spc="65" dirty="0">
                <a:latin typeface="Times New Roman" panose="02020603050405020304" pitchFamily="18" charset="0"/>
                <a:cs typeface="Times New Roman" panose="02020603050405020304" pitchFamily="18" charset="0"/>
              </a:rPr>
              <a:t>(or </a:t>
            </a:r>
            <a:r>
              <a:rPr sz="1600" spc="70" dirty="0">
                <a:latin typeface="Times New Roman" panose="02020603050405020304" pitchFamily="18" charset="0"/>
                <a:cs typeface="Times New Roman" panose="02020603050405020304" pitchFamily="18" charset="0"/>
              </a:rPr>
              <a:t>independent </a:t>
            </a:r>
            <a:r>
              <a:rPr sz="1600" spc="40" dirty="0">
                <a:latin typeface="Times New Roman" panose="02020603050405020304" pitchFamily="18" charset="0"/>
                <a:cs typeface="Times New Roman" panose="02020603050405020304" pitchFamily="18" charset="0"/>
              </a:rPr>
              <a:t>variables), </a:t>
            </a:r>
            <a:r>
              <a:rPr sz="1600" spc="25" dirty="0">
                <a:latin typeface="Times New Roman" panose="02020603050405020304" pitchFamily="18" charset="0"/>
                <a:cs typeface="Times New Roman" panose="02020603050405020304" pitchFamily="18" charset="0"/>
              </a:rPr>
              <a:t>such </a:t>
            </a:r>
            <a:r>
              <a:rPr sz="1600" spc="40" dirty="0">
                <a:latin typeface="Times New Roman" panose="02020603050405020304" pitchFamily="18" charset="0"/>
                <a:cs typeface="Times New Roman" panose="02020603050405020304" pitchFamily="18" charset="0"/>
              </a:rPr>
              <a:t>that </a:t>
            </a:r>
            <a:r>
              <a:rPr sz="1600" spc="50" dirty="0">
                <a:latin typeface="Times New Roman" panose="02020603050405020304" pitchFamily="18" charset="0"/>
                <a:cs typeface="Times New Roman" panose="02020603050405020304" pitchFamily="18" charset="0"/>
              </a:rPr>
              <a:t>they </a:t>
            </a:r>
            <a:r>
              <a:rPr sz="1600" spc="30" dirty="0">
                <a:latin typeface="Times New Roman" panose="02020603050405020304" pitchFamily="18" charset="0"/>
                <a:cs typeface="Times New Roman" panose="02020603050405020304" pitchFamily="18" charset="0"/>
              </a:rPr>
              <a:t>express </a:t>
            </a:r>
            <a:r>
              <a:rPr sz="1600" spc="50" dirty="0">
                <a:latin typeface="Times New Roman" panose="02020603050405020304" pitchFamily="18" charset="0"/>
                <a:cs typeface="Times New Roman" panose="02020603050405020304" pitchFamily="18" charset="0"/>
              </a:rPr>
              <a:t>a </a:t>
            </a:r>
            <a:r>
              <a:rPr sz="1600" spc="85" dirty="0">
                <a:latin typeface="Times New Roman" panose="02020603050405020304" pitchFamily="18" charset="0"/>
                <a:cs typeface="Times New Roman" panose="02020603050405020304" pitchFamily="18" charset="0"/>
              </a:rPr>
              <a:t>linear </a:t>
            </a:r>
            <a:r>
              <a:rPr sz="1600" spc="60" dirty="0">
                <a:latin typeface="Times New Roman" panose="02020603050405020304" pitchFamily="18" charset="0"/>
                <a:cs typeface="Times New Roman" panose="02020603050405020304" pitchFamily="18" charset="0"/>
              </a:rPr>
              <a:t>relationship </a:t>
            </a:r>
            <a:r>
              <a:rPr sz="1600" spc="65" dirty="0">
                <a:latin typeface="Times New Roman" panose="02020603050405020304" pitchFamily="18" charset="0"/>
                <a:cs typeface="Times New Roman" panose="02020603050405020304" pitchFamily="18" charset="0"/>
              </a:rPr>
              <a:t> </a:t>
            </a:r>
            <a:r>
              <a:rPr sz="1600" spc="100" dirty="0">
                <a:latin typeface="Times New Roman" panose="02020603050405020304" pitchFamily="18" charset="0"/>
                <a:cs typeface="Times New Roman" panose="02020603050405020304" pitchFamily="18" charset="0"/>
              </a:rPr>
              <a:t>in</a:t>
            </a:r>
            <a:r>
              <a:rPr sz="1600" spc="10"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a</a:t>
            </a:r>
            <a:r>
              <a:rPr sz="1600" spc="1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regression</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model.</a:t>
            </a:r>
            <a:endParaRPr sz="1600" dirty="0">
              <a:latin typeface="Times New Roman" panose="02020603050405020304" pitchFamily="18" charset="0"/>
              <a:cs typeface="Times New Roman" panose="02020603050405020304" pitchFamily="18" charset="0"/>
            </a:endParaRPr>
          </a:p>
          <a:p>
            <a:pPr marL="353060" marR="15875" indent="-340995" algn="just">
              <a:lnSpc>
                <a:spcPct val="101600"/>
              </a:lnSpc>
              <a:buSzPct val="87500"/>
              <a:buFont typeface="Arial"/>
              <a:buChar char="●"/>
              <a:tabLst>
                <a:tab pos="353695" algn="l"/>
              </a:tabLst>
            </a:pPr>
            <a:r>
              <a:rPr sz="1600" u="sng" spc="110" dirty="0">
                <a:uFill>
                  <a:solidFill>
                    <a:srgbClr val="000000"/>
                  </a:solidFill>
                </a:uFill>
                <a:latin typeface="Times New Roman" panose="02020603050405020304" pitchFamily="18" charset="0"/>
                <a:cs typeface="Times New Roman" panose="02020603050405020304" pitchFamily="18" charset="0"/>
              </a:rPr>
              <a:t>Model</a:t>
            </a:r>
            <a:r>
              <a:rPr sz="1600" spc="110" dirty="0">
                <a:latin typeface="Times New Roman" panose="02020603050405020304" pitchFamily="18" charset="0"/>
                <a:cs typeface="Times New Roman" panose="02020603050405020304" pitchFamily="18" charset="0"/>
              </a:rPr>
              <a:t> </a:t>
            </a:r>
            <a:r>
              <a:rPr sz="1600" u="sng" spc="95" dirty="0">
                <a:uFill>
                  <a:solidFill>
                    <a:srgbClr val="000000"/>
                  </a:solidFill>
                </a:uFill>
                <a:latin typeface="Times New Roman" panose="02020603050405020304" pitchFamily="18" charset="0"/>
                <a:cs typeface="Times New Roman" panose="02020603050405020304" pitchFamily="18" charset="0"/>
              </a:rPr>
              <a:t>Building</a:t>
            </a:r>
            <a:r>
              <a:rPr sz="1600" spc="9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Model </a:t>
            </a:r>
            <a:r>
              <a:rPr sz="1600" spc="70" dirty="0">
                <a:latin typeface="Times New Roman" panose="02020603050405020304" pitchFamily="18" charset="0"/>
                <a:cs typeface="Times New Roman" panose="02020603050405020304" pitchFamily="18" charset="0"/>
              </a:rPr>
              <a:t>building </a:t>
            </a:r>
            <a:r>
              <a:rPr sz="1600" spc="-15" dirty="0">
                <a:latin typeface="Times New Roman" panose="02020603050405020304" pitchFamily="18" charset="0"/>
                <a:cs typeface="Times New Roman" panose="02020603050405020304" pitchFamily="18" charset="0"/>
              </a:rPr>
              <a:t>is </a:t>
            </a:r>
            <a:r>
              <a:rPr sz="1600" spc="50" dirty="0">
                <a:latin typeface="Times New Roman" panose="02020603050405020304" pitchFamily="18" charset="0"/>
                <a:cs typeface="Times New Roman" panose="02020603050405020304" pitchFamily="18" charset="0"/>
              </a:rPr>
              <a:t>a </a:t>
            </a:r>
            <a:r>
              <a:rPr sz="1600" spc="60" dirty="0">
                <a:latin typeface="Times New Roman" panose="02020603050405020304" pitchFamily="18" charset="0"/>
                <a:cs typeface="Times New Roman" panose="02020603050405020304" pitchFamily="18" charset="0"/>
              </a:rPr>
              <a:t>crucial </a:t>
            </a:r>
            <a:r>
              <a:rPr sz="1600" spc="35" dirty="0">
                <a:latin typeface="Times New Roman" panose="02020603050405020304" pitchFamily="18" charset="0"/>
                <a:cs typeface="Times New Roman" panose="02020603050405020304" pitchFamily="18" charset="0"/>
              </a:rPr>
              <a:t>phase </a:t>
            </a:r>
            <a:r>
              <a:rPr sz="1600" spc="100" dirty="0">
                <a:latin typeface="Times New Roman" panose="02020603050405020304" pitchFamily="18" charset="0"/>
                <a:cs typeface="Times New Roman" panose="02020603050405020304" pitchFamily="18" charset="0"/>
              </a:rPr>
              <a:t>in </a:t>
            </a:r>
            <a:r>
              <a:rPr sz="1600" spc="45" dirty="0">
                <a:latin typeface="Times New Roman" panose="02020603050405020304" pitchFamily="18" charset="0"/>
                <a:cs typeface="Times New Roman" panose="02020603050405020304" pitchFamily="18" charset="0"/>
              </a:rPr>
              <a:t>the data </a:t>
            </a:r>
            <a:r>
              <a:rPr sz="1600" spc="10" dirty="0">
                <a:latin typeface="Times New Roman" panose="02020603050405020304" pitchFamily="18" charset="0"/>
                <a:cs typeface="Times New Roman" panose="02020603050405020304" pitchFamily="18" charset="0"/>
              </a:rPr>
              <a:t>science </a:t>
            </a:r>
            <a:r>
              <a:rPr sz="1600" dirty="0">
                <a:latin typeface="Times New Roman" panose="02020603050405020304" pitchFamily="18" charset="0"/>
                <a:cs typeface="Times New Roman" panose="02020603050405020304" pitchFamily="18" charset="0"/>
              </a:rPr>
              <a:t>process, </a:t>
            </a:r>
            <a:r>
              <a:rPr sz="1600" spc="5" dirty="0">
                <a:latin typeface="Times New Roman" panose="02020603050405020304" pitchFamily="18" charset="0"/>
                <a:cs typeface="Times New Roman" panose="02020603050405020304" pitchFamily="18" charset="0"/>
              </a:rPr>
              <a:t> </a:t>
            </a:r>
            <a:r>
              <a:rPr sz="1600" spc="110" dirty="0">
                <a:latin typeface="Times New Roman" panose="02020603050405020304" pitchFamily="18" charset="0"/>
                <a:cs typeface="Times New Roman" panose="02020603050405020304" pitchFamily="18" charset="0"/>
              </a:rPr>
              <a:t>where</a:t>
            </a:r>
            <a:r>
              <a:rPr sz="1600" spc="1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data</a:t>
            </a:r>
            <a:r>
              <a:rPr sz="1600" spc="15"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is</a:t>
            </a:r>
            <a:r>
              <a:rPr sz="1600" spc="20"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transformed</a:t>
            </a:r>
            <a:r>
              <a:rPr sz="1600" spc="15"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into</a:t>
            </a:r>
            <a:r>
              <a:rPr sz="1600" spc="1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actionable</a:t>
            </a:r>
            <a:r>
              <a:rPr sz="1600" spc="20" dirty="0">
                <a:latin typeface="Times New Roman" panose="02020603050405020304" pitchFamily="18" charset="0"/>
                <a:cs typeface="Times New Roman" panose="02020603050405020304" pitchFamily="18" charset="0"/>
              </a:rPr>
              <a:t> insights</a:t>
            </a:r>
            <a:r>
              <a:rPr sz="1600" spc="15" dirty="0">
                <a:latin typeface="Times New Roman" panose="02020603050405020304" pitchFamily="18" charset="0"/>
                <a:cs typeface="Times New Roman" panose="02020603050405020304" pitchFamily="18" charset="0"/>
              </a:rPr>
              <a:t> </a:t>
            </a:r>
            <a:r>
              <a:rPr sz="1600" spc="85" dirty="0">
                <a:latin typeface="Times New Roman" panose="02020603050405020304" pitchFamily="18" charset="0"/>
                <a:cs typeface="Times New Roman" panose="02020603050405020304" pitchFamily="18" charset="0"/>
              </a:rPr>
              <a:t>and</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predictions.</a:t>
            </a:r>
            <a:endParaRPr sz="1600" dirty="0">
              <a:latin typeface="Times New Roman" panose="02020603050405020304" pitchFamily="18" charset="0"/>
              <a:cs typeface="Times New Roman" panose="02020603050405020304" pitchFamily="18" charset="0"/>
            </a:endParaRPr>
          </a:p>
          <a:p>
            <a:pPr marL="353060" marR="12700" indent="-340995" algn="just">
              <a:lnSpc>
                <a:spcPct val="101600"/>
              </a:lnSpc>
              <a:buSzPct val="87500"/>
              <a:buFont typeface="Arial"/>
              <a:buChar char="●"/>
              <a:tabLst>
                <a:tab pos="353695" algn="l"/>
              </a:tabLst>
            </a:pPr>
            <a:r>
              <a:rPr sz="1600" u="sng" spc="125" dirty="0">
                <a:uFill>
                  <a:solidFill>
                    <a:srgbClr val="000000"/>
                  </a:solidFill>
                </a:uFill>
                <a:latin typeface="Times New Roman" panose="02020603050405020304" pitchFamily="18" charset="0"/>
                <a:cs typeface="Times New Roman" panose="02020603050405020304" pitchFamily="18" charset="0"/>
              </a:rPr>
              <a:t>Final</a:t>
            </a:r>
            <a:r>
              <a:rPr sz="1600" spc="125" dirty="0">
                <a:latin typeface="Times New Roman" panose="02020603050405020304" pitchFamily="18" charset="0"/>
                <a:cs typeface="Times New Roman" panose="02020603050405020304" pitchFamily="18" charset="0"/>
              </a:rPr>
              <a:t> </a:t>
            </a:r>
            <a:r>
              <a:rPr sz="1600" u="sng" spc="85" dirty="0">
                <a:uFill>
                  <a:solidFill>
                    <a:srgbClr val="000000"/>
                  </a:solidFill>
                </a:uFill>
                <a:latin typeface="Times New Roman" panose="02020603050405020304" pitchFamily="18" charset="0"/>
                <a:cs typeface="Times New Roman" panose="02020603050405020304" pitchFamily="18" charset="0"/>
              </a:rPr>
              <a:t>Model</a:t>
            </a:r>
            <a:r>
              <a:rPr sz="1600" spc="8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The machine </a:t>
            </a:r>
            <a:r>
              <a:rPr sz="1600" spc="75" dirty="0">
                <a:latin typeface="Times New Roman" panose="02020603050405020304" pitchFamily="18" charset="0"/>
                <a:cs typeface="Times New Roman" panose="02020603050405020304" pitchFamily="18" charset="0"/>
              </a:rPr>
              <a:t>learning </a:t>
            </a:r>
            <a:r>
              <a:rPr sz="1600" spc="60" dirty="0">
                <a:latin typeface="Times New Roman" panose="02020603050405020304" pitchFamily="18" charset="0"/>
                <a:cs typeface="Times New Roman" panose="02020603050405020304" pitchFamily="18" charset="0"/>
              </a:rPr>
              <a:t>model </a:t>
            </a:r>
            <a:r>
              <a:rPr sz="1600" spc="40" dirty="0">
                <a:latin typeface="Times New Roman" panose="02020603050405020304" pitchFamily="18" charset="0"/>
                <a:cs typeface="Times New Roman" panose="02020603050405020304" pitchFamily="18" charset="0"/>
              </a:rPr>
              <a:t>that </a:t>
            </a:r>
            <a:r>
              <a:rPr sz="1600" spc="114" dirty="0">
                <a:latin typeface="Times New Roman" panose="02020603050405020304" pitchFamily="18" charset="0"/>
                <a:cs typeface="Times New Roman" panose="02020603050405020304" pitchFamily="18" charset="0"/>
              </a:rPr>
              <a:t>we </a:t>
            </a:r>
            <a:r>
              <a:rPr sz="1600" spc="10" dirty="0">
                <a:latin typeface="Times New Roman" panose="02020603050405020304" pitchFamily="18" charset="0"/>
                <a:cs typeface="Times New Roman" panose="02020603050405020304" pitchFamily="18" charset="0"/>
              </a:rPr>
              <a:t>use to </a:t>
            </a:r>
            <a:r>
              <a:rPr sz="1600" spc="55" dirty="0">
                <a:latin typeface="Times New Roman" panose="02020603050405020304" pitchFamily="18" charset="0"/>
                <a:cs typeface="Times New Roman" panose="02020603050405020304" pitchFamily="18" charset="0"/>
              </a:rPr>
              <a:t>make </a:t>
            </a:r>
            <a:r>
              <a:rPr sz="1600" spc="50" dirty="0">
                <a:latin typeface="Times New Roman" panose="02020603050405020304" pitchFamily="18" charset="0"/>
                <a:cs typeface="Times New Roman" panose="02020603050405020304" pitchFamily="18" charset="0"/>
              </a:rPr>
              <a:t>predictions </a:t>
            </a:r>
            <a:r>
              <a:rPr sz="1600" spc="75" dirty="0">
                <a:latin typeface="Times New Roman" panose="02020603050405020304" pitchFamily="18" charset="0"/>
                <a:cs typeface="Times New Roman" panose="02020603050405020304" pitchFamily="18" charset="0"/>
              </a:rPr>
              <a:t>on </a:t>
            </a:r>
            <a:r>
              <a:rPr sz="1600" spc="80" dirty="0">
                <a:latin typeface="Times New Roman" panose="02020603050405020304" pitchFamily="18" charset="0"/>
                <a:cs typeface="Times New Roman" panose="02020603050405020304" pitchFamily="18" charset="0"/>
              </a:rPr>
              <a:t> </a:t>
            </a:r>
            <a:r>
              <a:rPr sz="1600" spc="120" dirty="0">
                <a:latin typeface="Times New Roman" panose="02020603050405020304" pitchFamily="18" charset="0"/>
                <a:cs typeface="Times New Roman" panose="02020603050405020304" pitchFamily="18" charset="0"/>
              </a:rPr>
              <a:t>new</a:t>
            </a:r>
            <a:r>
              <a:rPr sz="1600" spc="1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data</a:t>
            </a:r>
            <a:r>
              <a:rPr sz="1600" spc="15"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is</a:t>
            </a:r>
            <a:r>
              <a:rPr sz="1600" spc="15"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called</a:t>
            </a:r>
            <a:r>
              <a:rPr sz="1600" spc="15"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a:t>
            </a:r>
            <a:r>
              <a:rPr sz="1600" spc="1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ﬁnal</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model.</a:t>
            </a:r>
            <a:endParaRPr sz="1600" dirty="0">
              <a:latin typeface="Times New Roman" panose="02020603050405020304" pitchFamily="18" charset="0"/>
              <a:cs typeface="Times New Roman" panose="02020603050405020304" pitchFamily="18" charset="0"/>
            </a:endParaRPr>
          </a:p>
          <a:p>
            <a:pPr marL="353060" marR="13970" indent="-340995" algn="just">
              <a:lnSpc>
                <a:spcPct val="101600"/>
              </a:lnSpc>
              <a:buSzPct val="87500"/>
              <a:buFont typeface="Arial"/>
              <a:buChar char="●"/>
              <a:tabLst>
                <a:tab pos="353695" algn="l"/>
              </a:tabLst>
            </a:pPr>
            <a:r>
              <a:rPr sz="1600" u="sng" spc="114" dirty="0">
                <a:uFill>
                  <a:solidFill>
                    <a:srgbClr val="000000"/>
                  </a:solidFill>
                </a:uFill>
                <a:latin typeface="Times New Roman" panose="02020603050405020304" pitchFamily="18" charset="0"/>
                <a:cs typeface="Times New Roman" panose="02020603050405020304" pitchFamily="18" charset="0"/>
              </a:rPr>
              <a:t>Deployment</a:t>
            </a:r>
            <a:r>
              <a:rPr sz="1600" spc="12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a:t>
            </a:r>
            <a:r>
              <a:rPr sz="1600" spc="-2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Model</a:t>
            </a:r>
            <a:r>
              <a:rPr sz="1600" spc="6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deployment</a:t>
            </a:r>
            <a:r>
              <a:rPr sz="1600" spc="6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is</a:t>
            </a:r>
            <a:r>
              <a:rPr sz="1600" spc="-1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the</a:t>
            </a:r>
            <a:r>
              <a:rPr sz="1600" spc="5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process</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of</a:t>
            </a:r>
            <a:r>
              <a:rPr sz="1600" spc="25"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integrating  a  </a:t>
            </a:r>
            <a:r>
              <a:rPr sz="1600" spc="70" dirty="0">
                <a:latin typeface="Times New Roman" panose="02020603050405020304" pitchFamily="18" charset="0"/>
                <a:cs typeface="Times New Roman" panose="02020603050405020304" pitchFamily="18" charset="0"/>
              </a:rPr>
              <a:t>machine </a:t>
            </a:r>
            <a:r>
              <a:rPr sz="1600" spc="75" dirty="0">
                <a:latin typeface="Times New Roman" panose="02020603050405020304" pitchFamily="18" charset="0"/>
                <a:cs typeface="Times New Roman" panose="02020603050405020304" pitchFamily="18" charset="0"/>
              </a:rPr>
              <a:t> learning </a:t>
            </a:r>
            <a:r>
              <a:rPr sz="1600" spc="60" dirty="0">
                <a:latin typeface="Times New Roman" panose="02020603050405020304" pitchFamily="18" charset="0"/>
                <a:cs typeface="Times New Roman" panose="02020603050405020304" pitchFamily="18" charset="0"/>
              </a:rPr>
              <a:t>model </a:t>
            </a:r>
            <a:r>
              <a:rPr sz="1600" spc="55" dirty="0">
                <a:latin typeface="Times New Roman" panose="02020603050405020304" pitchFamily="18" charset="0"/>
                <a:cs typeface="Times New Roman" panose="02020603050405020304" pitchFamily="18" charset="0"/>
              </a:rPr>
              <a:t>into </a:t>
            </a:r>
            <a:r>
              <a:rPr sz="1600" spc="50" dirty="0">
                <a:latin typeface="Times New Roman" panose="02020603050405020304" pitchFamily="18" charset="0"/>
                <a:cs typeface="Times New Roman" panose="02020603050405020304" pitchFamily="18" charset="0"/>
              </a:rPr>
              <a:t>a </a:t>
            </a:r>
            <a:r>
              <a:rPr sz="1600" spc="65" dirty="0">
                <a:latin typeface="Times New Roman" panose="02020603050405020304" pitchFamily="18" charset="0"/>
                <a:cs typeface="Times New Roman" panose="02020603050405020304" pitchFamily="18" charset="0"/>
              </a:rPr>
              <a:t>production </a:t>
            </a:r>
            <a:r>
              <a:rPr sz="1600" spc="85" dirty="0">
                <a:latin typeface="Times New Roman" panose="02020603050405020304" pitchFamily="18" charset="0"/>
                <a:cs typeface="Times New Roman" panose="02020603050405020304" pitchFamily="18" charset="0"/>
              </a:rPr>
              <a:t>environment </a:t>
            </a:r>
            <a:r>
              <a:rPr sz="1600" spc="110" dirty="0">
                <a:latin typeface="Times New Roman" panose="02020603050405020304" pitchFamily="18" charset="0"/>
                <a:cs typeface="Times New Roman" panose="02020603050405020304" pitchFamily="18" charset="0"/>
              </a:rPr>
              <a:t>where </a:t>
            </a:r>
            <a:r>
              <a:rPr sz="1600" spc="35" dirty="0">
                <a:latin typeface="Times New Roman" panose="02020603050405020304" pitchFamily="18" charset="0"/>
                <a:cs typeface="Times New Roman" panose="02020603050405020304" pitchFamily="18" charset="0"/>
              </a:rPr>
              <a:t>it </a:t>
            </a:r>
            <a:r>
              <a:rPr sz="1600" spc="50" dirty="0">
                <a:latin typeface="Times New Roman" panose="02020603050405020304" pitchFamily="18" charset="0"/>
                <a:cs typeface="Times New Roman" panose="02020603050405020304" pitchFamily="18" charset="0"/>
              </a:rPr>
              <a:t>can </a:t>
            </a:r>
            <a:r>
              <a:rPr sz="1600" spc="20" dirty="0">
                <a:latin typeface="Times New Roman" panose="02020603050405020304" pitchFamily="18" charset="0"/>
                <a:cs typeface="Times New Roman" panose="02020603050405020304" pitchFamily="18" charset="0"/>
              </a:rPr>
              <a:t>take </a:t>
            </a:r>
            <a:r>
              <a:rPr sz="1600" spc="100" dirty="0">
                <a:latin typeface="Times New Roman" panose="02020603050405020304" pitchFamily="18" charset="0"/>
                <a:cs typeface="Times New Roman" panose="02020603050405020304" pitchFamily="18" charset="0"/>
              </a:rPr>
              <a:t>in </a:t>
            </a:r>
            <a:r>
              <a:rPr sz="1600" spc="90" dirty="0">
                <a:latin typeface="Times New Roman" panose="02020603050405020304" pitchFamily="18" charset="0"/>
                <a:cs typeface="Times New Roman" panose="02020603050405020304" pitchFamily="18" charset="0"/>
              </a:rPr>
              <a:t>an </a:t>
            </a:r>
            <a:r>
              <a:rPr sz="1600" spc="80" dirty="0">
                <a:latin typeface="Times New Roman" panose="02020603050405020304" pitchFamily="18" charset="0"/>
                <a:cs typeface="Times New Roman" panose="02020603050405020304" pitchFamily="18" charset="0"/>
              </a:rPr>
              <a:t>input </a:t>
            </a:r>
            <a:r>
              <a:rPr sz="1600" spc="85" dirty="0">
                <a:latin typeface="Times New Roman" panose="02020603050405020304" pitchFamily="18" charset="0"/>
                <a:cs typeface="Times New Roman" panose="02020603050405020304" pitchFamily="18" charset="0"/>
              </a:rPr>
              <a:t>and </a:t>
            </a:r>
            <a:r>
              <a:rPr sz="1600" spc="-385" dirty="0">
                <a:latin typeface="Times New Roman" panose="02020603050405020304" pitchFamily="18" charset="0"/>
                <a:cs typeface="Times New Roman" panose="02020603050405020304" pitchFamily="18" charset="0"/>
              </a:rPr>
              <a:t> </a:t>
            </a:r>
            <a:r>
              <a:rPr sz="1600" spc="105" dirty="0">
                <a:latin typeface="Times New Roman" panose="02020603050405020304" pitchFamily="18" charset="0"/>
                <a:cs typeface="Times New Roman" panose="02020603050405020304" pitchFamily="18" charset="0"/>
              </a:rPr>
              <a:t>return</a:t>
            </a:r>
            <a:r>
              <a:rPr sz="1600" spc="10" dirty="0">
                <a:latin typeface="Times New Roman" panose="02020603050405020304" pitchFamily="18" charset="0"/>
                <a:cs typeface="Times New Roman" panose="02020603050405020304" pitchFamily="18" charset="0"/>
              </a:rPr>
              <a:t> </a:t>
            </a:r>
            <a:r>
              <a:rPr sz="1600" spc="90" dirty="0">
                <a:latin typeface="Times New Roman" panose="02020603050405020304" pitchFamily="18" charset="0"/>
                <a:cs typeface="Times New Roman" panose="02020603050405020304" pitchFamily="18" charset="0"/>
              </a:rPr>
              <a:t>an</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output.</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028" y="1785725"/>
            <a:ext cx="5895975" cy="1309370"/>
          </a:xfrm>
          <a:prstGeom prst="rect">
            <a:avLst/>
          </a:prstGeom>
        </p:spPr>
        <p:txBody>
          <a:bodyPr vert="horz" wrap="square" lIns="0" tIns="10795" rIns="0" bIns="0" rtlCol="0">
            <a:spAutoFit/>
          </a:bodyPr>
          <a:lstStyle/>
          <a:p>
            <a:pPr marL="12700" marR="5080" algn="ctr">
              <a:lnSpc>
                <a:spcPct val="100400"/>
              </a:lnSpc>
              <a:spcBef>
                <a:spcPts val="85"/>
              </a:spcBef>
            </a:pPr>
            <a:r>
              <a:rPr sz="2800" spc="250" dirty="0">
                <a:latin typeface="Times New Roman" panose="02020603050405020304" pitchFamily="18" charset="0"/>
                <a:cs typeface="Times New Roman" panose="02020603050405020304" pitchFamily="18" charset="0"/>
              </a:rPr>
              <a:t>Exploratory</a:t>
            </a:r>
            <a:r>
              <a:rPr sz="2800" spc="10" dirty="0">
                <a:latin typeface="Times New Roman" panose="02020603050405020304" pitchFamily="18" charset="0"/>
                <a:cs typeface="Times New Roman" panose="02020603050405020304" pitchFamily="18" charset="0"/>
              </a:rPr>
              <a:t> </a:t>
            </a:r>
            <a:r>
              <a:rPr sz="2800" spc="195" dirty="0">
                <a:latin typeface="Times New Roman" panose="02020603050405020304" pitchFamily="18" charset="0"/>
                <a:cs typeface="Times New Roman" panose="02020603050405020304" pitchFamily="18" charset="0"/>
              </a:rPr>
              <a:t>Data</a:t>
            </a:r>
            <a:r>
              <a:rPr sz="2800" spc="10" dirty="0">
                <a:latin typeface="Times New Roman" panose="02020603050405020304" pitchFamily="18" charset="0"/>
                <a:cs typeface="Times New Roman" panose="02020603050405020304" pitchFamily="18" charset="0"/>
              </a:rPr>
              <a:t> </a:t>
            </a:r>
            <a:r>
              <a:rPr sz="2800" spc="155" dirty="0">
                <a:latin typeface="Times New Roman" panose="02020603050405020304" pitchFamily="18" charset="0"/>
                <a:cs typeface="Times New Roman" panose="02020603050405020304" pitchFamily="18" charset="0"/>
              </a:rPr>
              <a:t>Analysis</a:t>
            </a:r>
            <a:r>
              <a:rPr sz="2800" spc="15" dirty="0">
                <a:latin typeface="Times New Roman" panose="02020603050405020304" pitchFamily="18" charset="0"/>
                <a:cs typeface="Times New Roman" panose="02020603050405020304" pitchFamily="18" charset="0"/>
              </a:rPr>
              <a:t> </a:t>
            </a:r>
            <a:r>
              <a:rPr sz="2800" spc="220" dirty="0">
                <a:latin typeface="Times New Roman" panose="02020603050405020304" pitchFamily="18" charset="0"/>
                <a:cs typeface="Times New Roman" panose="02020603050405020304" pitchFamily="18" charset="0"/>
              </a:rPr>
              <a:t>(EDA) </a:t>
            </a:r>
            <a:r>
              <a:rPr sz="2800" spc="-685" dirty="0">
                <a:latin typeface="Times New Roman" panose="02020603050405020304" pitchFamily="18" charset="0"/>
                <a:cs typeface="Times New Roman" panose="02020603050405020304" pitchFamily="18" charset="0"/>
              </a:rPr>
              <a:t> </a:t>
            </a:r>
            <a:r>
              <a:rPr sz="2800" spc="225" dirty="0">
                <a:latin typeface="Times New Roman" panose="02020603050405020304" pitchFamily="18" charset="0"/>
                <a:cs typeface="Times New Roman" panose="02020603050405020304" pitchFamily="18" charset="0"/>
              </a:rPr>
              <a:t>and</a:t>
            </a:r>
            <a:endParaRPr sz="2800" dirty="0">
              <a:latin typeface="Times New Roman" panose="02020603050405020304" pitchFamily="18" charset="0"/>
              <a:cs typeface="Times New Roman" panose="02020603050405020304" pitchFamily="18" charset="0"/>
            </a:endParaRPr>
          </a:p>
          <a:p>
            <a:pPr marR="2540" algn="ctr">
              <a:lnSpc>
                <a:spcPct val="100000"/>
              </a:lnSpc>
              <a:spcBef>
                <a:spcPts val="15"/>
              </a:spcBef>
            </a:pPr>
            <a:r>
              <a:rPr sz="2800" spc="200" dirty="0">
                <a:latin typeface="Times New Roman" panose="02020603050405020304" pitchFamily="18" charset="0"/>
                <a:cs typeface="Times New Roman" panose="02020603050405020304" pitchFamily="18" charset="0"/>
              </a:rPr>
              <a:t>Feature</a:t>
            </a:r>
            <a:r>
              <a:rPr sz="2800" spc="-5" dirty="0">
                <a:latin typeface="Times New Roman" panose="02020603050405020304" pitchFamily="18" charset="0"/>
                <a:cs typeface="Times New Roman" panose="02020603050405020304" pitchFamily="18" charset="0"/>
              </a:rPr>
              <a:t> </a:t>
            </a:r>
            <a:r>
              <a:rPr sz="2800" spc="204" dirty="0">
                <a:latin typeface="Times New Roman" panose="02020603050405020304" pitchFamily="18" charset="0"/>
                <a:cs typeface="Times New Roman" panose="02020603050405020304" pitchFamily="18" charset="0"/>
              </a:rPr>
              <a:t>Engineering</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7771753" y="100245"/>
            <a:ext cx="1187050" cy="4113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24" y="20299"/>
            <a:ext cx="2633980" cy="452120"/>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Times New Roman" panose="02020603050405020304" pitchFamily="18" charset="0"/>
                <a:cs typeface="Times New Roman" panose="02020603050405020304" pitchFamily="18" charset="0"/>
              </a:rPr>
              <a:t>Data</a:t>
            </a:r>
            <a:r>
              <a:rPr lang="en-US" sz="2800" spc="-4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Set</a:t>
            </a:r>
            <a:r>
              <a:rPr lang="en-US" sz="2800" spc="-4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Details</a:t>
            </a:r>
            <a:endParaRPr lang="en-US"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7771753" y="100245"/>
            <a:ext cx="1187050" cy="411358"/>
          </a:xfrm>
          <a:prstGeom prst="rect">
            <a:avLst/>
          </a:prstGeom>
        </p:spPr>
      </p:pic>
      <p:sp>
        <p:nvSpPr>
          <p:cNvPr id="4" name="object 4"/>
          <p:cNvSpPr txBox="1"/>
          <p:nvPr/>
        </p:nvSpPr>
        <p:spPr>
          <a:xfrm>
            <a:off x="190908" y="929619"/>
            <a:ext cx="8648292" cy="539891"/>
          </a:xfrm>
          <a:prstGeom prst="rect">
            <a:avLst/>
          </a:prstGeom>
        </p:spPr>
        <p:txBody>
          <a:bodyPr vert="horz" wrap="square" lIns="0" tIns="46990" rIns="0" bIns="0" rtlCol="0">
            <a:spAutoFit/>
          </a:bodyPr>
          <a:lstStyle/>
          <a:p>
            <a:pPr marL="12065">
              <a:lnSpc>
                <a:spcPct val="100000"/>
              </a:lnSpc>
              <a:spcBef>
                <a:spcPts val="370"/>
              </a:spcBef>
              <a:buSzPct val="78571"/>
              <a:tabLst>
                <a:tab pos="371475" algn="l"/>
                <a:tab pos="372110" algn="l"/>
              </a:tabLst>
            </a:pPr>
            <a:r>
              <a:rPr sz="1600" spc="60" dirty="0">
                <a:latin typeface="Times New Roman" panose="02020603050405020304" pitchFamily="18" charset="0"/>
                <a:cs typeface="Times New Roman" panose="02020603050405020304" pitchFamily="18" charset="0"/>
              </a:rPr>
              <a:t>The</a:t>
            </a:r>
            <a:r>
              <a:rPr sz="1600" spc="3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dataset</a:t>
            </a:r>
            <a:r>
              <a:rPr sz="1600" spc="16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should</a:t>
            </a:r>
            <a:r>
              <a:rPr sz="1600" spc="9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be </a:t>
            </a:r>
            <a:r>
              <a:rPr sz="1600" spc="20" dirty="0">
                <a:latin typeface="Times New Roman" panose="02020603050405020304" pitchFamily="18" charset="0"/>
                <a:cs typeface="Times New Roman" panose="02020603050405020304" pitchFamily="18" charset="0"/>
              </a:rPr>
              <a:t>scraped/extracted</a:t>
            </a:r>
            <a:r>
              <a:rPr sz="1600" spc="170" dirty="0">
                <a:latin typeface="Times New Roman" panose="02020603050405020304" pitchFamily="18" charset="0"/>
                <a:cs typeface="Times New Roman" panose="02020603050405020304" pitchFamily="18" charset="0"/>
              </a:rPr>
              <a:t> </a:t>
            </a:r>
            <a:r>
              <a:rPr sz="1600" spc="75" dirty="0">
                <a:latin typeface="Times New Roman" panose="02020603050405020304" pitchFamily="18" charset="0"/>
                <a:cs typeface="Times New Roman" panose="02020603050405020304" pitchFamily="18" charset="0"/>
              </a:rPr>
              <a:t>from</a:t>
            </a:r>
            <a:r>
              <a:rPr sz="1600" spc="4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ecommerce</a:t>
            </a:r>
            <a:r>
              <a:rPr sz="1600" spc="100"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websites</a:t>
            </a:r>
            <a:r>
              <a:rPr sz="1600" spc="15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like </a:t>
            </a:r>
            <a:r>
              <a:rPr sz="1600" spc="50" dirty="0">
                <a:latin typeface="Times New Roman" panose="02020603050405020304" pitchFamily="18" charset="0"/>
                <a:cs typeface="Times New Roman" panose="02020603050405020304" pitchFamily="18" charset="0"/>
              </a:rPr>
              <a:t>amazon</a:t>
            </a:r>
            <a:r>
              <a:rPr sz="1600" spc="15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etc.</a:t>
            </a:r>
            <a:r>
              <a:rPr sz="1600" spc="105" dirty="0">
                <a:latin typeface="Times New Roman" panose="02020603050405020304" pitchFamily="18" charset="0"/>
                <a:cs typeface="Times New Roman" panose="02020603050405020304" pitchFamily="18" charset="0"/>
              </a:rPr>
              <a:t> </a:t>
            </a:r>
            <a:r>
              <a:rPr sz="1600" spc="50" dirty="0">
                <a:latin typeface="Times New Roman" panose="02020603050405020304" pitchFamily="18" charset="0"/>
                <a:cs typeface="Times New Roman" panose="02020603050405020304" pitchFamily="18" charset="0"/>
              </a:rPr>
              <a:t>Preferably</a:t>
            </a:r>
            <a:r>
              <a:rPr lang="en-US" sz="1600" dirty="0">
                <a:latin typeface="Times New Roman" panose="02020603050405020304" pitchFamily="18" charset="0"/>
                <a:cs typeface="Times New Roman" panose="02020603050405020304" pitchFamily="18" charset="0"/>
              </a:rPr>
              <a:t> </a:t>
            </a:r>
            <a:r>
              <a:rPr sz="1600" spc="90" dirty="0">
                <a:latin typeface="Times New Roman" panose="02020603050405020304" pitchFamily="18" charset="0"/>
                <a:cs typeface="Times New Roman" panose="02020603050405020304" pitchFamily="18" charset="0"/>
              </a:rPr>
              <a:t>amazon</a:t>
            </a:r>
            <a:r>
              <a:rPr sz="1600" spc="3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and</a:t>
            </a:r>
            <a:r>
              <a:rPr sz="1600" spc="1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focus</a:t>
            </a:r>
            <a:r>
              <a:rPr sz="1600" spc="20"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only</a:t>
            </a:r>
            <a:r>
              <a:rPr sz="1600" spc="15" dirty="0">
                <a:latin typeface="Times New Roman" panose="02020603050405020304" pitchFamily="18" charset="0"/>
                <a:cs typeface="Times New Roman" panose="02020603050405020304" pitchFamily="18" charset="0"/>
              </a:rPr>
              <a:t> </a:t>
            </a:r>
            <a:r>
              <a:rPr sz="1600" spc="65" dirty="0">
                <a:latin typeface="Times New Roman" panose="02020603050405020304" pitchFamily="18" charset="0"/>
                <a:cs typeface="Times New Roman" panose="02020603050405020304" pitchFamily="18" charset="0"/>
              </a:rPr>
              <a:t>on</a:t>
            </a:r>
            <a:r>
              <a:rPr sz="1600" spc="15"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extracting</a:t>
            </a:r>
            <a:r>
              <a:rPr sz="1600" spc="20" dirty="0">
                <a:latin typeface="Times New Roman" panose="02020603050405020304" pitchFamily="18" charset="0"/>
                <a:cs typeface="Times New Roman" panose="02020603050405020304" pitchFamily="18" charset="0"/>
              </a:rPr>
              <a:t> </a:t>
            </a:r>
            <a:r>
              <a:rPr sz="1600" spc="35" dirty="0">
                <a:latin typeface="Times New Roman" panose="02020603050405020304" pitchFamily="18" charset="0"/>
                <a:cs typeface="Times New Roman" panose="02020603050405020304" pitchFamily="18" charset="0"/>
              </a:rPr>
              <a:t>customer</a:t>
            </a:r>
            <a:r>
              <a:rPr sz="1600" spc="1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reviews</a:t>
            </a:r>
            <a:r>
              <a:rPr sz="1600" spc="20" dirty="0">
                <a:latin typeface="Times New Roman" panose="02020603050405020304" pitchFamily="18" charset="0"/>
                <a:cs typeface="Times New Roman" panose="02020603050405020304" pitchFamily="18" charset="0"/>
              </a:rPr>
              <a:t> </a:t>
            </a:r>
            <a:r>
              <a:rPr sz="1600" spc="-55" dirty="0">
                <a:latin typeface="Times New Roman" panose="02020603050405020304" pitchFamily="18" charset="0"/>
                <a:cs typeface="Times New Roman" panose="02020603050405020304" pitchFamily="18" charset="0"/>
              </a:rPr>
              <a:t>,</a:t>
            </a:r>
            <a:r>
              <a:rPr sz="1600" spc="1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rest</a:t>
            </a:r>
            <a:r>
              <a:rPr sz="1600" spc="15" dirty="0">
                <a:latin typeface="Times New Roman" panose="02020603050405020304" pitchFamily="18" charset="0"/>
                <a:cs typeface="Times New Roman" panose="02020603050405020304" pitchFamily="18" charset="0"/>
              </a:rPr>
              <a:t> </a:t>
            </a:r>
            <a:r>
              <a:rPr sz="1600" spc="70" dirty="0">
                <a:latin typeface="Times New Roman" panose="02020603050405020304" pitchFamily="18" charset="0"/>
                <a:cs typeface="Times New Roman" panose="02020603050405020304" pitchFamily="18" charset="0"/>
              </a:rPr>
              <a:t>are</a:t>
            </a:r>
            <a:r>
              <a:rPr sz="1600" spc="20" dirty="0">
                <a:latin typeface="Times New Roman" panose="02020603050405020304" pitchFamily="18" charset="0"/>
                <a:cs typeface="Times New Roman" panose="02020603050405020304" pitchFamily="18" charset="0"/>
              </a:rPr>
              <a:t> </a:t>
            </a:r>
            <a:r>
              <a:rPr sz="1600" spc="40" dirty="0">
                <a:latin typeface="Times New Roman" panose="02020603050405020304" pitchFamily="18" charset="0"/>
                <a:cs typeface="Times New Roman" panose="02020603050405020304" pitchFamily="18" charset="0"/>
              </a:rPr>
              <a:t>not</a:t>
            </a:r>
            <a:r>
              <a:rPr sz="1600" spc="15" dirty="0">
                <a:latin typeface="Times New Roman" panose="02020603050405020304" pitchFamily="18" charset="0"/>
                <a:cs typeface="Times New Roman" panose="02020603050405020304" pitchFamily="18" charset="0"/>
              </a:rPr>
              <a:t> </a:t>
            </a:r>
            <a:r>
              <a:rPr sz="1600" spc="60" dirty="0">
                <a:latin typeface="Times New Roman" panose="02020603050405020304" pitchFamily="18" charset="0"/>
                <a:cs typeface="Times New Roman" panose="02020603050405020304" pitchFamily="18" charset="0"/>
              </a:rPr>
              <a:t>required</a:t>
            </a:r>
            <a:r>
              <a:rPr sz="1400" b="1" spc="60" dirty="0">
                <a:latin typeface="Roboto Bk"/>
                <a:cs typeface="Roboto Bk"/>
              </a:rPr>
              <a:t>.</a:t>
            </a:r>
            <a:endParaRPr sz="1400" dirty="0">
              <a:latin typeface="Roboto Bk"/>
              <a:cs typeface="Roboto Bk"/>
            </a:endParaRPr>
          </a:p>
        </p:txBody>
      </p:sp>
      <p:pic>
        <p:nvPicPr>
          <p:cNvPr id="5" name="object 5"/>
          <p:cNvPicPr/>
          <p:nvPr/>
        </p:nvPicPr>
        <p:blipFill>
          <a:blip r:embed="rId3" cstate="print"/>
          <a:stretch>
            <a:fillRect/>
          </a:stretch>
        </p:blipFill>
        <p:spPr>
          <a:xfrm>
            <a:off x="2091350" y="1801640"/>
            <a:ext cx="5024672" cy="39563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8895" y="8508"/>
            <a:ext cx="1975103" cy="426948"/>
          </a:xfrm>
          <a:prstGeom prst="rect">
            <a:avLst/>
          </a:prstGeom>
        </p:spPr>
      </p:pic>
      <p:sp>
        <p:nvSpPr>
          <p:cNvPr id="3" name="object 3"/>
          <p:cNvSpPr txBox="1"/>
          <p:nvPr/>
        </p:nvSpPr>
        <p:spPr>
          <a:xfrm>
            <a:off x="3807190" y="289402"/>
            <a:ext cx="1604645" cy="245110"/>
          </a:xfrm>
          <a:prstGeom prst="rect">
            <a:avLst/>
          </a:prstGeom>
        </p:spPr>
        <p:txBody>
          <a:bodyPr vert="horz" wrap="square" lIns="0" tIns="11430" rIns="0" bIns="0" rtlCol="0">
            <a:spAutoFit/>
          </a:bodyPr>
          <a:lstStyle/>
          <a:p>
            <a:pPr marL="12700">
              <a:lnSpc>
                <a:spcPct val="100000"/>
              </a:lnSpc>
              <a:spcBef>
                <a:spcPts val="90"/>
              </a:spcBef>
            </a:pPr>
            <a:r>
              <a:rPr sz="1450" b="1" spc="-10" dirty="0">
                <a:solidFill>
                  <a:srgbClr val="002060"/>
                </a:solidFill>
                <a:latin typeface="Calibri"/>
                <a:cs typeface="Calibri"/>
              </a:rPr>
              <a:t>Sentimental</a:t>
            </a:r>
            <a:r>
              <a:rPr sz="1450" b="1" spc="-65" dirty="0">
                <a:solidFill>
                  <a:srgbClr val="002060"/>
                </a:solidFill>
                <a:latin typeface="Calibri"/>
                <a:cs typeface="Calibri"/>
              </a:rPr>
              <a:t> </a:t>
            </a:r>
            <a:r>
              <a:rPr sz="1450" b="1" spc="-10" dirty="0">
                <a:solidFill>
                  <a:srgbClr val="002060"/>
                </a:solidFill>
                <a:latin typeface="Calibri"/>
                <a:cs typeface="Calibri"/>
              </a:rPr>
              <a:t>Analysis</a:t>
            </a:r>
            <a:endParaRPr sz="1450">
              <a:latin typeface="Calibri"/>
              <a:cs typeface="Calibri"/>
            </a:endParaRPr>
          </a:p>
        </p:txBody>
      </p:sp>
      <p:sp>
        <p:nvSpPr>
          <p:cNvPr id="4" name="object 4"/>
          <p:cNvSpPr txBox="1"/>
          <p:nvPr/>
        </p:nvSpPr>
        <p:spPr>
          <a:xfrm>
            <a:off x="707374" y="489427"/>
            <a:ext cx="1898014" cy="245110"/>
          </a:xfrm>
          <a:prstGeom prst="rect">
            <a:avLst/>
          </a:prstGeom>
        </p:spPr>
        <p:txBody>
          <a:bodyPr vert="horz" wrap="square" lIns="0" tIns="11430" rIns="0" bIns="0" rtlCol="0">
            <a:spAutoFit/>
          </a:bodyPr>
          <a:lstStyle/>
          <a:p>
            <a:pPr marL="12700">
              <a:lnSpc>
                <a:spcPct val="100000"/>
              </a:lnSpc>
              <a:spcBef>
                <a:spcPts val="90"/>
              </a:spcBef>
            </a:pPr>
            <a:r>
              <a:rPr sz="1450" spc="-5" dirty="0">
                <a:latin typeface="Calibri"/>
                <a:cs typeface="Calibri"/>
              </a:rPr>
              <a:t>#</a:t>
            </a:r>
            <a:r>
              <a:rPr sz="1450" spc="-25" dirty="0">
                <a:latin typeface="Calibri"/>
                <a:cs typeface="Calibri"/>
              </a:rPr>
              <a:t> </a:t>
            </a:r>
            <a:r>
              <a:rPr sz="1450" spc="-10" dirty="0">
                <a:latin typeface="Calibri"/>
                <a:cs typeface="Calibri"/>
              </a:rPr>
              <a:t>Importing</a:t>
            </a:r>
            <a:r>
              <a:rPr sz="1450" spc="-20" dirty="0">
                <a:latin typeface="Calibri"/>
                <a:cs typeface="Calibri"/>
              </a:rPr>
              <a:t> </a:t>
            </a:r>
            <a:r>
              <a:rPr sz="1450" spc="-10" dirty="0">
                <a:latin typeface="Calibri"/>
                <a:cs typeface="Calibri"/>
              </a:rPr>
              <a:t>the</a:t>
            </a:r>
            <a:r>
              <a:rPr sz="1450" spc="-25" dirty="0">
                <a:latin typeface="Calibri"/>
                <a:cs typeface="Calibri"/>
              </a:rPr>
              <a:t> </a:t>
            </a:r>
            <a:r>
              <a:rPr sz="1450" spc="-15" dirty="0">
                <a:latin typeface="Calibri"/>
                <a:cs typeface="Calibri"/>
              </a:rPr>
              <a:t>packages</a:t>
            </a:r>
            <a:endParaRPr sz="1450">
              <a:latin typeface="Calibri"/>
              <a:cs typeface="Calibri"/>
            </a:endParaRPr>
          </a:p>
        </p:txBody>
      </p:sp>
      <p:pic>
        <p:nvPicPr>
          <p:cNvPr id="5" name="object 5"/>
          <p:cNvPicPr/>
          <p:nvPr/>
        </p:nvPicPr>
        <p:blipFill>
          <a:blip r:embed="rId3" cstate="print"/>
          <a:stretch>
            <a:fillRect/>
          </a:stretch>
        </p:blipFill>
        <p:spPr>
          <a:xfrm>
            <a:off x="497941" y="1022093"/>
            <a:ext cx="8211494" cy="5019659"/>
          </a:xfrm>
          <a:prstGeom prst="rect">
            <a:avLst/>
          </a:prstGeom>
        </p:spPr>
      </p:pic>
      <p:sp>
        <p:nvSpPr>
          <p:cNvPr id="6" name="object 6"/>
          <p:cNvSpPr txBox="1"/>
          <p:nvPr/>
        </p:nvSpPr>
        <p:spPr>
          <a:xfrm>
            <a:off x="6523142" y="6652245"/>
            <a:ext cx="2593340" cy="139700"/>
          </a:xfrm>
          <a:prstGeom prst="rect">
            <a:avLst/>
          </a:prstGeom>
        </p:spPr>
        <p:txBody>
          <a:bodyPr vert="horz" wrap="square" lIns="0" tIns="0" rIns="0" bIns="0" rtlCol="0">
            <a:spAutoFit/>
          </a:bodyPr>
          <a:lstStyle/>
          <a:p>
            <a:pPr marL="12700">
              <a:lnSpc>
                <a:spcPts val="955"/>
              </a:lnSpc>
            </a:pPr>
            <a:r>
              <a:rPr sz="900" spc="-5" dirty="0">
                <a:latin typeface="Calibri"/>
                <a:cs typeface="Calibri"/>
              </a:rPr>
              <a:t>Copyrights</a:t>
            </a:r>
            <a:r>
              <a:rPr sz="900" spc="-10" dirty="0">
                <a:latin typeface="Calibri"/>
                <a:cs typeface="Calibri"/>
              </a:rPr>
              <a:t> </a:t>
            </a:r>
            <a:r>
              <a:rPr sz="900" dirty="0">
                <a:latin typeface="Calibri"/>
                <a:cs typeface="Calibri"/>
              </a:rPr>
              <a:t>©</a:t>
            </a:r>
            <a:r>
              <a:rPr sz="900" spc="-5" dirty="0">
                <a:latin typeface="Calibri"/>
                <a:cs typeface="Calibri"/>
              </a:rPr>
              <a:t> 2017</a:t>
            </a:r>
            <a:r>
              <a:rPr sz="900" spc="-10" dirty="0">
                <a:latin typeface="Calibri"/>
                <a:cs typeface="Calibri"/>
              </a:rPr>
              <a:t> Innodatatics</a:t>
            </a:r>
            <a:r>
              <a:rPr sz="900" spc="-5" dirty="0">
                <a:latin typeface="Calibri"/>
                <a:cs typeface="Calibri"/>
              </a:rPr>
              <a:t> Inc.</a:t>
            </a:r>
            <a:r>
              <a:rPr sz="900" spc="-10" dirty="0">
                <a:latin typeface="Calibri"/>
                <a:cs typeface="Calibri"/>
              </a:rPr>
              <a:t> </a:t>
            </a:r>
            <a:r>
              <a:rPr sz="900" spc="-5" dirty="0">
                <a:latin typeface="Calibri"/>
                <a:cs typeface="Calibri"/>
              </a:rPr>
              <a:t>All Rights</a:t>
            </a:r>
            <a:r>
              <a:rPr sz="900" spc="-10" dirty="0">
                <a:latin typeface="Calibri"/>
                <a:cs typeface="Calibri"/>
              </a:rPr>
              <a:t> </a:t>
            </a:r>
            <a:r>
              <a:rPr sz="900" spc="-5" dirty="0">
                <a:latin typeface="Calibri"/>
                <a:cs typeface="Calibri"/>
              </a:rPr>
              <a:t>Reserved</a:t>
            </a:r>
            <a:endParaRPr sz="9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8895" y="8508"/>
            <a:ext cx="1975103" cy="426948"/>
          </a:xfrm>
          <a:prstGeom prst="rect">
            <a:avLst/>
          </a:prstGeom>
        </p:spPr>
      </p:pic>
      <p:sp>
        <p:nvSpPr>
          <p:cNvPr id="3" name="object 3"/>
          <p:cNvSpPr txBox="1"/>
          <p:nvPr/>
        </p:nvSpPr>
        <p:spPr>
          <a:xfrm>
            <a:off x="3564875" y="569724"/>
            <a:ext cx="199898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2060"/>
                </a:solidFill>
                <a:latin typeface="Calibri"/>
                <a:cs typeface="Calibri"/>
              </a:rPr>
              <a:t>Sentimental</a:t>
            </a:r>
            <a:r>
              <a:rPr sz="1800" b="1" spc="-40" dirty="0">
                <a:solidFill>
                  <a:srgbClr val="002060"/>
                </a:solidFill>
                <a:latin typeface="Calibri"/>
                <a:cs typeface="Calibri"/>
              </a:rPr>
              <a:t> </a:t>
            </a:r>
            <a:r>
              <a:rPr sz="1800" b="1" spc="-10" dirty="0">
                <a:solidFill>
                  <a:srgbClr val="002060"/>
                </a:solidFill>
                <a:latin typeface="Calibri"/>
                <a:cs typeface="Calibri"/>
              </a:rPr>
              <a:t>Analysis</a:t>
            </a:r>
            <a:endParaRPr sz="1800">
              <a:latin typeface="Calibri"/>
              <a:cs typeface="Calibri"/>
            </a:endParaRPr>
          </a:p>
        </p:txBody>
      </p:sp>
      <p:pic>
        <p:nvPicPr>
          <p:cNvPr id="4" name="object 4"/>
          <p:cNvPicPr/>
          <p:nvPr/>
        </p:nvPicPr>
        <p:blipFill>
          <a:blip r:embed="rId3" cstate="print"/>
          <a:stretch>
            <a:fillRect/>
          </a:stretch>
        </p:blipFill>
        <p:spPr>
          <a:xfrm>
            <a:off x="189887" y="1231269"/>
            <a:ext cx="8764223" cy="5261604"/>
          </a:xfrm>
          <a:prstGeom prst="rect">
            <a:avLst/>
          </a:prstGeom>
        </p:spPr>
      </p:pic>
      <p:sp>
        <p:nvSpPr>
          <p:cNvPr id="5" name="object 5"/>
          <p:cNvSpPr txBox="1"/>
          <p:nvPr/>
        </p:nvSpPr>
        <p:spPr>
          <a:xfrm>
            <a:off x="6523142" y="6652245"/>
            <a:ext cx="2593340" cy="139700"/>
          </a:xfrm>
          <a:prstGeom prst="rect">
            <a:avLst/>
          </a:prstGeom>
        </p:spPr>
        <p:txBody>
          <a:bodyPr vert="horz" wrap="square" lIns="0" tIns="0" rIns="0" bIns="0" rtlCol="0">
            <a:spAutoFit/>
          </a:bodyPr>
          <a:lstStyle/>
          <a:p>
            <a:pPr marL="12700">
              <a:lnSpc>
                <a:spcPts val="955"/>
              </a:lnSpc>
            </a:pPr>
            <a:r>
              <a:rPr sz="900" spc="-5" dirty="0">
                <a:latin typeface="Calibri"/>
                <a:cs typeface="Calibri"/>
              </a:rPr>
              <a:t>Copyrights</a:t>
            </a:r>
            <a:r>
              <a:rPr sz="900" spc="-10" dirty="0">
                <a:latin typeface="Calibri"/>
                <a:cs typeface="Calibri"/>
              </a:rPr>
              <a:t> </a:t>
            </a:r>
            <a:r>
              <a:rPr sz="900" dirty="0">
                <a:latin typeface="Calibri"/>
                <a:cs typeface="Calibri"/>
              </a:rPr>
              <a:t>©</a:t>
            </a:r>
            <a:r>
              <a:rPr sz="900" spc="-5" dirty="0">
                <a:latin typeface="Calibri"/>
                <a:cs typeface="Calibri"/>
              </a:rPr>
              <a:t> 2017</a:t>
            </a:r>
            <a:r>
              <a:rPr sz="900" spc="-10" dirty="0">
                <a:latin typeface="Calibri"/>
                <a:cs typeface="Calibri"/>
              </a:rPr>
              <a:t> Innodatatics</a:t>
            </a:r>
            <a:r>
              <a:rPr sz="900" spc="-5" dirty="0">
                <a:latin typeface="Calibri"/>
                <a:cs typeface="Calibri"/>
              </a:rPr>
              <a:t> Inc.</a:t>
            </a:r>
            <a:r>
              <a:rPr sz="900" spc="-10" dirty="0">
                <a:latin typeface="Calibri"/>
                <a:cs typeface="Calibri"/>
              </a:rPr>
              <a:t> </a:t>
            </a:r>
            <a:r>
              <a:rPr sz="900" spc="-5" dirty="0">
                <a:latin typeface="Calibri"/>
                <a:cs typeface="Calibri"/>
              </a:rPr>
              <a:t>All Rights</a:t>
            </a:r>
            <a:r>
              <a:rPr sz="900" spc="-10" dirty="0">
                <a:latin typeface="Calibri"/>
                <a:cs typeface="Calibri"/>
              </a:rPr>
              <a:t> </a:t>
            </a:r>
            <a:r>
              <a:rPr sz="900" spc="-5" dirty="0">
                <a:latin typeface="Calibri"/>
                <a:cs typeface="Calibri"/>
              </a:rPr>
              <a:t>Reserved</a:t>
            </a:r>
            <a:endParaRPr sz="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8895" y="8508"/>
            <a:ext cx="1975103" cy="426948"/>
          </a:xfrm>
          <a:prstGeom prst="rect">
            <a:avLst/>
          </a:prstGeom>
        </p:spPr>
      </p:pic>
      <p:sp>
        <p:nvSpPr>
          <p:cNvPr id="3" name="object 3"/>
          <p:cNvSpPr txBox="1"/>
          <p:nvPr/>
        </p:nvSpPr>
        <p:spPr>
          <a:xfrm>
            <a:off x="3564875" y="456555"/>
            <a:ext cx="199898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2060"/>
                </a:solidFill>
                <a:latin typeface="Calibri"/>
                <a:cs typeface="Calibri"/>
              </a:rPr>
              <a:t>Sentimental</a:t>
            </a:r>
            <a:r>
              <a:rPr sz="1800" b="1" spc="-40" dirty="0">
                <a:solidFill>
                  <a:srgbClr val="002060"/>
                </a:solidFill>
                <a:latin typeface="Calibri"/>
                <a:cs typeface="Calibri"/>
              </a:rPr>
              <a:t> </a:t>
            </a:r>
            <a:r>
              <a:rPr sz="1800" b="1" spc="-10" dirty="0">
                <a:solidFill>
                  <a:srgbClr val="002060"/>
                </a:solidFill>
                <a:latin typeface="Calibri"/>
                <a:cs typeface="Calibri"/>
              </a:rPr>
              <a:t>Analysis</a:t>
            </a:r>
            <a:endParaRPr sz="1800">
              <a:latin typeface="Calibri"/>
              <a:cs typeface="Calibri"/>
            </a:endParaRPr>
          </a:p>
        </p:txBody>
      </p:sp>
      <p:sp>
        <p:nvSpPr>
          <p:cNvPr id="4" name="object 4"/>
          <p:cNvSpPr txBox="1"/>
          <p:nvPr/>
        </p:nvSpPr>
        <p:spPr>
          <a:xfrm>
            <a:off x="821675" y="1021588"/>
            <a:ext cx="11309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Calibri"/>
                <a:cs typeface="Calibri"/>
              </a:rPr>
              <a:t>#</a:t>
            </a:r>
            <a:r>
              <a:rPr sz="1400" spc="-45" dirty="0">
                <a:latin typeface="Calibri"/>
                <a:cs typeface="Calibri"/>
              </a:rPr>
              <a:t> </a:t>
            </a:r>
            <a:r>
              <a:rPr sz="1400" spc="-10" dirty="0">
                <a:latin typeface="Calibri"/>
                <a:cs typeface="Calibri"/>
              </a:rPr>
              <a:t>Data</a:t>
            </a:r>
            <a:r>
              <a:rPr sz="1400" spc="-45" dirty="0">
                <a:latin typeface="Calibri"/>
                <a:cs typeface="Calibri"/>
              </a:rPr>
              <a:t> </a:t>
            </a:r>
            <a:r>
              <a:rPr sz="1400" spc="-5" dirty="0">
                <a:latin typeface="Calibri"/>
                <a:cs typeface="Calibri"/>
              </a:rPr>
              <a:t>cleaning</a:t>
            </a:r>
            <a:endParaRPr sz="1400">
              <a:latin typeface="Calibri"/>
              <a:cs typeface="Calibri"/>
            </a:endParaRPr>
          </a:p>
        </p:txBody>
      </p:sp>
      <p:pic>
        <p:nvPicPr>
          <p:cNvPr id="5" name="object 5"/>
          <p:cNvPicPr/>
          <p:nvPr/>
        </p:nvPicPr>
        <p:blipFill>
          <a:blip r:embed="rId3" cstate="print"/>
          <a:stretch>
            <a:fillRect/>
          </a:stretch>
        </p:blipFill>
        <p:spPr>
          <a:xfrm>
            <a:off x="666494" y="1461282"/>
            <a:ext cx="7848855" cy="4639313"/>
          </a:xfrm>
          <a:prstGeom prst="rect">
            <a:avLst/>
          </a:prstGeom>
        </p:spPr>
      </p:pic>
      <p:sp>
        <p:nvSpPr>
          <p:cNvPr id="6" name="object 6"/>
          <p:cNvSpPr txBox="1"/>
          <p:nvPr/>
        </p:nvSpPr>
        <p:spPr>
          <a:xfrm>
            <a:off x="6523142" y="6652245"/>
            <a:ext cx="2593340" cy="139700"/>
          </a:xfrm>
          <a:prstGeom prst="rect">
            <a:avLst/>
          </a:prstGeom>
        </p:spPr>
        <p:txBody>
          <a:bodyPr vert="horz" wrap="square" lIns="0" tIns="0" rIns="0" bIns="0" rtlCol="0">
            <a:spAutoFit/>
          </a:bodyPr>
          <a:lstStyle/>
          <a:p>
            <a:pPr marL="12700">
              <a:lnSpc>
                <a:spcPts val="955"/>
              </a:lnSpc>
            </a:pPr>
            <a:r>
              <a:rPr sz="900" spc="-5" dirty="0">
                <a:latin typeface="Calibri"/>
                <a:cs typeface="Calibri"/>
              </a:rPr>
              <a:t>Copyrights</a:t>
            </a:r>
            <a:r>
              <a:rPr sz="900" spc="-10" dirty="0">
                <a:latin typeface="Calibri"/>
                <a:cs typeface="Calibri"/>
              </a:rPr>
              <a:t> </a:t>
            </a:r>
            <a:r>
              <a:rPr sz="900" dirty="0">
                <a:latin typeface="Calibri"/>
                <a:cs typeface="Calibri"/>
              </a:rPr>
              <a:t>©</a:t>
            </a:r>
            <a:r>
              <a:rPr sz="900" spc="-5" dirty="0">
                <a:latin typeface="Calibri"/>
                <a:cs typeface="Calibri"/>
              </a:rPr>
              <a:t> 2017</a:t>
            </a:r>
            <a:r>
              <a:rPr sz="900" spc="-10" dirty="0">
                <a:latin typeface="Calibri"/>
                <a:cs typeface="Calibri"/>
              </a:rPr>
              <a:t> Innodatatics</a:t>
            </a:r>
            <a:r>
              <a:rPr sz="900" spc="-5" dirty="0">
                <a:latin typeface="Calibri"/>
                <a:cs typeface="Calibri"/>
              </a:rPr>
              <a:t> Inc.</a:t>
            </a:r>
            <a:r>
              <a:rPr sz="900" spc="-10" dirty="0">
                <a:latin typeface="Calibri"/>
                <a:cs typeface="Calibri"/>
              </a:rPr>
              <a:t> </a:t>
            </a:r>
            <a:r>
              <a:rPr sz="900" spc="-5" dirty="0">
                <a:latin typeface="Calibri"/>
                <a:cs typeface="Calibri"/>
              </a:rPr>
              <a:t>All Rights</a:t>
            </a:r>
            <a:r>
              <a:rPr sz="900" spc="-10" dirty="0">
                <a:latin typeface="Calibri"/>
                <a:cs typeface="Calibri"/>
              </a:rPr>
              <a:t> </a:t>
            </a:r>
            <a:r>
              <a:rPr sz="900" spc="-5" dirty="0">
                <a:latin typeface="Calibri"/>
                <a:cs typeface="Calibri"/>
              </a:rPr>
              <a:t>Reserved</a:t>
            </a:r>
            <a:endParaRPr sz="9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251</TotalTime>
  <Words>1124</Words>
  <Application>Microsoft Office PowerPoint</Application>
  <PresentationFormat>On-screen Show (4:3)</PresentationFormat>
  <Paragraphs>123</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Aptos</vt:lpstr>
      <vt:lpstr>Arial</vt:lpstr>
      <vt:lpstr>Arial MT</vt:lpstr>
      <vt:lpstr>Calibri</vt:lpstr>
      <vt:lpstr>Courier New</vt:lpstr>
      <vt:lpstr>Lucida Sans Unicode</vt:lpstr>
      <vt:lpstr>Roboto</vt:lpstr>
      <vt:lpstr>Roboto Bk</vt:lpstr>
      <vt:lpstr>Times New Roman</vt:lpstr>
      <vt:lpstr>Office Theme</vt:lpstr>
      <vt:lpstr>NLP Sentiment Analysis</vt:lpstr>
      <vt:lpstr>Business Problem</vt:lpstr>
      <vt:lpstr>OBJECTIVE</vt:lpstr>
      <vt:lpstr>Project Architecture / Project Flow</vt:lpstr>
      <vt:lpstr>Exploratory Data Analysis (EDA)  and Feature Engineering</vt:lpstr>
      <vt:lpstr>Data Set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Vaishnavi Medoju</dc:creator>
  <cp:lastModifiedBy>Office36561</cp:lastModifiedBy>
  <cp:revision>9</cp:revision>
  <dcterms:created xsi:type="dcterms:W3CDTF">2024-06-28T11:19:38Z</dcterms:created>
  <dcterms:modified xsi:type="dcterms:W3CDTF">2024-07-11T10:13:08Z</dcterms:modified>
</cp:coreProperties>
</file>