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4"/>
    <p:restoredTop sz="94695"/>
  </p:normalViewPr>
  <p:slideViewPr>
    <p:cSldViewPr snapToGrid="0" snapToObjects="1">
      <p:cViewPr varScale="1">
        <p:scale>
          <a:sx n="161" d="100"/>
          <a:sy n="161" d="100"/>
        </p:scale>
        <p:origin x="240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65073-09AA-7D45-B3D8-B229B53B29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D2A044-BDBF-0645-9620-540425F651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F094B7-FE85-8047-85F3-A37D99B80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302BC-4FC5-534A-925F-E2A664BD6798}" type="datetimeFigureOut">
              <a:rPr lang="en-US" smtClean="0"/>
              <a:t>5/17/19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1DE61C-3097-4B4F-B5B3-88D5D7561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F313D8-F8E9-8048-9A31-B951384BB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4AC69-E0F9-5A44-B2FB-949CB0EC6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82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55F74-76EE-334B-9A7D-6C0632A7A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9F5B50-480A-0B48-8425-30D1BC9202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D1FA68-5CCD-8B45-8C5E-B3120B1B4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302BC-4FC5-534A-925F-E2A664BD6798}" type="datetimeFigureOut">
              <a:rPr lang="en-US" smtClean="0"/>
              <a:t>5/17/19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0A1573-C787-2048-B3E6-B321095BC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63D69B-3FB5-2246-9DE2-88B2F4061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4AC69-E0F9-5A44-B2FB-949CB0EC6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898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92B567-A3D3-CD4A-B401-DC081CBA13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44D6AA-E765-5C4D-A008-8C8A5778D4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E677E3-E82A-7D4D-B166-8A72A62FD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302BC-4FC5-534A-925F-E2A664BD6798}" type="datetimeFigureOut">
              <a:rPr lang="en-US" smtClean="0"/>
              <a:t>5/17/19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520EB5-ACAC-5748-B886-8F64AF83B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8F9289-1DDF-4D43-B74F-DB5BD5F1F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4AC69-E0F9-5A44-B2FB-949CB0EC6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142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B1895-6080-AA41-9C21-C24F44969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4E25B8-D08B-6645-AF7E-BAA24101C9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ED51C7-B833-5943-99C7-AA4769AAE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302BC-4FC5-534A-925F-E2A664BD6798}" type="datetimeFigureOut">
              <a:rPr lang="en-US" smtClean="0"/>
              <a:t>5/17/19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5A9E0-05B3-7745-A4F4-0B7CC2914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266D27-8FCA-BE41-A134-CBA96ECE1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4AC69-E0F9-5A44-B2FB-949CB0EC6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307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260F3-F9C3-B547-885B-AD64B1641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E5C258-178F-C642-9F1C-3566820FCC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19BA90-C158-4C4E-AD8A-E89FF46C6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302BC-4FC5-534A-925F-E2A664BD6798}" type="datetimeFigureOut">
              <a:rPr lang="en-US" smtClean="0"/>
              <a:t>5/17/19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35D728-62A5-3644-909E-FB50E1402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947E2-468C-6941-AD3E-427B4EF80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4AC69-E0F9-5A44-B2FB-949CB0EC6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553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35312-E3FF-8849-9230-FE048DFEE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0AE0A3-0D07-9E42-9EF9-076A8BA5DE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2D4297-7757-1A4F-95B1-79D9C3F2EC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62E2C9-4900-9F4B-A8D4-9C7D7D78E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302BC-4FC5-534A-925F-E2A664BD6798}" type="datetimeFigureOut">
              <a:rPr lang="en-US" smtClean="0"/>
              <a:t>5/17/19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AE51D0-4144-2A4E-B59A-2298F4941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734431-AA7B-444E-AB83-0274579AB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4AC69-E0F9-5A44-B2FB-949CB0EC6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458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82569-B6F4-A64A-BA1A-1AD694A35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DE3CB1-E36D-2D46-9864-CC02517677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487D15-24F5-724F-BC5F-D20E92F671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A4D510-E928-AE42-94A7-28B4986277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CD71CD-8A83-4145-AED3-30F710A629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010E94-1DF6-D54B-AFD0-132930F01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302BC-4FC5-534A-925F-E2A664BD6798}" type="datetimeFigureOut">
              <a:rPr lang="en-US" smtClean="0"/>
              <a:t>5/17/19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6485E9-E102-084A-A173-364D7B154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2E86C0-7E39-E747-98BB-C3DD81A8E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4AC69-E0F9-5A44-B2FB-949CB0EC6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805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AC5FF-A458-F94B-8181-5D3B699BC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F77103-8561-864C-B479-666892BA8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302BC-4FC5-534A-925F-E2A664BD6798}" type="datetimeFigureOut">
              <a:rPr lang="en-US" smtClean="0"/>
              <a:t>5/17/19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0DD545-78F5-A249-9356-AC0ED0150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A1264A-9D38-8E4C-8824-BAEC099F4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4AC69-E0F9-5A44-B2FB-949CB0EC6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097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99B612-CA89-4E4D-8F12-044FE51AA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302BC-4FC5-534A-925F-E2A664BD6798}" type="datetimeFigureOut">
              <a:rPr lang="en-US" smtClean="0"/>
              <a:t>5/17/19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C520DD-79FB-D647-921A-BFA672565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9A841B-A76E-3F47-BE7A-5CCD3125C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4AC69-E0F9-5A44-B2FB-949CB0EC6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997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A9EF2-D60D-3348-8373-F9DEA6506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319745-0DF3-7644-A468-34D943035E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5002FD-FD89-D049-8BDA-7C97AD6B1F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58FEFF-DC54-0A46-8215-947C974FE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302BC-4FC5-534A-925F-E2A664BD6798}" type="datetimeFigureOut">
              <a:rPr lang="en-US" smtClean="0"/>
              <a:t>5/17/19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1C2075-B122-3F4C-8B31-28652FB65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1D8772-6980-934F-A440-7778B26CC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4AC69-E0F9-5A44-B2FB-949CB0EC6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552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9B10F-F903-034E-870B-4B46157CD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079C24-4444-C34B-9AD5-BA6DAB6035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84469E-839E-9948-8679-3ECA706CE2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752E85-A576-4440-A733-AA36575B6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302BC-4FC5-534A-925F-E2A664BD6798}" type="datetimeFigureOut">
              <a:rPr lang="en-US" smtClean="0"/>
              <a:t>5/17/19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330736-2CA8-4747-9F63-04539AEA9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BCA4DF-D5AE-604E-975A-9598F512C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4AC69-E0F9-5A44-B2FB-949CB0EC6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190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A98723-D29F-234C-9F13-82BC16529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671462-9DC3-1847-BAB3-89721A256F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0BD2B4-211B-4642-8D99-79C661B91B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0302BC-4FC5-534A-925F-E2A664BD6798}" type="datetimeFigureOut">
              <a:rPr lang="en-US" smtClean="0"/>
              <a:t>5/17/19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D24588-643A-F04F-BEB1-224E5537FB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ED0E88-650C-904E-B3C3-3C3B005652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D4AC69-E0F9-5A44-B2FB-949CB0EC6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961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75CFF1E-C4C3-E54D-BDF4-4E951AF0B89E}"/>
              </a:ext>
            </a:extLst>
          </p:cNvPr>
          <p:cNvSpPr txBox="1"/>
          <p:nvPr/>
        </p:nvSpPr>
        <p:spPr>
          <a:xfrm>
            <a:off x="683812" y="675861"/>
            <a:ext cx="513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TSE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E5062E-A55A-BE43-953D-C340845875DC}"/>
              </a:ext>
            </a:extLst>
          </p:cNvPr>
          <p:cNvSpPr txBox="1"/>
          <p:nvPr/>
        </p:nvSpPr>
        <p:spPr>
          <a:xfrm>
            <a:off x="8436334" y="675861"/>
            <a:ext cx="512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61BB76-73DC-FD4B-BD59-2C1CC11BFF2D}"/>
              </a:ext>
            </a:extLst>
          </p:cNvPr>
          <p:cNvSpPr txBox="1"/>
          <p:nvPr/>
        </p:nvSpPr>
        <p:spPr>
          <a:xfrm>
            <a:off x="683812" y="1045193"/>
            <a:ext cx="40979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TSE – define Test suites and testcase</a:t>
            </a:r>
          </a:p>
          <a:p>
            <a:r>
              <a:rPr lang="en-US" dirty="0"/>
              <a:t>Test suite is virtual collection of Test cases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5F87E4-30E5-2043-9F40-240FA6E89A04}"/>
              </a:ext>
            </a:extLst>
          </p:cNvPr>
          <p:cNvSpPr txBox="1"/>
          <p:nvPr/>
        </p:nvSpPr>
        <p:spPr>
          <a:xfrm>
            <a:off x="787179" y="1971923"/>
            <a:ext cx="4583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Testsuite</a:t>
            </a:r>
            <a:r>
              <a:rPr lang="en-US" dirty="0"/>
              <a:t> – should have a table, Test case name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80B531-F588-D640-8366-D3FA16464925}"/>
              </a:ext>
            </a:extLst>
          </p:cNvPr>
          <p:cNvSpPr txBox="1"/>
          <p:nvPr/>
        </p:nvSpPr>
        <p:spPr>
          <a:xfrm>
            <a:off x="483206" y="2826546"/>
            <a:ext cx="518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TS1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BF10695-423B-C844-AFF6-DF5DB8FC85F0}"/>
              </a:ext>
            </a:extLst>
          </p:cNvPr>
          <p:cNvSpPr txBox="1"/>
          <p:nvPr/>
        </p:nvSpPr>
        <p:spPr>
          <a:xfrm>
            <a:off x="3805576" y="2844780"/>
            <a:ext cx="518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TS5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811B456-8FC0-1B4F-82E3-ED3E1F794825}"/>
              </a:ext>
            </a:extLst>
          </p:cNvPr>
          <p:cNvSpPr txBox="1"/>
          <p:nvPr/>
        </p:nvSpPr>
        <p:spPr>
          <a:xfrm>
            <a:off x="1313798" y="2844780"/>
            <a:ext cx="518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TS2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89DB9E9-C5B5-874F-B620-F8694B308F14}"/>
              </a:ext>
            </a:extLst>
          </p:cNvPr>
          <p:cNvSpPr txBox="1"/>
          <p:nvPr/>
        </p:nvSpPr>
        <p:spPr>
          <a:xfrm>
            <a:off x="2144391" y="2860382"/>
            <a:ext cx="518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TS3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874EDD4-B00B-C74B-A34B-3E0ADF4AE2B8}"/>
              </a:ext>
            </a:extLst>
          </p:cNvPr>
          <p:cNvSpPr txBox="1"/>
          <p:nvPr/>
        </p:nvSpPr>
        <p:spPr>
          <a:xfrm>
            <a:off x="2974984" y="2855513"/>
            <a:ext cx="518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TS4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2DC644C-61E0-1A43-9865-F991C1061FB0}"/>
              </a:ext>
            </a:extLst>
          </p:cNvPr>
          <p:cNvSpPr txBox="1"/>
          <p:nvPr/>
        </p:nvSpPr>
        <p:spPr>
          <a:xfrm>
            <a:off x="375416" y="3323805"/>
            <a:ext cx="12526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Test case name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33CFC1A-B62E-C740-B841-05B3C44C6EAA}"/>
              </a:ext>
            </a:extLst>
          </p:cNvPr>
          <p:cNvSpPr txBox="1"/>
          <p:nvPr/>
        </p:nvSpPr>
        <p:spPr>
          <a:xfrm>
            <a:off x="3734232" y="3320723"/>
            <a:ext cx="12526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Test case name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4DC8636-4F36-1746-A6AD-21878D0CDB07}"/>
              </a:ext>
            </a:extLst>
          </p:cNvPr>
          <p:cNvSpPr txBox="1"/>
          <p:nvPr/>
        </p:nvSpPr>
        <p:spPr>
          <a:xfrm>
            <a:off x="2867193" y="3375836"/>
            <a:ext cx="12526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Test case name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E70E4DF-0030-5742-9D15-4D52A1354FC9}"/>
              </a:ext>
            </a:extLst>
          </p:cNvPr>
          <p:cNvSpPr txBox="1"/>
          <p:nvPr/>
        </p:nvSpPr>
        <p:spPr>
          <a:xfrm>
            <a:off x="1480141" y="3323805"/>
            <a:ext cx="12526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Test case name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E0209F5-7F41-D640-93F9-8886FD7EFBBA}"/>
              </a:ext>
            </a:extLst>
          </p:cNvPr>
          <p:cNvSpPr txBox="1"/>
          <p:nvPr/>
        </p:nvSpPr>
        <p:spPr>
          <a:xfrm>
            <a:off x="146128" y="4118045"/>
            <a:ext cx="114174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Testcase table:</a:t>
            </a:r>
          </a:p>
          <a:p>
            <a:r>
              <a:rPr lang="en-US" dirty="0"/>
              <a:t>Test </a:t>
            </a:r>
            <a:r>
              <a:rPr lang="en-US" dirty="0" err="1"/>
              <a:t>casename</a:t>
            </a:r>
            <a:r>
              <a:rPr lang="en-US" dirty="0"/>
              <a:t> – unique, Description, Source – ( where is master file stored), associated data input file, logging method,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E6813F4-F1BB-E740-AF2A-A6CCE2B82327}"/>
              </a:ext>
            </a:extLst>
          </p:cNvPr>
          <p:cNvSpPr txBox="1"/>
          <p:nvPr/>
        </p:nvSpPr>
        <p:spPr>
          <a:xfrm>
            <a:off x="123855" y="4769810"/>
            <a:ext cx="581300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Source, associated data input file – GIT, repository, </a:t>
            </a:r>
            <a:r>
              <a:rPr lang="en-US" dirty="0">
                <a:highlight>
                  <a:srgbClr val="FFFF00"/>
                </a:highlight>
              </a:rPr>
              <a:t>local disk</a:t>
            </a:r>
          </a:p>
          <a:p>
            <a:r>
              <a:rPr lang="en-US" dirty="0">
                <a:highlight>
                  <a:srgbClr val="FFFF00"/>
                </a:highlight>
              </a:rPr>
              <a:t>Attributes of file: GIT ( git path and access to it.</a:t>
            </a:r>
          </a:p>
          <a:p>
            <a:r>
              <a:rPr lang="en-US" dirty="0">
                <a:highlight>
                  <a:srgbClr val="FFFF00"/>
                </a:highlight>
              </a:rPr>
              <a:t>Filename, size, data stamp</a:t>
            </a:r>
          </a:p>
          <a:p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BC6E1BC-C0DF-E24D-8329-3E5814391DC6}"/>
              </a:ext>
            </a:extLst>
          </p:cNvPr>
          <p:cNvSpPr txBox="1"/>
          <p:nvPr/>
        </p:nvSpPr>
        <p:spPr>
          <a:xfrm>
            <a:off x="54517" y="6040474"/>
            <a:ext cx="40103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disk files </a:t>
            </a:r>
            <a:r>
              <a:rPr lang="en-US" dirty="0">
                <a:sym typeface="Wingdings" pitchFamily="2" charset="2"/>
              </a:rPr>
              <a:t> repository or GIT</a:t>
            </a:r>
          </a:p>
          <a:p>
            <a:r>
              <a:rPr lang="en-US" dirty="0">
                <a:sym typeface="Wingdings" pitchFamily="2" charset="2"/>
              </a:rPr>
              <a:t>Edit option to change repository location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A9560C1-AEBF-5540-ADB4-1EBFC8C5BC80}"/>
              </a:ext>
            </a:extLst>
          </p:cNvPr>
          <p:cNvSpPr txBox="1"/>
          <p:nvPr/>
        </p:nvSpPr>
        <p:spPr>
          <a:xfrm>
            <a:off x="375416" y="2663687"/>
            <a:ext cx="4611477" cy="561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AE58D23-18DC-D94D-986A-3DDF2C6740A6}"/>
              </a:ext>
            </a:extLst>
          </p:cNvPr>
          <p:cNvSpPr txBox="1"/>
          <p:nvPr/>
        </p:nvSpPr>
        <p:spPr>
          <a:xfrm>
            <a:off x="5387423" y="2775671"/>
            <a:ext cx="50300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At exec time </a:t>
            </a:r>
            <a:r>
              <a:rPr lang="en-US" dirty="0">
                <a:sym typeface="Wingdings" pitchFamily="2" charset="2"/>
              </a:rPr>
              <a:t> select machine, copy files to TES</a:t>
            </a:r>
          </a:p>
          <a:p>
            <a:r>
              <a:rPr lang="en-US" dirty="0">
                <a:sym typeface="Wingdings" pitchFamily="2" charset="2"/>
              </a:rPr>
              <a:t>Execute</a:t>
            </a:r>
          </a:p>
          <a:p>
            <a:r>
              <a:rPr lang="en-US" dirty="0">
                <a:sym typeface="Wingdings" pitchFamily="2" charset="2"/>
              </a:rPr>
              <a:t>Cleanup ( get logs, screen shots …)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EDEA4A1-ED25-CD44-9EEB-DD332FAA6E66}"/>
              </a:ext>
            </a:extLst>
          </p:cNvPr>
          <p:cNvSpPr txBox="1"/>
          <p:nvPr/>
        </p:nvSpPr>
        <p:spPr>
          <a:xfrm>
            <a:off x="6096000" y="963946"/>
            <a:ext cx="50300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 definition of test cases</a:t>
            </a:r>
            <a:r>
              <a:rPr lang="en-US" dirty="0">
                <a:sym typeface="Wingdings" pitchFamily="2" charset="2"/>
              </a:rPr>
              <a:t> select machine, copy files </a:t>
            </a:r>
            <a:r>
              <a:rPr lang="en-US">
                <a:sym typeface="Wingdings" pitchFamily="2" charset="2"/>
              </a:rPr>
              <a:t>to TES</a:t>
            </a:r>
            <a:endParaRPr lang="en-US" dirty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190621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99C447F-6496-8E40-9664-106C8B656149}"/>
              </a:ext>
            </a:extLst>
          </p:cNvPr>
          <p:cNvSpPr txBox="1"/>
          <p:nvPr/>
        </p:nvSpPr>
        <p:spPr>
          <a:xfrm>
            <a:off x="962108" y="469127"/>
            <a:ext cx="575163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TES – 1 or many </a:t>
            </a:r>
          </a:p>
          <a:p>
            <a:r>
              <a:rPr lang="en-US" dirty="0"/>
              <a:t>	Priority is to execute test case on TES</a:t>
            </a:r>
          </a:p>
          <a:p>
            <a:r>
              <a:rPr lang="en-US" dirty="0"/>
              <a:t>	Execution environment has to be available on TES</a:t>
            </a:r>
          </a:p>
          <a:p>
            <a:r>
              <a:rPr lang="en-US" dirty="0"/>
              <a:t>	Framework, test cases, data files, ….</a:t>
            </a:r>
          </a:p>
          <a:p>
            <a:r>
              <a:rPr lang="en-US" dirty="0"/>
              <a:t>Start – we are assuming framework is ok </a:t>
            </a:r>
          </a:p>
          <a:p>
            <a:r>
              <a:rPr lang="en-US" dirty="0">
                <a:highlight>
                  <a:srgbClr val="FFFF00"/>
                </a:highlight>
              </a:rPr>
              <a:t>Job is to get test case and data files to TES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569459-A727-2D4B-A087-A5F0C9F8E6FF}"/>
              </a:ext>
            </a:extLst>
          </p:cNvPr>
          <p:cNvSpPr txBox="1"/>
          <p:nvPr/>
        </p:nvSpPr>
        <p:spPr>
          <a:xfrm>
            <a:off x="318053" y="2690336"/>
            <a:ext cx="506843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SSH / </a:t>
            </a:r>
            <a:r>
              <a:rPr lang="en-US" dirty="0" err="1">
                <a:highlight>
                  <a:srgbClr val="FFFF00"/>
                </a:highlight>
              </a:rPr>
              <a:t>Filezilla</a:t>
            </a:r>
            <a:r>
              <a:rPr lang="en-US" dirty="0">
                <a:highlight>
                  <a:srgbClr val="FFFF00"/>
                </a:highlight>
              </a:rPr>
              <a:t> equivalent</a:t>
            </a:r>
          </a:p>
          <a:p>
            <a:r>
              <a:rPr lang="en-US" dirty="0"/>
              <a:t>Method copy all files to TES in the working directory</a:t>
            </a:r>
          </a:p>
          <a:p>
            <a:r>
              <a:rPr lang="en-US" dirty="0"/>
              <a:t>Working directory </a:t>
            </a:r>
            <a:r>
              <a:rPr lang="en-US" dirty="0">
                <a:sym typeface="Wingdings" pitchFamily="2" charset="2"/>
              </a:rPr>
              <a:t> create subdirectory </a:t>
            </a:r>
            <a:r>
              <a:rPr lang="en-US" dirty="0" err="1">
                <a:sym typeface="Wingdings" pitchFamily="2" charset="2"/>
              </a:rPr>
              <a:t>Testuite</a:t>
            </a:r>
            <a:endParaRPr lang="en-US" dirty="0"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Copy test files to </a:t>
            </a:r>
            <a:r>
              <a:rPr lang="en-US" dirty="0" err="1">
                <a:sym typeface="Wingdings" pitchFamily="2" charset="2"/>
              </a:rPr>
              <a:t>testuite</a:t>
            </a:r>
            <a:r>
              <a:rPr lang="en-US" dirty="0">
                <a:sym typeface="Wingdings" pitchFamily="2" charset="2"/>
              </a:rPr>
              <a:t> directory</a:t>
            </a:r>
          </a:p>
          <a:p>
            <a:r>
              <a:rPr lang="en-US" dirty="0">
                <a:sym typeface="Wingdings" pitchFamily="2" charset="2"/>
              </a:rPr>
              <a:t>Copy data files to relative directory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3276D2-79F6-004E-8AAD-B775DA0B91A4}"/>
              </a:ext>
            </a:extLst>
          </p:cNvPr>
          <p:cNvSpPr txBox="1"/>
          <p:nvPr/>
        </p:nvSpPr>
        <p:spPr>
          <a:xfrm>
            <a:off x="7482177" y="2601085"/>
            <a:ext cx="21064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Web transfer – JSON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A39C2F0-958A-9545-B61F-AFE58D349EE6}"/>
              </a:ext>
            </a:extLst>
          </p:cNvPr>
          <p:cNvSpPr/>
          <p:nvPr/>
        </p:nvSpPr>
        <p:spPr>
          <a:xfrm>
            <a:off x="7482177" y="2967335"/>
            <a:ext cx="392908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{‘</a:t>
            </a:r>
            <a:r>
              <a:rPr lang="en-US" dirty="0" err="1"/>
              <a:t>testcasename</a:t>
            </a:r>
            <a:r>
              <a:rPr lang="en-US" dirty="0"/>
              <a:t>’: ‘login’, </a:t>
            </a:r>
          </a:p>
          <a:p>
            <a:r>
              <a:rPr lang="en-US" dirty="0" err="1"/>
              <a:t>testdata</a:t>
            </a:r>
            <a:r>
              <a:rPr lang="en-US" dirty="0"/>
              <a:t>:[{‘name’: ‘</a:t>
            </a:r>
            <a:r>
              <a:rPr lang="en-US" dirty="0" err="1"/>
              <a:t>abc</a:t>
            </a:r>
            <a:r>
              <a:rPr lang="en-US" dirty="0"/>
              <a:t>’, ‘role’: ‘admin’}, </a:t>
            </a:r>
          </a:p>
          <a:p>
            <a:r>
              <a:rPr lang="en-US" dirty="0"/>
              <a:t>{‘name’: ‘tester’: ‘role’: ‘tester’}]</a:t>
            </a:r>
          </a:p>
          <a:p>
            <a:r>
              <a:rPr lang="en-US" dirty="0"/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A51046-3A8D-614C-B140-E0FF65C20EC3}"/>
              </a:ext>
            </a:extLst>
          </p:cNvPr>
          <p:cNvSpPr txBox="1"/>
          <p:nvPr/>
        </p:nvSpPr>
        <p:spPr>
          <a:xfrm>
            <a:off x="8436335" y="1957836"/>
            <a:ext cx="512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225480-05D0-9A41-AC3A-5A8A5BC5AA56}"/>
              </a:ext>
            </a:extLst>
          </p:cNvPr>
          <p:cNvSpPr txBox="1"/>
          <p:nvPr/>
        </p:nvSpPr>
        <p:spPr>
          <a:xfrm>
            <a:off x="4635610" y="4548146"/>
            <a:ext cx="335034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Group test case file  </a:t>
            </a:r>
            <a:r>
              <a:rPr lang="en-US" dirty="0" err="1"/>
              <a:t>Testsuite.java</a:t>
            </a:r>
            <a:endParaRPr lang="en-US" dirty="0"/>
          </a:p>
          <a:p>
            <a:r>
              <a:rPr lang="en-US" dirty="0"/>
              <a:t>{t1:</a:t>
            </a:r>
          </a:p>
          <a:p>
            <a:r>
              <a:rPr lang="en-US" dirty="0"/>
              <a:t> t2: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Tn: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549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2421E0D-AA5F-BA48-9BF1-46F7EB495B31}"/>
              </a:ext>
            </a:extLst>
          </p:cNvPr>
          <p:cNvSpPr txBox="1"/>
          <p:nvPr/>
        </p:nvSpPr>
        <p:spPr>
          <a:xfrm>
            <a:off x="779228" y="723569"/>
            <a:ext cx="2528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Test case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B92ED1-E43E-304A-883D-86063738A187}"/>
              </a:ext>
            </a:extLst>
          </p:cNvPr>
          <p:cNvSpPr txBox="1"/>
          <p:nvPr/>
        </p:nvSpPr>
        <p:spPr>
          <a:xfrm>
            <a:off x="811033" y="1160890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GIT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D6BEA7-3B26-1E4A-8A58-05B43809CB53}"/>
              </a:ext>
            </a:extLst>
          </p:cNvPr>
          <p:cNvSpPr txBox="1"/>
          <p:nvPr/>
        </p:nvSpPr>
        <p:spPr>
          <a:xfrm>
            <a:off x="2512612" y="1160890"/>
            <a:ext cx="1189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Repository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F5090F-5F5A-6E42-8308-608BDEE09CB3}"/>
              </a:ext>
            </a:extLst>
          </p:cNvPr>
          <p:cNvSpPr txBox="1"/>
          <p:nvPr/>
        </p:nvSpPr>
        <p:spPr>
          <a:xfrm>
            <a:off x="4308767" y="1160890"/>
            <a:ext cx="1188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drive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090A95D-47EF-7245-B37F-D52ECF2018C5}"/>
              </a:ext>
            </a:extLst>
          </p:cNvPr>
          <p:cNvSpPr/>
          <p:nvPr/>
        </p:nvSpPr>
        <p:spPr>
          <a:xfrm>
            <a:off x="4177494" y="1289004"/>
            <a:ext cx="127221" cy="1131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A2F5791-FD5B-6248-9C21-E3DC095DCAE6}"/>
              </a:ext>
            </a:extLst>
          </p:cNvPr>
          <p:cNvSpPr/>
          <p:nvPr/>
        </p:nvSpPr>
        <p:spPr>
          <a:xfrm>
            <a:off x="2348213" y="1289004"/>
            <a:ext cx="127221" cy="1131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988E54D-1F59-2C42-A6BA-8E614B918FE7}"/>
              </a:ext>
            </a:extLst>
          </p:cNvPr>
          <p:cNvSpPr/>
          <p:nvPr/>
        </p:nvSpPr>
        <p:spPr>
          <a:xfrm>
            <a:off x="646634" y="1289004"/>
            <a:ext cx="127221" cy="1131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4E0142-A315-F341-9417-D9F9A4EB3742}"/>
              </a:ext>
            </a:extLst>
          </p:cNvPr>
          <p:cNvSpPr txBox="1"/>
          <p:nvPr/>
        </p:nvSpPr>
        <p:spPr>
          <a:xfrm>
            <a:off x="516835" y="1900362"/>
            <a:ext cx="157414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Access to GIT</a:t>
            </a:r>
          </a:p>
          <a:p>
            <a:r>
              <a:rPr lang="en-US" dirty="0"/>
              <a:t>Username</a:t>
            </a:r>
          </a:p>
          <a:p>
            <a:r>
              <a:rPr lang="en-US" dirty="0"/>
              <a:t>Password</a:t>
            </a:r>
          </a:p>
          <a:p>
            <a:r>
              <a:rPr lang="en-US" dirty="0"/>
              <a:t>Repository link</a:t>
            </a:r>
          </a:p>
          <a:p>
            <a:r>
              <a:rPr lang="en-US" dirty="0"/>
              <a:t>Branch</a:t>
            </a:r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E44E62A-D505-C548-87AD-6980742D740E}"/>
              </a:ext>
            </a:extLst>
          </p:cNvPr>
          <p:cNvSpPr txBox="1"/>
          <p:nvPr/>
        </p:nvSpPr>
        <p:spPr>
          <a:xfrm>
            <a:off x="286247" y="3470022"/>
            <a:ext cx="3786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Open the Git and display files to select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5FC2F5-14AB-874E-8B5B-B98A303A398C}"/>
              </a:ext>
            </a:extLst>
          </p:cNvPr>
          <p:cNvSpPr txBox="1"/>
          <p:nvPr/>
        </p:nvSpPr>
        <p:spPr>
          <a:xfrm>
            <a:off x="646634" y="4047214"/>
            <a:ext cx="1710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Select test cases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647DD45-12B8-B24E-BF0D-B5F5F5B76934}"/>
              </a:ext>
            </a:extLst>
          </p:cNvPr>
          <p:cNvSpPr txBox="1"/>
          <p:nvPr/>
        </p:nvSpPr>
        <p:spPr>
          <a:xfrm>
            <a:off x="3196425" y="4047214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9E3E064-1E82-D540-817D-F41E9A7184C3}"/>
              </a:ext>
            </a:extLst>
          </p:cNvPr>
          <p:cNvCxnSpPr>
            <a:stCxn id="11" idx="3"/>
            <a:endCxn id="12" idx="1"/>
          </p:cNvCxnSpPr>
          <p:nvPr/>
        </p:nvCxnSpPr>
        <p:spPr>
          <a:xfrm>
            <a:off x="2356782" y="4231880"/>
            <a:ext cx="8396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05192EF0-A388-B948-B02D-FC5460B1CF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0070639"/>
              </p:ext>
            </p:extLst>
          </p:nvPr>
        </p:nvGraphicFramePr>
        <p:xfrm>
          <a:off x="4365266" y="4055166"/>
          <a:ext cx="7687145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3812">
                  <a:extLst>
                    <a:ext uri="{9D8B030D-6E8A-4147-A177-3AD203B41FA5}">
                      <a16:colId xmlns:a16="http://schemas.microsoft.com/office/drawing/2014/main" val="2739522976"/>
                    </a:ext>
                  </a:extLst>
                </a:gridCol>
                <a:gridCol w="2091193">
                  <a:extLst>
                    <a:ext uri="{9D8B030D-6E8A-4147-A177-3AD203B41FA5}">
                      <a16:colId xmlns:a16="http://schemas.microsoft.com/office/drawing/2014/main" val="451937545"/>
                    </a:ext>
                  </a:extLst>
                </a:gridCol>
                <a:gridCol w="1431235">
                  <a:extLst>
                    <a:ext uri="{9D8B030D-6E8A-4147-A177-3AD203B41FA5}">
                      <a16:colId xmlns:a16="http://schemas.microsoft.com/office/drawing/2014/main" val="3080609944"/>
                    </a:ext>
                  </a:extLst>
                </a:gridCol>
                <a:gridCol w="1943476">
                  <a:extLst>
                    <a:ext uri="{9D8B030D-6E8A-4147-A177-3AD203B41FA5}">
                      <a16:colId xmlns:a16="http://schemas.microsoft.com/office/drawing/2014/main" val="4142003134"/>
                    </a:ext>
                  </a:extLst>
                </a:gridCol>
                <a:gridCol w="1537429">
                  <a:extLst>
                    <a:ext uri="{9D8B030D-6E8A-4147-A177-3AD203B41FA5}">
                      <a16:colId xmlns:a16="http://schemas.microsoft.com/office/drawing/2014/main" val="4013934859"/>
                    </a:ext>
                  </a:extLst>
                </a:gridCol>
              </a:tblGrid>
              <a:tr h="246490">
                <a:tc>
                  <a:txBody>
                    <a:bodyPr/>
                    <a:lstStyle/>
                    <a:p>
                      <a:r>
                        <a:rPr lang="en-US" sz="1100" dirty="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Test Case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Ass data 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Logging 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6178499"/>
                  </a:ext>
                </a:extLst>
              </a:tr>
              <a:tr h="246490"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TC1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File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9113536"/>
                  </a:ext>
                </a:extLst>
              </a:tr>
              <a:tr h="246490">
                <a:tc>
                  <a:txBody>
                    <a:bodyPr/>
                    <a:lstStyle/>
                    <a:p>
                      <a:r>
                        <a:rPr lang="en-US" sz="11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TC2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3874180"/>
                  </a:ext>
                </a:extLst>
              </a:tr>
              <a:tr h="246490">
                <a:tc>
                  <a:txBody>
                    <a:bodyPr/>
                    <a:lstStyle/>
                    <a:p>
                      <a:r>
                        <a:rPr lang="en-US" sz="11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TC3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0834001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44427D94-86E1-8846-A49C-10379172ECE7}"/>
              </a:ext>
            </a:extLst>
          </p:cNvPr>
          <p:cNvSpPr txBox="1"/>
          <p:nvPr/>
        </p:nvSpPr>
        <p:spPr>
          <a:xfrm>
            <a:off x="7172078" y="4293329"/>
            <a:ext cx="7377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None</a:t>
            </a:r>
          </a:p>
          <a:p>
            <a:r>
              <a:rPr lang="en-US" sz="1100" dirty="0"/>
              <a:t>Select file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D4F4550-AEF5-E642-8E51-AD90D11CF632}"/>
              </a:ext>
            </a:extLst>
          </p:cNvPr>
          <p:cNvSpPr txBox="1"/>
          <p:nvPr/>
        </p:nvSpPr>
        <p:spPr>
          <a:xfrm>
            <a:off x="8587409" y="4231880"/>
            <a:ext cx="200372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highlight>
                  <a:srgbClr val="FFFF00"/>
                </a:highlight>
              </a:rPr>
              <a:t>No logs</a:t>
            </a:r>
          </a:p>
          <a:p>
            <a:r>
              <a:rPr lang="en-US" sz="1100" dirty="0">
                <a:highlight>
                  <a:srgbClr val="FFFF00"/>
                </a:highlight>
              </a:rPr>
              <a:t>Console</a:t>
            </a:r>
          </a:p>
          <a:p>
            <a:r>
              <a:rPr lang="en-US" sz="1100" dirty="0">
                <a:highlight>
                  <a:srgbClr val="FFFF00"/>
                </a:highlight>
              </a:rPr>
              <a:t>External Log file </a:t>
            </a:r>
            <a:r>
              <a:rPr lang="en-US" sz="1100" dirty="0">
                <a:highlight>
                  <a:srgbClr val="FFFF00"/>
                </a:highlight>
                <a:sym typeface="Wingdings" pitchFamily="2" charset="2"/>
              </a:rPr>
              <a:t> File Name?</a:t>
            </a:r>
            <a:endParaRPr lang="en-US" sz="1100" dirty="0">
              <a:highlight>
                <a:srgbClr val="FFFF00"/>
              </a:highlight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D156E92-3F0F-2E49-A356-D17D8E3DB91D}"/>
              </a:ext>
            </a:extLst>
          </p:cNvPr>
          <p:cNvSpPr txBox="1"/>
          <p:nvPr/>
        </p:nvSpPr>
        <p:spPr>
          <a:xfrm>
            <a:off x="8587409" y="4754842"/>
            <a:ext cx="22108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highlight>
                  <a:srgbClr val="00FFFF"/>
                </a:highlight>
              </a:rPr>
              <a:t>Unique per testcase or central logger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4D13B95-4D37-9C49-A658-9F82096EAB42}"/>
              </a:ext>
            </a:extLst>
          </p:cNvPr>
          <p:cNvSpPr txBox="1"/>
          <p:nvPr/>
        </p:nvSpPr>
        <p:spPr>
          <a:xfrm>
            <a:off x="5669280" y="5430741"/>
            <a:ext cx="26134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Simple script files</a:t>
            </a:r>
          </a:p>
          <a:p>
            <a:r>
              <a:rPr lang="en-US" dirty="0"/>
              <a:t>Central called by a service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0DBC922-723C-4845-A4D1-A42BE7E15A63}"/>
              </a:ext>
            </a:extLst>
          </p:cNvPr>
          <p:cNvCxnSpPr/>
          <p:nvPr/>
        </p:nvCxnSpPr>
        <p:spPr>
          <a:xfrm flipV="1">
            <a:off x="7370859" y="4508772"/>
            <a:ext cx="3220278" cy="1188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0FCA74E-4AAE-2342-BC13-2ECCA89328FA}"/>
              </a:ext>
            </a:extLst>
          </p:cNvPr>
          <p:cNvSpPr txBox="1"/>
          <p:nvPr/>
        </p:nvSpPr>
        <p:spPr>
          <a:xfrm>
            <a:off x="10692738" y="4531962"/>
            <a:ext cx="1398140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Central Service name</a:t>
            </a:r>
          </a:p>
          <a:p>
            <a:r>
              <a:rPr lang="en-US" sz="1100" dirty="0"/>
              <a:t>Calling syntax</a:t>
            </a:r>
          </a:p>
          <a:p>
            <a:r>
              <a:rPr lang="en-US" sz="1100" dirty="0" err="1"/>
              <a:t>Testcase_name</a:t>
            </a:r>
            <a:endParaRPr lang="en-US" sz="1100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A1913BE-1336-E648-B68F-D3C81DAE13B1}"/>
              </a:ext>
            </a:extLst>
          </p:cNvPr>
          <p:cNvCxnSpPr/>
          <p:nvPr/>
        </p:nvCxnSpPr>
        <p:spPr>
          <a:xfrm flipV="1">
            <a:off x="8108561" y="5102941"/>
            <a:ext cx="2608031" cy="788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AC6BE7F-94B5-604F-89A6-96137158F7E4}"/>
              </a:ext>
            </a:extLst>
          </p:cNvPr>
          <p:cNvSpPr txBox="1"/>
          <p:nvPr/>
        </p:nvSpPr>
        <p:spPr>
          <a:xfrm>
            <a:off x="516835" y="5597718"/>
            <a:ext cx="22597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Attributes:</a:t>
            </a:r>
          </a:p>
          <a:p>
            <a:r>
              <a:rPr lang="en-US" dirty="0"/>
              <a:t>Size, date time stamp</a:t>
            </a:r>
          </a:p>
        </p:txBody>
      </p:sp>
    </p:spTree>
    <p:extLst>
      <p:ext uri="{BB962C8B-B14F-4D97-AF65-F5344CB8AC3E}">
        <p14:creationId xmlns:p14="http://schemas.microsoft.com/office/powerpoint/2010/main" val="31488967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4368</TotalTime>
  <Words>326</Words>
  <Application>Microsoft Macintosh PowerPoint</Application>
  <PresentationFormat>Widescreen</PresentationFormat>
  <Paragraphs>85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George Kongalath</dc:creator>
  <cp:lastModifiedBy>George Kongalath</cp:lastModifiedBy>
  <cp:revision>6</cp:revision>
  <dcterms:created xsi:type="dcterms:W3CDTF">2019-05-17T12:46:52Z</dcterms:created>
  <dcterms:modified xsi:type="dcterms:W3CDTF">2019-05-20T13:35:34Z</dcterms:modified>
</cp:coreProperties>
</file>