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notesSlides/notesSlide4.xml" ContentType="application/vnd.openxmlformats-officedocument.presentationml.notesSlide+xml"/>
  <Override PartName="/ppt/embeddings/oleObject4.bin" ContentType="application/vnd.openxmlformats-officedocument.oleObject"/>
  <Override PartName="/ppt/notesSlides/notesSlide5.xml" ContentType="application/vnd.openxmlformats-officedocument.presentationml.notesSlide+xml"/>
  <Override PartName="/ppt/embeddings/oleObject5.bin" ContentType="application/vnd.openxmlformats-officedocument.oleObject"/>
  <Override PartName="/ppt/notesSlides/notesSlide6.xml" ContentType="application/vnd.openxmlformats-officedocument.presentationml.notesSlide+xml"/>
  <Override PartName="/ppt/embeddings/oleObject6.bin" ContentType="application/vnd.openxmlformats-officedocument.oleObject"/>
  <Override PartName="/ppt/notesSlides/notesSlide7.xml" ContentType="application/vnd.openxmlformats-officedocument.presentationml.notesSlide+xml"/>
  <Override PartName="/ppt/embeddings/oleObject7.bin" ContentType="application/vnd.openxmlformats-officedocument.oleObject"/>
  <Override PartName="/ppt/notesSlides/notesSlide8.xml" ContentType="application/vnd.openxmlformats-officedocument.presentationml.notesSlide+xml"/>
  <Override PartName="/ppt/embeddings/oleObject8.bin" ContentType="application/vnd.openxmlformats-officedocument.oleObject"/>
  <Override PartName="/ppt/notesSlides/notesSlide9.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10.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5" r:id="rId7"/>
    <p:sldId id="266" r:id="rId8"/>
    <p:sldId id="262" r:id="rId9"/>
    <p:sldId id="261" r:id="rId10"/>
    <p:sldId id="263" r:id="rId11"/>
    <p:sldId id="264"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70"/>
    <p:restoredTop sz="73905" autoAdjust="0"/>
  </p:normalViewPr>
  <p:slideViewPr>
    <p:cSldViewPr>
      <p:cViewPr>
        <p:scale>
          <a:sx n="72" d="100"/>
          <a:sy n="72" d="100"/>
        </p:scale>
        <p:origin x="-808" y="-21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6" Type="http://schemas.openxmlformats.org/officeDocument/2006/relationships/image" Target="../media/image15.emf"/><Relationship Id="rId1" Type="http://schemas.openxmlformats.org/officeDocument/2006/relationships/image" Target="../media/image10.emf"/><Relationship Id="rId2"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5.emf"/><Relationship Id="rId1" Type="http://schemas.openxmlformats.org/officeDocument/2006/relationships/image" Target="../media/image16.emf"/><Relationship Id="rId2"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17/04/09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17/04/09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In the previous plot, we already see that the self-diffusion constant of Brownian particles is determined through the long-time limit of the mean square displacements.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In this plot, we derive the definition of the diffusion constant in an alternative way using the linear response theory.</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The result is an example of t</a:t>
            </a:r>
            <a:r>
              <a:rPr kumimoji="1" lang="en-US" altLang="ja-JP" dirty="0" smtClean="0"/>
              <a:t>he so-called Green-Kubo</a:t>
            </a:r>
            <a:r>
              <a:rPr kumimoji="1" lang="en-US" altLang="ja-JP" baseline="0" dirty="0" smtClean="0"/>
              <a:t> formula, which can define transport coefficients in terms of equilibrium correlation functions of corresponding variables.</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From the linear response function </a:t>
            </a:r>
            <a:r>
              <a:rPr kumimoji="1" lang="en-US" altLang="ja-JP" dirty="0" err="1" smtClean="0"/>
              <a:t>Eqs</a:t>
            </a:r>
            <a:r>
              <a:rPr kumimoji="1" lang="en-US" altLang="ja-JP" dirty="0" smtClean="0"/>
              <a:t>.(44) and (45), the drift velocity under the perturbed Hamiltonian H_0+H’</a:t>
            </a:r>
            <a:r>
              <a:rPr kumimoji="1" lang="en-US" altLang="ja-JP" baseline="0" dirty="0" smtClean="0"/>
              <a:t> is represented by the time integral of the velocity autocorrelation function from 0 to t since F=0 for t less than 0.</a:t>
            </a:r>
          </a:p>
          <a:p>
            <a:pPr marL="171450" indent="-171450">
              <a:buFont typeface="Arial"/>
              <a:buChar char="•"/>
            </a:pPr>
            <a:r>
              <a:rPr kumimoji="1" lang="en-US" altLang="ja-JP" baseline="0" dirty="0" smtClean="0"/>
              <a:t>Even though we assumed a constant force along the x-direction, this can be generalized to an arbitrary direction, to give the general form in expression (46).</a:t>
            </a:r>
          </a:p>
          <a:p>
            <a:pPr marL="171450" indent="-171450">
              <a:buFont typeface="Arial"/>
              <a:buChar char="•"/>
            </a:pPr>
            <a:r>
              <a:rPr kumimoji="1" lang="en-US" altLang="ja-JP" baseline="0" dirty="0" smtClean="0"/>
              <a:t>In the figure we have illustrated the time evolution of the drift velocity after the application of external drift force at t=0.</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Finally, from </a:t>
            </a:r>
            <a:r>
              <a:rPr kumimoji="1" lang="en-US" altLang="ja-JP" dirty="0" err="1" smtClean="0"/>
              <a:t>Eqs</a:t>
            </a:r>
            <a:r>
              <a:rPr kumimoji="1" lang="en-US" altLang="ja-JP" dirty="0" smtClean="0"/>
              <a:t>.(43) and (46), the self</a:t>
            </a:r>
            <a:r>
              <a:rPr kumimoji="1" lang="en-US" altLang="ja-JP" baseline="0" dirty="0" smtClean="0"/>
              <a:t> diffusion constant of the Brownian particle is obtained by taking the limit when t goes to infinity.</a:t>
            </a:r>
          </a:p>
          <a:p>
            <a:pPr marL="171450" indent="-171450">
              <a:buFont typeface="Arial"/>
              <a:buChar char="•"/>
            </a:pPr>
            <a:r>
              <a:rPr kumimoji="1" lang="en-US" altLang="ja-JP" baseline="0" dirty="0" smtClean="0"/>
              <a:t>Linear response theory allows us to replace the average over the perturbed system, with a different average over the unperturbed system.</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The final result is shown as Eq.(47). This is an example of t</a:t>
            </a:r>
            <a:r>
              <a:rPr kumimoji="1" lang="en-US" altLang="ja-JP" dirty="0" smtClean="0"/>
              <a:t>he so-called Green-Kubo</a:t>
            </a:r>
            <a:r>
              <a:rPr kumimoji="1" lang="en-US" altLang="ja-JP" baseline="0" dirty="0" smtClean="0"/>
              <a:t> formula, which can define transport coefficients in terms of equilibrium correlation functions of corresponding variables.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Here we have computed the Diffusion coefficient in terms of the velocity auto-correlation function of an equilibrium system!</a:t>
            </a:r>
            <a:endParaRPr kumimoji="1" lang="ja-JP" altLang="en-US"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 consider a Brownian particle under the influence of an external drift force in the</a:t>
            </a:r>
            <a:r>
              <a:rPr kumimoji="1" lang="en-US" altLang="ja-JP" baseline="0" dirty="0" smtClean="0"/>
              <a:t> x-direction.</a:t>
            </a:r>
          </a:p>
          <a:p>
            <a:pPr marL="171450" indent="-171450">
              <a:buFont typeface="Arial"/>
              <a:buChar char="•"/>
            </a:pPr>
            <a:r>
              <a:rPr kumimoji="1" lang="en-US" altLang="ja-JP" baseline="0" dirty="0" smtClean="0"/>
              <a:t>The </a:t>
            </a:r>
            <a:r>
              <a:rPr kumimoji="1" lang="en-US" altLang="ja-JP" baseline="0" dirty="0" err="1" smtClean="0"/>
              <a:t>Langevin</a:t>
            </a:r>
            <a:r>
              <a:rPr kumimoji="1" lang="en-US" altLang="ja-JP" baseline="0" dirty="0" smtClean="0"/>
              <a:t> equation we introduced in the previous plot is simply modified by adding the external force on the right hand side, as shown in Eq.(41).</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Understanding how a system “responds” to such an external force or perturbation provides valuable information on the dynamical properties of the system.</a:t>
            </a:r>
          </a:p>
          <a:p>
            <a:pPr marL="171450" indent="-171450">
              <a:buFont typeface="Arial"/>
              <a:buChar char="•"/>
            </a:pPr>
            <a:r>
              <a:rPr kumimoji="1" lang="en-US" altLang="ja-JP" baseline="0" dirty="0" smtClean="0"/>
              <a:t>This is precisely what linear response theory allows us to do. </a:t>
            </a:r>
          </a:p>
          <a:p>
            <a:pPr marL="171450" indent="-171450">
              <a:buFont typeface="Arial"/>
              <a:buChar char="•"/>
            </a:pPr>
            <a:r>
              <a:rPr kumimoji="1" lang="en-US" altLang="ja-JP" baseline="0" dirty="0" smtClean="0"/>
              <a:t>It measures the response of the system to an external perturbation, under the assumption that the response is linear in this perturbation.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The first question we want to ask, is how does the system reach a steady</a:t>
            </a:r>
            <a:r>
              <a:rPr kumimoji="1" lang="en-US" altLang="ja-JP" baseline="0" dirty="0" smtClean="0"/>
              <a:t> state under this external force.</a:t>
            </a:r>
            <a:endParaRPr kumimoji="1" lang="en-US" altLang="ja-JP" dirty="0" smtClean="0"/>
          </a:p>
          <a:p>
            <a:pPr marL="171450" indent="-171450">
              <a:buFont typeface="Arial"/>
              <a:buChar char="•"/>
            </a:pPr>
            <a:r>
              <a:rPr kumimoji="1" lang="en-US" altLang="ja-JP" baseline="0" dirty="0" smtClean="0"/>
              <a:t>Thus, we take the steady state average of Eq.(41), in the limit where the force is held constant for infinitely long time.</a:t>
            </a:r>
          </a:p>
          <a:p>
            <a:pPr marL="171450" indent="-171450">
              <a:buFont typeface="Arial"/>
              <a:buChar char="•"/>
            </a:pPr>
            <a:r>
              <a:rPr kumimoji="1" lang="en-US" altLang="ja-JP" baseline="0" dirty="0" smtClean="0"/>
              <a:t>The limit of each term in Eq.(41) is given by the following equations.</a:t>
            </a:r>
          </a:p>
          <a:p>
            <a:pPr marL="171450" indent="-171450">
              <a:buFont typeface="Arial"/>
              <a:buChar char="•"/>
            </a:pPr>
            <a:r>
              <a:rPr kumimoji="1" lang="en-US" altLang="ja-JP" baseline="0" dirty="0" smtClean="0"/>
              <a:t>By definition, the change in velocity should be zero in the steady state.</a:t>
            </a:r>
          </a:p>
          <a:p>
            <a:pPr marL="171450" indent="-171450">
              <a:buFont typeface="Arial"/>
              <a:buChar char="•"/>
            </a:pPr>
            <a:r>
              <a:rPr kumimoji="1" lang="en-US" altLang="ja-JP" baseline="0" dirty="0" smtClean="0"/>
              <a:t>This means that the velocity is constant, and it should be exactly zero along the y and z directions.</a:t>
            </a:r>
          </a:p>
          <a:p>
            <a:pPr marL="171450" indent="-171450">
              <a:buFont typeface="Arial"/>
              <a:buChar char="•"/>
            </a:pPr>
            <a:r>
              <a:rPr kumimoji="1" lang="en-US" altLang="ja-JP" baseline="0" dirty="0" smtClean="0"/>
              <a:t>Thanks to the properties of the random force, its average should also be zero.</a:t>
            </a:r>
          </a:p>
          <a:p>
            <a:pPr marL="171450" indent="-171450">
              <a:buFont typeface="Arial"/>
              <a:buChar char="•"/>
            </a:pPr>
            <a:r>
              <a:rPr kumimoji="1" lang="en-US" altLang="ja-JP" baseline="0" dirty="0" smtClean="0"/>
              <a:t>Finally, since the external force is constant, is average is simply F_0 in the x direction (zero along y and z).</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Thus,</a:t>
            </a:r>
            <a:r>
              <a:rPr kumimoji="1" lang="en-US" altLang="ja-JP" baseline="0" dirty="0" smtClean="0"/>
              <a:t> we see that we only need to consider the dynamics along the x direction since motion along y and z will average out to zero.</a:t>
            </a:r>
            <a:endParaRPr kumimoji="1" lang="en-US" altLang="ja-JP" dirty="0" smtClean="0"/>
          </a:p>
          <a:p>
            <a:pPr marL="171450" indent="-171450">
              <a:buFont typeface="Arial"/>
              <a:buChar char="•"/>
            </a:pPr>
            <a:r>
              <a:rPr kumimoji="1" lang="en-US" altLang="ja-JP" baseline="0" dirty="0" smtClean="0"/>
              <a:t>Taking the long time average of Eq.(41) on both sides, we see that the steady-state drift velocity is given by F_0 divided by the friction constant ¥zeta.</a:t>
            </a:r>
          </a:p>
          <a:p>
            <a:pPr marL="171450" indent="-171450">
              <a:buFont typeface="Arial"/>
              <a:buChar char="•"/>
            </a:pPr>
            <a:r>
              <a:rPr kumimoji="1" lang="en-US" altLang="ja-JP" baseline="0" dirty="0" smtClean="0"/>
              <a:t>Then, using the Einstein relation, we can rewrite the steady state velocity in terms of the diffusion coefficient and the thermal energy, as shown in Eq.(42).</a:t>
            </a:r>
          </a:p>
          <a:p>
            <a:pPr marL="171450" indent="-171450">
              <a:buFont typeface="Arial"/>
              <a:buChar char="•"/>
            </a:pPr>
            <a:r>
              <a:rPr kumimoji="1" lang="en-US" altLang="ja-JP" baseline="0" dirty="0" smtClean="0"/>
              <a:t>Finally, solving for D we obtain Eq.(43). </a:t>
            </a:r>
          </a:p>
          <a:p>
            <a:pPr marL="171450" indent="-171450">
              <a:buFont typeface="Arial"/>
              <a:buChar char="•"/>
            </a:pPr>
            <a:r>
              <a:rPr kumimoji="1" lang="en-US" altLang="ja-JP" baseline="0" dirty="0" smtClean="0"/>
              <a:t>This tells us that the diffusion constant can also be obtained from the steady-state velocity of a particle driven by an external force trough a fluid.</a:t>
            </a:r>
          </a:p>
          <a:p>
            <a:pPr marL="171450" indent="-171450">
              <a:buFont typeface="Arial"/>
              <a:buChar char="•"/>
            </a:pPr>
            <a:r>
              <a:rPr kumimoji="1" lang="en-US" altLang="ja-JP" baseline="0" dirty="0" smtClean="0"/>
              <a:t>In contrast, in the previous plot we derived the diffusion coefficient in terms of the mean-squared displacement of a particle diffusing in a fluid.</a:t>
            </a:r>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a:t>
            </a:r>
            <a:r>
              <a:rPr kumimoji="1" lang="en-US" altLang="ja-JP" baseline="0" dirty="0" smtClean="0"/>
              <a:t> now introduce the basics of linear response theory. Its formal derivation is not treated in this course, but can be found in several text books including</a:t>
            </a:r>
          </a:p>
          <a:p>
            <a:pPr marL="628650" lvl="1" indent="-171450">
              <a:buFont typeface="Arial"/>
              <a:buChar char="•"/>
            </a:pPr>
            <a:r>
              <a:rPr kumimoji="1" lang="en-US" altLang="ja-JP" baseline="0" dirty="0" smtClean="0"/>
              <a:t>“Basic concepts for simple and complex liquids”, by </a:t>
            </a:r>
            <a:r>
              <a:rPr kumimoji="1" lang="en-US" altLang="ja-JP" baseline="0" dirty="0" err="1" smtClean="0"/>
              <a:t>Barrat</a:t>
            </a:r>
            <a:r>
              <a:rPr kumimoji="1" lang="en-US" altLang="ja-JP" baseline="0" dirty="0" smtClean="0"/>
              <a:t> and Hansen</a:t>
            </a:r>
          </a:p>
          <a:p>
            <a:pPr marL="628650" lvl="1" indent="-171450">
              <a:buFont typeface="Arial"/>
              <a:buChar char="•"/>
            </a:pPr>
            <a:r>
              <a:rPr kumimoji="1" lang="en-US" altLang="ja-JP" baseline="0" dirty="0" smtClean="0"/>
              <a:t>“Non-equilibrium statistical mechanics” by </a:t>
            </a:r>
            <a:r>
              <a:rPr kumimoji="1" lang="en-US" altLang="ja-JP" baseline="0" dirty="0" err="1" smtClean="0"/>
              <a:t>Zwanzig</a:t>
            </a:r>
            <a:endParaRPr kumimoji="1" lang="is-IS" altLang="ja-JP" baseline="0" dirty="0" smtClean="0"/>
          </a:p>
          <a:p>
            <a:pPr marL="171450" indent="-171450">
              <a:buFont typeface="Arial"/>
              <a:buChar char="•"/>
            </a:pPr>
            <a:r>
              <a:rPr kumimoji="1" lang="is-IS" altLang="ja-JP" baseline="0" dirty="0" smtClean="0"/>
              <a:t>We assume that the system is evolving in time with an equilibrium Hamiltonian H_0.</a:t>
            </a:r>
          </a:p>
          <a:p>
            <a:pPr marL="171450" indent="-171450">
              <a:buFont typeface="Arial"/>
              <a:buChar char="•"/>
            </a:pPr>
            <a:r>
              <a:rPr kumimoji="1" lang="is-IS" altLang="ja-JP" baseline="0" dirty="0" smtClean="0"/>
              <a:t>Then, an external force F(t), is applied to the system, which gives rise to change in the Hamiltinan, from H_0 to H_0+H’(t).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H’(t) is the energy gain describing the coupling of the external force to the system.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By definition, H’ is written as – A F(t), and A is said to be the conjugate variable to F.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Now, consider how the average of a dynamical variable B changes under the external perturbation H’.</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Let the average of B at equilibirum, under the Hamiltonian_0, be denoted as B_0.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Under the perturbed Hamiltonian, H_0 + H’, the average of B at time t will deviate from B_0 by an amount ¥Delta B.</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Here, we stress that B_0 is calculated as an average over the original Hamiltonian H_0, whereas the deviation ¥Delta B is calculated over the perturbed Hamiltonian.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a:t>
            </a:r>
            <a:r>
              <a:rPr kumimoji="1" lang="en-US" altLang="ja-JP" baseline="0" dirty="0" smtClean="0"/>
              <a:t> now introduce the basics of linear response theory. Its formal derivation is not treated in this course, but can be found in several text books including</a:t>
            </a:r>
          </a:p>
          <a:p>
            <a:pPr marL="628650" lvl="1" indent="-171450">
              <a:buFont typeface="Arial"/>
              <a:buChar char="•"/>
            </a:pPr>
            <a:r>
              <a:rPr kumimoji="1" lang="en-US" altLang="ja-JP" baseline="0" dirty="0" smtClean="0"/>
              <a:t>“Basic concepts for simple and complex liquids”, by </a:t>
            </a:r>
            <a:r>
              <a:rPr kumimoji="1" lang="en-US" altLang="ja-JP" baseline="0" dirty="0" err="1" smtClean="0"/>
              <a:t>Barrat</a:t>
            </a:r>
            <a:r>
              <a:rPr kumimoji="1" lang="en-US" altLang="ja-JP" baseline="0" dirty="0" smtClean="0"/>
              <a:t> and Hansen</a:t>
            </a:r>
          </a:p>
          <a:p>
            <a:pPr marL="628650" lvl="1" indent="-171450">
              <a:buFont typeface="Arial"/>
              <a:buChar char="•"/>
            </a:pPr>
            <a:r>
              <a:rPr kumimoji="1" lang="en-US" altLang="ja-JP" baseline="0" dirty="0" smtClean="0"/>
              <a:t>“Non-equilibrium statistical mechanics” by </a:t>
            </a:r>
            <a:r>
              <a:rPr kumimoji="1" lang="en-US" altLang="ja-JP" baseline="0" dirty="0" err="1" smtClean="0"/>
              <a:t>Zwanzig</a:t>
            </a:r>
            <a:endParaRPr kumimoji="1" lang="is-IS" altLang="ja-JP" baseline="0" dirty="0" smtClean="0"/>
          </a:p>
          <a:p>
            <a:pPr marL="171450" indent="-171450">
              <a:buFont typeface="Arial"/>
              <a:buChar char="•"/>
            </a:pPr>
            <a:r>
              <a:rPr kumimoji="1" lang="is-IS" altLang="ja-JP" baseline="0" dirty="0" smtClean="0"/>
              <a:t>We assume that the system is evolving in time with an equilibrium Hamiltonian H_0.</a:t>
            </a:r>
          </a:p>
          <a:p>
            <a:pPr marL="171450" indent="-171450">
              <a:buFont typeface="Arial"/>
              <a:buChar char="•"/>
            </a:pPr>
            <a:r>
              <a:rPr kumimoji="1" lang="is-IS" altLang="ja-JP" baseline="0" dirty="0" smtClean="0"/>
              <a:t>Then, an external force F(t), is applied to the system, which gives rise to change in the Hamiltinan, from H_0 to H_0+H’(t).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H’(t) is the energy gain describing the coupling of the external force to the system.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By definition, H’ is written as – A F(t), and A is said to be the conjugate variable to F.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Now, consider how the average of a dynamical variable B changes under the external perturbation H’.</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Let the average of B at equilibirum, under the Hamiltonian_0, be denoted as B_0.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Under the perturbed Hamiltonian, H_0 + H’, the average of B at time t will deviate from B_0 by an amount ¥Delta B.</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Here, we stress that B_0 is calculated as an average over the original Hamiltonian H_0, whereas the deviation ¥Delta B is calculated over the perturbed Hamiltonian.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Let us</a:t>
            </a:r>
            <a:r>
              <a:rPr kumimoji="1" lang="en-US" altLang="ja-JP" baseline="0" dirty="0" smtClean="0"/>
              <a:t> now introduce the basics of linear response theory. Its formal derivation is not treated in this course, but can be found in several text books including</a:t>
            </a:r>
          </a:p>
          <a:p>
            <a:pPr marL="628650" lvl="1" indent="-171450">
              <a:buFont typeface="Arial"/>
              <a:buChar char="•"/>
            </a:pPr>
            <a:r>
              <a:rPr kumimoji="1" lang="en-US" altLang="ja-JP" baseline="0" dirty="0" smtClean="0"/>
              <a:t>“Basic concepts for simple and complex liquids”, by </a:t>
            </a:r>
            <a:r>
              <a:rPr kumimoji="1" lang="en-US" altLang="ja-JP" baseline="0" dirty="0" err="1" smtClean="0"/>
              <a:t>Barrat</a:t>
            </a:r>
            <a:r>
              <a:rPr kumimoji="1" lang="en-US" altLang="ja-JP" baseline="0" dirty="0" smtClean="0"/>
              <a:t> and Hansen</a:t>
            </a:r>
          </a:p>
          <a:p>
            <a:pPr marL="628650" lvl="1" indent="-171450">
              <a:buFont typeface="Arial"/>
              <a:buChar char="•"/>
            </a:pPr>
            <a:r>
              <a:rPr kumimoji="1" lang="en-US" altLang="ja-JP" baseline="0" dirty="0" smtClean="0"/>
              <a:t>“Non-equilibrium statistical mechanics” by </a:t>
            </a:r>
            <a:r>
              <a:rPr kumimoji="1" lang="en-US" altLang="ja-JP" baseline="0" dirty="0" err="1" smtClean="0"/>
              <a:t>Zwanzig</a:t>
            </a:r>
            <a:endParaRPr kumimoji="1" lang="is-IS" altLang="ja-JP" baseline="0" dirty="0" smtClean="0"/>
          </a:p>
          <a:p>
            <a:pPr marL="171450" indent="-171450">
              <a:buFont typeface="Arial"/>
              <a:buChar char="•"/>
            </a:pPr>
            <a:r>
              <a:rPr kumimoji="1" lang="is-IS" altLang="ja-JP" baseline="0" dirty="0" smtClean="0"/>
              <a:t>We assume that the system is evolving in time with an equilibrium Hamiltonian H_0.</a:t>
            </a:r>
          </a:p>
          <a:p>
            <a:pPr marL="171450" indent="-171450">
              <a:buFont typeface="Arial"/>
              <a:buChar char="•"/>
            </a:pPr>
            <a:r>
              <a:rPr kumimoji="1" lang="is-IS" altLang="ja-JP" baseline="0" dirty="0" smtClean="0"/>
              <a:t>Then, an external force F(t), is applied to the system, which gives rise to change in the Hamiltinan, from H_0 to H_0+H’(t).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H’(t) is the energy gain describing the coupling of the external force to the system.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By definition, H’ is written as – A F(t), and A is said to be the conjugate variable to F.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Now, consider how the average of a dynamical variable B changes under the external perturbation H’.</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Let the average of B at equilibirum, under the Hamiltonian_0, be denoted as B_0.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Under the perturbed Hamiltonian, H_0 + H’, the average of B at time t will deviate from B_0 by an amount ¥Delta B.</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is-IS" altLang="ja-JP" baseline="0" dirty="0" smtClean="0"/>
              <a:t>Here, we stress that B_0 is calculated as an average over the original Hamiltonian H_0, whereas the deviation ¥Delta B is calculated over the perturbed Hamiltonian.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l</a:t>
            </a:r>
            <a:r>
              <a:rPr kumimoji="1" lang="en-US" altLang="ja-JP" dirty="0" smtClean="0"/>
              <a:t>inear response</a:t>
            </a:r>
            <a:r>
              <a:rPr kumimoji="1" lang="en-US" altLang="ja-JP" baseline="0" dirty="0" smtClean="0"/>
              <a:t> theory, we can compute the time evolution of</a:t>
            </a:r>
            <a:r>
              <a:rPr kumimoji="1" lang="is-IS" altLang="ja-JP" baseline="0" dirty="0" smtClean="0"/>
              <a:t> ¥Delta B, provided that the external force is “small” enough.</a:t>
            </a:r>
            <a:endParaRPr kumimoji="1" lang="en-US" altLang="ja-JP" dirty="0" smtClean="0"/>
          </a:p>
          <a:p>
            <a:pPr marL="171450" indent="-171450">
              <a:buFont typeface="Arial"/>
              <a:buChar char="•"/>
            </a:pPr>
            <a:r>
              <a:rPr kumimoji="1" lang="en-US" altLang="ja-JP" dirty="0" smtClean="0"/>
              <a:t>Then, to the first order in the perturbation,</a:t>
            </a:r>
            <a:r>
              <a:rPr kumimoji="1" lang="en-US" altLang="ja-JP" baseline="0" dirty="0" smtClean="0"/>
              <a:t> </a:t>
            </a:r>
            <a:r>
              <a:rPr kumimoji="1" lang="en-US" altLang="ja-JP" dirty="0" smtClean="0"/>
              <a:t>the</a:t>
            </a:r>
            <a:r>
              <a:rPr kumimoji="1" lang="en-US" altLang="ja-JP" baseline="0" dirty="0" smtClean="0"/>
              <a:t> time evolution of ¥Delta B, under the external force F, is given by a convolution </a:t>
            </a:r>
            <a:r>
              <a:rPr kumimoji="1" lang="en-US" altLang="ja-JP" dirty="0" smtClean="0"/>
              <a:t>of ¥</a:t>
            </a:r>
            <a:r>
              <a:rPr kumimoji="1" lang="en-US" altLang="ja-JP" dirty="0" err="1" smtClean="0"/>
              <a:t>Phi_BA</a:t>
            </a:r>
            <a:r>
              <a:rPr kumimoji="1" lang="en-US" altLang="ja-JP" dirty="0" smtClean="0"/>
              <a:t> and F</a:t>
            </a:r>
            <a:r>
              <a:rPr kumimoji="1" lang="en-US" altLang="ja-JP" baseline="0" dirty="0" smtClean="0"/>
              <a:t>. Where </a:t>
            </a:r>
            <a:r>
              <a:rPr kumimoji="1" lang="en-US" altLang="ja-JP" dirty="0" smtClean="0"/>
              <a:t>¥</a:t>
            </a:r>
            <a:r>
              <a:rPr kumimoji="1" lang="en-US" altLang="ja-JP" dirty="0" err="1" smtClean="0"/>
              <a:t>Phi_BA</a:t>
            </a:r>
            <a:r>
              <a:rPr kumimoji="1" lang="en-US" altLang="ja-JP" dirty="0" smtClean="0"/>
              <a:t> is </a:t>
            </a:r>
            <a:r>
              <a:rPr kumimoji="1" lang="en-US" altLang="ja-JP" baseline="0" dirty="0" smtClean="0"/>
              <a:t>the response function, and the integral is taken from -\</a:t>
            </a:r>
            <a:r>
              <a:rPr kumimoji="1" lang="en-US" altLang="ja-JP" baseline="0" dirty="0" err="1" smtClean="0"/>
              <a:t>infty</a:t>
            </a:r>
            <a:r>
              <a:rPr kumimoji="1" lang="en-US" altLang="ja-JP" baseline="0" dirty="0" smtClean="0"/>
              <a:t> to t.</a:t>
            </a:r>
          </a:p>
          <a:p>
            <a:pPr marL="171450" indent="-171450">
              <a:buFont typeface="Arial"/>
              <a:buChar char="•"/>
            </a:pPr>
            <a:r>
              <a:rPr kumimoji="1" lang="en-US" altLang="ja-JP" baseline="0" dirty="0" smtClean="0"/>
              <a:t>This result is extremely useful, because Eq.(44) predicts the temporal value of B under the influence of an external force solely from the equilibrium properties of the system in the absence of any external forces!</a:t>
            </a:r>
          </a:p>
          <a:p>
            <a:pPr marL="171450" indent="-171450">
              <a:buFont typeface="Arial"/>
              <a:buChar char="•"/>
            </a:pPr>
            <a:r>
              <a:rPr kumimoji="1" lang="en-US" altLang="ja-JP" baseline="0" dirty="0" smtClean="0"/>
              <a:t>Notice that, as given in Eq.(45), the response function is defined as the cross correlation function of A dot and B under equilibrium Hamiltonian.</a:t>
            </a:r>
          </a:p>
          <a:p>
            <a:pPr marL="171450" indent="-171450">
              <a:buFont typeface="Arial"/>
              <a:buChar char="•"/>
            </a:pPr>
            <a:r>
              <a:rPr kumimoji="1" lang="en-US" altLang="ja-JP" baseline="0" dirty="0" smtClean="0"/>
              <a:t>We see that linear response theory allows us to connect averages at equilibrium, under H_0, with averages out of equilibrium, under H_0 + H’.</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 an example, let us revisit the problem of calculating</a:t>
            </a:r>
            <a:r>
              <a:rPr kumimoji="1" lang="en-US" altLang="ja-JP" baseline="0" dirty="0" smtClean="0"/>
              <a:t> the self-diffusion constant of a particle, now using linear response theory.</a:t>
            </a:r>
          </a:p>
          <a:p>
            <a:pPr marL="171450" indent="-171450">
              <a:buFont typeface="Arial"/>
              <a:buChar char="•"/>
            </a:pPr>
            <a:r>
              <a:rPr kumimoji="1" lang="en-US" altLang="ja-JP" dirty="0" smtClean="0"/>
              <a:t>Assume</a:t>
            </a:r>
            <a:r>
              <a:rPr kumimoji="1" lang="en-US" altLang="ja-JP" baseline="0" dirty="0" smtClean="0"/>
              <a:t> that we have a single particle at equilibrium in a fluid. At time t=0, we turn on an external potential, which applies a constant external force on the particle.</a:t>
            </a:r>
          </a:p>
          <a:p>
            <a:pPr marL="171450" indent="-171450">
              <a:buFont typeface="Arial"/>
              <a:buChar char="•"/>
            </a:pPr>
            <a:r>
              <a:rPr kumimoji="1" lang="en-US" altLang="ja-JP" baseline="0" dirty="0" smtClean="0"/>
              <a:t>Without loss of generality, we can set the force to act along the x-direction and define the coordinates such that R(t=0) = 0.</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Mathematically, this force is represented as a constant amplitude F_0 multiplied with the Heaviside step function ¥Theta(t) which equals to 1 for t larger than 0, and 0 otherwise, as illustrated in the figure.</a:t>
            </a:r>
          </a:p>
          <a:p>
            <a:pPr marL="171450" indent="-171450">
              <a:buFont typeface="Arial"/>
              <a:buChar char="•"/>
            </a:pPr>
            <a:r>
              <a:rPr kumimoji="1" lang="en-US" altLang="ja-JP" baseline="0" dirty="0" smtClean="0"/>
              <a:t>The change in energy, the perturbation Hamiltonian H’, is given by the work done on the system by the external field. By definition this is equal to the force times the distance travelled.</a:t>
            </a:r>
          </a:p>
          <a:p>
            <a:pPr marL="171450" indent="-171450">
              <a:buFont typeface="Arial"/>
              <a:buChar char="•"/>
            </a:pPr>
            <a:r>
              <a:rPr kumimoji="1" lang="en-US" altLang="ja-JP" baseline="0" dirty="0" smtClean="0"/>
              <a:t>Thus, A = </a:t>
            </a:r>
            <a:r>
              <a:rPr kumimoji="1" lang="en-US" altLang="ja-JP" baseline="0" dirty="0" err="1" smtClean="0"/>
              <a:t>R_x</a:t>
            </a:r>
            <a:r>
              <a:rPr kumimoji="1" lang="en-US" altLang="ja-JP" baseline="0" dirty="0" smtClean="0"/>
              <a:t>.</a:t>
            </a:r>
            <a:endParaRPr kumimoji="1" lang="en-US" altLang="ja-JP" dirty="0" smtClean="0"/>
          </a:p>
          <a:p>
            <a:pPr marL="171450" indent="-171450">
              <a:buFont typeface="Arial"/>
              <a:buChar char="•"/>
            </a:pPr>
            <a:r>
              <a:rPr kumimoji="1" lang="en-US" altLang="ja-JP" baseline="0" dirty="0" smtClean="0"/>
              <a:t>Since the response function depends on A dot = R dot = V, lets take B = V, to obtain the response in terms of the velocity autocorrelation function.</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17/04/09</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17/04/09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17/04/09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17/04/09</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17/04/09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17/04/09</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17/04/09</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17/04/09</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17/04/09</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17/04/09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17/04/09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17/04/09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oleObject" Target="../embeddings/oleObject18.bin"/><Relationship Id="rId12" Type="http://schemas.openxmlformats.org/officeDocument/2006/relationships/image" Target="../media/image13.emf"/><Relationship Id="rId13" Type="http://schemas.openxmlformats.org/officeDocument/2006/relationships/image" Target="../media/image18.png"/><Relationship Id="rId14" Type="http://schemas.openxmlformats.org/officeDocument/2006/relationships/oleObject" Target="../embeddings/oleObject19.bin"/><Relationship Id="rId15" Type="http://schemas.openxmlformats.org/officeDocument/2006/relationships/image" Target="../media/image15.e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oleObject" Target="../embeddings/oleObject15.bin"/><Relationship Id="rId5" Type="http://schemas.openxmlformats.org/officeDocument/2006/relationships/package" Target="../embeddings/Microsoft_Word___10.docx"/><Relationship Id="rId6" Type="http://schemas.openxmlformats.org/officeDocument/2006/relationships/image" Target="../media/image16.emf"/><Relationship Id="rId7" Type="http://schemas.openxmlformats.org/officeDocument/2006/relationships/oleObject" Target="../embeddings/oleObject16.bin"/><Relationship Id="rId8" Type="http://schemas.openxmlformats.org/officeDocument/2006/relationships/image" Target="../media/image17.emf"/><Relationship Id="rId9" Type="http://schemas.openxmlformats.org/officeDocument/2006/relationships/oleObject" Target="../embeddings/oleObject17.bin"/><Relationship Id="rId10"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package" Target="../embeddings/Microsoft_Word___11.docx"/><Relationship Id="rId5" Type="http://schemas.openxmlformats.org/officeDocument/2006/relationships/image" Target="../media/image19.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package" Target="../embeddings/Microsoft_Word___1.docx"/><Relationship Id="rId6" Type="http://schemas.openxmlformats.org/officeDocument/2006/relationships/image" Target="../media/image3.emf"/><Relationship Id="rId7" Type="http://schemas.openxmlformats.org/officeDocument/2006/relationships/oleObject" Target="../embeddings/oleObject2.bin"/><Relationship Id="rId8" Type="http://schemas.openxmlformats.org/officeDocument/2006/relationships/package" Target="../embeddings/Microsoft_Word___2.docx"/><Relationship Id="rId9"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package" Target="../embeddings/Microsoft_Word___3.docx"/><Relationship Id="rId6"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4.bin"/><Relationship Id="rId5" Type="http://schemas.openxmlformats.org/officeDocument/2006/relationships/package" Target="../embeddings/Microsoft_Word___4.docx"/><Relationship Id="rId6"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package" Target="../embeddings/Microsoft_Word___5.docx"/><Relationship Id="rId6"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6.bin"/><Relationship Id="rId5" Type="http://schemas.openxmlformats.org/officeDocument/2006/relationships/package" Target="../embeddings/Microsoft_Word___6.docx"/><Relationship Id="rId6" Type="http://schemas.openxmlformats.org/officeDocument/2006/relationships/image" Target="../media/image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7.bin"/><Relationship Id="rId5" Type="http://schemas.openxmlformats.org/officeDocument/2006/relationships/package" Target="../embeddings/Microsoft_Word___7.docx"/><Relationship Id="rId6" Type="http://schemas.openxmlformats.org/officeDocument/2006/relationships/image" Target="../media/image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8.bin"/><Relationship Id="rId5" Type="http://schemas.openxmlformats.org/officeDocument/2006/relationships/package" Target="../embeddings/Microsoft_Word___8.docx"/><Relationship Id="rId6" Type="http://schemas.openxmlformats.org/officeDocument/2006/relationships/image" Target="../media/image9.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 Type="http://schemas.openxmlformats.org/officeDocument/2006/relationships/oleObject" Target="../embeddings/oleObject12.bin"/><Relationship Id="rId12" Type="http://schemas.openxmlformats.org/officeDocument/2006/relationships/image" Target="../media/image13.emf"/><Relationship Id="rId13" Type="http://schemas.openxmlformats.org/officeDocument/2006/relationships/oleObject" Target="../embeddings/oleObject13.bin"/><Relationship Id="rId14" Type="http://schemas.openxmlformats.org/officeDocument/2006/relationships/image" Target="../media/image14.emf"/><Relationship Id="rId15" Type="http://schemas.openxmlformats.org/officeDocument/2006/relationships/oleObject" Target="../embeddings/oleObject14.bin"/><Relationship Id="rId16" Type="http://schemas.openxmlformats.org/officeDocument/2006/relationships/image" Target="../media/image15.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9.bin"/><Relationship Id="rId5" Type="http://schemas.openxmlformats.org/officeDocument/2006/relationships/package" Target="../embeddings/Microsoft_Word___9.docx"/><Relationship Id="rId6" Type="http://schemas.openxmlformats.org/officeDocument/2006/relationships/image" Target="../media/image10.emf"/><Relationship Id="rId7" Type="http://schemas.openxmlformats.org/officeDocument/2006/relationships/oleObject" Target="../embeddings/oleObject10.bin"/><Relationship Id="rId8" Type="http://schemas.openxmlformats.org/officeDocument/2006/relationships/image" Target="../media/image11.emf"/><Relationship Id="rId9" Type="http://schemas.openxmlformats.org/officeDocument/2006/relationships/oleObject" Target="../embeddings/oleObject11.bin"/><Relationship Id="rId10"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dirty="0" smtClean="0"/>
              <a:t>Brownian </a:t>
            </a:r>
            <a:r>
              <a:rPr lang="en-US" dirty="0"/>
              <a:t>motion 1: basic </a:t>
            </a:r>
            <a:r>
              <a:rPr lang="en-US" dirty="0" smtClean="0"/>
              <a:t>theories</a:t>
            </a:r>
          </a:p>
        </p:txBody>
      </p:sp>
      <p:sp>
        <p:nvSpPr>
          <p:cNvPr id="17" name="Subtitle 16"/>
          <p:cNvSpPr>
            <a:spLocks noGrp="1"/>
          </p:cNvSpPr>
          <p:nvPr>
            <p:ph type="subTitle" idx="1"/>
          </p:nvPr>
        </p:nvSpPr>
        <p:spPr/>
        <p:txBody>
          <a:bodyPr rtlCol="0">
            <a:noAutofit/>
          </a:bodyPr>
          <a:lstStyle/>
          <a:p>
            <a:pPr fontAlgn="auto">
              <a:spcAft>
                <a:spcPts val="0"/>
              </a:spcAft>
              <a:defRPr/>
            </a:pPr>
            <a:r>
              <a:rPr lang="en-US" sz="3600"/>
              <a:t>L</a:t>
            </a:r>
            <a:r>
              <a:rPr lang="en-US" sz="3600" smtClean="0"/>
              <a:t>inear </a:t>
            </a:r>
            <a:r>
              <a:rPr lang="en-US" sz="3600" dirty="0"/>
              <a:t>response theory and the Green-Kubo </a:t>
            </a:r>
            <a:r>
              <a:rPr lang="en-US" sz="3600" dirty="0" smtClean="0"/>
              <a:t>formula</a:t>
            </a:r>
            <a:endParaRPr lang="en-US" sz="3600"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884000380"/>
              </p:ext>
            </p:extLst>
          </p:nvPr>
        </p:nvGraphicFramePr>
        <p:xfrm>
          <a:off x="551384" y="1211064"/>
          <a:ext cx="11239500" cy="2794000"/>
        </p:xfrm>
        <a:graphic>
          <a:graphicData uri="http://schemas.openxmlformats.org/presentationml/2006/ole">
            <mc:AlternateContent xmlns:mc="http://schemas.openxmlformats.org/markup-compatibility/2006">
              <mc:Choice xmlns:v="urn:schemas-microsoft-com:vml" Requires="v">
                <p:oleObj spid="_x0000_s7573" name="文書" r:id="rId5" imgW="4495800" imgH="1117600" progId="Word.Document.12">
                  <p:embed/>
                </p:oleObj>
              </mc:Choice>
              <mc:Fallback>
                <p:oleObj name="文書" r:id="rId5" imgW="4495800" imgH="1117600" progId="Word.Document.12">
                  <p:embed/>
                  <p:pic>
                    <p:nvPicPr>
                      <p:cNvPr id="0" name=""/>
                      <p:cNvPicPr/>
                      <p:nvPr/>
                    </p:nvPicPr>
                    <p:blipFill>
                      <a:blip r:embed="rId6"/>
                      <a:stretch>
                        <a:fillRect/>
                      </a:stretch>
                    </p:blipFill>
                    <p:spPr>
                      <a:xfrm>
                        <a:off x="551384" y="1211064"/>
                        <a:ext cx="11239500" cy="2794000"/>
                      </a:xfrm>
                      <a:prstGeom prst="rect">
                        <a:avLst/>
                      </a:prstGeom>
                    </p:spPr>
                  </p:pic>
                </p:oleObj>
              </mc:Fallback>
            </mc:AlternateContent>
          </a:graphicData>
        </a:graphic>
      </p:graphicFrame>
      <p:graphicFrame>
        <p:nvGraphicFramePr>
          <p:cNvPr id="27" name="オブジェクト 26"/>
          <p:cNvGraphicFramePr>
            <a:graphicFrameLocks noChangeAspect="1"/>
          </p:cNvGraphicFramePr>
          <p:nvPr>
            <p:extLst>
              <p:ext uri="{D42A27DB-BD31-4B8C-83A1-F6EECF244321}">
                <p14:modId xmlns:p14="http://schemas.microsoft.com/office/powerpoint/2010/main" val="2781275588"/>
              </p:ext>
            </p:extLst>
          </p:nvPr>
        </p:nvGraphicFramePr>
        <p:xfrm>
          <a:off x="1068313" y="4029075"/>
          <a:ext cx="1296988" cy="695325"/>
        </p:xfrm>
        <a:graphic>
          <a:graphicData uri="http://schemas.openxmlformats.org/presentationml/2006/ole">
            <mc:AlternateContent xmlns:mc="http://schemas.openxmlformats.org/markup-compatibility/2006">
              <mc:Choice xmlns:v="urn:schemas-microsoft-com:vml" Requires="v">
                <p:oleObj spid="_x0000_s7574" name="Equation" r:id="rId7" imgW="571500" imgH="304800" progId="Equation.DSMT4">
                  <p:embed/>
                </p:oleObj>
              </mc:Choice>
              <mc:Fallback>
                <p:oleObj name="Equation" r:id="rId7" imgW="571500" imgH="304800" progId="Equation.DSMT4">
                  <p:embed/>
                  <p:pic>
                    <p:nvPicPr>
                      <p:cNvPr id="0" name=""/>
                      <p:cNvPicPr/>
                      <p:nvPr/>
                    </p:nvPicPr>
                    <p:blipFill>
                      <a:blip r:embed="rId8"/>
                      <a:stretch>
                        <a:fillRect/>
                      </a:stretch>
                    </p:blipFill>
                    <p:spPr>
                      <a:xfrm>
                        <a:off x="1068313" y="4029075"/>
                        <a:ext cx="1296988" cy="695325"/>
                      </a:xfrm>
                      <a:prstGeom prst="rect">
                        <a:avLst/>
                      </a:prstGeom>
                      <a:solidFill>
                        <a:schemeClr val="bg1"/>
                      </a:solidFill>
                    </p:spPr>
                  </p:pic>
                </p:oleObj>
              </mc:Fallback>
            </mc:AlternateContent>
          </a:graphicData>
        </a:graphic>
      </p:graphicFrame>
      <p:graphicFrame>
        <p:nvGraphicFramePr>
          <p:cNvPr id="28" name="オブジェクト 27"/>
          <p:cNvGraphicFramePr>
            <a:graphicFrameLocks noChangeAspect="1"/>
          </p:cNvGraphicFramePr>
          <p:nvPr>
            <p:extLst>
              <p:ext uri="{D42A27DB-BD31-4B8C-83A1-F6EECF244321}">
                <p14:modId xmlns:p14="http://schemas.microsoft.com/office/powerpoint/2010/main" val="61248499"/>
              </p:ext>
            </p:extLst>
          </p:nvPr>
        </p:nvGraphicFramePr>
        <p:xfrm>
          <a:off x="5678364" y="5876925"/>
          <a:ext cx="201612" cy="317500"/>
        </p:xfrm>
        <a:graphic>
          <a:graphicData uri="http://schemas.openxmlformats.org/presentationml/2006/ole">
            <mc:AlternateContent xmlns:mc="http://schemas.openxmlformats.org/markup-compatibility/2006">
              <mc:Choice xmlns:v="urn:schemas-microsoft-com:vml" Requires="v">
                <p:oleObj spid="_x0000_s7575"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5678364" y="5876925"/>
                        <a:ext cx="201612" cy="317500"/>
                      </a:xfrm>
                      <a:prstGeom prst="rect">
                        <a:avLst/>
                      </a:prstGeom>
                    </p:spPr>
                  </p:pic>
                </p:oleObj>
              </mc:Fallback>
            </mc:AlternateContent>
          </a:graphicData>
        </a:graphic>
      </p:graphicFrame>
      <p:graphicFrame>
        <p:nvGraphicFramePr>
          <p:cNvPr id="32" name="オブジェクト 31"/>
          <p:cNvGraphicFramePr>
            <a:graphicFrameLocks noChangeAspect="1"/>
          </p:cNvGraphicFramePr>
          <p:nvPr>
            <p:extLst>
              <p:ext uri="{D42A27DB-BD31-4B8C-83A1-F6EECF244321}">
                <p14:modId xmlns:p14="http://schemas.microsoft.com/office/powerpoint/2010/main" val="1881020349"/>
              </p:ext>
            </p:extLst>
          </p:nvPr>
        </p:nvGraphicFramePr>
        <p:xfrm>
          <a:off x="3647232" y="6093296"/>
          <a:ext cx="204787" cy="274637"/>
        </p:xfrm>
        <a:graphic>
          <a:graphicData uri="http://schemas.openxmlformats.org/presentationml/2006/ole">
            <mc:AlternateContent xmlns:mc="http://schemas.openxmlformats.org/markup-compatibility/2006">
              <mc:Choice xmlns:v="urn:schemas-microsoft-com:vml" Requires="v">
                <p:oleObj spid="_x0000_s7576" name="Equation" r:id="rId11" imgW="114300" imgH="152400" progId="Equation.DSMT4">
                  <p:embed/>
                </p:oleObj>
              </mc:Choice>
              <mc:Fallback>
                <p:oleObj name="Equation" r:id="rId11" imgW="114300" imgH="152400" progId="Equation.DSMT4">
                  <p:embed/>
                  <p:pic>
                    <p:nvPicPr>
                      <p:cNvPr id="0" name=""/>
                      <p:cNvPicPr/>
                      <p:nvPr/>
                    </p:nvPicPr>
                    <p:blipFill>
                      <a:blip r:embed="rId12"/>
                      <a:stretch>
                        <a:fillRect/>
                      </a:stretch>
                    </p:blipFill>
                    <p:spPr>
                      <a:xfrm>
                        <a:off x="3647232" y="6093296"/>
                        <a:ext cx="204787" cy="274637"/>
                      </a:xfrm>
                      <a:prstGeom prst="rect">
                        <a:avLst/>
                      </a:prstGeom>
                    </p:spPr>
                  </p:pic>
                </p:oleObj>
              </mc:Fallback>
            </mc:AlternateContent>
          </a:graphicData>
        </a:graphic>
      </p:graphicFrame>
      <p:cxnSp>
        <p:nvCxnSpPr>
          <p:cNvPr id="33" name="直線矢印コネクタ 32"/>
          <p:cNvCxnSpPr/>
          <p:nvPr/>
        </p:nvCxnSpPr>
        <p:spPr>
          <a:xfrm flipV="1">
            <a:off x="2423096" y="4509120"/>
            <a:ext cx="0" cy="18722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図 33"/>
          <p:cNvPicPr>
            <a:picLocks noChangeAspect="1"/>
          </p:cNvPicPr>
          <p:nvPr/>
        </p:nvPicPr>
        <p:blipFill rotWithShape="1">
          <a:blip r:embed="rId13"/>
          <a:srcRect l="24899" t="35165" r="10629" b="22286"/>
          <a:stretch/>
        </p:blipFill>
        <p:spPr>
          <a:xfrm flipV="1">
            <a:off x="3719342" y="4794376"/>
            <a:ext cx="1728192" cy="1298920"/>
          </a:xfrm>
          <a:prstGeom prst="rect">
            <a:avLst/>
          </a:prstGeom>
        </p:spPr>
      </p:pic>
      <p:cxnSp>
        <p:nvCxnSpPr>
          <p:cNvPr id="35" name="直線矢印コネクタ 34"/>
          <p:cNvCxnSpPr/>
          <p:nvPr/>
        </p:nvCxnSpPr>
        <p:spPr>
          <a:xfrm>
            <a:off x="1919040" y="6021688"/>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V="1">
            <a:off x="1847032" y="6021288"/>
            <a:ext cx="1872208" cy="4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7" name="オブジェクト 36"/>
          <p:cNvGraphicFramePr>
            <a:graphicFrameLocks noChangeAspect="1"/>
          </p:cNvGraphicFramePr>
          <p:nvPr>
            <p:extLst>
              <p:ext uri="{D42A27DB-BD31-4B8C-83A1-F6EECF244321}">
                <p14:modId xmlns:p14="http://schemas.microsoft.com/office/powerpoint/2010/main" val="4153012187"/>
              </p:ext>
            </p:extLst>
          </p:nvPr>
        </p:nvGraphicFramePr>
        <p:xfrm>
          <a:off x="1789237" y="5805264"/>
          <a:ext cx="258762" cy="349250"/>
        </p:xfrm>
        <a:graphic>
          <a:graphicData uri="http://schemas.openxmlformats.org/presentationml/2006/ole">
            <mc:AlternateContent xmlns:mc="http://schemas.openxmlformats.org/markup-compatibility/2006">
              <mc:Choice xmlns:v="urn:schemas-microsoft-com:vml" Requires="v">
                <p:oleObj spid="_x0000_s7577" name="Equation" r:id="rId14" imgW="114300" imgH="152400" progId="Equation.DSMT4">
                  <p:embed/>
                </p:oleObj>
              </mc:Choice>
              <mc:Fallback>
                <p:oleObj name="Equation" r:id="rId14" imgW="114300" imgH="152400" progId="Equation.DSMT4">
                  <p:embed/>
                  <p:pic>
                    <p:nvPicPr>
                      <p:cNvPr id="0" name=""/>
                      <p:cNvPicPr/>
                      <p:nvPr/>
                    </p:nvPicPr>
                    <p:blipFill>
                      <a:blip r:embed="rId15"/>
                      <a:stretch>
                        <a:fillRect/>
                      </a:stretch>
                    </p:blipFill>
                    <p:spPr>
                      <a:xfrm>
                        <a:off x="1789237" y="5805264"/>
                        <a:ext cx="258762" cy="349250"/>
                      </a:xfrm>
                      <a:prstGeom prst="rect">
                        <a:avLst/>
                      </a:prstGeom>
                      <a:solidFill>
                        <a:srgbClr val="FFFFFF"/>
                      </a:solidFill>
                    </p:spPr>
                  </p:pic>
                </p:oleObj>
              </mc:Fallback>
            </mc:AlternateContent>
          </a:graphicData>
        </a:graphic>
      </p:graphicFrame>
      <p:cxnSp>
        <p:nvCxnSpPr>
          <p:cNvPr id="38" name="直線矢印コネクタ 37"/>
          <p:cNvCxnSpPr/>
          <p:nvPr/>
        </p:nvCxnSpPr>
        <p:spPr>
          <a:xfrm>
            <a:off x="2437709" y="4725144"/>
            <a:ext cx="3095944" cy="0"/>
          </a:xfrm>
          <a:prstGeom prst="straightConnector1">
            <a:avLst/>
          </a:prstGeom>
          <a:ln w="19050" cmpd="sng">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5665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695963760"/>
              </p:ext>
            </p:extLst>
          </p:nvPr>
        </p:nvGraphicFramePr>
        <p:xfrm>
          <a:off x="473075" y="1052513"/>
          <a:ext cx="11239500" cy="5016500"/>
        </p:xfrm>
        <a:graphic>
          <a:graphicData uri="http://schemas.openxmlformats.org/presentationml/2006/ole">
            <mc:AlternateContent xmlns:mc="http://schemas.openxmlformats.org/markup-compatibility/2006">
              <mc:Choice xmlns:v="urn:schemas-microsoft-com:vml" Requires="v">
                <p:oleObj spid="_x0000_s8275" name="文書" r:id="rId4" imgW="4495800" imgH="2006600" progId="Word.Document.12">
                  <p:embed/>
                </p:oleObj>
              </mc:Choice>
              <mc:Fallback>
                <p:oleObj name="文書" r:id="rId4" imgW="4495800" imgH="2006600" progId="Word.Document.12">
                  <p:embed/>
                  <p:pic>
                    <p:nvPicPr>
                      <p:cNvPr id="0" name=""/>
                      <p:cNvPicPr/>
                      <p:nvPr/>
                    </p:nvPicPr>
                    <p:blipFill>
                      <a:blip r:embed="rId5"/>
                      <a:stretch>
                        <a:fillRect/>
                      </a:stretch>
                    </p:blipFill>
                    <p:spPr>
                      <a:xfrm>
                        <a:off x="473075" y="1052513"/>
                        <a:ext cx="11239500" cy="5016500"/>
                      </a:xfrm>
                      <a:prstGeom prst="rect">
                        <a:avLst/>
                      </a:prstGeom>
                    </p:spPr>
                  </p:pic>
                </p:oleObj>
              </mc:Fallback>
            </mc:AlternateContent>
          </a:graphicData>
        </a:graphic>
      </p:graphicFrame>
    </p:spTree>
    <p:extLst>
      <p:ext uri="{BB962C8B-B14F-4D97-AF65-F5344CB8AC3E}">
        <p14:creationId xmlns:p14="http://schemas.microsoft.com/office/powerpoint/2010/main" val="40833982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smtClean="0"/>
              <a:t>Linear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70885145"/>
              </p:ext>
            </p:extLst>
          </p:nvPr>
        </p:nvGraphicFramePr>
        <p:xfrm>
          <a:off x="473075" y="1228725"/>
          <a:ext cx="11239500" cy="4857750"/>
        </p:xfrm>
        <a:graphic>
          <a:graphicData uri="http://schemas.openxmlformats.org/presentationml/2006/ole">
            <mc:AlternateContent xmlns:mc="http://schemas.openxmlformats.org/markup-compatibility/2006">
              <mc:Choice xmlns:v="urn:schemas-microsoft-com:vml" Requires="v">
                <p:oleObj spid="_x0000_s1474" name="文書" r:id="rId5" imgW="4495800" imgH="1943100" progId="Word.Document.12">
                  <p:embed/>
                </p:oleObj>
              </mc:Choice>
              <mc:Fallback>
                <p:oleObj name="文書" r:id="rId5" imgW="4495800" imgH="1943100" progId="Word.Document.12">
                  <p:embed/>
                  <p:pic>
                    <p:nvPicPr>
                      <p:cNvPr id="0" name=""/>
                      <p:cNvPicPr/>
                      <p:nvPr/>
                    </p:nvPicPr>
                    <p:blipFill>
                      <a:blip r:embed="rId6"/>
                      <a:stretch>
                        <a:fillRect/>
                      </a:stretch>
                    </p:blipFill>
                    <p:spPr>
                      <a:xfrm>
                        <a:off x="473075" y="1228725"/>
                        <a:ext cx="11239500" cy="4857750"/>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3764360910"/>
              </p:ext>
            </p:extLst>
          </p:nvPr>
        </p:nvGraphicFramePr>
        <p:xfrm>
          <a:off x="47328" y="1916832"/>
          <a:ext cx="8044179" cy="2520280"/>
        </p:xfrm>
        <a:graphic>
          <a:graphicData uri="http://schemas.openxmlformats.org/presentationml/2006/ole">
            <mc:AlternateContent xmlns:mc="http://schemas.openxmlformats.org/markup-compatibility/2006">
              <mc:Choice xmlns:v="urn:schemas-microsoft-com:vml" Requires="v">
                <p:oleObj spid="_x0000_s1475" name="文書" r:id="rId8" imgW="5397500" imgH="1689100" progId="Word.Document.12">
                  <p:embed/>
                </p:oleObj>
              </mc:Choice>
              <mc:Fallback>
                <p:oleObj name="文書" r:id="rId8" imgW="5397500" imgH="1689100" progId="Word.Document.12">
                  <p:embed/>
                  <p:pic>
                    <p:nvPicPr>
                      <p:cNvPr id="0" name=""/>
                      <p:cNvPicPr/>
                      <p:nvPr/>
                    </p:nvPicPr>
                    <p:blipFill>
                      <a:blip r:embed="rId9"/>
                      <a:stretch>
                        <a:fillRect/>
                      </a:stretch>
                    </p:blipFill>
                    <p:spPr>
                      <a:xfrm>
                        <a:off x="47328" y="1916832"/>
                        <a:ext cx="8044179" cy="2520280"/>
                      </a:xfrm>
                      <a:prstGeom prst="rect">
                        <a:avLst/>
                      </a:prstGeom>
                      <a:noFill/>
                    </p:spPr>
                  </p:pic>
                </p:oleObj>
              </mc:Fallback>
            </mc:AlternateContent>
          </a:graphicData>
        </a:graphic>
      </p:graphicFrame>
    </p:spTree>
    <p:extLst>
      <p:ext uri="{BB962C8B-B14F-4D97-AF65-F5344CB8AC3E}">
        <p14:creationId xmlns:p14="http://schemas.microsoft.com/office/powerpoint/2010/main" val="7548401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562991355"/>
              </p:ext>
            </p:extLst>
          </p:nvPr>
        </p:nvGraphicFramePr>
        <p:xfrm>
          <a:off x="473075" y="1004888"/>
          <a:ext cx="11239500" cy="4286250"/>
        </p:xfrm>
        <a:graphic>
          <a:graphicData uri="http://schemas.openxmlformats.org/presentationml/2006/ole">
            <mc:AlternateContent xmlns:mc="http://schemas.openxmlformats.org/markup-compatibility/2006">
              <mc:Choice xmlns:v="urn:schemas-microsoft-com:vml" Requires="v">
                <p:oleObj spid="_x0000_s2155" name="文書" r:id="rId5" imgW="4495800" imgH="1714500" progId="Word.Document.12">
                  <p:embed/>
                </p:oleObj>
              </mc:Choice>
              <mc:Fallback>
                <p:oleObj name="文書" r:id="rId5" imgW="4495800" imgH="1714500" progId="Word.Document.12">
                  <p:embed/>
                  <p:pic>
                    <p:nvPicPr>
                      <p:cNvPr id="0" name=""/>
                      <p:cNvPicPr/>
                      <p:nvPr/>
                    </p:nvPicPr>
                    <p:blipFill>
                      <a:blip r:embed="rId6"/>
                      <a:stretch>
                        <a:fillRect/>
                      </a:stretch>
                    </p:blipFill>
                    <p:spPr>
                      <a:xfrm>
                        <a:off x="473075" y="1004888"/>
                        <a:ext cx="11239500" cy="4286250"/>
                      </a:xfrm>
                      <a:prstGeom prst="rect">
                        <a:avLst/>
                      </a:prstGeom>
                    </p:spPr>
                  </p:pic>
                </p:oleObj>
              </mc:Fallback>
            </mc:AlternateContent>
          </a:graphicData>
        </a:graphic>
      </p:graphicFrame>
    </p:spTree>
    <p:extLst>
      <p:ext uri="{BB962C8B-B14F-4D97-AF65-F5344CB8AC3E}">
        <p14:creationId xmlns:p14="http://schemas.microsoft.com/office/powerpoint/2010/main" val="17509000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046633113"/>
              </p:ext>
            </p:extLst>
          </p:nvPr>
        </p:nvGraphicFramePr>
        <p:xfrm>
          <a:off x="473075" y="1211684"/>
          <a:ext cx="11239500" cy="3873500"/>
        </p:xfrm>
        <a:graphic>
          <a:graphicData uri="http://schemas.openxmlformats.org/presentationml/2006/ole">
            <mc:AlternateContent xmlns:mc="http://schemas.openxmlformats.org/markup-compatibility/2006">
              <mc:Choice xmlns:v="urn:schemas-microsoft-com:vml" Requires="v">
                <p:oleObj spid="_x0000_s3176" name="Document" r:id="rId5" imgW="4495800" imgH="1549400" progId="Word.Document.12">
                  <p:embed/>
                </p:oleObj>
              </mc:Choice>
              <mc:Fallback>
                <p:oleObj name="Document" r:id="rId5" imgW="4495800" imgH="1549400" progId="Word.Document.12">
                  <p:embed/>
                  <p:pic>
                    <p:nvPicPr>
                      <p:cNvPr id="0" name=""/>
                      <p:cNvPicPr/>
                      <p:nvPr/>
                    </p:nvPicPr>
                    <p:blipFill>
                      <a:blip r:embed="rId6"/>
                      <a:stretch>
                        <a:fillRect/>
                      </a:stretch>
                    </p:blipFill>
                    <p:spPr>
                      <a:xfrm>
                        <a:off x="473075" y="1211684"/>
                        <a:ext cx="11239500" cy="3873500"/>
                      </a:xfrm>
                      <a:prstGeom prst="rect">
                        <a:avLst/>
                      </a:prstGeom>
                    </p:spPr>
                  </p:pic>
                </p:oleObj>
              </mc:Fallback>
            </mc:AlternateContent>
          </a:graphicData>
        </a:graphic>
      </p:graphicFrame>
    </p:spTree>
    <p:extLst>
      <p:ext uri="{BB962C8B-B14F-4D97-AF65-F5344CB8AC3E}">
        <p14:creationId xmlns:p14="http://schemas.microsoft.com/office/powerpoint/2010/main" val="16586741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201218979"/>
              </p:ext>
            </p:extLst>
          </p:nvPr>
        </p:nvGraphicFramePr>
        <p:xfrm>
          <a:off x="473075" y="836712"/>
          <a:ext cx="11239500" cy="5715000"/>
        </p:xfrm>
        <a:graphic>
          <a:graphicData uri="http://schemas.openxmlformats.org/presentationml/2006/ole">
            <mc:AlternateContent xmlns:mc="http://schemas.openxmlformats.org/markup-compatibility/2006">
              <mc:Choice xmlns:v="urn:schemas-microsoft-com:vml" Requires="v">
                <p:oleObj spid="_x0000_s4224" name="文書" r:id="rId5" imgW="4495800" imgH="2286000" progId="Word.Document.12">
                  <p:embed/>
                </p:oleObj>
              </mc:Choice>
              <mc:Fallback>
                <p:oleObj name="文書" r:id="rId5" imgW="4495800" imgH="2286000" progId="Word.Document.12">
                  <p:embed/>
                  <p:pic>
                    <p:nvPicPr>
                      <p:cNvPr id="0" name=""/>
                      <p:cNvPicPr/>
                      <p:nvPr/>
                    </p:nvPicPr>
                    <p:blipFill>
                      <a:blip r:embed="rId6"/>
                      <a:stretch>
                        <a:fillRect/>
                      </a:stretch>
                    </p:blipFill>
                    <p:spPr>
                      <a:xfrm>
                        <a:off x="473075" y="836712"/>
                        <a:ext cx="11239500" cy="5715000"/>
                      </a:xfrm>
                      <a:prstGeom prst="rect">
                        <a:avLst/>
                      </a:prstGeom>
                    </p:spPr>
                  </p:pic>
                </p:oleObj>
              </mc:Fallback>
            </mc:AlternateContent>
          </a:graphicData>
        </a:graphic>
      </p:graphicFrame>
      <p:sp>
        <p:nvSpPr>
          <p:cNvPr id="2" name="正方形/長方形 1"/>
          <p:cNvSpPr/>
          <p:nvPr/>
        </p:nvSpPr>
        <p:spPr>
          <a:xfrm>
            <a:off x="1055440" y="1405225"/>
            <a:ext cx="10873208" cy="1015663"/>
          </a:xfrm>
          <a:prstGeom prst="rect">
            <a:avLst/>
          </a:prstGeom>
          <a:ln>
            <a:solidFill>
              <a:srgbClr val="0000FF"/>
            </a:solidFill>
          </a:ln>
        </p:spPr>
        <p:txBody>
          <a:bodyPr wrap="square">
            <a:spAutoFit/>
          </a:bodyPr>
          <a:lstStyle/>
          <a:p>
            <a:r>
              <a:rPr kumimoji="1" lang="en-US" altLang="ja-JP" sz="2000" dirty="0" smtClean="0"/>
              <a:t>References:</a:t>
            </a:r>
          </a:p>
          <a:p>
            <a:pPr marL="800100" lvl="1" indent="-342900">
              <a:buFont typeface="Arial"/>
              <a:buChar char="•"/>
            </a:pPr>
            <a:r>
              <a:rPr kumimoji="1" lang="en-US" altLang="ja-JP" sz="2000" dirty="0" err="1"/>
              <a:t>Barrat</a:t>
            </a:r>
            <a:r>
              <a:rPr kumimoji="1" lang="en-US" altLang="ja-JP" sz="2000" dirty="0"/>
              <a:t> and Hansen </a:t>
            </a:r>
            <a:r>
              <a:rPr kumimoji="1" lang="en-US" altLang="ja-JP" sz="2000" dirty="0" smtClean="0"/>
              <a:t>“</a:t>
            </a:r>
            <a:r>
              <a:rPr kumimoji="1" lang="en-US" altLang="ja-JP" sz="2000" dirty="0"/>
              <a:t>Basic concepts for simple and complex liquids</a:t>
            </a:r>
            <a:r>
              <a:rPr kumimoji="1" lang="en-US" altLang="ja-JP" sz="2000" dirty="0" smtClean="0"/>
              <a:t>” (Cambridge, 2003)</a:t>
            </a:r>
            <a:endParaRPr kumimoji="1" lang="en-US" altLang="ja-JP" sz="2000" dirty="0"/>
          </a:p>
          <a:p>
            <a:pPr marL="800100" lvl="1" indent="-342900">
              <a:buFont typeface="Arial"/>
              <a:buChar char="•"/>
            </a:pPr>
            <a:r>
              <a:rPr kumimoji="1" lang="en-US" altLang="ja-JP" sz="2000" dirty="0" err="1" smtClean="0"/>
              <a:t>Zwanzig</a:t>
            </a:r>
            <a:r>
              <a:rPr kumimoji="1" lang="is-IS" altLang="ja-JP" sz="2000" dirty="0" smtClean="0"/>
              <a:t> </a:t>
            </a:r>
            <a:r>
              <a:rPr kumimoji="1" lang="en-US" altLang="ja-JP" sz="2000" dirty="0" smtClean="0"/>
              <a:t>“</a:t>
            </a:r>
            <a:r>
              <a:rPr kumimoji="1" lang="en-US" altLang="ja-JP" sz="2000" dirty="0"/>
              <a:t>Non-equilibrium statistical mechanics</a:t>
            </a:r>
            <a:r>
              <a:rPr kumimoji="1" lang="en-US" altLang="ja-JP" sz="2000" dirty="0" smtClean="0"/>
              <a:t>” (Oxford, 2001)</a:t>
            </a:r>
            <a:endParaRPr kumimoji="1" lang="is-IS" altLang="ja-JP" sz="2000" dirty="0"/>
          </a:p>
        </p:txBody>
      </p:sp>
      <p:sp>
        <p:nvSpPr>
          <p:cNvPr id="4" name="正方形/長方形 3"/>
          <p:cNvSpPr/>
          <p:nvPr/>
        </p:nvSpPr>
        <p:spPr>
          <a:xfrm>
            <a:off x="1343472" y="2636912"/>
            <a:ext cx="10585176" cy="381642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300878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920190952"/>
              </p:ext>
            </p:extLst>
          </p:nvPr>
        </p:nvGraphicFramePr>
        <p:xfrm>
          <a:off x="473075" y="836712"/>
          <a:ext cx="11239500" cy="5715000"/>
        </p:xfrm>
        <a:graphic>
          <a:graphicData uri="http://schemas.openxmlformats.org/presentationml/2006/ole">
            <mc:AlternateContent xmlns:mc="http://schemas.openxmlformats.org/markup-compatibility/2006">
              <mc:Choice xmlns:v="urn:schemas-microsoft-com:vml" Requires="v">
                <p:oleObj spid="_x0000_s10251" name="文書" r:id="rId5" imgW="4495800" imgH="2286000" progId="Word.Document.12">
                  <p:embed/>
                </p:oleObj>
              </mc:Choice>
              <mc:Fallback>
                <p:oleObj name="文書" r:id="rId5" imgW="4495800" imgH="2286000" progId="Word.Document.12">
                  <p:embed/>
                  <p:pic>
                    <p:nvPicPr>
                      <p:cNvPr id="0" name=""/>
                      <p:cNvPicPr/>
                      <p:nvPr/>
                    </p:nvPicPr>
                    <p:blipFill>
                      <a:blip r:embed="rId6"/>
                      <a:stretch>
                        <a:fillRect/>
                      </a:stretch>
                    </p:blipFill>
                    <p:spPr>
                      <a:xfrm>
                        <a:off x="473075" y="836712"/>
                        <a:ext cx="11239500" cy="5715000"/>
                      </a:xfrm>
                      <a:prstGeom prst="rect">
                        <a:avLst/>
                      </a:prstGeom>
                    </p:spPr>
                  </p:pic>
                </p:oleObj>
              </mc:Fallback>
            </mc:AlternateContent>
          </a:graphicData>
        </a:graphic>
      </p:graphicFrame>
      <p:sp>
        <p:nvSpPr>
          <p:cNvPr id="2" name="正方形/長方形 1"/>
          <p:cNvSpPr/>
          <p:nvPr/>
        </p:nvSpPr>
        <p:spPr>
          <a:xfrm>
            <a:off x="1055440" y="1405225"/>
            <a:ext cx="10873208" cy="1015663"/>
          </a:xfrm>
          <a:prstGeom prst="rect">
            <a:avLst/>
          </a:prstGeom>
          <a:ln>
            <a:solidFill>
              <a:srgbClr val="0000FF"/>
            </a:solidFill>
          </a:ln>
        </p:spPr>
        <p:txBody>
          <a:bodyPr wrap="square">
            <a:spAutoFit/>
          </a:bodyPr>
          <a:lstStyle/>
          <a:p>
            <a:r>
              <a:rPr kumimoji="1" lang="en-US" altLang="ja-JP" sz="2000" dirty="0" smtClean="0"/>
              <a:t>References:</a:t>
            </a:r>
          </a:p>
          <a:p>
            <a:pPr marL="800100" lvl="1" indent="-342900">
              <a:buFont typeface="Arial"/>
              <a:buChar char="•"/>
            </a:pPr>
            <a:r>
              <a:rPr kumimoji="1" lang="en-US" altLang="ja-JP" sz="2000" dirty="0" err="1"/>
              <a:t>Barrat</a:t>
            </a:r>
            <a:r>
              <a:rPr kumimoji="1" lang="en-US" altLang="ja-JP" sz="2000" dirty="0"/>
              <a:t> and Hansen </a:t>
            </a:r>
            <a:r>
              <a:rPr kumimoji="1" lang="en-US" altLang="ja-JP" sz="2000" dirty="0" smtClean="0"/>
              <a:t>“</a:t>
            </a:r>
            <a:r>
              <a:rPr kumimoji="1" lang="en-US" altLang="ja-JP" sz="2000" dirty="0"/>
              <a:t>Basic concepts for simple and complex liquids</a:t>
            </a:r>
            <a:r>
              <a:rPr kumimoji="1" lang="en-US" altLang="ja-JP" sz="2000" dirty="0" smtClean="0"/>
              <a:t>” (Cambridge, 2003)</a:t>
            </a:r>
            <a:endParaRPr kumimoji="1" lang="en-US" altLang="ja-JP" sz="2000" dirty="0"/>
          </a:p>
          <a:p>
            <a:pPr marL="800100" lvl="1" indent="-342900">
              <a:buFont typeface="Arial"/>
              <a:buChar char="•"/>
            </a:pPr>
            <a:r>
              <a:rPr kumimoji="1" lang="en-US" altLang="ja-JP" sz="2000" dirty="0" err="1" smtClean="0"/>
              <a:t>Zwanzig</a:t>
            </a:r>
            <a:r>
              <a:rPr kumimoji="1" lang="is-IS" altLang="ja-JP" sz="2000" dirty="0" smtClean="0"/>
              <a:t> </a:t>
            </a:r>
            <a:r>
              <a:rPr kumimoji="1" lang="en-US" altLang="ja-JP" sz="2000" dirty="0" smtClean="0"/>
              <a:t>“</a:t>
            </a:r>
            <a:r>
              <a:rPr kumimoji="1" lang="en-US" altLang="ja-JP" sz="2000" dirty="0"/>
              <a:t>Non-equilibrium statistical mechanics</a:t>
            </a:r>
            <a:r>
              <a:rPr kumimoji="1" lang="en-US" altLang="ja-JP" sz="2000" dirty="0" smtClean="0"/>
              <a:t>” (Oxford, 2001)</a:t>
            </a:r>
            <a:endParaRPr kumimoji="1" lang="is-IS" altLang="ja-JP" sz="2000" dirty="0"/>
          </a:p>
        </p:txBody>
      </p:sp>
      <p:sp>
        <p:nvSpPr>
          <p:cNvPr id="4" name="正方形/長方形 3"/>
          <p:cNvSpPr/>
          <p:nvPr/>
        </p:nvSpPr>
        <p:spPr>
          <a:xfrm>
            <a:off x="1343472" y="4365104"/>
            <a:ext cx="10441160" cy="2088232"/>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07034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920190952"/>
              </p:ext>
            </p:extLst>
          </p:nvPr>
        </p:nvGraphicFramePr>
        <p:xfrm>
          <a:off x="473075" y="836712"/>
          <a:ext cx="11239500" cy="5715000"/>
        </p:xfrm>
        <a:graphic>
          <a:graphicData uri="http://schemas.openxmlformats.org/presentationml/2006/ole">
            <mc:AlternateContent xmlns:mc="http://schemas.openxmlformats.org/markup-compatibility/2006">
              <mc:Choice xmlns:v="urn:schemas-microsoft-com:vml" Requires="v">
                <p:oleObj spid="_x0000_s11275" name="文書" r:id="rId5" imgW="4495800" imgH="2286000" progId="Word.Document.12">
                  <p:embed/>
                </p:oleObj>
              </mc:Choice>
              <mc:Fallback>
                <p:oleObj name="文書" r:id="rId5" imgW="4495800" imgH="2286000" progId="Word.Document.12">
                  <p:embed/>
                  <p:pic>
                    <p:nvPicPr>
                      <p:cNvPr id="0" name=""/>
                      <p:cNvPicPr/>
                      <p:nvPr/>
                    </p:nvPicPr>
                    <p:blipFill>
                      <a:blip r:embed="rId6"/>
                      <a:stretch>
                        <a:fillRect/>
                      </a:stretch>
                    </p:blipFill>
                    <p:spPr>
                      <a:xfrm>
                        <a:off x="473075" y="836712"/>
                        <a:ext cx="11239500" cy="5715000"/>
                      </a:xfrm>
                      <a:prstGeom prst="rect">
                        <a:avLst/>
                      </a:prstGeom>
                    </p:spPr>
                  </p:pic>
                </p:oleObj>
              </mc:Fallback>
            </mc:AlternateContent>
          </a:graphicData>
        </a:graphic>
      </p:graphicFrame>
      <p:sp>
        <p:nvSpPr>
          <p:cNvPr id="2" name="正方形/長方形 1"/>
          <p:cNvSpPr/>
          <p:nvPr/>
        </p:nvSpPr>
        <p:spPr>
          <a:xfrm>
            <a:off x="1055440" y="1405225"/>
            <a:ext cx="10873208" cy="1015663"/>
          </a:xfrm>
          <a:prstGeom prst="rect">
            <a:avLst/>
          </a:prstGeom>
          <a:ln>
            <a:solidFill>
              <a:srgbClr val="0000FF"/>
            </a:solidFill>
          </a:ln>
        </p:spPr>
        <p:txBody>
          <a:bodyPr wrap="square">
            <a:spAutoFit/>
          </a:bodyPr>
          <a:lstStyle/>
          <a:p>
            <a:r>
              <a:rPr kumimoji="1" lang="en-US" altLang="ja-JP" sz="2000" dirty="0" smtClean="0"/>
              <a:t>References:</a:t>
            </a:r>
          </a:p>
          <a:p>
            <a:pPr marL="800100" lvl="1" indent="-342900">
              <a:buFont typeface="Arial"/>
              <a:buChar char="•"/>
            </a:pPr>
            <a:r>
              <a:rPr kumimoji="1" lang="en-US" altLang="ja-JP" sz="2000" dirty="0" err="1"/>
              <a:t>Barrat</a:t>
            </a:r>
            <a:r>
              <a:rPr kumimoji="1" lang="en-US" altLang="ja-JP" sz="2000" dirty="0"/>
              <a:t> and Hansen </a:t>
            </a:r>
            <a:r>
              <a:rPr kumimoji="1" lang="en-US" altLang="ja-JP" sz="2000" dirty="0" smtClean="0"/>
              <a:t>“</a:t>
            </a:r>
            <a:r>
              <a:rPr kumimoji="1" lang="en-US" altLang="ja-JP" sz="2000" dirty="0"/>
              <a:t>Basic concepts for simple and complex liquids</a:t>
            </a:r>
            <a:r>
              <a:rPr kumimoji="1" lang="en-US" altLang="ja-JP" sz="2000" dirty="0" smtClean="0"/>
              <a:t>” (Cambridge, 2003)</a:t>
            </a:r>
            <a:endParaRPr kumimoji="1" lang="en-US" altLang="ja-JP" sz="2000" dirty="0"/>
          </a:p>
          <a:p>
            <a:pPr marL="800100" lvl="1" indent="-342900">
              <a:buFont typeface="Arial"/>
              <a:buChar char="•"/>
            </a:pPr>
            <a:r>
              <a:rPr kumimoji="1" lang="en-US" altLang="ja-JP" sz="2000" dirty="0" err="1" smtClean="0"/>
              <a:t>Zwanzig</a:t>
            </a:r>
            <a:r>
              <a:rPr kumimoji="1" lang="is-IS" altLang="ja-JP" sz="2000" dirty="0" smtClean="0"/>
              <a:t> </a:t>
            </a:r>
            <a:r>
              <a:rPr kumimoji="1" lang="en-US" altLang="ja-JP" sz="2000" dirty="0" smtClean="0"/>
              <a:t>“</a:t>
            </a:r>
            <a:r>
              <a:rPr kumimoji="1" lang="en-US" altLang="ja-JP" sz="2000" dirty="0"/>
              <a:t>Non-equilibrium statistical mechanics</a:t>
            </a:r>
            <a:r>
              <a:rPr kumimoji="1" lang="en-US" altLang="ja-JP" sz="2000" dirty="0" smtClean="0"/>
              <a:t>” (Oxford, 2001)</a:t>
            </a:r>
            <a:endParaRPr kumimoji="1" lang="is-IS" altLang="ja-JP" sz="2000" dirty="0"/>
          </a:p>
        </p:txBody>
      </p:sp>
    </p:spTree>
    <p:extLst>
      <p:ext uri="{BB962C8B-B14F-4D97-AF65-F5344CB8AC3E}">
        <p14:creationId xmlns:p14="http://schemas.microsoft.com/office/powerpoint/2010/main" val="9907034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020754415"/>
              </p:ext>
            </p:extLst>
          </p:nvPr>
        </p:nvGraphicFramePr>
        <p:xfrm>
          <a:off x="473075" y="1166813"/>
          <a:ext cx="11239500" cy="5048250"/>
        </p:xfrm>
        <a:graphic>
          <a:graphicData uri="http://schemas.openxmlformats.org/presentationml/2006/ole">
            <mc:AlternateContent xmlns:mc="http://schemas.openxmlformats.org/markup-compatibility/2006">
              <mc:Choice xmlns:v="urn:schemas-microsoft-com:vml" Requires="v">
                <p:oleObj spid="_x0000_s6239" name="Document" r:id="rId5" imgW="4495800" imgH="2019300" progId="Word.Document.12">
                  <p:embed/>
                </p:oleObj>
              </mc:Choice>
              <mc:Fallback>
                <p:oleObj name="Document" r:id="rId5" imgW="4495800" imgH="2019300" progId="Word.Document.12">
                  <p:embed/>
                  <p:pic>
                    <p:nvPicPr>
                      <p:cNvPr id="0" name=""/>
                      <p:cNvPicPr/>
                      <p:nvPr/>
                    </p:nvPicPr>
                    <p:blipFill>
                      <a:blip r:embed="rId6"/>
                      <a:stretch>
                        <a:fillRect/>
                      </a:stretch>
                    </p:blipFill>
                    <p:spPr>
                      <a:xfrm>
                        <a:off x="473075" y="1166813"/>
                        <a:ext cx="11239500" cy="5048250"/>
                      </a:xfrm>
                      <a:prstGeom prst="rect">
                        <a:avLst/>
                      </a:prstGeom>
                    </p:spPr>
                  </p:pic>
                </p:oleObj>
              </mc:Fallback>
            </mc:AlternateContent>
          </a:graphicData>
        </a:graphic>
      </p:graphicFrame>
    </p:spTree>
    <p:extLst>
      <p:ext uri="{BB962C8B-B14F-4D97-AF65-F5344CB8AC3E}">
        <p14:creationId xmlns:p14="http://schemas.microsoft.com/office/powerpoint/2010/main" val="25910604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4400" dirty="0"/>
              <a:t>L</a:t>
            </a:r>
            <a:r>
              <a:rPr lang="en-US" altLang="ja-JP" sz="4400" dirty="0" smtClean="0"/>
              <a:t>inear </a:t>
            </a:r>
            <a:r>
              <a:rPr lang="en-US" altLang="ja-JP" sz="4400" dirty="0"/>
              <a:t>response theory and the </a:t>
            </a:r>
            <a:r>
              <a:rPr lang="en-US" altLang="ja-JP" sz="4400" dirty="0" smtClean="0"/>
              <a:t>G-K formula</a:t>
            </a:r>
            <a:endParaRPr lang="ja-JP" altLang="en-US" sz="4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1088077954"/>
              </p:ext>
            </p:extLst>
          </p:nvPr>
        </p:nvGraphicFramePr>
        <p:xfrm>
          <a:off x="473075" y="1124744"/>
          <a:ext cx="11239500" cy="2571750"/>
        </p:xfrm>
        <a:graphic>
          <a:graphicData uri="http://schemas.openxmlformats.org/presentationml/2006/ole">
            <mc:AlternateContent xmlns:mc="http://schemas.openxmlformats.org/markup-compatibility/2006">
              <mc:Choice xmlns:v="urn:schemas-microsoft-com:vml" Requires="v">
                <p:oleObj spid="_x0000_s5670" name="Document" r:id="rId5" imgW="4495800" imgH="1028700" progId="Word.Document.12">
                  <p:embed/>
                </p:oleObj>
              </mc:Choice>
              <mc:Fallback>
                <p:oleObj name="Document" r:id="rId5" imgW="4495800" imgH="1028700" progId="Word.Document.12">
                  <p:embed/>
                  <p:pic>
                    <p:nvPicPr>
                      <p:cNvPr id="0" name=""/>
                      <p:cNvPicPr/>
                      <p:nvPr/>
                    </p:nvPicPr>
                    <p:blipFill>
                      <a:blip r:embed="rId6"/>
                      <a:stretch>
                        <a:fillRect/>
                      </a:stretch>
                    </p:blipFill>
                    <p:spPr>
                      <a:xfrm>
                        <a:off x="473075" y="1124744"/>
                        <a:ext cx="11239500" cy="2571750"/>
                      </a:xfrm>
                      <a:prstGeom prst="rect">
                        <a:avLst/>
                      </a:prstGeom>
                    </p:spPr>
                  </p:pic>
                </p:oleObj>
              </mc:Fallback>
            </mc:AlternateContent>
          </a:graphicData>
        </a:graphic>
      </p:graphicFrame>
      <p:grpSp>
        <p:nvGrpSpPr>
          <p:cNvPr id="4" name="Group 3"/>
          <p:cNvGrpSpPr/>
          <p:nvPr/>
        </p:nvGrpSpPr>
        <p:grpSpPr>
          <a:xfrm>
            <a:off x="1645221" y="4117578"/>
            <a:ext cx="4234755" cy="2263750"/>
            <a:chOff x="1645221" y="4117578"/>
            <a:chExt cx="4234755" cy="2263750"/>
          </a:xfrm>
        </p:grpSpPr>
        <p:cxnSp>
          <p:nvCxnSpPr>
            <p:cNvPr id="7" name="直線矢印コネクタ 6"/>
            <p:cNvCxnSpPr/>
            <p:nvPr/>
          </p:nvCxnSpPr>
          <p:spPr>
            <a:xfrm>
              <a:off x="1919040" y="6021688"/>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2423096" y="4509120"/>
              <a:ext cx="0" cy="18722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1861245" y="6020888"/>
              <a:ext cx="1872208" cy="4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1" name="オブジェクト 10"/>
            <p:cNvGraphicFramePr>
              <a:graphicFrameLocks noChangeAspect="1"/>
            </p:cNvGraphicFramePr>
            <p:nvPr>
              <p:extLst>
                <p:ext uri="{D42A27DB-BD31-4B8C-83A1-F6EECF244321}">
                  <p14:modId xmlns:p14="http://schemas.microsoft.com/office/powerpoint/2010/main" val="2373178457"/>
                </p:ext>
              </p:extLst>
            </p:nvPr>
          </p:nvGraphicFramePr>
          <p:xfrm>
            <a:off x="1645221" y="4117578"/>
            <a:ext cx="720725" cy="463550"/>
          </p:xfrm>
          <a:graphic>
            <a:graphicData uri="http://schemas.openxmlformats.org/presentationml/2006/ole">
              <mc:AlternateContent xmlns:mc="http://schemas.openxmlformats.org/markup-compatibility/2006">
                <mc:Choice xmlns:v="urn:schemas-microsoft-com:vml" Requires="v">
                  <p:oleObj spid="_x0000_s5671" name="Equation" r:id="rId7" imgW="317500" imgH="203200" progId="Equation.DSMT4">
                    <p:embed/>
                  </p:oleObj>
                </mc:Choice>
                <mc:Fallback>
                  <p:oleObj name="Equation" r:id="rId7" imgW="317500" imgH="203200" progId="Equation.DSMT4">
                    <p:embed/>
                    <p:pic>
                      <p:nvPicPr>
                        <p:cNvPr id="0" name=""/>
                        <p:cNvPicPr/>
                        <p:nvPr/>
                      </p:nvPicPr>
                      <p:blipFill>
                        <a:blip r:embed="rId8"/>
                        <a:stretch>
                          <a:fillRect/>
                        </a:stretch>
                      </p:blipFill>
                      <p:spPr>
                        <a:xfrm>
                          <a:off x="1645221" y="4117578"/>
                          <a:ext cx="720725" cy="463550"/>
                        </a:xfrm>
                        <a:prstGeom prst="rect">
                          <a:avLst/>
                        </a:prstGeom>
                        <a:solidFill>
                          <a:schemeClr val="bg1"/>
                        </a:solidFill>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2213623619"/>
                </p:ext>
              </p:extLst>
            </p:nvPr>
          </p:nvGraphicFramePr>
          <p:xfrm>
            <a:off x="5678364" y="5876925"/>
            <a:ext cx="201612" cy="317500"/>
          </p:xfrm>
          <a:graphic>
            <a:graphicData uri="http://schemas.openxmlformats.org/presentationml/2006/ole">
              <mc:AlternateContent xmlns:mc="http://schemas.openxmlformats.org/markup-compatibility/2006">
                <mc:Choice xmlns:v="urn:schemas-microsoft-com:vml" Requires="v">
                  <p:oleObj spid="_x0000_s5672"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5678364" y="5876925"/>
                          <a:ext cx="201612" cy="317500"/>
                        </a:xfrm>
                        <a:prstGeom prst="rect">
                          <a:avLst/>
                        </a:prstGeom>
                      </p:spPr>
                    </p:pic>
                  </p:oleObj>
                </mc:Fallback>
              </mc:AlternateContent>
            </a:graphicData>
          </a:graphic>
        </p:graphicFrame>
        <p:graphicFrame>
          <p:nvGraphicFramePr>
            <p:cNvPr id="13" name="オブジェクト 12"/>
            <p:cNvGraphicFramePr>
              <a:graphicFrameLocks noChangeAspect="1"/>
            </p:cNvGraphicFramePr>
            <p:nvPr>
              <p:extLst>
                <p:ext uri="{D42A27DB-BD31-4B8C-83A1-F6EECF244321}">
                  <p14:modId xmlns:p14="http://schemas.microsoft.com/office/powerpoint/2010/main" val="1641817140"/>
                </p:ext>
              </p:extLst>
            </p:nvPr>
          </p:nvGraphicFramePr>
          <p:xfrm>
            <a:off x="3647232" y="6093296"/>
            <a:ext cx="204787" cy="274637"/>
          </p:xfrm>
          <a:graphic>
            <a:graphicData uri="http://schemas.openxmlformats.org/presentationml/2006/ole">
              <mc:AlternateContent xmlns:mc="http://schemas.openxmlformats.org/markup-compatibility/2006">
                <mc:Choice xmlns:v="urn:schemas-microsoft-com:vml" Requires="v">
                  <p:oleObj spid="_x0000_s5673" name="Equation" r:id="rId11" imgW="114300" imgH="152400" progId="Equation.DSMT4">
                    <p:embed/>
                  </p:oleObj>
                </mc:Choice>
                <mc:Fallback>
                  <p:oleObj name="Equation" r:id="rId11" imgW="114300" imgH="152400" progId="Equation.DSMT4">
                    <p:embed/>
                    <p:pic>
                      <p:nvPicPr>
                        <p:cNvPr id="0" name=""/>
                        <p:cNvPicPr/>
                        <p:nvPr/>
                      </p:nvPicPr>
                      <p:blipFill>
                        <a:blip r:embed="rId12"/>
                        <a:stretch>
                          <a:fillRect/>
                        </a:stretch>
                      </p:blipFill>
                      <p:spPr>
                        <a:xfrm>
                          <a:off x="3647232" y="6093296"/>
                          <a:ext cx="204787" cy="274637"/>
                        </a:xfrm>
                        <a:prstGeom prst="rect">
                          <a:avLst/>
                        </a:prstGeom>
                      </p:spPr>
                    </p:pic>
                  </p:oleObj>
                </mc:Fallback>
              </mc:AlternateContent>
            </a:graphicData>
          </a:graphic>
        </p:graphicFrame>
        <p:cxnSp>
          <p:nvCxnSpPr>
            <p:cNvPr id="14" name="直線矢印コネクタ 13"/>
            <p:cNvCxnSpPr/>
            <p:nvPr/>
          </p:nvCxnSpPr>
          <p:spPr>
            <a:xfrm>
              <a:off x="3733453" y="4868760"/>
              <a:ext cx="1656184"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3733453" y="4868760"/>
              <a:ext cx="400" cy="1151728"/>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0" name="オブジェクト 29"/>
            <p:cNvGraphicFramePr>
              <a:graphicFrameLocks noChangeAspect="1"/>
            </p:cNvGraphicFramePr>
            <p:nvPr>
              <p:extLst>
                <p:ext uri="{D42A27DB-BD31-4B8C-83A1-F6EECF244321}">
                  <p14:modId xmlns:p14="http://schemas.microsoft.com/office/powerpoint/2010/main" val="2481591308"/>
                </p:ext>
              </p:extLst>
            </p:nvPr>
          </p:nvGraphicFramePr>
          <p:xfrm>
            <a:off x="5058420" y="4606330"/>
            <a:ext cx="403225" cy="550862"/>
          </p:xfrm>
          <a:graphic>
            <a:graphicData uri="http://schemas.openxmlformats.org/presentationml/2006/ole">
              <mc:AlternateContent xmlns:mc="http://schemas.openxmlformats.org/markup-compatibility/2006">
                <mc:Choice xmlns:v="urn:schemas-microsoft-com:vml" Requires="v">
                  <p:oleObj spid="_x0000_s5674" name="Equation" r:id="rId13" imgW="177800" imgH="241300" progId="Equation.DSMT4">
                    <p:embed/>
                  </p:oleObj>
                </mc:Choice>
                <mc:Fallback>
                  <p:oleObj name="Equation" r:id="rId13" imgW="177800" imgH="241300" progId="Equation.DSMT4">
                    <p:embed/>
                    <p:pic>
                      <p:nvPicPr>
                        <p:cNvPr id="0" name=""/>
                        <p:cNvPicPr/>
                        <p:nvPr/>
                      </p:nvPicPr>
                      <p:blipFill>
                        <a:blip r:embed="rId14"/>
                        <a:stretch>
                          <a:fillRect/>
                        </a:stretch>
                      </p:blipFill>
                      <p:spPr>
                        <a:xfrm>
                          <a:off x="5058420" y="4606330"/>
                          <a:ext cx="403225" cy="550862"/>
                        </a:xfrm>
                        <a:prstGeom prst="rect">
                          <a:avLst/>
                        </a:prstGeom>
                        <a:solidFill>
                          <a:srgbClr val="FFFFFF"/>
                        </a:solidFill>
                      </p:spPr>
                    </p:pic>
                  </p:oleObj>
                </mc:Fallback>
              </mc:AlternateContent>
            </a:graphicData>
          </a:graphic>
        </p:graphicFrame>
        <p:graphicFrame>
          <p:nvGraphicFramePr>
            <p:cNvPr id="27" name="オブジェクト 26"/>
            <p:cNvGraphicFramePr>
              <a:graphicFrameLocks noChangeAspect="1"/>
            </p:cNvGraphicFramePr>
            <p:nvPr>
              <p:extLst>
                <p:ext uri="{D42A27DB-BD31-4B8C-83A1-F6EECF244321}">
                  <p14:modId xmlns:p14="http://schemas.microsoft.com/office/powerpoint/2010/main" val="3245934877"/>
                </p:ext>
              </p:extLst>
            </p:nvPr>
          </p:nvGraphicFramePr>
          <p:xfrm>
            <a:off x="1746499" y="5805264"/>
            <a:ext cx="258762" cy="349250"/>
          </p:xfrm>
          <a:graphic>
            <a:graphicData uri="http://schemas.openxmlformats.org/presentationml/2006/ole">
              <mc:AlternateContent xmlns:mc="http://schemas.openxmlformats.org/markup-compatibility/2006">
                <mc:Choice xmlns:v="urn:schemas-microsoft-com:vml" Requires="v">
                  <p:oleObj spid="_x0000_s5675" name="Equation" r:id="rId15" imgW="114300" imgH="152400" progId="Equation.DSMT4">
                    <p:embed/>
                  </p:oleObj>
                </mc:Choice>
                <mc:Fallback>
                  <p:oleObj name="Equation" r:id="rId15" imgW="114300" imgH="152400" progId="Equation.DSMT4">
                    <p:embed/>
                    <p:pic>
                      <p:nvPicPr>
                        <p:cNvPr id="0" name=""/>
                        <p:cNvPicPr/>
                        <p:nvPr/>
                      </p:nvPicPr>
                      <p:blipFill>
                        <a:blip r:embed="rId16"/>
                        <a:stretch>
                          <a:fillRect/>
                        </a:stretch>
                      </p:blipFill>
                      <p:spPr>
                        <a:xfrm>
                          <a:off x="1746499" y="5805264"/>
                          <a:ext cx="258762" cy="349250"/>
                        </a:xfrm>
                        <a:prstGeom prst="rect">
                          <a:avLst/>
                        </a:prstGeom>
                        <a:solidFill>
                          <a:srgbClr val="FFFFFF"/>
                        </a:solidFill>
                      </p:spPr>
                    </p:pic>
                  </p:oleObj>
                </mc:Fallback>
              </mc:AlternateContent>
            </a:graphicData>
          </a:graphic>
        </p:graphicFrame>
      </p:grpSp>
    </p:spTree>
    <p:extLst>
      <p:ext uri="{BB962C8B-B14F-4D97-AF65-F5344CB8AC3E}">
        <p14:creationId xmlns:p14="http://schemas.microsoft.com/office/powerpoint/2010/main" val="32655461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プレゼンテーション7" id="{423002E4-7FD9-6640-9BE1-02790D05BA1E}" vid="{82099355-738F-7B4C-8B1D-DB529BAB3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1180</TotalTime>
  <Words>2157</Words>
  <Application>Microsoft Macintosh PowerPoint</Application>
  <PresentationFormat>ユーザー設定</PresentationFormat>
  <Paragraphs>127</Paragraphs>
  <Slides>11</Slides>
  <Notes>11</Notes>
  <HiddenSlides>0</HiddenSlides>
  <MMClips>0</MMClips>
  <ScaleCrop>false</ScaleCrop>
  <HeadingPairs>
    <vt:vector size="6" baseType="variant">
      <vt:variant>
        <vt:lpstr>テーマ</vt:lpstr>
      </vt:variant>
      <vt:variant>
        <vt:i4>1</vt:i4>
      </vt:variant>
      <vt:variant>
        <vt:lpstr>埋め込まれた OLE サーバー</vt:lpstr>
      </vt:variant>
      <vt:variant>
        <vt:i4>4</vt:i4>
      </vt:variant>
      <vt:variant>
        <vt:lpstr>スライド タイトル</vt:lpstr>
      </vt:variant>
      <vt:variant>
        <vt:i4>11</vt:i4>
      </vt:variant>
    </vt:vector>
  </HeadingPairs>
  <TitlesOfParts>
    <vt:vector size="16" baseType="lpstr">
      <vt:lpstr>Beamer</vt:lpstr>
      <vt:lpstr>文書</vt:lpstr>
      <vt:lpstr>Document</vt:lpstr>
      <vt:lpstr>Equation</vt:lpstr>
      <vt:lpstr>Microsoft Word 文書</vt:lpstr>
      <vt:lpstr>Brownian motion 1: basic theories</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lpstr>Linear response theory and the G-K formula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Yamamoto Ryoichi</cp:lastModifiedBy>
  <cp:revision>167</cp:revision>
  <dcterms:created xsi:type="dcterms:W3CDTF">2017-01-13T09:37:35Z</dcterms:created>
  <dcterms:modified xsi:type="dcterms:W3CDTF">2017-04-08T19:24:03Z</dcterms:modified>
</cp:coreProperties>
</file>