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74" r:id="rId2"/>
    <p:sldId id="376" r:id="rId3"/>
    <p:sldId id="375" r:id="rId4"/>
    <p:sldId id="260" r:id="rId5"/>
    <p:sldId id="262" r:id="rId6"/>
    <p:sldId id="304" r:id="rId7"/>
    <p:sldId id="305" r:id="rId8"/>
    <p:sldId id="303" r:id="rId9"/>
    <p:sldId id="343" r:id="rId10"/>
    <p:sldId id="342" r:id="rId11"/>
    <p:sldId id="264" r:id="rId12"/>
    <p:sldId id="300" r:id="rId13"/>
    <p:sldId id="309" r:id="rId14"/>
    <p:sldId id="344" r:id="rId15"/>
    <p:sldId id="345" r:id="rId16"/>
    <p:sldId id="346" r:id="rId17"/>
    <p:sldId id="348" r:id="rId18"/>
    <p:sldId id="377" r:id="rId19"/>
    <p:sldId id="306" r:id="rId20"/>
    <p:sldId id="313" r:id="rId21"/>
    <p:sldId id="378" r:id="rId22"/>
    <p:sldId id="349" r:id="rId23"/>
    <p:sldId id="316" r:id="rId24"/>
    <p:sldId id="351" r:id="rId25"/>
    <p:sldId id="379" r:id="rId26"/>
    <p:sldId id="350" r:id="rId27"/>
    <p:sldId id="315" r:id="rId28"/>
    <p:sldId id="318" r:id="rId29"/>
    <p:sldId id="319" r:id="rId30"/>
    <p:sldId id="353" r:id="rId31"/>
    <p:sldId id="352" r:id="rId32"/>
    <p:sldId id="317" r:id="rId33"/>
    <p:sldId id="356" r:id="rId34"/>
    <p:sldId id="355" r:id="rId35"/>
    <p:sldId id="354" r:id="rId36"/>
    <p:sldId id="359" r:id="rId37"/>
    <p:sldId id="360" r:id="rId38"/>
    <p:sldId id="362" r:id="rId39"/>
    <p:sldId id="321" r:id="rId40"/>
    <p:sldId id="381" r:id="rId41"/>
    <p:sldId id="380" r:id="rId42"/>
    <p:sldId id="363" r:id="rId43"/>
    <p:sldId id="364" r:id="rId44"/>
    <p:sldId id="365" r:id="rId45"/>
    <p:sldId id="322" r:id="rId46"/>
    <p:sldId id="325" r:id="rId47"/>
    <p:sldId id="324" r:id="rId48"/>
    <p:sldId id="326" r:id="rId49"/>
    <p:sldId id="327" r:id="rId50"/>
    <p:sldId id="382" r:id="rId51"/>
    <p:sldId id="367" r:id="rId52"/>
    <p:sldId id="366" r:id="rId53"/>
    <p:sldId id="369" r:id="rId54"/>
    <p:sldId id="368" r:id="rId55"/>
    <p:sldId id="328" r:id="rId56"/>
    <p:sldId id="371" r:id="rId57"/>
    <p:sldId id="370" r:id="rId58"/>
    <p:sldId id="330" r:id="rId59"/>
    <p:sldId id="373" r:id="rId60"/>
    <p:sldId id="372" r:id="rId61"/>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93" autoAdjust="0"/>
  </p:normalViewPr>
  <p:slideViewPr>
    <p:cSldViewPr>
      <p:cViewPr>
        <p:scale>
          <a:sx n="69" d="100"/>
          <a:sy n="69" d="100"/>
        </p:scale>
        <p:origin x="-614" y="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2017/1/17</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2017/1/17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2017/1/17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2017/1/17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2017/1/17</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Brownian motion, the motion of small particles diffusing in a fluid, is highly stochastic in nature. </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a:t>
            </a:r>
            <a:endParaRPr kumimoji="1" lang="ja-JP" altLang="en-US" sz="2800" dirty="0"/>
          </a:p>
        </p:txBody>
      </p:sp>
    </p:spTree>
    <p:extLst>
      <p:ext uri="{BB962C8B-B14F-4D97-AF65-F5344CB8AC3E}">
        <p14:creationId xmlns:p14="http://schemas.microsoft.com/office/powerpoint/2010/main" val="26065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rmAutofit/>
          </a:bodyPr>
          <a:lstStyle/>
          <a:p>
            <a:r>
              <a:rPr lang="en-US" altLang="ja-JP" sz="4000" dirty="0"/>
              <a:t>For simplicity, we have only drawn the paths that go through y_0 at </a:t>
            </a:r>
            <a:r>
              <a:rPr lang="en-US" altLang="ja-JP" sz="4000" dirty="0" smtClean="0"/>
              <a:t> </a:t>
            </a:r>
            <a:r>
              <a:rPr lang="en-US" altLang="ja-JP" sz="4000" dirty="0"/>
              <a:t>time t_0.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468589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976664" cy="4363685"/>
          </a:xfrm>
        </p:spPr>
        <p:txBody>
          <a:bodyPr>
            <a:noAutofit/>
          </a:bodyPr>
          <a:lstStyle/>
          <a:p>
            <a:r>
              <a:rPr lang="en-US" altLang="ja-JP" sz="4000" dirty="0"/>
              <a:t>If we consider some later time t, we see that Y can in principle have any </a:t>
            </a:r>
            <a:r>
              <a:rPr lang="en-US" altLang="ja-JP" sz="4000" dirty="0" smtClean="0"/>
              <a:t>value</a:t>
            </a:r>
            <a:r>
              <a:rPr lang="en-US" altLang="ja-JP" sz="4000" dirty="0"/>
              <a:t> </a:t>
            </a:r>
            <a:r>
              <a:rPr lang="en-US" altLang="ja-JP" sz="4000" dirty="0" smtClean="0"/>
              <a:t>with a</a:t>
            </a:r>
            <a:r>
              <a:rPr lang="en-US" altLang="ja-JP" sz="4000" dirty="0" smtClean="0"/>
              <a:t> probability defined at the time 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57149"/>
            <a:ext cx="5976664" cy="4298878"/>
          </a:xfrm>
        </p:spPr>
        <p:txBody>
          <a:bodyPr>
            <a:normAutofit/>
          </a:bodyPr>
          <a:lstStyle/>
          <a:p>
            <a:r>
              <a:rPr lang="en-US" altLang="ja-JP" sz="4000" dirty="0"/>
              <a:t>Finally, for the special case when the probabilities are invariant under a shift in time, we say that the stochastic process is steady.</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4</a:t>
            </a:r>
            <a:endParaRPr kumimoji="1" lang="ja-JP" altLang="en-US" sz="2800" dirty="0"/>
          </a:p>
        </p:txBody>
      </p:sp>
    </p:spTree>
    <p:extLst>
      <p:ext uri="{BB962C8B-B14F-4D97-AF65-F5344CB8AC3E}">
        <p14:creationId xmlns:p14="http://schemas.microsoft.com/office/powerpoint/2010/main" val="3868391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757149"/>
            <a:ext cx="5976664" cy="4298878"/>
          </a:xfrm>
        </p:spPr>
        <p:txBody>
          <a:bodyPr>
            <a:normAutofit/>
          </a:bodyPr>
          <a:lstStyle/>
          <a:p>
            <a:r>
              <a:rPr lang="en-US" altLang="ja-JP" sz="4000" dirty="0"/>
              <a:t>In such cases, only differences in time are important, not the absolute </a:t>
            </a:r>
            <a:r>
              <a:rPr lang="en-US" altLang="ja-JP" sz="4000" b="1" dirty="0">
                <a:solidFill>
                  <a:srgbClr val="FF0000"/>
                </a:solidFill>
              </a:rPr>
              <a:t>time</a:t>
            </a:r>
            <a:r>
              <a:rPr lang="en-US" altLang="ja-JP" sz="4000" dirty="0"/>
              <a:t> values.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4</a:t>
            </a:r>
            <a:endParaRPr kumimoji="1" lang="ja-JP" altLang="en-US" sz="2800" dirty="0"/>
          </a:p>
        </p:txBody>
      </p:sp>
      <p:sp>
        <p:nvSpPr>
          <p:cNvPr id="5" name="右矢印 4"/>
          <p:cNvSpPr/>
          <p:nvPr/>
        </p:nvSpPr>
        <p:spPr>
          <a:xfrm>
            <a:off x="6624228"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62757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When studying stochastic processes, it is convenient to be able to go back and forth between real and Fourier space.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Consider that we have a steady stochastic process Y(t), with zero mean.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1005479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The Fourier transform is defined as </a:t>
            </a:r>
            <a:r>
              <a:rPr lang="en-US" altLang="ja-JP" sz="4000" dirty="0" err="1"/>
              <a:t>Eq</a:t>
            </a:r>
            <a:r>
              <a:rPr lang="en-US" altLang="ja-JP" sz="4000" dirty="0"/>
              <a:t>(1), and the inverse Fourier transform as </a:t>
            </a:r>
            <a:r>
              <a:rPr lang="en-US" altLang="ja-JP" sz="4000" dirty="0" err="1"/>
              <a:t>Eq</a:t>
            </a:r>
            <a:r>
              <a:rPr lang="en-US" altLang="ja-JP" sz="4000" dirty="0"/>
              <a:t>(2).</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2585433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Where we have assumed that the process Y_T is defined over a time range T, </a:t>
            </a:r>
            <a:r>
              <a:rPr lang="en-US" altLang="ja-JP" sz="4000" dirty="0"/>
              <a:t>from –T/2 to +T/2, </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
        <p:nvSpPr>
          <p:cNvPr id="5" name="フローチャート : 他ページ結合子 4"/>
          <p:cNvSpPr/>
          <p:nvPr/>
        </p:nvSpPr>
        <p:spPr>
          <a:xfrm>
            <a:off x="3581600" y="397898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245130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smtClean="0"/>
              <a:t>by </a:t>
            </a:r>
            <a:r>
              <a:rPr lang="en-US" altLang="ja-JP" sz="4000" dirty="0"/>
              <a:t>multiplying the original process Y with a windowing box function such that Y_T = Y inside the range, and zero outside.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Tree>
    <p:extLst>
      <p:ext uri="{BB962C8B-B14F-4D97-AF65-F5344CB8AC3E}">
        <p14:creationId xmlns:p14="http://schemas.microsoft.com/office/powerpoint/2010/main" val="2717515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555526"/>
            <a:ext cx="6264696" cy="4234071"/>
          </a:xfrm>
        </p:spPr>
        <p:txBody>
          <a:bodyPr>
            <a:noAutofit/>
          </a:bodyPr>
          <a:lstStyle/>
          <a:p>
            <a:r>
              <a:rPr lang="en-US" altLang="ja-JP" sz="4000" dirty="0"/>
              <a:t>And later we will take the limit of T goes to +</a:t>
            </a:r>
            <a:r>
              <a:rPr lang="en-US" altLang="ja-JP" sz="4000" dirty="0" err="1"/>
              <a:t>infty</a:t>
            </a:r>
            <a:r>
              <a:rPr lang="en-US" altLang="ja-JP" sz="4000" dirty="0"/>
              <a:t>. </a:t>
            </a:r>
          </a:p>
          <a:p>
            <a:r>
              <a:rPr lang="en-US" altLang="ja-JP" sz="4000" dirty="0" smtClean="0"/>
              <a:t>This </a:t>
            </a:r>
            <a:r>
              <a:rPr lang="en-US" altLang="ja-JP" sz="4000" dirty="0"/>
              <a:t>is required in order to properly define the Fourier transform.</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5</a:t>
            </a:r>
            <a:endParaRPr kumimoji="1" lang="ja-JP" altLang="en-US" sz="2800" dirty="0"/>
          </a:p>
        </p:txBody>
      </p:sp>
      <p:sp>
        <p:nvSpPr>
          <p:cNvPr id="6" name="右矢印 5"/>
          <p:cNvSpPr/>
          <p:nvPr/>
        </p:nvSpPr>
        <p:spPr>
          <a:xfrm>
            <a:off x="6624228"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627577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Therefore, such motions must be modeled as stochastic processes, for which exact predictions are no longer possible. </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a:t>
            </a:r>
            <a:endParaRPr kumimoji="1" lang="ja-JP" altLang="en-US" sz="2800" dirty="0"/>
          </a:p>
        </p:txBody>
      </p:sp>
    </p:spTree>
    <p:extLst>
      <p:ext uri="{BB962C8B-B14F-4D97-AF65-F5344CB8AC3E}">
        <p14:creationId xmlns:p14="http://schemas.microsoft.com/office/powerpoint/2010/main" val="3130295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35494"/>
            <a:ext cx="6984776" cy="4512520"/>
          </a:xfrm>
        </p:spPr>
        <p:txBody>
          <a:bodyPr>
            <a:noAutofit/>
          </a:bodyPr>
          <a:lstStyle/>
          <a:p>
            <a:r>
              <a:rPr lang="en-US" altLang="ja-JP" sz="4000" dirty="0"/>
              <a:t>For what follows, it will be useful to define the Spectral density or power spectrum of a given stochastic process Y(t) rather than directly evaluating the probability function.</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6</a:t>
            </a:r>
            <a:endParaRPr kumimoji="1" lang="ja-JP" altLang="en-US" sz="2800" dirty="0"/>
          </a:p>
        </p:txBody>
      </p:sp>
    </p:spTree>
    <p:extLst>
      <p:ext uri="{BB962C8B-B14F-4D97-AF65-F5344CB8AC3E}">
        <p14:creationId xmlns:p14="http://schemas.microsoft.com/office/powerpoint/2010/main" val="1386969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 spectrum density is defined in terms of the Fourier transform as Eq.(4</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6</a:t>
            </a:r>
            <a:endParaRPr kumimoji="1" lang="ja-JP" altLang="en-US" sz="2800" dirty="0"/>
          </a:p>
        </p:txBody>
      </p:sp>
    </p:spTree>
    <p:extLst>
      <p:ext uri="{BB962C8B-B14F-4D97-AF65-F5344CB8AC3E}">
        <p14:creationId xmlns:p14="http://schemas.microsoft.com/office/powerpoint/2010/main" val="1043033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smtClean="0"/>
              <a:t>This </a:t>
            </a:r>
            <a:r>
              <a:rPr lang="en-US" altLang="ja-JP" sz="4000" dirty="0"/>
              <a:t>spectral density gives us the importance of the different frequency components or Fourier modes in the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6</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1630489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As a first example, let us consider a purely deterministic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2744835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Let the time evolution of this process be given by a simple cosine wave, of frequency \</a:t>
            </a:r>
            <a:r>
              <a:rPr lang="en-US" altLang="ja-JP" sz="4000" dirty="0" smtClean="0"/>
              <a:t>omega_1, </a:t>
            </a:r>
            <a:r>
              <a:rPr lang="en-US" altLang="ja-JP" sz="4000" dirty="0"/>
              <a:t>such that in Eq.(5</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3417211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There is no random component here, we know the precise value of Y at any given time 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267186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When we calculate the power spectrum, we get a single delta peak, centered at \omega_1, with amplitude A^2.</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Tree>
    <p:extLst>
      <p:ext uri="{BB962C8B-B14F-4D97-AF65-F5344CB8AC3E}">
        <p14:creationId xmlns:p14="http://schemas.microsoft.com/office/powerpoint/2010/main" val="3417211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This is not surprising, since we know that Y(t) contains only a single Fourier mode with frequency \omega_1.</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7</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318050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As a second example, let us consider the case of White noise, which is purely stochastic.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1893909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On the left, we have a sample realization of a white noise with amplitude </a:t>
            </a:r>
            <a:r>
              <a:rPr lang="en-US" altLang="ja-JP" sz="4000" dirty="0" smtClean="0"/>
              <a:t>A.</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4149339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This means that somewhat different mathematical methods are needed to characterize and analyze stochastic processes.</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a:t>
            </a:r>
            <a:endParaRPr kumimoji="1" lang="ja-JP" altLang="en-US" sz="2800" dirty="0"/>
          </a:p>
        </p:txBody>
      </p:sp>
      <p:sp>
        <p:nvSpPr>
          <p:cNvPr id="5" name="右矢印 4"/>
          <p:cNvSpPr/>
          <p:nvPr/>
        </p:nvSpPr>
        <p:spPr>
          <a:xfrm>
            <a:off x="6649300" y="4316625"/>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448828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From the path we can see that most values will lie within the range between –A and +A.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3930561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555526"/>
            <a:ext cx="6984776" cy="4111657"/>
          </a:xfrm>
        </p:spPr>
        <p:txBody>
          <a:bodyPr>
            <a:noAutofit/>
          </a:bodyPr>
          <a:lstStyle/>
          <a:p>
            <a:r>
              <a:rPr lang="en-US" altLang="ja-JP" sz="4000" dirty="0"/>
              <a:t>The signal looks very complicated, however, a simpler representation can be obtained when you compute the power spectrum S(\omega), which we have plotted on the right.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Tree>
    <p:extLst>
      <p:ext uri="{BB962C8B-B14F-4D97-AF65-F5344CB8AC3E}">
        <p14:creationId xmlns:p14="http://schemas.microsoft.com/office/powerpoint/2010/main" val="3930561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555526"/>
            <a:ext cx="6984776" cy="3780420"/>
          </a:xfrm>
        </p:spPr>
        <p:txBody>
          <a:bodyPr>
            <a:noAutofit/>
          </a:bodyPr>
          <a:lstStyle/>
          <a:p>
            <a:r>
              <a:rPr lang="en-US" altLang="ja-JP" sz="4000" dirty="0"/>
              <a:t>S(\omega) is just a constant, with amplitude A^2. </a:t>
            </a:r>
          </a:p>
          <a:p>
            <a:r>
              <a:rPr lang="en-US" altLang="ja-JP" sz="4000" dirty="0"/>
              <a:t>In other words, this process not only contains all frequencies, but it contains them all in the same amount.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8</a:t>
            </a:r>
            <a:endParaRPr kumimoji="1" lang="ja-JP" altLang="en-US" sz="2800" dirty="0"/>
          </a:p>
        </p:txBody>
      </p:sp>
      <p:sp>
        <p:nvSpPr>
          <p:cNvPr id="6" name="右矢印 5"/>
          <p:cNvSpPr/>
          <p:nvPr/>
        </p:nvSpPr>
        <p:spPr>
          <a:xfrm>
            <a:off x="6372200" y="428390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969654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When studying stochastic process, it is convenient to introduce a special class of functions called correlation functions.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2273895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They provide a measure of how related or correlated one or more dynamic variables are, over a separation time t.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2273895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For now, we only consider a single stochastic process Y(t), thus we deal with </a:t>
            </a:r>
            <a:r>
              <a:rPr lang="en-US" altLang="ja-JP" sz="4000" dirty="0" smtClean="0"/>
              <a:t>auto-correlation </a:t>
            </a:r>
            <a:r>
              <a:rPr lang="en-US" altLang="ja-JP" sz="4000" dirty="0"/>
              <a:t>functions</a:t>
            </a:r>
            <a:r>
              <a:rPr lang="en-US" altLang="ja-JP" sz="4000" dirty="0" smtClean="0"/>
              <a:t>.</a:t>
            </a:r>
          </a:p>
          <a:p>
            <a:r>
              <a:rPr lang="en-US" altLang="ja-JP" sz="4000" dirty="0"/>
              <a:t>This </a:t>
            </a:r>
            <a:r>
              <a:rPr lang="en-US" altLang="ja-JP" sz="4000" dirty="0" smtClean="0"/>
              <a:t>auto</a:t>
            </a:r>
            <a:r>
              <a:rPr lang="en-US" altLang="ja-JP" sz="4000" dirty="0" smtClean="0"/>
              <a:t>-correlation </a:t>
            </a:r>
            <a:r>
              <a:rPr lang="en-US" altLang="ja-JP" sz="4000" dirty="0"/>
              <a:t>function \phi(t) is defined in Eq.(9</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3264655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Imagine again several realizations of a stochastic process, which pass through the same point at time \tau.</a:t>
            </a:r>
          </a:p>
          <a:p>
            <a:r>
              <a:rPr lang="en-US" altLang="ja-JP" sz="4000" dirty="0"/>
              <a:t>What do we know about Y at later times?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3888215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Assuming that the paths are continuous, we expect that for short times t, </a:t>
            </a:r>
            <a:r>
              <a:rPr lang="en-US" altLang="ja-JP" sz="4000" dirty="0" smtClean="0"/>
              <a:t>Y at \tau </a:t>
            </a:r>
            <a:r>
              <a:rPr lang="en-US" altLang="ja-JP" sz="4000" dirty="0"/>
              <a:t>+ </a:t>
            </a:r>
            <a:r>
              <a:rPr lang="en-US" altLang="ja-JP" sz="4000" dirty="0" smtClean="0"/>
              <a:t>t </a:t>
            </a:r>
            <a:r>
              <a:rPr lang="en-US" altLang="ja-JP" sz="4000" dirty="0"/>
              <a:t>will be very close to </a:t>
            </a:r>
            <a:r>
              <a:rPr lang="en-US" altLang="ja-JP" sz="4000" dirty="0" smtClean="0"/>
              <a:t>Y at ¥tau.</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Tree>
    <p:extLst>
      <p:ext uri="{BB962C8B-B14F-4D97-AF65-F5344CB8AC3E}">
        <p14:creationId xmlns:p14="http://schemas.microsoft.com/office/powerpoint/2010/main" val="235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But what about for large values of t?</a:t>
            </a:r>
          </a:p>
          <a:p>
            <a:r>
              <a:rPr lang="en-US" altLang="ja-JP" sz="4000" dirty="0"/>
              <a:t>This is the information that the auto-correlation function gives us.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9</a:t>
            </a:r>
            <a:endParaRPr kumimoji="1" lang="ja-JP" altLang="en-US" sz="2800" dirty="0"/>
          </a:p>
        </p:txBody>
      </p:sp>
      <p:sp>
        <p:nvSpPr>
          <p:cNvPr id="5" name="右矢印 4"/>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1299949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A typical example of this auto-correlation is plotted on the right. </a:t>
            </a:r>
            <a:endParaRPr lang="en-US" altLang="ja-JP" sz="4000" dirty="0" smtClean="0"/>
          </a:p>
          <a:p>
            <a:r>
              <a:rPr lang="en-US" altLang="ja-JP" sz="4000" dirty="0" smtClean="0"/>
              <a:t>At </a:t>
            </a:r>
            <a:r>
              <a:rPr lang="en-US" altLang="ja-JP" sz="4000" dirty="0"/>
              <a:t>time t=0, \</a:t>
            </a:r>
            <a:r>
              <a:rPr lang="en-US" altLang="ja-JP" sz="4000" dirty="0" err="1" smtClean="0"/>
              <a:t>phi_Y</a:t>
            </a:r>
            <a:r>
              <a:rPr lang="en-US" altLang="ja-JP" sz="4000" dirty="0" smtClean="0"/>
              <a:t>(t=0</a:t>
            </a:r>
            <a:r>
              <a:rPr lang="en-US" altLang="ja-JP" sz="4000" dirty="0"/>
              <a:t>) = Average(Y^2).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Tree>
    <p:extLst>
      <p:ext uri="{BB962C8B-B14F-4D97-AF65-F5344CB8AC3E}">
        <p14:creationId xmlns:p14="http://schemas.microsoft.com/office/powerpoint/2010/main" val="1941648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497920"/>
            <a:ext cx="5688632" cy="4558107"/>
          </a:xfrm>
        </p:spPr>
        <p:txBody>
          <a:bodyPr>
            <a:noAutofit/>
          </a:bodyPr>
          <a:lstStyle/>
          <a:p>
            <a:r>
              <a:rPr lang="en-US" altLang="ja-JP" sz="4000" dirty="0">
                <a:cs typeface="Corbel"/>
              </a:rPr>
              <a:t>Before defining what a stochastic process is, let us give a familiar example of something that is not a stochastic process.</a:t>
            </a:r>
          </a:p>
        </p:txBody>
      </p:sp>
      <p:sp>
        <p:nvSpPr>
          <p:cNvPr id="2" name="スライド番号プレースホルダー 1"/>
          <p:cNvSpPr>
            <a:spLocks noGrp="1"/>
          </p:cNvSpPr>
          <p:nvPr>
            <p:ph type="sldNum" sz="quarter" idx="12"/>
          </p:nvPr>
        </p:nvSpPr>
        <p:spPr/>
        <p:txBody>
          <a:bodyPr/>
          <a:lstStyle/>
          <a:p>
            <a:r>
              <a:rPr lang="ja-JP" altLang="en-US" dirty="0" smtClean="0"/>
              <a:t>3</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en-US" altLang="ja-JP" sz="2800" dirty="0"/>
              <a:t>2</a:t>
            </a:r>
            <a:endParaRPr kumimoji="1" lang="ja-JP" altLang="en-US" sz="2800" dirty="0"/>
          </a:p>
        </p:txBody>
      </p:sp>
    </p:spTree>
    <p:extLst>
      <p:ext uri="{BB962C8B-B14F-4D97-AF65-F5344CB8AC3E}">
        <p14:creationId xmlns:p14="http://schemas.microsoft.com/office/powerpoint/2010/main" val="2367749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For “short” times we see a weak decay, the correlation </a:t>
            </a:r>
            <a:r>
              <a:rPr lang="en-US" altLang="ja-JP" sz="4000" dirty="0" smtClean="0"/>
              <a:t>function </a:t>
            </a:r>
            <a:r>
              <a:rPr lang="en-US" altLang="ja-JP" sz="4000" dirty="0"/>
              <a:t>does not change significantly, but eventually, when t is large enough it finally goes to zero.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Tree>
    <p:extLst>
      <p:ext uri="{BB962C8B-B14F-4D97-AF65-F5344CB8AC3E}">
        <p14:creationId xmlns:p14="http://schemas.microsoft.com/office/powerpoint/2010/main" val="1023425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833919"/>
            <a:ext cx="7344816" cy="3970079"/>
          </a:xfrm>
        </p:spPr>
        <p:txBody>
          <a:bodyPr>
            <a:noAutofit/>
          </a:bodyPr>
          <a:lstStyle/>
          <a:p>
            <a:r>
              <a:rPr lang="en-US" altLang="ja-JP" sz="4000" dirty="0"/>
              <a:t>Thus, knowing the value of Y at some time t0 gives me some information of Y at future times. </a:t>
            </a:r>
            <a:endParaRPr lang="en-US" altLang="ja-JP" sz="4000" dirty="0" smtClean="0"/>
          </a:p>
          <a:p>
            <a:r>
              <a:rPr lang="en-US" altLang="ja-JP" sz="4000" dirty="0"/>
              <a:t>But only for these “short” times, where the values are said to be correlated</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41</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Tree>
    <p:extLst>
      <p:ext uri="{BB962C8B-B14F-4D97-AF65-F5344CB8AC3E}">
        <p14:creationId xmlns:p14="http://schemas.microsoft.com/office/powerpoint/2010/main" val="1023425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15514"/>
            <a:ext cx="6984776" cy="4116476"/>
          </a:xfrm>
        </p:spPr>
        <p:txBody>
          <a:bodyPr>
            <a:noAutofit/>
          </a:bodyPr>
          <a:lstStyle/>
          <a:p>
            <a:r>
              <a:rPr lang="en-US" altLang="ja-JP" sz="4000" dirty="0"/>
              <a:t>At larger times, my knowledge of Y at time t0 gives me no information as the auto-correlation function has decayed to zero, meaning that the values are not </a:t>
            </a:r>
            <a:r>
              <a:rPr lang="en-US" altLang="ja-JP" sz="4000" dirty="0" smtClean="0"/>
              <a:t>correlated any more.</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42</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10</a:t>
            </a:r>
            <a:endParaRPr kumimoji="1" lang="ja-JP" altLang="en-US" sz="2800" dirty="0"/>
          </a:p>
        </p:txBody>
      </p:sp>
      <p:sp>
        <p:nvSpPr>
          <p:cNvPr id="6" name="右矢印 5"/>
          <p:cNvSpPr/>
          <p:nvPr/>
        </p:nvSpPr>
        <p:spPr>
          <a:xfrm>
            <a:off x="6635445" y="4328199"/>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743797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27534"/>
            <a:ext cx="6984776" cy="3780420"/>
          </a:xfrm>
        </p:spPr>
        <p:txBody>
          <a:bodyPr>
            <a:noAutofit/>
          </a:bodyPr>
          <a:lstStyle/>
          <a:p>
            <a:r>
              <a:rPr lang="en-US" altLang="ja-JP" sz="4000" dirty="0"/>
              <a:t>To get an idea of how the correlation function behaves, let us consider again the case of the purely deterministic cosine wave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43</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11</a:t>
            </a:r>
            <a:endParaRPr kumimoji="1" lang="ja-JP" altLang="en-US" sz="2800" dirty="0"/>
          </a:p>
        </p:txBody>
      </p:sp>
    </p:spTree>
    <p:extLst>
      <p:ext uri="{BB962C8B-B14F-4D97-AF65-F5344CB8AC3E}">
        <p14:creationId xmlns:p14="http://schemas.microsoft.com/office/powerpoint/2010/main" val="2872159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27534"/>
            <a:ext cx="6984776" cy="3780420"/>
          </a:xfrm>
        </p:spPr>
        <p:txBody>
          <a:bodyPr>
            <a:noAutofit/>
          </a:bodyPr>
          <a:lstStyle/>
          <a:p>
            <a:r>
              <a:rPr lang="en-US" altLang="ja-JP" sz="4000" dirty="0"/>
              <a:t>In this case, the auto-correlation function is a constant with the amplitude of A^2, which never decays.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44</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11</a:t>
            </a:r>
            <a:endParaRPr kumimoji="1" lang="ja-JP" altLang="en-US" sz="2800" dirty="0"/>
          </a:p>
        </p:txBody>
      </p:sp>
    </p:spTree>
    <p:extLst>
      <p:ext uri="{BB962C8B-B14F-4D97-AF65-F5344CB8AC3E}">
        <p14:creationId xmlns:p14="http://schemas.microsoft.com/office/powerpoint/2010/main" val="6158508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27534"/>
            <a:ext cx="6984776" cy="3780420"/>
          </a:xfrm>
        </p:spPr>
        <p:txBody>
          <a:bodyPr>
            <a:noAutofit/>
          </a:bodyPr>
          <a:lstStyle/>
          <a:p>
            <a:r>
              <a:rPr lang="en-US" altLang="ja-JP" sz="4000" dirty="0"/>
              <a:t>The meaning of this is clear, if we know the value of Y at any given time, we know the value of Y at all times, as expected.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45</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11</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2197184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Now let us consider a more interesting case. Going back to the white noise example.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46</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Tree>
    <p:extLst>
      <p:ext uri="{BB962C8B-B14F-4D97-AF65-F5344CB8AC3E}">
        <p14:creationId xmlns:p14="http://schemas.microsoft.com/office/powerpoint/2010/main" val="2936152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By definition, we know that the value of Y at any given time t, is uncorrelated with the value of Y at any other time 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47</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Tree>
    <p:extLst>
      <p:ext uri="{BB962C8B-B14F-4D97-AF65-F5344CB8AC3E}">
        <p14:creationId xmlns:p14="http://schemas.microsoft.com/office/powerpoint/2010/main" val="29361522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In other words, knowing the value of Y at time t, does not tell me anything about future or past values of Y.</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48</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Tree>
    <p:extLst>
      <p:ext uri="{BB962C8B-B14F-4D97-AF65-F5344CB8AC3E}">
        <p14:creationId xmlns:p14="http://schemas.microsoft.com/office/powerpoint/2010/main" val="17451385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836357"/>
            <a:ext cx="6984776" cy="4111657"/>
          </a:xfrm>
        </p:spPr>
        <p:txBody>
          <a:bodyPr>
            <a:noAutofit/>
          </a:bodyPr>
          <a:lstStyle/>
          <a:p>
            <a:r>
              <a:rPr lang="en-US" altLang="ja-JP" sz="4000" dirty="0"/>
              <a:t>This is exactly what we see when we calculate the autocorrelation </a:t>
            </a:r>
            <a:r>
              <a:rPr lang="en-US" altLang="ja-JP" sz="4000" dirty="0" smtClean="0"/>
              <a:t>function, </a:t>
            </a:r>
            <a:r>
              <a:rPr lang="en-US" altLang="ja-JP" sz="4000" dirty="0"/>
              <a:t>which is just a delta function centered at t=zero, with amplitude of A^2 </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49</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
        <p:nvSpPr>
          <p:cNvPr id="5" name="右矢印 4"/>
          <p:cNvSpPr/>
          <p:nvPr/>
        </p:nvSpPr>
        <p:spPr>
          <a:xfrm>
            <a:off x="6732240"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71926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497920"/>
            <a:ext cx="6480720" cy="4558107"/>
          </a:xfrm>
        </p:spPr>
        <p:txBody>
          <a:bodyPr>
            <a:normAutofit/>
          </a:bodyPr>
          <a:lstStyle/>
          <a:p>
            <a:r>
              <a:rPr lang="en-US" altLang="ja-JP" sz="4000" dirty="0">
                <a:cs typeface="Corbel"/>
              </a:rPr>
              <a:t>Let X be given as some function of time t, such that we know the exact values of X at any given time t.</a:t>
            </a:r>
          </a:p>
          <a:p>
            <a:r>
              <a:rPr lang="en-US" altLang="ja-JP" sz="4000" dirty="0">
                <a:cs typeface="Corbel"/>
              </a:rPr>
              <a:t>This is called a deterministic process.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2</a:t>
            </a:r>
            <a:endParaRPr kumimoji="1" lang="ja-JP" altLang="en-US" sz="2800" dirty="0"/>
          </a:p>
        </p:txBody>
      </p:sp>
      <p:sp>
        <p:nvSpPr>
          <p:cNvPr id="6" name="右矢印 5"/>
          <p:cNvSpPr/>
          <p:nvPr/>
        </p:nvSpPr>
        <p:spPr>
          <a:xfrm>
            <a:off x="6649300" y="4316625"/>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37896550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908365"/>
            <a:ext cx="6984776" cy="4111657"/>
          </a:xfrm>
        </p:spPr>
        <p:txBody>
          <a:bodyPr>
            <a:noAutofit/>
          </a:bodyPr>
          <a:lstStyle/>
          <a:p>
            <a:r>
              <a:rPr lang="en-US" altLang="ja-JP" sz="4000" dirty="0" smtClean="0"/>
              <a:t>This </a:t>
            </a:r>
            <a:r>
              <a:rPr lang="en-US" altLang="ja-JP" sz="4000" dirty="0"/>
              <a:t>is what we have plotted on the right.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50</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12</a:t>
            </a:r>
            <a:endParaRPr kumimoji="1" lang="ja-JP" altLang="en-US" sz="2800" dirty="0"/>
          </a:p>
        </p:txBody>
      </p:sp>
      <p:sp>
        <p:nvSpPr>
          <p:cNvPr id="5" name="右矢印 4"/>
          <p:cNvSpPr/>
          <p:nvPr/>
        </p:nvSpPr>
        <p:spPr>
          <a:xfrm>
            <a:off x="6732240" y="436581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523327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Using the definition of the correlation function Eq.(9) and the inverse Fourier transform Eq.(2), we can derive the following useful theorem.</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51</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1040372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First, we express the value of Y at time </a:t>
            </a:r>
            <a:r>
              <a:rPr lang="en-US" altLang="ja-JP" sz="4000" dirty="0" smtClean="0"/>
              <a:t>t + \tau </a:t>
            </a:r>
            <a:r>
              <a:rPr lang="en-US" altLang="ja-JP" sz="4000" dirty="0"/>
              <a:t>in terms of its Fourier components.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52</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1735757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Second, we rearrange the integrals over \tau and \omega, and write the exponential of the sum as a product of exponentials.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53</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10104131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The inner-most integral is nothing but the conjugate of the Fourier transform of Y(t</a:t>
            </a:r>
            <a:r>
              <a:rPr lang="en-US" altLang="ja-JP" sz="4000" dirty="0" smtClean="0"/>
              <a:t>) which is </a:t>
            </a:r>
            <a:r>
              <a:rPr lang="en-US" altLang="ja-JP" sz="4000" dirty="0"/>
              <a:t>Y(-\omega) </a:t>
            </a:r>
            <a:r>
              <a:rPr lang="en-US" altLang="ja-JP" sz="4000" dirty="0" smtClean="0"/>
              <a:t>defined as </a:t>
            </a:r>
            <a:r>
              <a:rPr lang="en-US" altLang="ja-JP" sz="4000" dirty="0"/>
              <a:t>Y*(\omega).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54</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Tree>
    <p:extLst>
      <p:ext uri="{BB962C8B-B14F-4D97-AF65-F5344CB8AC3E}">
        <p14:creationId xmlns:p14="http://schemas.microsoft.com/office/powerpoint/2010/main" val="8700612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6984776" cy="3780420"/>
          </a:xfrm>
        </p:spPr>
        <p:txBody>
          <a:bodyPr>
            <a:noAutofit/>
          </a:bodyPr>
          <a:lstStyle/>
          <a:p>
            <a:r>
              <a:rPr lang="en-US" altLang="ja-JP" sz="4000" dirty="0"/>
              <a:t>Finally, we identify the term in parenthesis as the power spectrum of Y(\omega</a:t>
            </a:r>
            <a:r>
              <a:rPr lang="en-US" altLang="ja-JP" sz="4000" dirty="0" smtClean="0"/>
              <a:t>) that is  </a:t>
            </a:r>
            <a:r>
              <a:rPr lang="en-US" altLang="ja-JP" sz="4000" dirty="0"/>
              <a:t>S(\omega).</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55</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13</a:t>
            </a:r>
            <a:endParaRPr kumimoji="1" lang="ja-JP" altLang="en-US" sz="2800" dirty="0"/>
          </a:p>
        </p:txBody>
      </p:sp>
      <p:sp>
        <p:nvSpPr>
          <p:cNvPr id="6" name="右矢印 5"/>
          <p:cNvSpPr/>
          <p:nvPr/>
        </p:nvSpPr>
        <p:spPr>
          <a:xfrm>
            <a:off x="6372200" y="4191930"/>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次のスライドへ</a:t>
            </a:r>
            <a:endParaRPr kumimoji="1" lang="ja-JP" altLang="en-US" sz="1400" dirty="0">
              <a:solidFill>
                <a:srgbClr val="000000"/>
              </a:solidFill>
            </a:endParaRPr>
          </a:p>
        </p:txBody>
      </p:sp>
    </p:spTree>
    <p:extLst>
      <p:ext uri="{BB962C8B-B14F-4D97-AF65-F5344CB8AC3E}">
        <p14:creationId xmlns:p14="http://schemas.microsoft.com/office/powerpoint/2010/main" val="17327148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Thus, from Eq.(14) we immediately </a:t>
            </a:r>
            <a:r>
              <a:rPr lang="en-US" altLang="ja-JP" sz="4000"/>
              <a:t>identify </a:t>
            </a:r>
            <a:r>
              <a:rPr lang="en-US" altLang="ja-JP" sz="4000" smtClean="0"/>
              <a:t>S(\omega) </a:t>
            </a:r>
            <a:r>
              <a:rPr lang="en-US" altLang="ja-JP" sz="4000" dirty="0"/>
              <a:t>as the Fourier transform of the correlation function \phi(t).</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56</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Tree>
    <p:extLst>
      <p:ext uri="{BB962C8B-B14F-4D97-AF65-F5344CB8AC3E}">
        <p14:creationId xmlns:p14="http://schemas.microsoft.com/office/powerpoint/2010/main" val="6450570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This is an example of the famous Wiener-</a:t>
            </a:r>
            <a:r>
              <a:rPr lang="en-US" altLang="ja-JP" sz="4000" dirty="0" err="1"/>
              <a:t>Khintchine</a:t>
            </a:r>
            <a:r>
              <a:rPr lang="en-US" altLang="ja-JP" sz="4000" dirty="0"/>
              <a:t> theorem, which states </a:t>
            </a:r>
            <a:r>
              <a:rPr lang="en-US" altLang="ja-JP" sz="4000" dirty="0" smtClean="0"/>
              <a:t>that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57</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
        <p:nvSpPr>
          <p:cNvPr id="5" name="フローチャート : 他ページ結合子 4"/>
          <p:cNvSpPr/>
          <p:nvPr/>
        </p:nvSpPr>
        <p:spPr>
          <a:xfrm>
            <a:off x="3581600" y="397898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19377590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“The autocorrelation function of a stationary stochastic process is related to the spectral density or power spectrum of this process through a Fourier transform“.</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58</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Tree>
    <p:extLst>
      <p:ext uri="{BB962C8B-B14F-4D97-AF65-F5344CB8AC3E}">
        <p14:creationId xmlns:p14="http://schemas.microsoft.com/office/powerpoint/2010/main" val="14291464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9552" y="483518"/>
            <a:ext cx="7920880" cy="3970079"/>
          </a:xfrm>
        </p:spPr>
        <p:txBody>
          <a:bodyPr>
            <a:noAutofit/>
          </a:bodyPr>
          <a:lstStyle/>
          <a:p>
            <a:r>
              <a:rPr lang="en-US" altLang="ja-JP" sz="4000" dirty="0"/>
              <a:t>Inspection of equations (14) and (15) allows us to derive the following simple expressions for the correlation function and power spectrum at zero time and frequency, represented by equations (16) and (17) respectively</a:t>
            </a:r>
            <a:r>
              <a:rPr lang="en-US" altLang="ja-JP" sz="4000" dirty="0" smtClean="0"/>
              <a:t>.</a:t>
            </a:r>
            <a:endParaRPr lang="en-US"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59</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Tree>
    <p:extLst>
      <p:ext uri="{BB962C8B-B14F-4D97-AF65-F5344CB8AC3E}">
        <p14:creationId xmlns:p14="http://schemas.microsoft.com/office/powerpoint/2010/main" val="3950198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Autofit/>
          </a:bodyPr>
          <a:lstStyle/>
          <a:p>
            <a:r>
              <a:rPr lang="en-US" altLang="ja-JP" sz="4000" dirty="0"/>
              <a:t>Now let us consider a stochastic process Y(t).</a:t>
            </a:r>
          </a:p>
          <a:p>
            <a:r>
              <a:rPr lang="en-US" altLang="ja-JP" sz="4000" dirty="0"/>
              <a:t>Here, we can no longer specify Y as a function of time.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240471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886763"/>
            <a:ext cx="7128792" cy="3780420"/>
          </a:xfrm>
        </p:spPr>
        <p:txBody>
          <a:bodyPr>
            <a:noAutofit/>
          </a:bodyPr>
          <a:lstStyle/>
          <a:p>
            <a:r>
              <a:rPr lang="en-US" altLang="ja-JP" sz="4000" dirty="0"/>
              <a:t>These are called sum rules.</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60</a:t>
            </a:fld>
            <a:endParaRPr lang="ja-JP" altLang="en-US"/>
          </a:p>
        </p:txBody>
      </p:sp>
      <p:sp>
        <p:nvSpPr>
          <p:cNvPr id="4" name="テキスト ボックス 3"/>
          <p:cNvSpPr txBox="1"/>
          <p:nvPr/>
        </p:nvSpPr>
        <p:spPr>
          <a:xfrm>
            <a:off x="7308304" y="173884"/>
            <a:ext cx="1728192"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kumimoji="1" lang="en-US" altLang="ja-JP" sz="2800" dirty="0" smtClean="0"/>
              <a:t>14</a:t>
            </a:r>
            <a:endParaRPr kumimoji="1" lang="ja-JP" altLang="en-US" sz="2800" dirty="0"/>
          </a:p>
        </p:txBody>
      </p:sp>
      <p:sp>
        <p:nvSpPr>
          <p:cNvPr id="5" name="フローチャート : 端子 4"/>
          <p:cNvSpPr/>
          <p:nvPr/>
        </p:nvSpPr>
        <p:spPr>
          <a:xfrm>
            <a:off x="5990340"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静止してください</a:t>
            </a:r>
            <a:endParaRPr kumimoji="1" lang="ja-JP" altLang="en-US" dirty="0">
              <a:solidFill>
                <a:schemeClr val="tx1"/>
              </a:solidFill>
            </a:endParaRPr>
          </a:p>
        </p:txBody>
      </p:sp>
    </p:spTree>
    <p:extLst>
      <p:ext uri="{BB962C8B-B14F-4D97-AF65-F5344CB8AC3E}">
        <p14:creationId xmlns:p14="http://schemas.microsoft.com/office/powerpoint/2010/main" val="395019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Autofit/>
          </a:bodyPr>
          <a:lstStyle/>
          <a:p>
            <a:r>
              <a:rPr lang="en-US" altLang="ja-JP" sz="4000" dirty="0"/>
              <a:t>The only thing we can do is to talk about probabilities.</a:t>
            </a:r>
          </a:p>
          <a:p>
            <a:r>
              <a:rPr lang="en-US" altLang="ja-JP" sz="4000" dirty="0"/>
              <a:t>Instead of giving the value of Y at some time t, </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
        <p:nvSpPr>
          <p:cNvPr id="5" name="フローチャート : 他ページ結合子 4"/>
          <p:cNvSpPr/>
          <p:nvPr/>
        </p:nvSpPr>
        <p:spPr>
          <a:xfrm>
            <a:off x="3581600" y="397898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3951428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rmAutofit/>
          </a:bodyPr>
          <a:lstStyle/>
          <a:p>
            <a:r>
              <a:rPr lang="en-US" altLang="ja-JP" sz="4000" dirty="0"/>
              <a:t>we must specify the probability that the random variable has a value y at time t, given that it had a value y_0 at time t_0.</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24047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692342"/>
            <a:ext cx="5688632" cy="4363685"/>
          </a:xfrm>
        </p:spPr>
        <p:txBody>
          <a:bodyPr>
            <a:normAutofit/>
          </a:bodyPr>
          <a:lstStyle/>
          <a:p>
            <a:r>
              <a:rPr lang="en-US" altLang="ja-JP" sz="4000" dirty="0"/>
              <a:t>If we were to draw several realizations of this process, we might end up with the trajectories drawn here.</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ja-JP" altLang="en-US" sz="2800" dirty="0" smtClean="0"/>
              <a:t>スライド</a:t>
            </a:r>
            <a:r>
              <a:rPr lang="ja-JP" altLang="ja-JP" sz="2800" dirty="0"/>
              <a:t>3</a:t>
            </a:r>
            <a:endParaRPr kumimoji="1" lang="ja-JP" altLang="en-US" sz="2800" dirty="0"/>
          </a:p>
        </p:txBody>
      </p:sp>
    </p:spTree>
    <p:extLst>
      <p:ext uri="{BB962C8B-B14F-4D97-AF65-F5344CB8AC3E}">
        <p14:creationId xmlns:p14="http://schemas.microsoft.com/office/powerpoint/2010/main" val="3468589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7580</TotalTime>
  <Words>1675</Words>
  <Application>Microsoft Office PowerPoint</Application>
  <PresentationFormat>画面に合わせる (16:9)</PresentationFormat>
  <Paragraphs>208</Paragraphs>
  <Slides>60</Slides>
  <Notes>0</Notes>
  <HiddenSlides>1</HiddenSlides>
  <MMClips>0</MMClips>
  <ScaleCrop>false</ScaleCrop>
  <HeadingPairs>
    <vt:vector size="4" baseType="variant">
      <vt:variant>
        <vt:lpstr>テーマ</vt:lpstr>
      </vt:variant>
      <vt:variant>
        <vt:i4>1</vt:i4>
      </vt:variant>
      <vt:variant>
        <vt:lpstr>スライド タイトル</vt:lpstr>
      </vt:variant>
      <vt:variant>
        <vt:i4>60</vt:i4>
      </vt:variant>
    </vt:vector>
  </HeadingPairs>
  <TitlesOfParts>
    <vt:vector size="6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110</cp:revision>
  <dcterms:created xsi:type="dcterms:W3CDTF">2015-07-01T01:44:32Z</dcterms:created>
  <dcterms:modified xsi:type="dcterms:W3CDTF">2017-01-17T05:48:40Z</dcterms:modified>
</cp:coreProperties>
</file>