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4" r:id="rId2"/>
    <p:sldId id="505" r:id="rId3"/>
    <p:sldId id="473" r:id="rId4"/>
    <p:sldId id="499" r:id="rId5"/>
    <p:sldId id="498" r:id="rId6"/>
    <p:sldId id="497" r:id="rId7"/>
    <p:sldId id="474" r:id="rId8"/>
    <p:sldId id="475" r:id="rId9"/>
    <p:sldId id="468" r:id="rId10"/>
    <p:sldId id="304" r:id="rId11"/>
    <p:sldId id="264" r:id="rId12"/>
    <p:sldId id="471" r:id="rId13"/>
    <p:sldId id="344" r:id="rId14"/>
    <p:sldId id="345" r:id="rId15"/>
    <p:sldId id="481" r:id="rId16"/>
    <p:sldId id="426" r:id="rId17"/>
    <p:sldId id="457" r:id="rId18"/>
    <p:sldId id="456" r:id="rId19"/>
    <p:sldId id="455" r:id="rId20"/>
    <p:sldId id="422" r:id="rId21"/>
    <p:sldId id="465" r:id="rId22"/>
    <p:sldId id="507" r:id="rId23"/>
    <p:sldId id="506" r:id="rId24"/>
    <p:sldId id="421" r:id="rId25"/>
    <p:sldId id="484" r:id="rId26"/>
    <p:sldId id="488" r:id="rId27"/>
    <p:sldId id="501" r:id="rId28"/>
    <p:sldId id="500" r:id="rId29"/>
    <p:sldId id="487" r:id="rId30"/>
    <p:sldId id="504" r:id="rId31"/>
    <p:sldId id="503" r:id="rId32"/>
    <p:sldId id="486" r:id="rId33"/>
    <p:sldId id="491" r:id="rId34"/>
    <p:sldId id="490" r:id="rId35"/>
    <p:sldId id="489" r:id="rId36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66" d="100"/>
          <a:sy n="66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this </a:t>
            </a:r>
            <a:r>
              <a:rPr lang="en-US" altLang="ja-JP" sz="4000" dirty="0" smtClean="0">
                <a:cs typeface="Corbel"/>
              </a:rPr>
              <a:t>plot, we try to simulate the dynamics of </a:t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a simple mechanical system using the Euler method.</a:t>
            </a:r>
          </a:p>
          <a:p>
            <a:r>
              <a:rPr lang="ja-JP" altLang="en-US" sz="4000" dirty="0">
                <a:cs typeface="Corbel"/>
              </a:rPr>
              <a:t>送る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2342"/>
            <a:ext cx="676875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here use the Euler method to numerically solve the ordinary differential equations (B1) and (B2).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56337"/>
            <a:ext cx="6732748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For a small time increment $\Delta t$, the time integrals from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$ to 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+\Delta t$ can be approximated to first order as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</a:t>
            </a:r>
            <a:r>
              <a:rPr lang="en-US" altLang="ja-JP" sz="4000" dirty="0" smtClean="0"/>
              <a:t>(B3</a:t>
            </a:r>
            <a:r>
              <a:rPr lang="en-US" altLang="ja-JP" sz="4000" dirty="0"/>
              <a:t>) and </a:t>
            </a:r>
            <a:r>
              <a:rPr lang="en-US" altLang="ja-JP" sz="4000" dirty="0" smtClean="0"/>
              <a:t>(B4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94826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408712" cy="406845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Before running our simulation, let us import the necessary </a:t>
            </a:r>
            <a:r>
              <a:rPr lang="en-US" altLang="ja-JP" sz="4000" dirty="0" smtClean="0"/>
              <a:t>libraries.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6228184" y="213970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480720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the code example shown here, first</a:t>
            </a:r>
            <a:r>
              <a:rPr lang="en-US" altLang="ja-JP" sz="4000" dirty="0"/>
              <a:t>, we define the dimensionality of our system, and the number of steps we want to take.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we define R and V as two-dimensional vectors, which will contain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instantaneous position and velocity of our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visualize the trajectory, we also create arrays </a:t>
            </a:r>
            <a:r>
              <a:rPr lang="en-US" altLang="ja-JP" sz="4000" dirty="0" err="1"/>
              <a:t>Rs</a:t>
            </a:r>
            <a:r>
              <a:rPr lang="en-US" altLang="ja-JP" sz="4000" dirty="0"/>
              <a:t> and Vs, which will contain the positions and velocities at all times.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6308" y="758850"/>
            <a:ext cx="6768752" cy="394847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we also define arrays to store the energy and the time values for the whole trajectory.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create animations using “</a:t>
            </a:r>
            <a:r>
              <a:rPr lang="en-US" altLang="ja-JP" sz="4000" dirty="0" err="1" smtClean="0"/>
              <a:t>matplotlib</a:t>
            </a:r>
            <a:r>
              <a:rPr lang="en-US" altLang="ja-JP" sz="4000" dirty="0"/>
              <a:t>,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we will use the "</a:t>
            </a:r>
            <a:r>
              <a:rPr lang="en-US" altLang="ja-JP" sz="4000" dirty="0" err="1"/>
              <a:t>FuncAnimation</a:t>
            </a:r>
            <a:r>
              <a:rPr lang="en-US" altLang="ja-JP" sz="4000" dirty="0"/>
              <a:t>" procedure of the animation module.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13943"/>
            <a:ext cx="6552728" cy="4234071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module requires that we define two additional procedures, "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" and "</a:t>
            </a:r>
            <a:r>
              <a:rPr lang="en-US" altLang="ja-JP" sz="4000" dirty="0" smtClean="0"/>
              <a:t>animate."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" is just an initialization procedure that defines all the graphical elements that will later be used.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Consider a spring of constant $k</a:t>
            </a:r>
            <a:r>
              <a:rPr lang="en-US" altLang="ja-JP" sz="4000" dirty="0" smtClean="0">
                <a:cs typeface="Corbel"/>
              </a:rPr>
              <a:t>$, </a:t>
            </a:r>
            <a:r>
              <a:rPr lang="en-US" altLang="ja-JP" sz="4000" dirty="0">
                <a:cs typeface="Corbel"/>
              </a:rPr>
              <a:t>with one end attached to the </a:t>
            </a:r>
            <a:r>
              <a:rPr lang="en-US" altLang="ja-JP" sz="4000" dirty="0" smtClean="0">
                <a:cs typeface="Corbel"/>
              </a:rPr>
              <a:t>origin, </a:t>
            </a:r>
            <a:r>
              <a:rPr lang="en-US" altLang="ja-JP" sz="4000" dirty="0">
                <a:cs typeface="Corbel"/>
              </a:rPr>
              <a:t>and the other end to a particle of mass $m$ immersed in a fluid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1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483518"/>
            <a:ext cx="6912768" cy="43924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"animate" is the main procedure, it will be called </a:t>
            </a:r>
            <a:r>
              <a:rPr lang="en-US" altLang="ja-JP" sz="4000" dirty="0" err="1"/>
              <a:t>everytime</a:t>
            </a:r>
            <a:r>
              <a:rPr lang="en-US" altLang="ja-JP" sz="4000" dirty="0"/>
              <a:t> we want to update the graph, thus, it will be responsible for updating our solution by performing the time integration.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perform a simulation in the code example show here.</a:t>
            </a:r>
          </a:p>
          <a:p>
            <a:r>
              <a:rPr lang="en-US" altLang="ja-JP" sz="4000" dirty="0" smtClean="0"/>
              <a:t>The System parameters and the initial conditions are defined at </a:t>
            </a:r>
            <a:r>
              <a:rPr lang="en-US" altLang="ja-JP" sz="4000" smtClean="0"/>
              <a:t>the beginning.</a:t>
            </a:r>
            <a:endParaRPr lang="en-US" altLang="ja-JP" sz="4000" dirty="0" smtClean="0"/>
          </a:p>
          <a:p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Then, necessary procedures for drawing animation are performed.</a:t>
            </a:r>
          </a:p>
          <a:p>
            <a:r>
              <a:rPr lang="en-US" altLang="ja-JP" sz="4000" dirty="0" smtClean="0"/>
              <a:t>Finally the “</a:t>
            </a:r>
            <a:r>
              <a:rPr lang="en-US" altLang="ja-JP" sz="4000" dirty="0" err="1" smtClean="0"/>
              <a:t>Func.animation</a:t>
            </a:r>
            <a:r>
              <a:rPr lang="en-US" altLang="ja-JP" sz="4000" dirty="0" smtClean="0"/>
              <a:t>” procedure is called at the bottom.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Here, we visualize the time evolution of the particle trajectory.</a:t>
            </a:r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black point represents the position of the particle at the given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addition, the entire trajectory of the particle is given by updating the red line at each </a:t>
            </a:r>
            <a:r>
              <a:rPr lang="en-US" altLang="ja-JP" sz="4000" dirty="0" smtClean="0"/>
              <a:t>step.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Notice that the particle traces what appears to be a closed orbit.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27534"/>
            <a:ext cx="7200800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look in more detail at what is happening to the particle</a:t>
            </a:r>
            <a:r>
              <a:rPr lang="en-US" altLang="ja-JP" sz="4000" dirty="0" smtClean="0"/>
              <a:t>. </a:t>
            </a:r>
            <a:r>
              <a:rPr lang="ja-JP" altLang="en-US" sz="4000" dirty="0" smtClean="0"/>
              <a:t>実行</a:t>
            </a:r>
            <a:endParaRPr lang="en-US" altLang="ja-JP" sz="4000" dirty="0"/>
          </a:p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this, we have plotted the x and y positions, as well as the total energy, as a function of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expected, the x and y coordinates show oscillatory motion.</a:t>
            </a:r>
          </a:p>
          <a:p>
            <a:r>
              <a:rPr lang="en-US" altLang="ja-JP" sz="4000" dirty="0" smtClean="0"/>
              <a:t>What </a:t>
            </a:r>
            <a:r>
              <a:rPr lang="en-US" altLang="ja-JP" sz="4000" dirty="0"/>
              <a:t>is probably more surprising, are the oscillations in the total energy.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this case, we have turned off friction, so ideally the energy of our system should be conserved.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oscillations in the energy are an artifact of the approximate solution scheme we have used.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 the friction constant between the particle and the fluid is $\zeta$, but we assume that the spring is friction free.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4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reduce these fluctuations, we can use a smaller </a:t>
            </a:r>
            <a:r>
              <a:rPr lang="en-US" altLang="ja-JP" sz="4000" dirty="0" smtClean="0"/>
              <a:t>Delta t, </a:t>
            </a:r>
            <a:r>
              <a:rPr lang="en-US" altLang="ja-JP" sz="4000" dirty="0"/>
              <a:t>or even adopt a higher order integrator, for example the </a:t>
            </a:r>
            <a:r>
              <a:rPr lang="en-US" altLang="ja-JP" sz="4000" dirty="0" err="1"/>
              <a:t>Runge-Kutta</a:t>
            </a:r>
            <a:r>
              <a:rPr lang="en-US" altLang="ja-JP" sz="4000" dirty="0"/>
              <a:t> 4th order method.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However, even though the energy is not strictly conserved, notice that there is no notable systematic drift.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711505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energy oscillates around a fixed value.</a:t>
            </a:r>
          </a:p>
          <a:p>
            <a:r>
              <a:rPr lang="en-US" altLang="ja-JP" sz="4000" dirty="0" smtClean="0"/>
              <a:t>For </a:t>
            </a:r>
            <a:r>
              <a:rPr lang="en-US" altLang="ja-JP" sz="4000" dirty="0"/>
              <a:t>physical simulations, this is a crucial aspect of a good integrator.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Ideally, the solutions to this harmonic problem in the absence of friction are closed orbits.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0232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check if this is the case, we make a parametric plot of the x, y positions of the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Indeed, our orbit appears to be a closed one, even though a more careful examination will show a slightly spiraling trajectory.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$R(t)$ be the temporal position of the particle at time $t$, and $V(t)$ its velocity.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There are two forces acting on the particle; the friction force exerted by the fluid and the restoring force of the spring.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friction force is assumed to be proportional to the velocity of the particle and points in the opposite direction.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spring force is assumed to be proportional to the distance from the origin and points towards the origin.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Then, the following two differential equations for the time evolution of the position and the velocity of the particle, must be simultaneously solved.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Eq. </a:t>
            </a:r>
            <a:r>
              <a:rPr lang="en-US" altLang="ja-JP" sz="4000" dirty="0" smtClean="0">
                <a:cs typeface="Corbel"/>
              </a:rPr>
              <a:t>(B1</a:t>
            </a:r>
            <a:r>
              <a:rPr lang="en-US" altLang="ja-JP" sz="4000" dirty="0">
                <a:cs typeface="Corbel"/>
              </a:rPr>
              <a:t>) is simply the definition of the velocity, and Eq. </a:t>
            </a:r>
            <a:r>
              <a:rPr lang="en-US" altLang="ja-JP" sz="4000" dirty="0" smtClean="0">
                <a:cs typeface="Corbel"/>
              </a:rPr>
              <a:t>(B2</a:t>
            </a:r>
            <a:r>
              <a:rPr lang="en-US" altLang="ja-JP" sz="4000" dirty="0">
                <a:cs typeface="Corbel"/>
              </a:rPr>
              <a:t>) represents the force balance, which is known as Newton’s 2nd law of motion.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924</Words>
  <Application>Microsoft Office PowerPoint</Application>
  <PresentationFormat>画面に合わせる (16:9)</PresentationFormat>
  <Paragraphs>123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186</cp:revision>
  <dcterms:created xsi:type="dcterms:W3CDTF">2015-07-01T01:44:32Z</dcterms:created>
  <dcterms:modified xsi:type="dcterms:W3CDTF">2017-02-07T03:29:41Z</dcterms:modified>
</cp:coreProperties>
</file>