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07" autoAdjust="0"/>
  </p:normalViewPr>
  <p:slideViewPr>
    <p:cSldViewPr>
      <p:cViewPr varScale="1">
        <p:scale>
          <a:sx n="79" d="100"/>
          <a:sy n="79" d="100"/>
        </p:scale>
        <p:origin x="-360" y="-1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dmins\Desktop\giri\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[d.xlsx]Sheet1!PivotTable1</c:name>
    <c:fmtId val="2"/>
  </c:pivotSource>
  <c:chart>
    <c:title>
      <c:tx>
        <c:rich>
          <a:bodyPr/>
          <a:lstStyle/>
          <a:p>
            <a:pPr>
              <a:defRPr/>
            </a:pPr>
            <a:r>
              <a:rPr lang="en-US" dirty="0" err="1"/>
              <a:t>emplpoyee</a:t>
            </a:r>
            <a:r>
              <a:rPr lang="en-US" baseline="0" dirty="0"/>
              <a:t> </a:t>
            </a:r>
            <a:r>
              <a:rPr lang="en-US" baseline="0" dirty="0" smtClean="0"/>
              <a:t>performance analysis</a:t>
            </a:r>
            <a:endParaRPr lang="en-US" dirty="0"/>
          </a:p>
        </c:rich>
      </c:tx>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perspective val="30"/>
    </c:view3D>
    <c:plotArea>
      <c:layout/>
      <c:bar3DChart>
        <c:barDir val="col"/>
        <c:grouping val="clustered"/>
        <c:ser>
          <c:idx val="0"/>
          <c:order val="0"/>
          <c:tx>
            <c:strRef>
              <c:f>Sheet1!$B$4:$B$5</c:f>
              <c:strCache>
                <c:ptCount val="1"/>
                <c:pt idx="0">
                  <c:v>Count of ExperienceInCurrentDomain2</c:v>
                </c:pt>
              </c:strCache>
            </c:strRef>
          </c:tx>
          <c:cat>
            <c:strRef>
              <c:f>Sheet1!$A$6:$A$13</c:f>
              <c:strCache>
                <c:ptCount val="7"/>
                <c:pt idx="0">
                  <c:v>2012</c:v>
                </c:pt>
                <c:pt idx="1">
                  <c:v>2013</c:v>
                </c:pt>
                <c:pt idx="2">
                  <c:v>2014</c:v>
                </c:pt>
                <c:pt idx="3">
                  <c:v>2015</c:v>
                </c:pt>
                <c:pt idx="4">
                  <c:v>2016</c:v>
                </c:pt>
                <c:pt idx="5">
                  <c:v>2017</c:v>
                </c:pt>
                <c:pt idx="6">
                  <c:v>2018</c:v>
                </c:pt>
              </c:strCache>
            </c:strRef>
          </c:cat>
          <c:val>
            <c:numRef>
              <c:f>Sheet1!$B$6:$B$13</c:f>
              <c:numCache>
                <c:formatCode>General</c:formatCode>
                <c:ptCount val="7"/>
                <c:pt idx="0">
                  <c:v>504</c:v>
                </c:pt>
                <c:pt idx="1">
                  <c:v>669</c:v>
                </c:pt>
                <c:pt idx="2">
                  <c:v>699</c:v>
                </c:pt>
                <c:pt idx="3">
                  <c:v>781</c:v>
                </c:pt>
                <c:pt idx="4">
                  <c:v>525</c:v>
                </c:pt>
                <c:pt idx="5">
                  <c:v>1108</c:v>
                </c:pt>
                <c:pt idx="6">
                  <c:v>367</c:v>
                </c:pt>
              </c:numCache>
            </c:numRef>
          </c:val>
        </c:ser>
        <c:ser>
          <c:idx val="1"/>
          <c:order val="1"/>
          <c:tx>
            <c:strRef>
              <c:f>Sheet1!$C$4:$C$5</c:f>
              <c:strCache>
                <c:ptCount val="1"/>
                <c:pt idx="0">
                  <c:v>Count of EverBenched</c:v>
                </c:pt>
              </c:strCache>
            </c:strRef>
          </c:tx>
          <c:cat>
            <c:strRef>
              <c:f>Sheet1!$A$6:$A$13</c:f>
              <c:strCache>
                <c:ptCount val="7"/>
                <c:pt idx="0">
                  <c:v>2012</c:v>
                </c:pt>
                <c:pt idx="1">
                  <c:v>2013</c:v>
                </c:pt>
                <c:pt idx="2">
                  <c:v>2014</c:v>
                </c:pt>
                <c:pt idx="3">
                  <c:v>2015</c:v>
                </c:pt>
                <c:pt idx="4">
                  <c:v>2016</c:v>
                </c:pt>
                <c:pt idx="5">
                  <c:v>2017</c:v>
                </c:pt>
                <c:pt idx="6">
                  <c:v>2018</c:v>
                </c:pt>
              </c:strCache>
            </c:strRef>
          </c:cat>
          <c:val>
            <c:numRef>
              <c:f>Sheet1!$C$6:$C$13</c:f>
              <c:numCache>
                <c:formatCode>General</c:formatCode>
                <c:ptCount val="7"/>
                <c:pt idx="0">
                  <c:v>504</c:v>
                </c:pt>
                <c:pt idx="1">
                  <c:v>669</c:v>
                </c:pt>
                <c:pt idx="2">
                  <c:v>699</c:v>
                </c:pt>
                <c:pt idx="3">
                  <c:v>781</c:v>
                </c:pt>
                <c:pt idx="4">
                  <c:v>525</c:v>
                </c:pt>
                <c:pt idx="5">
                  <c:v>1108</c:v>
                </c:pt>
                <c:pt idx="6">
                  <c:v>367</c:v>
                </c:pt>
              </c:numCache>
            </c:numRef>
          </c:val>
        </c:ser>
        <c:ser>
          <c:idx val="2"/>
          <c:order val="2"/>
          <c:tx>
            <c:strRef>
              <c:f>Sheet1!$D$4:$D$5</c:f>
              <c:strCache>
                <c:ptCount val="1"/>
                <c:pt idx="0">
                  <c:v>Count of LeaveOrNot</c:v>
                </c:pt>
              </c:strCache>
            </c:strRef>
          </c:tx>
          <c:cat>
            <c:strRef>
              <c:f>Sheet1!$A$6:$A$13</c:f>
              <c:strCache>
                <c:ptCount val="7"/>
                <c:pt idx="0">
                  <c:v>2012</c:v>
                </c:pt>
                <c:pt idx="1">
                  <c:v>2013</c:v>
                </c:pt>
                <c:pt idx="2">
                  <c:v>2014</c:v>
                </c:pt>
                <c:pt idx="3">
                  <c:v>2015</c:v>
                </c:pt>
                <c:pt idx="4">
                  <c:v>2016</c:v>
                </c:pt>
                <c:pt idx="5">
                  <c:v>2017</c:v>
                </c:pt>
                <c:pt idx="6">
                  <c:v>2018</c:v>
                </c:pt>
              </c:strCache>
            </c:strRef>
          </c:cat>
          <c:val>
            <c:numRef>
              <c:f>Sheet1!$D$6:$D$13</c:f>
              <c:numCache>
                <c:formatCode>General</c:formatCode>
                <c:ptCount val="7"/>
                <c:pt idx="0">
                  <c:v>504</c:v>
                </c:pt>
                <c:pt idx="1">
                  <c:v>669</c:v>
                </c:pt>
                <c:pt idx="2">
                  <c:v>699</c:v>
                </c:pt>
                <c:pt idx="3">
                  <c:v>781</c:v>
                </c:pt>
                <c:pt idx="4">
                  <c:v>525</c:v>
                </c:pt>
                <c:pt idx="5">
                  <c:v>1108</c:v>
                </c:pt>
                <c:pt idx="6">
                  <c:v>367</c:v>
                </c:pt>
              </c:numCache>
            </c:numRef>
          </c:val>
        </c:ser>
        <c:ser>
          <c:idx val="3"/>
          <c:order val="3"/>
          <c:tx>
            <c:strRef>
              <c:f>Sheet1!$E$4:$E$5</c:f>
              <c:strCache>
                <c:ptCount val="1"/>
                <c:pt idx="0">
                  <c:v>Count of PaymentTier</c:v>
                </c:pt>
              </c:strCache>
            </c:strRef>
          </c:tx>
          <c:cat>
            <c:strRef>
              <c:f>Sheet1!$A$6:$A$13</c:f>
              <c:strCache>
                <c:ptCount val="7"/>
                <c:pt idx="0">
                  <c:v>2012</c:v>
                </c:pt>
                <c:pt idx="1">
                  <c:v>2013</c:v>
                </c:pt>
                <c:pt idx="2">
                  <c:v>2014</c:v>
                </c:pt>
                <c:pt idx="3">
                  <c:v>2015</c:v>
                </c:pt>
                <c:pt idx="4">
                  <c:v>2016</c:v>
                </c:pt>
                <c:pt idx="5">
                  <c:v>2017</c:v>
                </c:pt>
                <c:pt idx="6">
                  <c:v>2018</c:v>
                </c:pt>
              </c:strCache>
            </c:strRef>
          </c:cat>
          <c:val>
            <c:numRef>
              <c:f>Sheet1!$E$6:$E$13</c:f>
              <c:numCache>
                <c:formatCode>General</c:formatCode>
                <c:ptCount val="7"/>
                <c:pt idx="0">
                  <c:v>504</c:v>
                </c:pt>
                <c:pt idx="1">
                  <c:v>669</c:v>
                </c:pt>
                <c:pt idx="2">
                  <c:v>699</c:v>
                </c:pt>
                <c:pt idx="3">
                  <c:v>781</c:v>
                </c:pt>
                <c:pt idx="4">
                  <c:v>525</c:v>
                </c:pt>
                <c:pt idx="5">
                  <c:v>1108</c:v>
                </c:pt>
                <c:pt idx="6">
                  <c:v>367</c:v>
                </c:pt>
              </c:numCache>
            </c:numRef>
          </c:val>
        </c:ser>
        <c:shape val="box"/>
        <c:axId val="88407040"/>
        <c:axId val="90605056"/>
        <c:axId val="0"/>
      </c:bar3DChart>
      <c:catAx>
        <c:axId val="88407040"/>
        <c:scaling>
          <c:orientation val="minMax"/>
        </c:scaling>
        <c:axPos val="b"/>
        <c:tickLblPos val="nextTo"/>
        <c:crossAx val="90605056"/>
        <c:crosses val="autoZero"/>
        <c:auto val="1"/>
        <c:lblAlgn val="ctr"/>
        <c:lblOffset val="100"/>
      </c:catAx>
      <c:valAx>
        <c:axId val="90605056"/>
        <c:scaling>
          <c:orientation val="minMax"/>
        </c:scaling>
        <c:axPos val="l"/>
        <c:majorGridlines/>
        <c:numFmt formatCode="General" sourceLinked="1"/>
        <c:tickLblPos val="nextTo"/>
        <c:crossAx val="88407040"/>
        <c:crosses val="autoZero"/>
        <c:crossBetween val="between"/>
      </c:valAx>
    </c:plotArea>
    <c:legend>
      <c:legendPos val="r"/>
      <c:layout/>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0.65417</cdr:x>
      <cdr:y>0.05903</cdr:y>
    </cdr:from>
    <cdr:to>
      <cdr:x>0.85417</cdr:x>
      <cdr:y>0.39236</cdr:y>
    </cdr:to>
    <cdr:sp macro="" textlink="">
      <cdr:nvSpPr>
        <cdr:cNvPr id="2" name="TextBox 1"/>
        <cdr:cNvSpPr txBox="1"/>
      </cdr:nvSpPr>
      <cdr:spPr>
        <a:xfrm xmlns:a="http://schemas.openxmlformats.org/drawingml/2006/main">
          <a:off x="2990850" y="16192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M. VEDHAGIRI</a:t>
            </a:r>
            <a:endParaRPr lang="en-US" sz="2400" dirty="0"/>
          </a:p>
          <a:p>
            <a:r>
              <a:rPr lang="en-US" sz="2400" dirty="0"/>
              <a:t>REGISTER </a:t>
            </a:r>
            <a:r>
              <a:rPr lang="en-US" sz="2400" dirty="0" smtClean="0"/>
              <a:t>NO     : 312219006</a:t>
            </a:r>
            <a:endParaRPr lang="en-US" sz="2400" dirty="0"/>
          </a:p>
          <a:p>
            <a:r>
              <a:rPr lang="en-US" sz="2400" dirty="0" smtClean="0"/>
              <a:t>DEPARTMENT    : 3</a:t>
            </a:r>
            <a:r>
              <a:rPr lang="en-US" sz="2400" baseline="30000" dirty="0" smtClean="0"/>
              <a:t>rd</a:t>
            </a:r>
            <a:r>
              <a:rPr lang="en-US" sz="2400" dirty="0" smtClean="0"/>
              <a:t> YEAR B.COM[GENERAL]</a:t>
            </a:r>
            <a:endParaRPr lang="en-US" sz="2400" dirty="0"/>
          </a:p>
          <a:p>
            <a:r>
              <a:rPr lang="en-US" sz="2400" dirty="0" smtClean="0"/>
              <a:t>COLLEGE             : APOLLO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smtClean="0"/>
          </a:p>
          <a:p>
            <a:r>
              <a:rPr lang="en-US" dirty="0" smtClean="0"/>
              <a:t>*Data Preparation: Clean and organize data, ensuring accuracy and consistency. </a:t>
            </a:r>
          </a:p>
          <a:p>
            <a:r>
              <a:rPr lang="en-US" dirty="0" smtClean="0"/>
              <a:t>*Trend Analysis: Apply charts and graphs (e.g., line charts, bar graphs) to visualize trends over time, such as employee performance or turnover rates. </a:t>
            </a:r>
          </a:p>
          <a:p>
            <a:r>
              <a:rPr lang="en-US" dirty="0" smtClean="0"/>
              <a:t>*Pivot Tables: Create pivot tables to aggregate and analyze data across different dimensions, such as department, tenure, or job role. </a:t>
            </a:r>
          </a:p>
          <a:p>
            <a:r>
              <a:rPr lang="en-US" dirty="0" smtClean="0"/>
              <a:t>*Regression Analysis: Utilize regression functions to identify relationships between variables, such as the impact of training on performance.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609600" y="1219200"/>
          <a:ext cx="6934200" cy="5257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smtClean="0"/>
          </a:p>
          <a:p>
            <a:r>
              <a:rPr lang="en-US" dirty="0" smtClean="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smtClean="0"/>
          </a:p>
          <a:p>
            <a:r>
              <a:rPr lang="en-US" b="1" dirty="0" smtClean="0"/>
              <a:t>Employee performance is a critical factor </a:t>
            </a:r>
            <a:r>
              <a:rPr lang="en-US" b="1" dirty="0" err="1" smtClean="0"/>
              <a:t>inuuencing</a:t>
            </a:r>
            <a:r>
              <a:rPr lang="en-US" b="1" dirty="0" smtClean="0"/>
              <a:t> organizational success, requiring effective assessment and management strategies. Addressing performance issues promptly can enhance productivity and employee satisfaction. </a:t>
            </a:r>
          </a:p>
          <a:p>
            <a:r>
              <a:rPr lang="en-US" b="1" dirty="0" smtClean="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smtClean="0"/>
          </a:p>
          <a:p>
            <a:r>
              <a:rPr lang="en-US" b="1" dirty="0" smtClean="0"/>
              <a:t>Employee performance is a critical factor </a:t>
            </a:r>
            <a:r>
              <a:rPr lang="en-US" b="1" dirty="0" err="1" smtClean="0"/>
              <a:t>inuuencing</a:t>
            </a:r>
            <a:r>
              <a:rPr lang="en-US" b="1" dirty="0" smtClean="0"/>
              <a:t> organizational success, requiring effective assessment and management strategies. Addressing performance issues promptly can enhance productivity and employee satisfaction. </a:t>
            </a:r>
          </a:p>
          <a:p>
            <a:r>
              <a:rPr lang="en-US" b="1" dirty="0" smtClean="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smtClean="0"/>
          </a:p>
          <a:p>
            <a:endParaRPr lang="en-US" dirty="0" smtClean="0"/>
          </a:p>
          <a:p>
            <a:r>
              <a:rPr lang="en-US" dirty="0" smtClean="0"/>
              <a:t>**Human Resources (HR) Managers:** They use the insights to make informed decisions about promotions, training, and development. </a:t>
            </a:r>
          </a:p>
          <a:p>
            <a:r>
              <a:rPr lang="en-US" dirty="0" smtClean="0"/>
              <a:t>**Team Leaders and Supervisors:** They apply performance data to provide feedback, set goals, and manage team performance. </a:t>
            </a:r>
          </a:p>
          <a:p>
            <a:r>
              <a:rPr lang="en-US" dirty="0" smtClean="0"/>
              <a:t>**Employees:** They benefit from feedback and performance evaluations that help them improve and advance in their careers. </a:t>
            </a:r>
          </a:p>
          <a:p>
            <a:endParaRPr lang="en-US" dirty="0" smtClean="0"/>
          </a:p>
          <a:p>
            <a:r>
              <a:rPr lang="en-US" dirty="0" smtClean="0"/>
              <a:t>The end users in employee performance analysis typically include: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smtClean="0"/>
          </a:p>
          <a:p>
            <a:r>
              <a:rPr lang="en-US" dirty="0" smtClean="0"/>
              <a:t>*Conditional </a:t>
            </a:r>
            <a:r>
              <a:rPr lang="en-US" dirty="0" err="1" smtClean="0"/>
              <a:t>formating</a:t>
            </a:r>
            <a:r>
              <a:rPr lang="en-US" dirty="0" smtClean="0"/>
              <a:t>- blank values. </a:t>
            </a:r>
          </a:p>
          <a:p>
            <a:r>
              <a:rPr lang="en-US" dirty="0" smtClean="0"/>
              <a:t>*Using- Pivot table &amp; Chart.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3693319"/>
          </a:xfrm>
          <a:prstGeom prst="rect">
            <a:avLst/>
          </a:prstGeom>
          <a:noFill/>
        </p:spPr>
        <p:txBody>
          <a:bodyPr wrap="square" rtlCol="0">
            <a:spAutoFit/>
          </a:bodyPr>
          <a:lstStyle/>
          <a:p>
            <a:endParaRPr lang="en-US" dirty="0" smtClean="0"/>
          </a:p>
          <a:p>
            <a:r>
              <a:rPr lang="en-US" dirty="0" smtClean="0"/>
              <a:t>Employee data set- </a:t>
            </a:r>
            <a:r>
              <a:rPr lang="en-US" dirty="0" err="1" smtClean="0"/>
              <a:t>Kaggle</a:t>
            </a:r>
            <a:r>
              <a:rPr lang="en-US" dirty="0" smtClean="0"/>
              <a:t> </a:t>
            </a:r>
          </a:p>
          <a:p>
            <a:r>
              <a:rPr lang="en-US" dirty="0" smtClean="0"/>
              <a:t>There are 26 features </a:t>
            </a:r>
          </a:p>
          <a:p>
            <a:r>
              <a:rPr lang="en-US" dirty="0" smtClean="0"/>
              <a:t>The important ten features are, </a:t>
            </a:r>
          </a:p>
          <a:p>
            <a:r>
              <a:rPr lang="en-US" dirty="0" smtClean="0"/>
              <a:t>Employment ID </a:t>
            </a:r>
          </a:p>
          <a:p>
            <a:endParaRPr lang="en-US" dirty="0" smtClean="0"/>
          </a:p>
          <a:p>
            <a:r>
              <a:rPr lang="en-US" dirty="0" smtClean="0"/>
              <a:t>*Count of </a:t>
            </a:r>
            <a:r>
              <a:rPr lang="en-US" dirty="0" err="1" smtClean="0"/>
              <a:t>PaymentTier</a:t>
            </a:r>
            <a:endParaRPr lang="en-US" dirty="0" smtClean="0"/>
          </a:p>
          <a:p>
            <a:r>
              <a:rPr lang="en-US" dirty="0" smtClean="0"/>
              <a:t>*Gender </a:t>
            </a:r>
            <a:endParaRPr lang="en-US" dirty="0" smtClean="0"/>
          </a:p>
          <a:p>
            <a:r>
              <a:rPr lang="en-US" dirty="0" smtClean="0"/>
              <a:t>*Education</a:t>
            </a:r>
            <a:endParaRPr lang="en-US" dirty="0" smtClean="0"/>
          </a:p>
          <a:p>
            <a:r>
              <a:rPr lang="en-US" dirty="0" smtClean="0"/>
              <a:t>*Count of ExperienceInCurrentDomain2</a:t>
            </a:r>
            <a:endParaRPr lang="en-US" dirty="0" smtClean="0"/>
          </a:p>
          <a:p>
            <a:r>
              <a:rPr lang="en-US" dirty="0" smtClean="0"/>
              <a:t>*Count of </a:t>
            </a:r>
            <a:r>
              <a:rPr lang="en-US" dirty="0" err="1" smtClean="0"/>
              <a:t>EverBenched</a:t>
            </a:r>
            <a:endParaRPr lang="en-US" dirty="0" smtClean="0"/>
          </a:p>
          <a:p>
            <a:r>
              <a:rPr lang="en-US" dirty="0" smtClean="0"/>
              <a:t>*Count of </a:t>
            </a:r>
            <a:r>
              <a:rPr lang="en-US" dirty="0" err="1" smtClean="0"/>
              <a:t>LeaveOrNot</a:t>
            </a:r>
            <a:endParaRPr lang="en-US" dirty="0" smtClean="0"/>
          </a:p>
          <a:p>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3139321"/>
          </a:xfrm>
          <a:prstGeom prst="rect">
            <a:avLst/>
          </a:prstGeom>
          <a:noFill/>
        </p:spPr>
        <p:txBody>
          <a:bodyPr wrap="square" rtlCol="0">
            <a:spAutoFit/>
          </a:bodyPr>
          <a:lstStyle/>
          <a:p>
            <a:endParaRPr lang="en-US" dirty="0" smtClean="0"/>
          </a:p>
          <a:p>
            <a:r>
              <a:rPr lang="en-US" dirty="0" smtClean="0"/>
              <a:t>Performance Level– There are </a:t>
            </a:r>
            <a:r>
              <a:rPr lang="en-US" dirty="0" err="1" smtClean="0"/>
              <a:t>categoriesCount</a:t>
            </a:r>
            <a:r>
              <a:rPr lang="en-US" dirty="0" smtClean="0"/>
              <a:t> of </a:t>
            </a:r>
            <a:r>
              <a:rPr lang="en-US" dirty="0" err="1" smtClean="0"/>
              <a:t>PaymentTier</a:t>
            </a:r>
            <a:endParaRPr lang="en-US" dirty="0" smtClean="0"/>
          </a:p>
          <a:p>
            <a:r>
              <a:rPr lang="en-US" dirty="0" smtClean="0"/>
              <a:t>*Gender </a:t>
            </a:r>
          </a:p>
          <a:p>
            <a:r>
              <a:rPr lang="en-US" dirty="0" smtClean="0"/>
              <a:t>*Education</a:t>
            </a:r>
          </a:p>
          <a:p>
            <a:r>
              <a:rPr lang="en-US" dirty="0" smtClean="0"/>
              <a:t>*Count of ExperienceInCurrentDomain2</a:t>
            </a:r>
          </a:p>
          <a:p>
            <a:r>
              <a:rPr lang="en-US" dirty="0" smtClean="0"/>
              <a:t>*Count of </a:t>
            </a:r>
            <a:r>
              <a:rPr lang="en-US" dirty="0" err="1" smtClean="0"/>
              <a:t>EverBenched</a:t>
            </a:r>
            <a:endParaRPr lang="en-US" dirty="0" smtClean="0"/>
          </a:p>
          <a:p>
            <a:r>
              <a:rPr lang="en-US" dirty="0" smtClean="0"/>
              <a:t>*Count of </a:t>
            </a:r>
            <a:r>
              <a:rPr lang="en-US" dirty="0" err="1" smtClean="0"/>
              <a:t>LeaveOrNot</a:t>
            </a:r>
            <a:endParaRPr lang="en-US" dirty="0" smtClean="0"/>
          </a:p>
          <a:p>
            <a:endParaRPr lang="en-US" dirty="0" smtClean="0"/>
          </a:p>
          <a:p>
            <a:r>
              <a:rPr lang="en-US" dirty="0" smtClean="0"/>
              <a:t>Using Pivot table and charts is to </a:t>
            </a:r>
            <a:r>
              <a:rPr lang="en-US" dirty="0" err="1" smtClean="0"/>
              <a:t>analyse</a:t>
            </a:r>
            <a:r>
              <a:rPr lang="en-US" dirty="0" smtClean="0"/>
              <a:t> the employees performance.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573</Words>
  <Application>Microsoft Office PowerPoint</Application>
  <PresentationFormat>Custom</PresentationFormat>
  <Paragraphs>89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Admins</cp:lastModifiedBy>
  <cp:revision>17</cp:revision>
  <dcterms:created xsi:type="dcterms:W3CDTF">2024-03-29T15:07:22Z</dcterms:created>
  <dcterms:modified xsi:type="dcterms:W3CDTF">2024-09-11T13:13:53Z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