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50A7E9-CB84-4BF0-AD9D-B7BA5EC23CA2}" v="3" dt="2021-05-24T05:32:37.184"/>
    <p1510:client id="{BDA56503-2F5F-4890-A981-3E802E3B1002}" v="206" dt="2021-05-23T16:16:25.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4" d="100"/>
          <a:sy n="84" d="100"/>
        </p:scale>
        <p:origin x="366" y="90"/>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08/10/2021</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08/10/2021</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2.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3.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emf"/><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4.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21.xml"/><Relationship Id="rId7"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9"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27.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5" imgW="360" imgH="360" progId="">
                  <p:embed/>
                </p:oleObj>
              </mc:Choice>
              <mc:Fallback>
                <p:oleObj name="think-cell Slide" r:id="rId5" imgW="360" imgH="360" progId="">
                  <p:embed/>
                  <p:pic>
                    <p:nvPicPr>
                      <p:cNvPr id="4" name="Object 3"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3"/>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4"/>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6" imgW="360" imgH="360" progId="">
                  <p:embed/>
                </p:oleObj>
              </mc:Choice>
              <mc:Fallback>
                <p:oleObj name="think-cell Slide" r:id="rId6" imgW="360" imgH="360" progId="">
                  <p:embed/>
                  <p:pic>
                    <p:nvPicPr>
                      <p:cNvPr id="5" name="Object 4"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8" imgW="360" imgH="360" progId="">
                  <p:embed/>
                </p:oleObj>
              </mc:Choice>
              <mc:Fallback>
                <p:oleObj name="think-cell Slide" r:id="rId8" imgW="360" imgH="360" progId="">
                  <p:embed/>
                  <p:pic>
                    <p:nvPicPr>
                      <p:cNvPr id="8" name="Object 7" hidden="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3"/>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4"/>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5"/>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6"/>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name="think-cell Slide" r:id="rId4" imgW="360" imgH="360" progId="">
                  <p:embed/>
                </p:oleObj>
              </mc:Choice>
              <mc:Fallback>
                <p:oleObj name="think-cell Slide" r:id="rId4" imgW="360" imgH="360" progId="">
                  <p:embed/>
                  <p:pic>
                    <p:nvPicPr>
                      <p:cNvPr id="3"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name="think-cell Slide" r:id="rId3" imgW="360" imgH="360" progId="">
                  <p:embed/>
                </p:oleObj>
              </mc:Choice>
              <mc:Fallback>
                <p:oleObj name="think-cell Slide" r:id="rId3" imgW="360" imgH="360" progId="">
                  <p:embed/>
                  <p:pic>
                    <p:nvPicPr>
                      <p:cNvPr id="2"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10/8/2021</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7.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oleObject" Target="../embeddings/oleObject11.bin"/><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ags" Target="../tags/tag31.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8"/>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name="think-cell Slide" r:id="rId24" imgW="360" imgH="360" progId="">
                  <p:embed/>
                </p:oleObj>
              </mc:Choice>
              <mc:Fallback>
                <p:oleObj name="think-cell Slide" r:id="rId24" imgW="360" imgH="360" progId="">
                  <p:embed/>
                  <p:pic>
                    <p:nvPicPr>
                      <p:cNvPr id="8" name="Object 7"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19"/>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0"/>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1"/>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2"/>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3"/>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3" imgW="270" imgH="270" progId="TCLayout.ActiveDocument.1">
                  <p:embed/>
                </p:oleObj>
              </mc:Choice>
              <mc:Fallback>
                <p:oleObj name="think-cell Slide" r:id="rId13" imgW="270" imgH="270" progId="TCLayout.ActiveDocument.1">
                  <p:embed/>
                  <p:pic>
                    <p:nvPicPr>
                      <p:cNvPr id="21" name="Object 20" hidden="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hamada.durga-sri@capgemini.com" TargetMode="External"/><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hyperlink" Target="https://github.com/DurgasriThamada/CaseStudy_CropDeal.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626505543"/>
              </p:ext>
            </p:extLst>
          </p:nvPr>
        </p:nvGraphicFramePr>
        <p:xfrm>
          <a:off x="9192130" y="1225866"/>
          <a:ext cx="3038686" cy="5139594"/>
        </p:xfrm>
        <a:graphic>
          <a:graphicData uri="http://schemas.openxmlformats.org/drawingml/2006/table">
            <a:tbl>
              <a:tblPr firstRow="1" bandRow="1">
                <a:tableStyleId>{0E3FDE45-AF77-4B5C-9715-49D594BDF05E}</a:tableStyleId>
              </a:tblPr>
              <a:tblGrid>
                <a:gridCol w="752686">
                  <a:extLst>
                    <a:ext uri="{9D8B030D-6E8A-4147-A177-3AD203B41FA5}">
                      <a16:colId xmlns:a16="http://schemas.microsoft.com/office/drawing/2014/main" val="3331298770"/>
                    </a:ext>
                  </a:extLst>
                </a:gridCol>
                <a:gridCol w="2286000">
                  <a:extLst>
                    <a:ext uri="{9D8B030D-6E8A-4147-A177-3AD203B41FA5}">
                      <a16:colId xmlns:a16="http://schemas.microsoft.com/office/drawing/2014/main" val="879084521"/>
                    </a:ext>
                  </a:extLst>
                </a:gridCol>
              </a:tblGrid>
              <a:tr h="444183">
                <a:tc>
                  <a:txBody>
                    <a:bodyPr/>
                    <a:lstStyle/>
                    <a:p>
                      <a:r>
                        <a:rPr kumimoji="0" lang="en-US" altLang="en-US" sz="800" b="0" u="none" strike="noStrike" kern="1200" cap="none" spc="0" normalizeH="0" baseline="0" noProof="0" dirty="0">
                          <a:ln>
                            <a:noFill/>
                          </a:ln>
                          <a:effectLst/>
                          <a:uLnTx/>
                          <a:uFillTx/>
                        </a:rPr>
                        <a:t>Java 8 /J2EE</a:t>
                      </a:r>
                      <a:r>
                        <a:rPr kumimoji="0" lang="en-US" sz="800" b="0" u="none" strike="noStrike" kern="1200" cap="none" spc="0" normalizeH="0" baseline="0" dirty="0">
                          <a:ln>
                            <a:noFill/>
                          </a:ln>
                          <a:effectLst/>
                          <a:uLnTx/>
                          <a:uFillTx/>
                        </a:rPr>
                        <a:t> </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u="none" strike="noStrike" kern="1200" cap="none" spc="0" normalizeH="0" baseline="0" noProof="0" dirty="0">
                          <a:ln>
                            <a:noFill/>
                          </a:ln>
                          <a:effectLst/>
                          <a:uLnTx/>
                          <a:uFillTx/>
                        </a:rPr>
                        <a:t>Java Basics, OOPS, Generics, Collections, Arrays, Loops, Lambda Exp, Stream API</a:t>
                      </a:r>
                    </a:p>
                    <a:p>
                      <a:r>
                        <a:rPr kumimoji="0" lang="en-US" sz="700" b="0" u="none" strike="noStrike" kern="1200" cap="none" spc="0" normalizeH="0" baseline="0" dirty="0">
                          <a:ln>
                            <a:noFill/>
                          </a:ln>
                          <a:effectLst/>
                          <a:uLnTx/>
                          <a:uFillTx/>
                        </a:rPr>
                        <a:t>Junit, Mockito, Servlets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3257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core</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IOC &amp; Dependency Injection, </a:t>
                      </a:r>
                      <a:r>
                        <a:rPr kumimoji="0" lang="en-US" sz="700" u="none" strike="noStrike" kern="1200" cap="none" spc="0" normalizeH="0" baseline="0" dirty="0" err="1">
                          <a:ln>
                            <a:noFill/>
                          </a:ln>
                          <a:effectLst/>
                          <a:uLnTx/>
                          <a:uFillTx/>
                        </a:rPr>
                        <a:t>Autowire</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626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u="none" strike="noStrike" kern="1200" cap="none" spc="0" normalizeH="0" baseline="0" noProof="0" dirty="0">
                          <a:ln>
                            <a:noFill/>
                          </a:ln>
                          <a:effectLst/>
                          <a:uLnTx/>
                          <a:uFillTx/>
                        </a:rPr>
                        <a:t>Spring REST</a:t>
                      </a: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REST controllers, Implementation of GET, POST, PUT &amp; DELETE, Bean Validation &amp; Exception Handling, Testing Services, Controller &amp; Repository layer</a:t>
                      </a:r>
                      <a:endParaRPr lang="en-US" sz="700" dirty="0">
                        <a:solidFill>
                          <a:schemeClr val="tx1"/>
                        </a:solidFill>
                      </a:endParaRPr>
                    </a:p>
                  </a:txBody>
                  <a:tcPr/>
                </a:tc>
                <a:extLst>
                  <a:ext uri="{0D108BD9-81ED-4DB2-BD59-A6C34878D82A}">
                    <a16:rowId xmlns:a16="http://schemas.microsoft.com/office/drawing/2014/main" val="3229840877"/>
                  </a:ext>
                </a:extLst>
              </a:tr>
              <a:tr h="444183">
                <a:tc>
                  <a:txBody>
                    <a:bodyPr/>
                    <a:lstStyle/>
                    <a:p>
                      <a:r>
                        <a:rPr kumimoji="0" lang="en-US" sz="800" u="none" strike="noStrike" kern="1200" cap="none" spc="0" normalizeH="0" baseline="0" dirty="0">
                          <a:ln>
                            <a:noFill/>
                          </a:ln>
                          <a:effectLst/>
                          <a:uLnTx/>
                          <a:uFillTx/>
                        </a:rPr>
                        <a:t>Spring Data JPA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dirty="0"/>
                        <a:t>Implement DAO layer using spring Data repositories, Transaction Management</a:t>
                      </a:r>
                      <a:endParaRPr lang="en-US" sz="700" dirty="0">
                        <a:solidFill>
                          <a:schemeClr val="tx1"/>
                        </a:solidFill>
                      </a:endParaRPr>
                    </a:p>
                  </a:txBody>
                  <a:tcPr/>
                </a:tc>
                <a:extLst>
                  <a:ext uri="{0D108BD9-81ED-4DB2-BD59-A6C34878D82A}">
                    <a16:rowId xmlns:a16="http://schemas.microsoft.com/office/drawing/2014/main" val="668073409"/>
                  </a:ext>
                </a:extLst>
              </a:tr>
              <a:tr h="562631">
                <a:tc>
                  <a:txBody>
                    <a:bodyPr/>
                    <a:lstStyle/>
                    <a:p>
                      <a:r>
                        <a:rPr kumimoji="0" lang="en-US" sz="800" u="none" strike="noStrike" kern="1200" cap="none" spc="0" normalizeH="0" baseline="0" dirty="0">
                          <a:ln>
                            <a:noFill/>
                          </a:ln>
                          <a:effectLst/>
                          <a:uLnTx/>
                          <a:uFillTx/>
                        </a:rPr>
                        <a:t>Spring Boot Microservices</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700" u="none" strike="noStrike" kern="1200" cap="none" spc="0" normalizeH="0" baseline="0" dirty="0">
                          <a:ln>
                            <a:noFill/>
                          </a:ln>
                          <a:effectLst/>
                          <a:uLnTx/>
                          <a:uFillTx/>
                        </a:rPr>
                        <a:t>Spring Boot Starters, annotations, Swagger API documents</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135133130"/>
                  </a:ext>
                </a:extLst>
              </a:tr>
              <a:tr h="377802">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Eureka, Netflix Ribbon, Feign Client, Netflix Hystrix, Netflix Zuul &amp; Config Server</a:t>
                      </a:r>
                    </a:p>
                    <a:p>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978295346"/>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Angular</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Components, Services, Modules, Routing, Forms &amp; Validation, Testing using Jasmine &amp; Karma</a:t>
                      </a:r>
                      <a:endPar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325734">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7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 Basics</a:t>
                      </a:r>
                    </a:p>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My SQL RDS Basics</a:t>
                      </a:r>
                    </a:p>
                  </a:txBody>
                  <a:tcPr/>
                </a:tc>
                <a:extLst>
                  <a:ext uri="{0D108BD9-81ED-4DB2-BD59-A6C34878D82A}">
                    <a16:rowId xmlns:a16="http://schemas.microsoft.com/office/drawing/2014/main" val="2298680090"/>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HTML 5 &amp; CSS 3,JavaScript, ES6 &amp; TypeScript</a:t>
                      </a:r>
                    </a:p>
                    <a:p>
                      <a:pPr marL="0" lvl="1" indent="0" algn="l" defTabSz="914400" rtl="0" eaLnBrk="1" latinLnBrk="0" hangingPunct="1">
                        <a:buFont typeface="Arial" panose="020B0604020202020204" pitchFamily="34" charset="0"/>
                        <a:buNone/>
                      </a:pPr>
                      <a:r>
                        <a:rPr kumimoji="0" lang="en-US" sz="700" u="none" strike="noStrike" kern="1200" cap="none" spc="0" normalizeH="0" baseline="0" dirty="0">
                          <a:ln>
                            <a:noFill/>
                          </a:ln>
                          <a:solidFill>
                            <a:schemeClr val="tx1"/>
                          </a:solidFill>
                          <a:effectLst/>
                          <a:uLnTx/>
                          <a:uFillTx/>
                          <a:latin typeface="+mn-lt"/>
                          <a:ea typeface="+mn-ea"/>
                          <a:cs typeface="+mn-cs"/>
                        </a:rPr>
                        <a:t>Reusable templates, Optimized UI Designed</a:t>
                      </a:r>
                    </a:p>
                  </a:txBody>
                  <a:tcPr/>
                </a:tc>
                <a:extLst>
                  <a:ext uri="{0D108BD9-81ED-4DB2-BD59-A6C34878D82A}">
                    <a16:rowId xmlns:a16="http://schemas.microsoft.com/office/drawing/2014/main" val="9512774"/>
                  </a:ext>
                </a:extLst>
              </a:tr>
              <a:tr h="260251">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Maven, IDE</a:t>
                      </a:r>
                    </a:p>
                  </a:txBody>
                  <a:tcPr/>
                </a:tc>
                <a:extLst>
                  <a:ext uri="{0D108BD9-81ED-4DB2-BD59-A6C34878D82A}">
                    <a16:rowId xmlns:a16="http://schemas.microsoft.com/office/drawing/2014/main" val="645317192"/>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Devops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CI/CD, Jenkins configuration, quality gate understanding</a:t>
                      </a:r>
                    </a:p>
                  </a:txBody>
                  <a:tcPr/>
                </a:tc>
                <a:extLst>
                  <a:ext uri="{0D108BD9-81ED-4DB2-BD59-A6C34878D82A}">
                    <a16:rowId xmlns:a16="http://schemas.microsoft.com/office/drawing/2014/main" val="3653916308"/>
                  </a:ext>
                </a:extLst>
              </a:tr>
              <a:tr h="444183">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7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794132" y="3209925"/>
            <a:ext cx="4008437" cy="2294731"/>
          </a:xfrm>
        </p:spPr>
        <p:txBody>
          <a:bodyPr/>
          <a:lstStyle/>
          <a:p>
            <a:pPr eaLnBrk="1" hangingPunct="1">
              <a:lnSpc>
                <a:spcPct val="114000"/>
              </a:lnSpc>
            </a:pPr>
            <a:r>
              <a:rPr lang="en-US" altLang="en-US" sz="1400" b="1" dirty="0"/>
              <a:t>Agriculture Crop System Application</a:t>
            </a:r>
          </a:p>
          <a:p>
            <a:pPr eaLnBrk="1" hangingPunct="1">
              <a:lnSpc>
                <a:spcPct val="114000"/>
              </a:lnSpc>
            </a:pPr>
            <a:r>
              <a:rPr lang="en-IN" altLang="en-US" sz="1100" dirty="0"/>
              <a:t>I have implemented end to end case study of the basic ask of Agriculture Crop System Application along with backend testing using responsive UI with </a:t>
            </a:r>
            <a:r>
              <a:rPr lang="en-US" altLang="en-US" sz="1100" dirty="0"/>
              <a:t>CSS and Angular used for user interface.</a:t>
            </a:r>
            <a:endParaRPr lang="en-US" altLang="nl-NL" sz="1100" b="1" dirty="0"/>
          </a:p>
          <a:p>
            <a:pPr eaLnBrk="1" hangingPunct="1">
              <a:lnSpc>
                <a:spcPct val="114000"/>
              </a:lnSpc>
            </a:pPr>
            <a:r>
              <a:rPr lang="en-IN" altLang="nl-NL" b="1" dirty="0"/>
              <a:t> </a:t>
            </a:r>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a:t>Bangalore</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73425" y="1511300"/>
            <a:ext cx="2670175" cy="325438"/>
          </a:xfrm>
        </p:spPr>
        <p:txBody>
          <a:bodyPr/>
          <a:lstStyle/>
          <a:p>
            <a:pPr eaLnBrk="1" hangingPunct="1"/>
            <a:r>
              <a:rPr lang="nl-NL" altLang="nl-NL" dirty="0">
                <a:hlinkClick r:id="rId3"/>
              </a:rPr>
              <a:t>thamada.durga-sri@capgemini.com</a:t>
            </a:r>
            <a:r>
              <a:rPr lang="nl-NL" altLang="nl-NL" dirty="0"/>
              <a:t> </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+91 9550689878</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403296" y="3140074"/>
            <a:ext cx="4057650" cy="2509043"/>
          </a:xfrm>
        </p:spPr>
        <p:txBody>
          <a:bodyPr/>
          <a:lstStyle/>
          <a:p>
            <a:r>
              <a:rPr lang="en-US" altLang="en-US" sz="1400" b="1" dirty="0"/>
              <a:t>Full Stack Developer</a:t>
            </a:r>
          </a:p>
          <a:p>
            <a:pPr marL="171450" indent="-171450">
              <a:buFont typeface="Arial" panose="020B0604020202020204" pitchFamily="34" charset="0"/>
              <a:buChar char="•"/>
            </a:pPr>
            <a:r>
              <a:rPr lang="en-US" sz="1100" dirty="0"/>
              <a:t>Hands on experience in creating </a:t>
            </a:r>
            <a:r>
              <a:rPr lang="en-US" sz="1100" b="1" dirty="0"/>
              <a:t>microservices</a:t>
            </a:r>
            <a:r>
              <a:rPr lang="en-US" sz="1100" dirty="0"/>
              <a:t> with </a:t>
            </a:r>
            <a:r>
              <a:rPr lang="en-US" sz="1100" b="1" dirty="0" err="1"/>
              <a:t>Springboot</a:t>
            </a:r>
            <a:r>
              <a:rPr lang="en-US" sz="1100" b="1" dirty="0"/>
              <a:t>, Spring Cloud API Gateway,</a:t>
            </a:r>
            <a:r>
              <a:rPr lang="en-US" sz="1100" dirty="0"/>
              <a:t> Eureka server</a:t>
            </a:r>
            <a:r>
              <a:rPr lang="en-US" sz="1100" b="1" dirty="0"/>
              <a:t>.</a:t>
            </a:r>
            <a:endParaRPr lang="en-US" sz="1100" dirty="0"/>
          </a:p>
          <a:p>
            <a:pPr marL="171450" indent="-171450">
              <a:buFont typeface="Arial" panose="020B0604020202020204" pitchFamily="34" charset="0"/>
              <a:buChar char="•"/>
            </a:pPr>
            <a:r>
              <a:rPr lang="en-US" sz="1100" dirty="0"/>
              <a:t>Proficient in creating </a:t>
            </a:r>
            <a:r>
              <a:rPr lang="en-US" sz="1100" b="1" dirty="0"/>
              <a:t>Single page Web</a:t>
            </a:r>
            <a:r>
              <a:rPr lang="en-US" sz="1100" dirty="0"/>
              <a:t> Application in </a:t>
            </a:r>
            <a:r>
              <a:rPr lang="en-US" sz="1100" b="1" dirty="0"/>
              <a:t>Angular</a:t>
            </a:r>
            <a:r>
              <a:rPr lang="en-US" sz="1100" dirty="0"/>
              <a:t> with Angular reactive forms, angular routing, CSS.</a:t>
            </a:r>
          </a:p>
          <a:p>
            <a:pPr marL="171450" indent="-171450">
              <a:buFont typeface="Arial" panose="020B0604020202020204" pitchFamily="34" charset="0"/>
              <a:buChar char="•"/>
            </a:pPr>
            <a:r>
              <a:rPr lang="en-US" sz="1100" dirty="0"/>
              <a:t>Hands on experience </a:t>
            </a:r>
            <a:r>
              <a:rPr lang="en-US" sz="1100"/>
              <a:t>in implementing </a:t>
            </a:r>
            <a:r>
              <a:rPr lang="en-US" sz="1100" b="1"/>
              <a:t>unit testing using Junit in spring </a:t>
            </a:r>
            <a:r>
              <a:rPr lang="en-US" sz="1100" b="1" dirty="0"/>
              <a:t>boot</a:t>
            </a:r>
            <a:r>
              <a:rPr lang="en-US" sz="1100" dirty="0"/>
              <a:t> .</a:t>
            </a:r>
          </a:p>
          <a:p>
            <a:br>
              <a:rPr lang="en-US" altLang="nl-NL" dirty="0"/>
            </a:br>
            <a:endParaRPr lang="en-US" altLang="nl-NL"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IN" altLang="en-US" dirty="0" err="1"/>
              <a:t>Durgasri</a:t>
            </a:r>
            <a:r>
              <a:rPr lang="en-IN" altLang="en-US" dirty="0"/>
              <a:t> Thamada</a:t>
            </a:r>
          </a:p>
        </p:txBody>
      </p:sp>
      <p:pic>
        <p:nvPicPr>
          <p:cNvPr id="7179" name="Picture 7">
            <a:hlinkClick r:id="rId4"/>
            <a:extLst>
              <a:ext uri="{FF2B5EF4-FFF2-40B4-BE49-F238E27FC236}">
                <a16:creationId xmlns:a16="http://schemas.microsoft.com/office/drawing/2014/main" id="{12618B16-99B6-4F89-A145-C5939A9383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3582" t="2058" r="24332" b="4875"/>
          <a:stretch>
            <a:fillRect/>
          </a:stretch>
        </p:blipFill>
        <p:spPr bwMode="auto">
          <a:xfrm>
            <a:off x="4460946" y="5627289"/>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id="{273FF0AF-5E94-435C-8A2A-7A7CA0FE36A6}"/>
              </a:ext>
            </a:extLst>
          </p:cNvPr>
          <p:cNvSpPr txBox="1">
            <a:spLocks noChangeArrowheads="1"/>
          </p:cNvSpPr>
          <p:nvPr/>
        </p:nvSpPr>
        <p:spPr bwMode="auto">
          <a:xfrm>
            <a:off x="5121563" y="573206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id="{1616387D-79C4-4D2C-8F4C-617036B1459A}"/>
              </a:ext>
            </a:extLst>
          </p:cNvPr>
          <p:cNvSpPr/>
          <p:nvPr/>
        </p:nvSpPr>
        <p:spPr>
          <a:xfrm>
            <a:off x="9242029" y="939723"/>
            <a:ext cx="567784"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a:ln>
                  <a:noFill/>
                </a:ln>
                <a:solidFill>
                  <a:srgbClr val="0070AD"/>
                </a:solidFill>
                <a:effectLst/>
                <a:uLnTx/>
                <a:uFillTx/>
                <a:latin typeface="Verdana" panose="020B0604030504040204" pitchFamily="34" charset="0"/>
                <a:ea typeface="+mn-ea"/>
                <a:cs typeface="+mn-cs"/>
              </a:rPr>
              <a:t>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4" name="Picture Placeholder 3" descr="A picture containing text, person, posing, blue&#10;&#10;Description automatically generated">
            <a:extLst>
              <a:ext uri="{FF2B5EF4-FFF2-40B4-BE49-F238E27FC236}">
                <a16:creationId xmlns:a16="http://schemas.microsoft.com/office/drawing/2014/main" id="{0567C666-304D-4FD2-9773-736E5E6CA555}"/>
              </a:ext>
            </a:extLst>
          </p:cNvPr>
          <p:cNvPicPr>
            <a:picLocks noGrp="1" noChangeAspect="1"/>
          </p:cNvPicPr>
          <p:nvPr>
            <p:ph type="pic" sz="quarter" idx="46"/>
          </p:nvPr>
        </p:nvPicPr>
        <p:blipFill>
          <a:blip r:embed="rId6">
            <a:extLst>
              <a:ext uri="{28A0092B-C50C-407E-A947-70E740481C1C}">
                <a14:useLocalDpi xmlns:a14="http://schemas.microsoft.com/office/drawing/2010/main" val="0"/>
              </a:ext>
            </a:extLst>
          </a:blip>
          <a:srcRect t="10432" b="10432"/>
          <a:stretch>
            <a:fillRect/>
          </a:stretch>
        </p:blipFill>
        <p:spPr>
          <a:xfrm>
            <a:off x="417229" y="345066"/>
            <a:ext cx="1680380" cy="1681756"/>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25289c4b-8fd1-4155-b56f-82d6fa13afd3"/>
    <ds:schemaRef ds:uri="http://purl.org/dc/terms/"/>
    <ds:schemaRef ds:uri="c43bfbf7-b5f8-4451-8464-ef79a2e28ca1"/>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2855</TotalTime>
  <Words>311</Words>
  <Application>Microsoft Office PowerPoint</Application>
  <PresentationFormat>Widescreen</PresentationFormat>
  <Paragraphs>60</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Durga Sri, Thamada</cp:lastModifiedBy>
  <cp:revision>109</cp:revision>
  <dcterms:created xsi:type="dcterms:W3CDTF">2020-09-22T06:24:34Z</dcterms:created>
  <dcterms:modified xsi:type="dcterms:W3CDTF">2021-10-08T05:18:18Z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