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9" r:id="rId9"/>
    <p:sldId id="263" r:id="rId10"/>
    <p:sldId id="264" r:id="rId11"/>
    <p:sldId id="270" r:id="rId12"/>
    <p:sldId id="265" r:id="rId13"/>
    <p:sldId id="271" r:id="rId14"/>
    <p:sldId id="268"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2" d="100"/>
          <a:sy n="82" d="100"/>
        </p:scale>
        <p:origin x="691"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25-08-2024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8/25/2024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8/25/2024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8/25/2024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8/25/2024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524000" y="3429000"/>
            <a:ext cx="9641142" cy="1938992"/>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STUDENT NAME: DURGA SRI VANI.L</a:t>
            </a:r>
          </a:p>
          <a:p>
            <a:r>
              <a:rPr lang="en-US" sz="2400" dirty="0">
                <a:latin typeface="Times New Roman" panose="02020603050405020304" pitchFamily="18" charset="0"/>
                <a:cs typeface="Times New Roman" panose="02020603050405020304" pitchFamily="18" charset="0"/>
              </a:rPr>
              <a:t>REGISTER NO: 48EA5CF213468F69359416BAB85B8774,312208667</a:t>
            </a:r>
          </a:p>
          <a:p>
            <a:r>
              <a:rPr lang="en-US" sz="2400" dirty="0">
                <a:latin typeface="Times New Roman" panose="02020603050405020304" pitchFamily="18" charset="0"/>
                <a:cs typeface="Times New Roman" panose="02020603050405020304" pitchFamily="18" charset="0"/>
              </a:rPr>
              <a:t>DEPARTMENT: B.COM (GENERAL) </a:t>
            </a:r>
          </a:p>
          <a:p>
            <a:r>
              <a:rPr lang="en-US" sz="2400" dirty="0">
                <a:latin typeface="Times New Roman" panose="02020603050405020304" pitchFamily="18" charset="0"/>
                <a:cs typeface="Times New Roman" panose="02020603050405020304" pitchFamily="18" charset="0"/>
              </a:rPr>
              <a:t>COLLEGE: MEENAKSHI COLLEGE FOR WOMEN</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7F7B1314-1999-4BDF-9D92-18EB991B4DF1}"/>
              </a:ext>
            </a:extLst>
          </p:cNvPr>
          <p:cNvSpPr txBox="1"/>
          <p:nvPr/>
        </p:nvSpPr>
        <p:spPr>
          <a:xfrm>
            <a:off x="990600" y="1447801"/>
            <a:ext cx="7657200" cy="4247317"/>
          </a:xfrm>
          <a:prstGeom prst="rect">
            <a:avLst/>
          </a:prstGeom>
          <a:noFill/>
        </p:spPr>
        <p:txBody>
          <a:bodyPr wrap="square" rtlCol="0">
            <a:spAutoFit/>
          </a:bodyPr>
          <a:lstStyle/>
          <a:p>
            <a:r>
              <a:rPr lang="en-US" sz="1700" b="1"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STEP - 1 </a:t>
            </a:r>
          </a:p>
          <a:p>
            <a:r>
              <a:rPr lang="en-US" b="1" dirty="0">
                <a:latin typeface="Times New Roman" panose="02020603050405020304" pitchFamily="18" charset="0"/>
                <a:cs typeface="Times New Roman" panose="02020603050405020304" pitchFamily="18" charset="0"/>
              </a:rPr>
              <a:t>              DOWNLOAD THE EMPLOYEE DATASET AND OPEN THE EMPLOYEE DATASET IN EXCEL. </a:t>
            </a:r>
          </a:p>
          <a:p>
            <a:endParaRPr lang="en-US" b="1"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 STEP -2 </a:t>
            </a:r>
          </a:p>
          <a:p>
            <a:r>
              <a:rPr lang="en-US" b="1" dirty="0">
                <a:latin typeface="Times New Roman" panose="02020603050405020304" pitchFamily="18" charset="0"/>
                <a:cs typeface="Times New Roman" panose="02020603050405020304" pitchFamily="18" charset="0"/>
              </a:rPr>
              <a:t>            SELECT THE ENTIRE DATA AND CLICK ON DATA AND CLICK ON FILTER OPTION. </a:t>
            </a:r>
          </a:p>
          <a:p>
            <a:endParaRPr lang="en-US" b="1"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 STEP -3 </a:t>
            </a:r>
          </a:p>
          <a:p>
            <a:r>
              <a:rPr lang="en-US" b="1" dirty="0">
                <a:latin typeface="Times New Roman" panose="02020603050405020304" pitchFamily="18" charset="0"/>
                <a:cs typeface="Times New Roman" panose="02020603050405020304" pitchFamily="18" charset="0"/>
              </a:rPr>
              <a:t>             FILTER FTP FROM A TO Z ORDER. </a:t>
            </a:r>
          </a:p>
          <a:p>
            <a:endParaRPr lang="en-US" b="1"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 STEP -4 </a:t>
            </a:r>
          </a:p>
          <a:p>
            <a:r>
              <a:rPr lang="en-US" b="1" dirty="0">
                <a:latin typeface="Times New Roman" panose="02020603050405020304" pitchFamily="18" charset="0"/>
                <a:cs typeface="Times New Roman" panose="02020603050405020304" pitchFamily="18" charset="0"/>
              </a:rPr>
              <a:t>             SELECT THE ENTIRE DATA AND CLICK ON INSERT AND CLICK ON PIVOT TABLE TO CREATE PIVOT TABLE.</a:t>
            </a:r>
          </a:p>
          <a:p>
            <a:pPr marL="285750" indent="-285750">
              <a:buFont typeface="Arial" panose="020B0604020202020204" pitchFamily="34" charset="0"/>
              <a:buChar char="•"/>
            </a:pP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610870-E09E-4F9B-B9C5-DC7D044ADD44}"/>
              </a:ext>
            </a:extLst>
          </p:cNvPr>
          <p:cNvSpPr>
            <a:spLocks noGrp="1"/>
          </p:cNvSpPr>
          <p:nvPr>
            <p:ph type="title"/>
          </p:nvPr>
        </p:nvSpPr>
        <p:spPr>
          <a:xfrm>
            <a:off x="914400" y="1295400"/>
            <a:ext cx="7931467" cy="3600986"/>
          </a:xfrm>
        </p:spPr>
        <p:txBody>
          <a:bodyPr/>
          <a:lstStyle/>
          <a:p>
            <a:r>
              <a:rPr lang="en-US" sz="1800" dirty="0">
                <a:latin typeface="Times New Roman" panose="02020603050405020304" pitchFamily="18" charset="0"/>
                <a:cs typeface="Times New Roman" panose="02020603050405020304" pitchFamily="18" charset="0"/>
              </a:rPr>
              <a:t>● STEP -5 </a:t>
            </a: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            DRAG THE NEEDED DATA AND CREATE A PIVOT TABLE. </a:t>
            </a:r>
            <a:br>
              <a:rPr lang="en-US" sz="1800" dirty="0">
                <a:latin typeface="Times New Roman" panose="02020603050405020304" pitchFamily="18" charset="0"/>
                <a:cs typeface="Times New Roman" panose="02020603050405020304" pitchFamily="18" charset="0"/>
              </a:rPr>
            </a:b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 STEP -6 </a:t>
            </a: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            SELECT THE PIVOT TABLE AND CLICK ON INSERT. </a:t>
            </a:r>
            <a:br>
              <a:rPr lang="en-US" sz="1800" dirty="0">
                <a:latin typeface="Times New Roman" panose="02020603050405020304" pitchFamily="18" charset="0"/>
                <a:cs typeface="Times New Roman" panose="02020603050405020304" pitchFamily="18" charset="0"/>
              </a:rPr>
            </a:b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 STEP-7 </a:t>
            </a: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            NOW CLICK ON THE CHART THAT YOU WANT. ● STEP -8 THE CHART IS CREATED.</a:t>
            </a:r>
            <a:br>
              <a:rPr lang="en-US" sz="1800" dirty="0">
                <a:latin typeface="Times New Roman" panose="02020603050405020304" pitchFamily="18" charset="0"/>
                <a:cs typeface="Times New Roman" panose="02020603050405020304" pitchFamily="18" charset="0"/>
              </a:rPr>
            </a:b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 STEP -8 </a:t>
            </a: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             THE CHART IS CREATED.</a:t>
            </a:r>
            <a:br>
              <a:rPr lang="en-US" sz="1800" dirty="0">
                <a:latin typeface="Times New Roman" panose="02020603050405020304" pitchFamily="18" charset="0"/>
                <a:cs typeface="Times New Roman" panose="02020603050405020304" pitchFamily="18" charset="0"/>
              </a:rPr>
            </a:b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208432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7086600" y="13335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3359468"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graphicFrame>
        <p:nvGraphicFramePr>
          <p:cNvPr id="12" name="Table 11">
            <a:extLst>
              <a:ext uri="{FF2B5EF4-FFF2-40B4-BE49-F238E27FC236}">
                <a16:creationId xmlns:a16="http://schemas.microsoft.com/office/drawing/2014/main" id="{0CF5D576-B8F1-41F0-8980-3671512942E2}"/>
              </a:ext>
            </a:extLst>
          </p:cNvPr>
          <p:cNvGraphicFramePr>
            <a:graphicFrameLocks noGrp="1"/>
          </p:cNvGraphicFramePr>
          <p:nvPr>
            <p:extLst>
              <p:ext uri="{D42A27DB-BD31-4B8C-83A1-F6EECF244321}">
                <p14:modId xmlns:p14="http://schemas.microsoft.com/office/powerpoint/2010/main" val="2712988595"/>
              </p:ext>
            </p:extLst>
          </p:nvPr>
        </p:nvGraphicFramePr>
        <p:xfrm>
          <a:off x="590550" y="2621820"/>
          <a:ext cx="9220200" cy="2428240"/>
        </p:xfrm>
        <a:graphic>
          <a:graphicData uri="http://schemas.openxmlformats.org/drawingml/2006/table">
            <a:tbl>
              <a:tblPr firstRow="1" bandRow="1">
                <a:tableStyleId>{22838BEF-8BB2-4498-84A7-C5851F593DF1}</a:tableStyleId>
              </a:tblPr>
              <a:tblGrid>
                <a:gridCol w="1219200">
                  <a:extLst>
                    <a:ext uri="{9D8B030D-6E8A-4147-A177-3AD203B41FA5}">
                      <a16:colId xmlns:a16="http://schemas.microsoft.com/office/drawing/2014/main" val="1088142347"/>
                    </a:ext>
                  </a:extLst>
                </a:gridCol>
                <a:gridCol w="1295400">
                  <a:extLst>
                    <a:ext uri="{9D8B030D-6E8A-4147-A177-3AD203B41FA5}">
                      <a16:colId xmlns:a16="http://schemas.microsoft.com/office/drawing/2014/main" val="698702278"/>
                    </a:ext>
                  </a:extLst>
                </a:gridCol>
                <a:gridCol w="1905000">
                  <a:extLst>
                    <a:ext uri="{9D8B030D-6E8A-4147-A177-3AD203B41FA5}">
                      <a16:colId xmlns:a16="http://schemas.microsoft.com/office/drawing/2014/main" val="869587410"/>
                    </a:ext>
                  </a:extLst>
                </a:gridCol>
                <a:gridCol w="1295400">
                  <a:extLst>
                    <a:ext uri="{9D8B030D-6E8A-4147-A177-3AD203B41FA5}">
                      <a16:colId xmlns:a16="http://schemas.microsoft.com/office/drawing/2014/main" val="156037130"/>
                    </a:ext>
                  </a:extLst>
                </a:gridCol>
                <a:gridCol w="1600200">
                  <a:extLst>
                    <a:ext uri="{9D8B030D-6E8A-4147-A177-3AD203B41FA5}">
                      <a16:colId xmlns:a16="http://schemas.microsoft.com/office/drawing/2014/main" val="2499712836"/>
                    </a:ext>
                  </a:extLst>
                </a:gridCol>
                <a:gridCol w="1066800">
                  <a:extLst>
                    <a:ext uri="{9D8B030D-6E8A-4147-A177-3AD203B41FA5}">
                      <a16:colId xmlns:a16="http://schemas.microsoft.com/office/drawing/2014/main" val="1871894067"/>
                    </a:ext>
                  </a:extLst>
                </a:gridCol>
                <a:gridCol w="838200">
                  <a:extLst>
                    <a:ext uri="{9D8B030D-6E8A-4147-A177-3AD203B41FA5}">
                      <a16:colId xmlns:a16="http://schemas.microsoft.com/office/drawing/2014/main" val="117964990"/>
                    </a:ext>
                  </a:extLst>
                </a:gridCol>
              </a:tblGrid>
              <a:tr h="0">
                <a:tc>
                  <a:txBody>
                    <a:bodyPr/>
                    <a:lstStyle/>
                    <a:p>
                      <a:r>
                        <a:rPr lang="en-US" sz="1400" dirty="0"/>
                        <a:t>Sum of FTE</a:t>
                      </a:r>
                    </a:p>
                    <a:p>
                      <a:endParaRPr lang="en-US" sz="1400" dirty="0"/>
                    </a:p>
                    <a:p>
                      <a:r>
                        <a:rPr lang="en-US" sz="1400" dirty="0"/>
                        <a:t>Row </a:t>
                      </a:r>
                      <a:r>
                        <a:rPr lang="en-US" sz="1400" dirty="0" err="1"/>
                        <a:t>Lables</a:t>
                      </a:r>
                      <a:r>
                        <a:rPr lang="en-US" sz="1400" dirty="0"/>
                        <a:t> </a:t>
                      </a:r>
                    </a:p>
                    <a:p>
                      <a:endParaRPr lang="en-IN" sz="1400" dirty="0">
                        <a:solidFill>
                          <a:schemeClr val="tx1"/>
                        </a:solidFill>
                        <a:latin typeface="+mj-lt"/>
                        <a:cs typeface="Times New Roman" panose="02020603050405020304" pitchFamily="18" charset="0"/>
                      </a:endParaRPr>
                    </a:p>
                  </a:txBody>
                  <a:tcPr/>
                </a:tc>
                <a:tc>
                  <a:txBody>
                    <a:bodyPr/>
                    <a:lstStyle/>
                    <a:p>
                      <a:r>
                        <a:rPr lang="en-US" sz="1400" dirty="0"/>
                        <a:t>Column </a:t>
                      </a:r>
                      <a:r>
                        <a:rPr lang="en-US" sz="1400" dirty="0" err="1"/>
                        <a:t>Lables</a:t>
                      </a:r>
                      <a:endParaRPr lang="en-US" sz="1400" dirty="0"/>
                    </a:p>
                    <a:p>
                      <a:endParaRPr lang="en-US" sz="1400" dirty="0"/>
                    </a:p>
                    <a:p>
                      <a:r>
                        <a:rPr lang="en-US" sz="1400" dirty="0"/>
                        <a:t>Accounting</a:t>
                      </a:r>
                      <a:endParaRPr lang="en-IN" sz="1400" dirty="0">
                        <a:solidFill>
                          <a:schemeClr val="tx1"/>
                        </a:solidFill>
                        <a:latin typeface="+mj-lt"/>
                        <a:cs typeface="Times New Roman" panose="02020603050405020304" pitchFamily="18" charset="0"/>
                      </a:endParaRPr>
                    </a:p>
                  </a:txBody>
                  <a:tcPr/>
                </a:tc>
                <a:tc>
                  <a:txBody>
                    <a:bodyPr/>
                    <a:lstStyle/>
                    <a:p>
                      <a:pPr algn="ctr"/>
                      <a:endParaRPr lang="en-US" sz="1400" dirty="0"/>
                    </a:p>
                    <a:p>
                      <a:pPr algn="ctr"/>
                      <a:endParaRPr lang="en-US" sz="1400" dirty="0"/>
                    </a:p>
                    <a:p>
                      <a:pPr algn="ctr"/>
                      <a:r>
                        <a:rPr lang="en-US" sz="1400" dirty="0"/>
                        <a:t>Business Development</a:t>
                      </a:r>
                      <a:endParaRPr lang="en-IN" sz="1400" dirty="0">
                        <a:solidFill>
                          <a:schemeClr val="tx1"/>
                        </a:solidFill>
                        <a:latin typeface="+mj-lt"/>
                        <a:cs typeface="Times New Roman" panose="02020603050405020304" pitchFamily="18" charset="0"/>
                      </a:endParaRPr>
                    </a:p>
                  </a:txBody>
                  <a:tcPr/>
                </a:tc>
                <a:tc>
                  <a:txBody>
                    <a:bodyPr/>
                    <a:lstStyle/>
                    <a:p>
                      <a:pPr algn="ctr"/>
                      <a:endParaRPr lang="en-US" sz="1400" dirty="0"/>
                    </a:p>
                    <a:p>
                      <a:pPr algn="ctr"/>
                      <a:endParaRPr lang="en-US" sz="1400" dirty="0"/>
                    </a:p>
                    <a:p>
                      <a:pPr algn="ctr"/>
                      <a:r>
                        <a:rPr lang="en-US" sz="1400" dirty="0"/>
                        <a:t>Engineering</a:t>
                      </a:r>
                      <a:endParaRPr lang="en-IN" sz="1400" dirty="0">
                        <a:solidFill>
                          <a:schemeClr val="tx1"/>
                        </a:solidFill>
                        <a:latin typeface="+mj-lt"/>
                        <a:cs typeface="Times New Roman" panose="02020603050405020304" pitchFamily="18" charset="0"/>
                      </a:endParaRPr>
                    </a:p>
                  </a:txBody>
                  <a:tcPr/>
                </a:tc>
                <a:tc>
                  <a:txBody>
                    <a:bodyPr/>
                    <a:lstStyle/>
                    <a:p>
                      <a:pPr algn="ctr"/>
                      <a:endParaRPr lang="en-US" sz="1400" dirty="0"/>
                    </a:p>
                    <a:p>
                      <a:pPr algn="ctr"/>
                      <a:endParaRPr lang="en-US" sz="1400" dirty="0"/>
                    </a:p>
                    <a:p>
                      <a:pPr algn="ctr"/>
                      <a:r>
                        <a:rPr lang="en-US" sz="1400" dirty="0"/>
                        <a:t>Human Resources</a:t>
                      </a:r>
                      <a:endParaRPr lang="en-IN" sz="1400" dirty="0">
                        <a:solidFill>
                          <a:schemeClr val="tx1"/>
                        </a:solidFill>
                        <a:latin typeface="+mj-lt"/>
                        <a:cs typeface="Times New Roman" panose="02020603050405020304" pitchFamily="18" charset="0"/>
                      </a:endParaRPr>
                    </a:p>
                  </a:txBody>
                  <a:tcPr/>
                </a:tc>
                <a:tc>
                  <a:txBody>
                    <a:bodyPr/>
                    <a:lstStyle/>
                    <a:p>
                      <a:pPr algn="ctr"/>
                      <a:endParaRPr lang="en-US" sz="1400" dirty="0"/>
                    </a:p>
                    <a:p>
                      <a:pPr algn="ctr"/>
                      <a:endParaRPr lang="en-US" sz="1400" dirty="0"/>
                    </a:p>
                    <a:p>
                      <a:pPr algn="ctr"/>
                      <a:r>
                        <a:rPr lang="en-US" sz="1400" dirty="0"/>
                        <a:t>Marketing</a:t>
                      </a:r>
                      <a:endParaRPr lang="en-IN" sz="1400" dirty="0">
                        <a:solidFill>
                          <a:schemeClr val="tx1"/>
                        </a:solidFill>
                        <a:latin typeface="+mj-lt"/>
                        <a:cs typeface="Times New Roman" panose="02020603050405020304" pitchFamily="18" charset="0"/>
                      </a:endParaRPr>
                    </a:p>
                  </a:txBody>
                  <a:tcPr/>
                </a:tc>
                <a:tc>
                  <a:txBody>
                    <a:bodyPr/>
                    <a:lstStyle/>
                    <a:p>
                      <a:pPr algn="ctr"/>
                      <a:endParaRPr lang="en-US" sz="1400" dirty="0"/>
                    </a:p>
                    <a:p>
                      <a:pPr algn="ctr"/>
                      <a:endParaRPr lang="en-US" sz="1400" dirty="0"/>
                    </a:p>
                    <a:p>
                      <a:pPr algn="ctr"/>
                      <a:r>
                        <a:rPr lang="en-US" sz="1400" dirty="0"/>
                        <a:t>Grand Total</a:t>
                      </a:r>
                      <a:endParaRPr lang="en-IN" sz="1400" dirty="0">
                        <a:solidFill>
                          <a:schemeClr val="tx1"/>
                        </a:solidFill>
                        <a:latin typeface="+mj-lt"/>
                        <a:cs typeface="Times New Roman" panose="02020603050405020304" pitchFamily="18" charset="0"/>
                      </a:endParaRPr>
                    </a:p>
                  </a:txBody>
                  <a:tcPr/>
                </a:tc>
                <a:extLst>
                  <a:ext uri="{0D108BD9-81ED-4DB2-BD59-A6C34878D82A}">
                    <a16:rowId xmlns:a16="http://schemas.microsoft.com/office/drawing/2014/main" val="3813534136"/>
                  </a:ext>
                </a:extLst>
              </a:tr>
              <a:tr h="370840">
                <a:tc>
                  <a:txBody>
                    <a:bodyPr/>
                    <a:lstStyle/>
                    <a:p>
                      <a:r>
                        <a:rPr lang="en-US" sz="1400" dirty="0"/>
                        <a:t>Fixed Term</a:t>
                      </a:r>
                      <a:endParaRPr lang="en-IN" sz="1400" dirty="0">
                        <a:solidFill>
                          <a:schemeClr val="tx1"/>
                        </a:solidFill>
                        <a:latin typeface="+mj-lt"/>
                        <a:cs typeface="Times New Roman" panose="02020603050405020304" pitchFamily="18" charset="0"/>
                      </a:endParaRPr>
                    </a:p>
                  </a:txBody>
                  <a:tcPr/>
                </a:tc>
                <a:tc>
                  <a:txBody>
                    <a:bodyPr/>
                    <a:lstStyle/>
                    <a:p>
                      <a:pPr algn="ctr"/>
                      <a:r>
                        <a:rPr lang="en-US" sz="1400" dirty="0">
                          <a:solidFill>
                            <a:schemeClr val="tx1"/>
                          </a:solidFill>
                          <a:latin typeface="+mj-lt"/>
                          <a:cs typeface="Times New Roman" panose="02020603050405020304" pitchFamily="18" charset="0"/>
                        </a:rPr>
                        <a:t>4</a:t>
                      </a:r>
                      <a:endParaRPr lang="en-IN" sz="1400" dirty="0">
                        <a:solidFill>
                          <a:schemeClr val="tx1"/>
                        </a:solidFill>
                        <a:latin typeface="+mj-lt"/>
                        <a:cs typeface="Times New Roman" panose="02020603050405020304" pitchFamily="18" charset="0"/>
                      </a:endParaRPr>
                    </a:p>
                  </a:txBody>
                  <a:tcPr/>
                </a:tc>
                <a:tc>
                  <a:txBody>
                    <a:bodyPr/>
                    <a:lstStyle/>
                    <a:p>
                      <a:pPr algn="ctr"/>
                      <a:r>
                        <a:rPr lang="en-US" sz="1400" dirty="0">
                          <a:solidFill>
                            <a:schemeClr val="tx1"/>
                          </a:solidFill>
                          <a:latin typeface="+mj-lt"/>
                          <a:cs typeface="Times New Roman" panose="02020603050405020304" pitchFamily="18" charset="0"/>
                        </a:rPr>
                        <a:t>4</a:t>
                      </a:r>
                      <a:endParaRPr lang="en-IN" sz="1400" dirty="0">
                        <a:solidFill>
                          <a:schemeClr val="tx1"/>
                        </a:solidFill>
                        <a:latin typeface="+mj-lt"/>
                        <a:cs typeface="Times New Roman" panose="02020603050405020304" pitchFamily="18" charset="0"/>
                      </a:endParaRPr>
                    </a:p>
                  </a:txBody>
                  <a:tcPr/>
                </a:tc>
                <a:tc>
                  <a:txBody>
                    <a:bodyPr/>
                    <a:lstStyle/>
                    <a:p>
                      <a:pPr algn="ctr"/>
                      <a:r>
                        <a:rPr lang="en-US" sz="1400" dirty="0">
                          <a:solidFill>
                            <a:schemeClr val="tx1"/>
                          </a:solidFill>
                          <a:latin typeface="+mj-lt"/>
                          <a:cs typeface="Times New Roman" panose="02020603050405020304" pitchFamily="18" charset="0"/>
                        </a:rPr>
                        <a:t>1.8</a:t>
                      </a:r>
                      <a:endParaRPr lang="en-IN" sz="1400" dirty="0">
                        <a:solidFill>
                          <a:schemeClr val="tx1"/>
                        </a:solidFill>
                        <a:latin typeface="+mj-lt"/>
                        <a:cs typeface="Times New Roman" panose="02020603050405020304" pitchFamily="18" charset="0"/>
                      </a:endParaRPr>
                    </a:p>
                  </a:txBody>
                  <a:tcPr/>
                </a:tc>
                <a:tc>
                  <a:txBody>
                    <a:bodyPr/>
                    <a:lstStyle/>
                    <a:p>
                      <a:pPr algn="ctr"/>
                      <a:r>
                        <a:rPr lang="en-US" sz="1400" dirty="0">
                          <a:solidFill>
                            <a:schemeClr val="tx1"/>
                          </a:solidFill>
                          <a:latin typeface="+mj-lt"/>
                          <a:cs typeface="Times New Roman" panose="02020603050405020304" pitchFamily="18" charset="0"/>
                        </a:rPr>
                        <a:t>3.4</a:t>
                      </a:r>
                      <a:endParaRPr lang="en-IN" sz="1400" dirty="0">
                        <a:solidFill>
                          <a:schemeClr val="tx1"/>
                        </a:solidFill>
                        <a:latin typeface="+mj-lt"/>
                        <a:cs typeface="Times New Roman" panose="02020603050405020304" pitchFamily="18" charset="0"/>
                      </a:endParaRPr>
                    </a:p>
                  </a:txBody>
                  <a:tcPr/>
                </a:tc>
                <a:tc>
                  <a:txBody>
                    <a:bodyPr/>
                    <a:lstStyle/>
                    <a:p>
                      <a:pPr algn="ctr"/>
                      <a:r>
                        <a:rPr lang="en-US" sz="1400" dirty="0">
                          <a:solidFill>
                            <a:schemeClr val="tx1"/>
                          </a:solidFill>
                          <a:latin typeface="+mj-lt"/>
                          <a:cs typeface="Times New Roman" panose="02020603050405020304" pitchFamily="18" charset="0"/>
                        </a:rPr>
                        <a:t>0.3</a:t>
                      </a:r>
                      <a:endParaRPr lang="en-IN" sz="1400" dirty="0">
                        <a:solidFill>
                          <a:schemeClr val="tx1"/>
                        </a:solidFill>
                        <a:latin typeface="+mj-lt"/>
                        <a:cs typeface="Times New Roman" panose="02020603050405020304" pitchFamily="18" charset="0"/>
                      </a:endParaRPr>
                    </a:p>
                  </a:txBody>
                  <a:tcPr/>
                </a:tc>
                <a:tc>
                  <a:txBody>
                    <a:bodyPr/>
                    <a:lstStyle/>
                    <a:p>
                      <a:pPr algn="ctr"/>
                      <a:r>
                        <a:rPr lang="en-US" sz="1400" dirty="0">
                          <a:solidFill>
                            <a:schemeClr val="tx1"/>
                          </a:solidFill>
                          <a:latin typeface="+mj-lt"/>
                          <a:cs typeface="Times New Roman" panose="02020603050405020304" pitchFamily="18" charset="0"/>
                        </a:rPr>
                        <a:t>13.5</a:t>
                      </a:r>
                      <a:endParaRPr lang="en-IN" sz="1400" dirty="0">
                        <a:solidFill>
                          <a:schemeClr val="tx1"/>
                        </a:solidFill>
                        <a:latin typeface="+mj-lt"/>
                        <a:cs typeface="Times New Roman" panose="02020603050405020304" pitchFamily="18" charset="0"/>
                      </a:endParaRPr>
                    </a:p>
                  </a:txBody>
                  <a:tcPr/>
                </a:tc>
                <a:extLst>
                  <a:ext uri="{0D108BD9-81ED-4DB2-BD59-A6C34878D82A}">
                    <a16:rowId xmlns:a16="http://schemas.microsoft.com/office/drawing/2014/main" val="1645234868"/>
                  </a:ext>
                </a:extLst>
              </a:tr>
              <a:tr h="370840">
                <a:tc>
                  <a:txBody>
                    <a:bodyPr/>
                    <a:lstStyle/>
                    <a:p>
                      <a:r>
                        <a:rPr lang="en-US" sz="1400" dirty="0">
                          <a:solidFill>
                            <a:schemeClr val="tx1"/>
                          </a:solidFill>
                          <a:latin typeface="+mj-lt"/>
                          <a:cs typeface="Times New Roman" panose="02020603050405020304" pitchFamily="18" charset="0"/>
                        </a:rPr>
                        <a:t>Permanent</a:t>
                      </a:r>
                      <a:endParaRPr lang="en-IN" sz="1400" dirty="0">
                        <a:solidFill>
                          <a:schemeClr val="tx1"/>
                        </a:solidFill>
                        <a:latin typeface="+mj-lt"/>
                        <a:cs typeface="Times New Roman" panose="02020603050405020304" pitchFamily="18" charset="0"/>
                      </a:endParaRPr>
                    </a:p>
                  </a:txBody>
                  <a:tcPr/>
                </a:tc>
                <a:tc>
                  <a:txBody>
                    <a:bodyPr/>
                    <a:lstStyle/>
                    <a:p>
                      <a:pPr algn="ctr"/>
                      <a:r>
                        <a:rPr lang="en-US" sz="1400" dirty="0">
                          <a:solidFill>
                            <a:schemeClr val="tx1"/>
                          </a:solidFill>
                          <a:latin typeface="+mj-lt"/>
                          <a:cs typeface="Times New Roman" panose="02020603050405020304" pitchFamily="18" charset="0"/>
                        </a:rPr>
                        <a:t>10.8</a:t>
                      </a:r>
                      <a:endParaRPr lang="en-IN" sz="1400" dirty="0">
                        <a:solidFill>
                          <a:schemeClr val="tx1"/>
                        </a:solidFill>
                        <a:latin typeface="+mj-lt"/>
                        <a:cs typeface="Times New Roman" panose="02020603050405020304" pitchFamily="18" charset="0"/>
                      </a:endParaRPr>
                    </a:p>
                  </a:txBody>
                  <a:tcPr/>
                </a:tc>
                <a:tc>
                  <a:txBody>
                    <a:bodyPr/>
                    <a:lstStyle/>
                    <a:p>
                      <a:pPr algn="ctr"/>
                      <a:r>
                        <a:rPr lang="en-US" sz="1400" dirty="0">
                          <a:solidFill>
                            <a:schemeClr val="tx1"/>
                          </a:solidFill>
                          <a:latin typeface="+mj-lt"/>
                          <a:cs typeface="Times New Roman" panose="02020603050405020304" pitchFamily="18" charset="0"/>
                        </a:rPr>
                        <a:t>13.9</a:t>
                      </a:r>
                      <a:endParaRPr lang="en-IN" sz="1400" dirty="0">
                        <a:solidFill>
                          <a:schemeClr val="tx1"/>
                        </a:solidFill>
                        <a:latin typeface="+mj-lt"/>
                        <a:cs typeface="Times New Roman" panose="02020603050405020304" pitchFamily="18" charset="0"/>
                      </a:endParaRPr>
                    </a:p>
                  </a:txBody>
                  <a:tcPr/>
                </a:tc>
                <a:tc>
                  <a:txBody>
                    <a:bodyPr/>
                    <a:lstStyle/>
                    <a:p>
                      <a:pPr algn="ctr"/>
                      <a:r>
                        <a:rPr lang="en-US" sz="1400" dirty="0">
                          <a:solidFill>
                            <a:schemeClr val="tx1"/>
                          </a:solidFill>
                          <a:latin typeface="+mj-lt"/>
                          <a:cs typeface="Times New Roman" panose="02020603050405020304" pitchFamily="18" charset="0"/>
                        </a:rPr>
                        <a:t>6</a:t>
                      </a:r>
                      <a:endParaRPr lang="en-IN" sz="1400" dirty="0">
                        <a:solidFill>
                          <a:schemeClr val="tx1"/>
                        </a:solidFill>
                        <a:latin typeface="+mj-lt"/>
                        <a:cs typeface="Times New Roman" panose="02020603050405020304" pitchFamily="18" charset="0"/>
                      </a:endParaRPr>
                    </a:p>
                  </a:txBody>
                  <a:tcPr/>
                </a:tc>
                <a:tc>
                  <a:txBody>
                    <a:bodyPr/>
                    <a:lstStyle/>
                    <a:p>
                      <a:pPr algn="ctr"/>
                      <a:r>
                        <a:rPr lang="en-US" sz="1400" dirty="0">
                          <a:solidFill>
                            <a:schemeClr val="tx1"/>
                          </a:solidFill>
                          <a:latin typeface="+mj-lt"/>
                          <a:cs typeface="Times New Roman" panose="02020603050405020304" pitchFamily="18" charset="0"/>
                        </a:rPr>
                        <a:t>4.7</a:t>
                      </a:r>
                      <a:endParaRPr lang="en-IN" sz="1400" dirty="0">
                        <a:solidFill>
                          <a:schemeClr val="tx1"/>
                        </a:solidFill>
                        <a:latin typeface="+mj-lt"/>
                        <a:cs typeface="Times New Roman" panose="02020603050405020304" pitchFamily="18" charset="0"/>
                      </a:endParaRPr>
                    </a:p>
                  </a:txBody>
                  <a:tcPr/>
                </a:tc>
                <a:tc>
                  <a:txBody>
                    <a:bodyPr/>
                    <a:lstStyle/>
                    <a:p>
                      <a:pPr algn="ctr"/>
                      <a:r>
                        <a:rPr lang="en-US" sz="1400" dirty="0">
                          <a:solidFill>
                            <a:schemeClr val="tx1"/>
                          </a:solidFill>
                          <a:latin typeface="+mj-lt"/>
                          <a:cs typeface="Times New Roman" panose="02020603050405020304" pitchFamily="18" charset="0"/>
                        </a:rPr>
                        <a:t>7.5</a:t>
                      </a:r>
                      <a:endParaRPr lang="en-IN" sz="1400" dirty="0">
                        <a:solidFill>
                          <a:schemeClr val="tx1"/>
                        </a:solidFill>
                        <a:latin typeface="+mj-lt"/>
                        <a:cs typeface="Times New Roman" panose="02020603050405020304" pitchFamily="18" charset="0"/>
                      </a:endParaRPr>
                    </a:p>
                  </a:txBody>
                  <a:tcPr/>
                </a:tc>
                <a:tc>
                  <a:txBody>
                    <a:bodyPr/>
                    <a:lstStyle/>
                    <a:p>
                      <a:pPr algn="ctr"/>
                      <a:r>
                        <a:rPr lang="en-US" sz="1400" dirty="0">
                          <a:solidFill>
                            <a:schemeClr val="tx1"/>
                          </a:solidFill>
                          <a:latin typeface="+mj-lt"/>
                          <a:cs typeface="Times New Roman" panose="02020603050405020304" pitchFamily="18" charset="0"/>
                        </a:rPr>
                        <a:t>42.9</a:t>
                      </a:r>
                      <a:endParaRPr lang="en-IN" sz="1400" dirty="0">
                        <a:solidFill>
                          <a:schemeClr val="tx1"/>
                        </a:solidFill>
                        <a:latin typeface="+mj-lt"/>
                        <a:cs typeface="Times New Roman" panose="02020603050405020304" pitchFamily="18" charset="0"/>
                      </a:endParaRPr>
                    </a:p>
                  </a:txBody>
                  <a:tcPr/>
                </a:tc>
                <a:extLst>
                  <a:ext uri="{0D108BD9-81ED-4DB2-BD59-A6C34878D82A}">
                    <a16:rowId xmlns:a16="http://schemas.microsoft.com/office/drawing/2014/main" val="505691861"/>
                  </a:ext>
                </a:extLst>
              </a:tr>
              <a:tr h="370840">
                <a:tc>
                  <a:txBody>
                    <a:bodyPr/>
                    <a:lstStyle/>
                    <a:p>
                      <a:r>
                        <a:rPr lang="en-US" sz="1400" dirty="0">
                          <a:solidFill>
                            <a:schemeClr val="tx1"/>
                          </a:solidFill>
                          <a:latin typeface="+mj-lt"/>
                          <a:cs typeface="Times New Roman" panose="02020603050405020304" pitchFamily="18" charset="0"/>
                        </a:rPr>
                        <a:t>Temporary</a:t>
                      </a:r>
                      <a:endParaRPr lang="en-IN" sz="1400" dirty="0">
                        <a:solidFill>
                          <a:schemeClr val="tx1"/>
                        </a:solidFill>
                        <a:latin typeface="+mj-lt"/>
                        <a:cs typeface="Times New Roman" panose="02020603050405020304" pitchFamily="18" charset="0"/>
                      </a:endParaRPr>
                    </a:p>
                  </a:txBody>
                  <a:tcPr/>
                </a:tc>
                <a:tc>
                  <a:txBody>
                    <a:bodyPr/>
                    <a:lstStyle/>
                    <a:p>
                      <a:pPr algn="ctr"/>
                      <a:r>
                        <a:rPr lang="en-US" sz="1400" dirty="0">
                          <a:solidFill>
                            <a:schemeClr val="tx1"/>
                          </a:solidFill>
                          <a:latin typeface="+mj-lt"/>
                          <a:cs typeface="Times New Roman" panose="02020603050405020304" pitchFamily="18" charset="0"/>
                        </a:rPr>
                        <a:t>1.6</a:t>
                      </a:r>
                      <a:endParaRPr lang="en-IN" sz="1400" dirty="0">
                        <a:solidFill>
                          <a:schemeClr val="tx1"/>
                        </a:solidFill>
                        <a:latin typeface="+mj-lt"/>
                        <a:cs typeface="Times New Roman" panose="02020603050405020304" pitchFamily="18" charset="0"/>
                      </a:endParaRPr>
                    </a:p>
                  </a:txBody>
                  <a:tcPr/>
                </a:tc>
                <a:tc>
                  <a:txBody>
                    <a:bodyPr/>
                    <a:lstStyle/>
                    <a:p>
                      <a:pPr algn="ctr"/>
                      <a:r>
                        <a:rPr lang="en-US" sz="1400" dirty="0">
                          <a:solidFill>
                            <a:schemeClr val="tx1"/>
                          </a:solidFill>
                          <a:latin typeface="+mj-lt"/>
                          <a:cs typeface="Times New Roman" panose="02020603050405020304" pitchFamily="18" charset="0"/>
                        </a:rPr>
                        <a:t>2</a:t>
                      </a:r>
                      <a:endParaRPr lang="en-IN" sz="1400" dirty="0">
                        <a:solidFill>
                          <a:schemeClr val="tx1"/>
                        </a:solidFill>
                        <a:latin typeface="+mj-lt"/>
                        <a:cs typeface="Times New Roman" panose="02020603050405020304" pitchFamily="18" charset="0"/>
                      </a:endParaRPr>
                    </a:p>
                  </a:txBody>
                  <a:tcPr/>
                </a:tc>
                <a:tc>
                  <a:txBody>
                    <a:bodyPr/>
                    <a:lstStyle/>
                    <a:p>
                      <a:pPr algn="ctr"/>
                      <a:r>
                        <a:rPr lang="en-US" sz="1400" dirty="0">
                          <a:solidFill>
                            <a:schemeClr val="tx1"/>
                          </a:solidFill>
                          <a:latin typeface="+mj-lt"/>
                          <a:cs typeface="Times New Roman" panose="02020603050405020304" pitchFamily="18" charset="0"/>
                        </a:rPr>
                        <a:t>4</a:t>
                      </a:r>
                      <a:endParaRPr lang="en-IN" sz="1400" dirty="0">
                        <a:solidFill>
                          <a:schemeClr val="tx1"/>
                        </a:solidFill>
                        <a:latin typeface="+mj-lt"/>
                        <a:cs typeface="Times New Roman" panose="02020603050405020304" pitchFamily="18" charset="0"/>
                      </a:endParaRPr>
                    </a:p>
                  </a:txBody>
                  <a:tcPr/>
                </a:tc>
                <a:tc>
                  <a:txBody>
                    <a:bodyPr/>
                    <a:lstStyle/>
                    <a:p>
                      <a:pPr algn="ctr"/>
                      <a:r>
                        <a:rPr lang="en-US" sz="1400" dirty="0">
                          <a:solidFill>
                            <a:schemeClr val="tx1"/>
                          </a:solidFill>
                          <a:latin typeface="+mj-lt"/>
                          <a:cs typeface="Times New Roman" panose="02020603050405020304" pitchFamily="18" charset="0"/>
                        </a:rPr>
                        <a:t>1.8</a:t>
                      </a:r>
                      <a:endParaRPr lang="en-IN" sz="1400" dirty="0">
                        <a:solidFill>
                          <a:schemeClr val="tx1"/>
                        </a:solidFill>
                        <a:latin typeface="+mj-lt"/>
                        <a:cs typeface="Times New Roman" panose="02020603050405020304" pitchFamily="18" charset="0"/>
                      </a:endParaRPr>
                    </a:p>
                  </a:txBody>
                  <a:tcPr/>
                </a:tc>
                <a:tc>
                  <a:txBody>
                    <a:bodyPr/>
                    <a:lstStyle/>
                    <a:p>
                      <a:pPr algn="ctr"/>
                      <a:r>
                        <a:rPr lang="en-US" sz="1400" dirty="0">
                          <a:solidFill>
                            <a:schemeClr val="tx1"/>
                          </a:solidFill>
                          <a:latin typeface="+mj-lt"/>
                          <a:cs typeface="Times New Roman" panose="02020603050405020304" pitchFamily="18" charset="0"/>
                        </a:rPr>
                        <a:t>0.8</a:t>
                      </a:r>
                      <a:endParaRPr lang="en-IN" sz="1400" dirty="0">
                        <a:solidFill>
                          <a:schemeClr val="tx1"/>
                        </a:solidFill>
                        <a:latin typeface="+mj-lt"/>
                        <a:cs typeface="Times New Roman" panose="02020603050405020304" pitchFamily="18" charset="0"/>
                      </a:endParaRPr>
                    </a:p>
                  </a:txBody>
                  <a:tcPr/>
                </a:tc>
                <a:tc>
                  <a:txBody>
                    <a:bodyPr/>
                    <a:lstStyle/>
                    <a:p>
                      <a:pPr algn="ctr"/>
                      <a:r>
                        <a:rPr lang="en-US" sz="1400" dirty="0">
                          <a:solidFill>
                            <a:schemeClr val="tx1"/>
                          </a:solidFill>
                          <a:latin typeface="+mj-lt"/>
                          <a:cs typeface="Times New Roman" panose="02020603050405020304" pitchFamily="18" charset="0"/>
                        </a:rPr>
                        <a:t>10.2</a:t>
                      </a:r>
                    </a:p>
                  </a:txBody>
                  <a:tcPr/>
                </a:tc>
                <a:extLst>
                  <a:ext uri="{0D108BD9-81ED-4DB2-BD59-A6C34878D82A}">
                    <a16:rowId xmlns:a16="http://schemas.microsoft.com/office/drawing/2014/main" val="43634563"/>
                  </a:ext>
                </a:extLst>
              </a:tr>
              <a:tr h="370840">
                <a:tc>
                  <a:txBody>
                    <a:bodyPr/>
                    <a:lstStyle/>
                    <a:p>
                      <a:r>
                        <a:rPr lang="en-US" sz="1400" b="1" dirty="0">
                          <a:solidFill>
                            <a:schemeClr val="tx1"/>
                          </a:solidFill>
                          <a:latin typeface="+mj-lt"/>
                          <a:cs typeface="Times New Roman" panose="02020603050405020304" pitchFamily="18" charset="0"/>
                        </a:rPr>
                        <a:t>Grand Total</a:t>
                      </a:r>
                      <a:endParaRPr lang="en-IN" sz="1400" b="1" dirty="0">
                        <a:solidFill>
                          <a:schemeClr val="tx1"/>
                        </a:solidFill>
                        <a:latin typeface="+mj-lt"/>
                        <a:cs typeface="Times New Roman" panose="02020603050405020304" pitchFamily="18" charset="0"/>
                      </a:endParaRPr>
                    </a:p>
                  </a:txBody>
                  <a:tcPr/>
                </a:tc>
                <a:tc>
                  <a:txBody>
                    <a:bodyPr/>
                    <a:lstStyle/>
                    <a:p>
                      <a:pPr algn="ctr"/>
                      <a:r>
                        <a:rPr lang="en-US" sz="1400" b="1" dirty="0">
                          <a:solidFill>
                            <a:schemeClr val="tx1"/>
                          </a:solidFill>
                          <a:latin typeface="+mj-lt"/>
                          <a:cs typeface="Times New Roman" panose="02020603050405020304" pitchFamily="18" charset="0"/>
                        </a:rPr>
                        <a:t>16.4</a:t>
                      </a:r>
                      <a:endParaRPr lang="en-IN" sz="1400" b="1" dirty="0">
                        <a:solidFill>
                          <a:schemeClr val="tx1"/>
                        </a:solidFill>
                        <a:latin typeface="+mj-lt"/>
                        <a:cs typeface="Times New Roman" panose="02020603050405020304" pitchFamily="18" charset="0"/>
                      </a:endParaRPr>
                    </a:p>
                  </a:txBody>
                  <a:tcPr/>
                </a:tc>
                <a:tc>
                  <a:txBody>
                    <a:bodyPr/>
                    <a:lstStyle/>
                    <a:p>
                      <a:pPr algn="ctr"/>
                      <a:r>
                        <a:rPr lang="en-US" sz="1400" b="1" dirty="0">
                          <a:solidFill>
                            <a:schemeClr val="tx1"/>
                          </a:solidFill>
                          <a:latin typeface="+mj-lt"/>
                          <a:cs typeface="Times New Roman" panose="02020603050405020304" pitchFamily="18" charset="0"/>
                        </a:rPr>
                        <a:t>19.9</a:t>
                      </a:r>
                      <a:endParaRPr lang="en-IN" sz="1400" b="1" dirty="0">
                        <a:solidFill>
                          <a:schemeClr val="tx1"/>
                        </a:solidFill>
                        <a:latin typeface="+mj-lt"/>
                        <a:cs typeface="Times New Roman" panose="02020603050405020304" pitchFamily="18" charset="0"/>
                      </a:endParaRPr>
                    </a:p>
                  </a:txBody>
                  <a:tcPr/>
                </a:tc>
                <a:tc>
                  <a:txBody>
                    <a:bodyPr/>
                    <a:lstStyle/>
                    <a:p>
                      <a:pPr algn="ctr"/>
                      <a:r>
                        <a:rPr lang="en-US" sz="1400" b="1" dirty="0">
                          <a:solidFill>
                            <a:schemeClr val="tx1"/>
                          </a:solidFill>
                          <a:latin typeface="+mj-lt"/>
                          <a:cs typeface="Times New Roman" panose="02020603050405020304" pitchFamily="18" charset="0"/>
                        </a:rPr>
                        <a:t>11.8</a:t>
                      </a:r>
                      <a:endParaRPr lang="en-IN" sz="1400" b="1" dirty="0">
                        <a:solidFill>
                          <a:schemeClr val="tx1"/>
                        </a:solidFill>
                        <a:latin typeface="+mj-lt"/>
                        <a:cs typeface="Times New Roman" panose="02020603050405020304" pitchFamily="18" charset="0"/>
                      </a:endParaRPr>
                    </a:p>
                  </a:txBody>
                  <a:tcPr/>
                </a:tc>
                <a:tc>
                  <a:txBody>
                    <a:bodyPr/>
                    <a:lstStyle/>
                    <a:p>
                      <a:pPr algn="ctr"/>
                      <a:r>
                        <a:rPr lang="en-US" sz="1400" b="1" dirty="0">
                          <a:solidFill>
                            <a:schemeClr val="tx1"/>
                          </a:solidFill>
                          <a:latin typeface="+mj-lt"/>
                          <a:cs typeface="Times New Roman" panose="02020603050405020304" pitchFamily="18" charset="0"/>
                        </a:rPr>
                        <a:t>9.9</a:t>
                      </a:r>
                      <a:endParaRPr lang="en-IN" sz="1400" b="1" dirty="0">
                        <a:solidFill>
                          <a:schemeClr val="tx1"/>
                        </a:solidFill>
                        <a:latin typeface="+mj-lt"/>
                        <a:cs typeface="Times New Roman" panose="02020603050405020304" pitchFamily="18" charset="0"/>
                      </a:endParaRPr>
                    </a:p>
                  </a:txBody>
                  <a:tcPr/>
                </a:tc>
                <a:tc>
                  <a:txBody>
                    <a:bodyPr/>
                    <a:lstStyle/>
                    <a:p>
                      <a:pPr algn="ctr"/>
                      <a:r>
                        <a:rPr lang="en-US" sz="1400" b="1" dirty="0">
                          <a:solidFill>
                            <a:schemeClr val="tx1"/>
                          </a:solidFill>
                          <a:latin typeface="+mj-lt"/>
                          <a:cs typeface="Times New Roman" panose="02020603050405020304" pitchFamily="18" charset="0"/>
                        </a:rPr>
                        <a:t>8.6</a:t>
                      </a:r>
                      <a:endParaRPr lang="en-IN" sz="1400" b="1" dirty="0">
                        <a:solidFill>
                          <a:schemeClr val="tx1"/>
                        </a:solidFill>
                        <a:latin typeface="+mj-lt"/>
                        <a:cs typeface="Times New Roman" panose="02020603050405020304" pitchFamily="18" charset="0"/>
                      </a:endParaRPr>
                    </a:p>
                  </a:txBody>
                  <a:tcPr/>
                </a:tc>
                <a:tc>
                  <a:txBody>
                    <a:bodyPr/>
                    <a:lstStyle/>
                    <a:p>
                      <a:pPr algn="ctr"/>
                      <a:r>
                        <a:rPr lang="en-US" sz="1400" b="1" dirty="0">
                          <a:solidFill>
                            <a:schemeClr val="tx1"/>
                          </a:solidFill>
                          <a:latin typeface="+mj-lt"/>
                          <a:cs typeface="Times New Roman" panose="02020603050405020304" pitchFamily="18" charset="0"/>
                        </a:rPr>
                        <a:t>66.6</a:t>
                      </a:r>
                      <a:endParaRPr lang="en-IN" sz="1400" b="1" dirty="0">
                        <a:solidFill>
                          <a:schemeClr val="tx1"/>
                        </a:solidFill>
                        <a:latin typeface="+mj-lt"/>
                        <a:cs typeface="Times New Roman" panose="02020603050405020304" pitchFamily="18" charset="0"/>
                      </a:endParaRPr>
                    </a:p>
                  </a:txBody>
                  <a:tcPr/>
                </a:tc>
                <a:extLst>
                  <a:ext uri="{0D108BD9-81ED-4DB2-BD59-A6C34878D82A}">
                    <a16:rowId xmlns:a16="http://schemas.microsoft.com/office/drawing/2014/main" val="3457432795"/>
                  </a:ext>
                </a:extLst>
              </a:tr>
            </a:tbl>
          </a:graphicData>
        </a:graphic>
      </p:graphicFrame>
      <p:sp>
        <p:nvSpPr>
          <p:cNvPr id="13" name="TextBox 12">
            <a:extLst>
              <a:ext uri="{FF2B5EF4-FFF2-40B4-BE49-F238E27FC236}">
                <a16:creationId xmlns:a16="http://schemas.microsoft.com/office/drawing/2014/main" id="{959E96E6-2C66-4184-AF51-CF8C68672E50}"/>
              </a:ext>
            </a:extLst>
          </p:cNvPr>
          <p:cNvSpPr txBox="1"/>
          <p:nvPr/>
        </p:nvSpPr>
        <p:spPr>
          <a:xfrm>
            <a:off x="869632" y="1495425"/>
            <a:ext cx="3130868" cy="646331"/>
          </a:xfrm>
          <a:prstGeom prst="rect">
            <a:avLst/>
          </a:prstGeom>
          <a:noFill/>
        </p:spPr>
        <p:txBody>
          <a:bodyPr wrap="square" rtlCol="0">
            <a:spAutoFit/>
          </a:bodyPr>
          <a:lstStyle/>
          <a:p>
            <a:r>
              <a:rPr lang="en-US" sz="3600" dirty="0">
                <a:latin typeface="Times New Roman" panose="02020603050405020304" pitchFamily="18" charset="0"/>
                <a:cs typeface="Times New Roman" panose="02020603050405020304" pitchFamily="18" charset="0"/>
              </a:rPr>
              <a:t>1. TABLE</a:t>
            </a:r>
            <a:endParaRPr lang="en-IN" sz="3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EF240E1-C9F8-4C0B-8860-CDB332F4AC16}"/>
              </a:ext>
            </a:extLst>
          </p:cNvPr>
          <p:cNvSpPr txBox="1"/>
          <p:nvPr/>
        </p:nvSpPr>
        <p:spPr>
          <a:xfrm>
            <a:off x="762000" y="685800"/>
            <a:ext cx="5181600" cy="646331"/>
          </a:xfrm>
          <a:prstGeom prst="rect">
            <a:avLst/>
          </a:prstGeom>
          <a:noFill/>
        </p:spPr>
        <p:txBody>
          <a:bodyPr wrap="square" rtlCol="0">
            <a:spAutoFit/>
          </a:bodyPr>
          <a:lstStyle/>
          <a:p>
            <a:r>
              <a:rPr lang="en-US" sz="3600" dirty="0">
                <a:latin typeface="Times New Roman" panose="02020603050405020304" pitchFamily="18" charset="0"/>
                <a:cs typeface="Times New Roman" panose="02020603050405020304" pitchFamily="18" charset="0"/>
              </a:rPr>
              <a:t>2. BAR DIAGRAM</a:t>
            </a:r>
            <a:endParaRPr lang="en-IN" sz="36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12E934F1-A5D0-466D-A315-A72056D34B01}"/>
              </a:ext>
            </a:extLst>
          </p:cNvPr>
          <p:cNvPicPr>
            <a:picLocks noChangeAspect="1"/>
          </p:cNvPicPr>
          <p:nvPr/>
        </p:nvPicPr>
        <p:blipFill>
          <a:blip r:embed="rId2"/>
          <a:stretch>
            <a:fillRect/>
          </a:stretch>
        </p:blipFill>
        <p:spPr>
          <a:xfrm>
            <a:off x="1219200" y="1845109"/>
            <a:ext cx="7315200" cy="4049004"/>
          </a:xfrm>
          <a:prstGeom prst="rect">
            <a:avLst/>
          </a:prstGeom>
        </p:spPr>
      </p:pic>
    </p:spTree>
    <p:extLst>
      <p:ext uri="{BB962C8B-B14F-4D97-AF65-F5344CB8AC3E}">
        <p14:creationId xmlns:p14="http://schemas.microsoft.com/office/powerpoint/2010/main" val="34050247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73994195-CE5B-4B19-8449-58B725287495}"/>
              </a:ext>
            </a:extLst>
          </p:cNvPr>
          <p:cNvSpPr txBox="1"/>
          <p:nvPr/>
        </p:nvSpPr>
        <p:spPr>
          <a:xfrm>
            <a:off x="1371600" y="1676400"/>
            <a:ext cx="6248400" cy="3477875"/>
          </a:xfrm>
          <a:prstGeom prst="rect">
            <a:avLst/>
          </a:prstGeom>
          <a:noFill/>
        </p:spPr>
        <p:txBody>
          <a:bodyPr wrap="square" rtlCol="0">
            <a:spAutoFit/>
          </a:bodyPr>
          <a:lstStyle/>
          <a:p>
            <a:r>
              <a:rPr lang="en-US" sz="2200" b="1" dirty="0">
                <a:latin typeface="Times New Roman" panose="02020603050405020304" pitchFamily="18" charset="0"/>
                <a:cs typeface="Times New Roman" panose="02020603050405020304" pitchFamily="18" charset="0"/>
              </a:rPr>
              <a:t>The analysis of employee data using Excel has proven to be a powerful approach for gaining valuable insights into workforce dynamics and operational efficiency. </a:t>
            </a:r>
          </a:p>
          <a:p>
            <a:endParaRPr lang="en-US" sz="2200" b="1" dirty="0">
              <a:latin typeface="Times New Roman" panose="02020603050405020304" pitchFamily="18" charset="0"/>
              <a:cs typeface="Times New Roman" panose="02020603050405020304" pitchFamily="18" charset="0"/>
            </a:endParaRPr>
          </a:p>
          <a:p>
            <a:r>
              <a:rPr lang="en-US" sz="2200" b="1" dirty="0">
                <a:latin typeface="Times New Roman" panose="02020603050405020304" pitchFamily="18" charset="0"/>
                <a:cs typeface="Times New Roman" panose="02020603050405020304" pitchFamily="18" charset="0"/>
              </a:rPr>
              <a:t>Through effective use of Excel’s data management tools and analytical functions, we were able to identify key trends, such as patterns in employee performance, attendance rates, and compensation structures.</a:t>
            </a:r>
            <a:endParaRPr lang="en-IN" sz="2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5737225" cy="670696"/>
          </a:xfrm>
          <a:prstGeom prst="rect">
            <a:avLst/>
          </a:prstGeom>
        </p:spPr>
        <p:txBody>
          <a:bodyPr vert="horz" wrap="square" lIns="0" tIns="16510" rIns="0" bIns="0" rtlCol="0">
            <a:spAutoFit/>
          </a:bodyPr>
          <a:lstStyle/>
          <a:p>
            <a:pPr marL="12700">
              <a:lnSpc>
                <a:spcPct val="100000"/>
              </a:lnSpc>
              <a:spcBef>
                <a:spcPts val="130"/>
              </a:spcBef>
            </a:pPr>
            <a:r>
              <a:rPr sz="4250" spc="5" dirty="0">
                <a:latin typeface="Trebuchet MS" panose="020B0603020202020204" pitchFamily="34" charset="0"/>
                <a:cs typeface="Times New Roman" panose="02020603050405020304" pitchFamily="18" charset="0"/>
              </a:rPr>
              <a:t>PROJECT</a:t>
            </a:r>
            <a:r>
              <a:rPr sz="4250" spc="-85" dirty="0">
                <a:latin typeface="Trebuchet MS" panose="020B0603020202020204" pitchFamily="34" charset="0"/>
                <a:cs typeface="Times New Roman" panose="02020603050405020304" pitchFamily="18" charset="0"/>
              </a:rPr>
              <a:t> </a:t>
            </a:r>
            <a:r>
              <a:rPr sz="4250" spc="25" dirty="0">
                <a:latin typeface="Trebuchet MS" panose="020B0603020202020204" pitchFamily="34" charset="0"/>
                <a:cs typeface="Times New Roman" panose="02020603050405020304" pitchFamily="18" charset="0"/>
              </a:rPr>
              <a:t>TITLE</a:t>
            </a:r>
            <a:endParaRPr sz="4250" dirty="0">
              <a:latin typeface="Trebuchet MS" panose="020B0603020202020204" pitchFamily="34" charset="0"/>
              <a:cs typeface="Times New Roman" panose="02020603050405020304" pitchFamily="18" charset="0"/>
            </a:endParaRP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Analysis Based on Specific Department</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F5EFDD01-6311-43DA-995B-005B903801D9}"/>
              </a:ext>
            </a:extLst>
          </p:cNvPr>
          <p:cNvSpPr txBox="1"/>
          <p:nvPr/>
        </p:nvSpPr>
        <p:spPr>
          <a:xfrm>
            <a:off x="885826" y="2115562"/>
            <a:ext cx="6629400" cy="3046988"/>
          </a:xfrm>
          <a:prstGeom prst="rect">
            <a:avLst/>
          </a:prstGeom>
          <a:noFill/>
        </p:spPr>
        <p:txBody>
          <a:bodyPr wrap="square" rtlCol="0">
            <a:spAutoFit/>
          </a:bodyPr>
          <a:lstStyle/>
          <a:p>
            <a:r>
              <a:rPr lang="en-US" sz="2400" b="1" i="0" dirty="0">
                <a:solidFill>
                  <a:srgbClr val="0D0D0D"/>
                </a:solidFill>
                <a:effectLst/>
                <a:latin typeface="Times New Roman" panose="02020603050405020304" pitchFamily="18" charset="0"/>
                <a:cs typeface="Times New Roman" panose="02020603050405020304" pitchFamily="18" charset="0"/>
              </a:rPr>
              <a:t>The Purpose of </a:t>
            </a:r>
            <a:r>
              <a:rPr lang="en-US" sz="2400" b="1" dirty="0">
                <a:solidFill>
                  <a:srgbClr val="0F0F0F"/>
                </a:solidFill>
                <a:latin typeface="Times New Roman" panose="02020603050405020304" pitchFamily="18" charset="0"/>
                <a:cs typeface="Times New Roman" panose="02020603050405020304" pitchFamily="18" charset="0"/>
              </a:rPr>
              <a:t>Employee Analysis Based on Specific Department is to analyze the underlying factors contributing to various issues and identify actionable solutions to enhance employee retention and improve overall department performance.</a:t>
            </a:r>
            <a:endParaRPr lang="en-IN" sz="2400" b="1" dirty="0">
              <a:solidFill>
                <a:srgbClr val="0F0F0F"/>
              </a:solidFill>
              <a:latin typeface="Times New Roman" panose="02020603050405020304" pitchFamily="18" charset="0"/>
              <a:cs typeface="Times New Roman" panose="02020603050405020304" pitchFamily="18" charset="0"/>
            </a:endParaRPr>
          </a:p>
          <a:p>
            <a:pPr algn="l"/>
            <a:endParaRPr lang="en-US" sz="2400" b="0" i="0" dirty="0">
              <a:solidFill>
                <a:srgbClr val="0D0D0D"/>
              </a:solidFill>
              <a:effectLst/>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010400" cy="2677656"/>
          </a:xfrm>
          <a:prstGeom prst="rect">
            <a:avLst/>
          </a:prstGeom>
          <a:noFill/>
        </p:spPr>
        <p:txBody>
          <a:bodyPr wrap="square" rtlCol="0">
            <a:spAutoFit/>
          </a:bodyPr>
          <a:lstStyle/>
          <a:p>
            <a:r>
              <a:rPr lang="en-US" sz="2400" b="1" dirty="0">
                <a:solidFill>
                  <a:srgbClr val="0F0F0F"/>
                </a:solidFill>
                <a:latin typeface="Times New Roman" panose="02020603050405020304" pitchFamily="18" charset="0"/>
                <a:cs typeface="Times New Roman" panose="02020603050405020304" pitchFamily="18" charset="0"/>
              </a:rPr>
              <a:t>This project is to analyze employee data within a specific department to gain insights into various factors such as performance, productivity, employee satisfaction, and retention rates. The analysis will help in identifying trends, making informed decisions, and improving overall departmental efficiency.</a:t>
            </a:r>
            <a:endParaRPr lang="en-IN" sz="2400" b="1" dirty="0">
              <a:solidFill>
                <a:srgbClr val="0F0F0F"/>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E42C3AA6-1BD7-4FAD-8BF9-88530C623464}"/>
              </a:ext>
            </a:extLst>
          </p:cNvPr>
          <p:cNvSpPr txBox="1"/>
          <p:nvPr/>
        </p:nvSpPr>
        <p:spPr>
          <a:xfrm>
            <a:off x="990600" y="2133600"/>
            <a:ext cx="7010400" cy="2677656"/>
          </a:xfrm>
          <a:prstGeom prst="rect">
            <a:avLst/>
          </a:prstGeom>
          <a:noFill/>
        </p:spPr>
        <p:txBody>
          <a:bodyPr wrap="square" rtlCol="0">
            <a:spAutoFit/>
          </a:bodyPr>
          <a:lstStyle/>
          <a:p>
            <a:pPr marL="457200" indent="-457200">
              <a:buAutoNum type="arabicPeriod"/>
            </a:pPr>
            <a:r>
              <a:rPr lang="en-US" sz="2400" b="1" dirty="0">
                <a:solidFill>
                  <a:srgbClr val="0F0F0F"/>
                </a:solidFill>
                <a:latin typeface="Times New Roman" panose="02020603050405020304" pitchFamily="18" charset="0"/>
                <a:cs typeface="Times New Roman" panose="02020603050405020304" pitchFamily="18" charset="0"/>
              </a:rPr>
              <a:t>HUMAN RESORCE DEPARTMENTS</a:t>
            </a:r>
          </a:p>
          <a:p>
            <a:pPr marL="457200" indent="-457200">
              <a:buAutoNum type="arabicPeriod"/>
            </a:pPr>
            <a:r>
              <a:rPr lang="en-US" sz="2400" b="1" dirty="0">
                <a:solidFill>
                  <a:srgbClr val="0F0F0F"/>
                </a:solidFill>
                <a:latin typeface="Times New Roman" panose="02020603050405020304" pitchFamily="18" charset="0"/>
                <a:cs typeface="Times New Roman" panose="02020603050405020304" pitchFamily="18" charset="0"/>
              </a:rPr>
              <a:t>MANAGEMENT AND LEADERSHIP</a:t>
            </a:r>
          </a:p>
          <a:p>
            <a:pPr marL="457200" indent="-457200">
              <a:buAutoNum type="arabicPeriod"/>
            </a:pPr>
            <a:r>
              <a:rPr lang="en-US" sz="2400" b="1" dirty="0">
                <a:solidFill>
                  <a:srgbClr val="0F0F0F"/>
                </a:solidFill>
                <a:latin typeface="Times New Roman" panose="02020603050405020304" pitchFamily="18" charset="0"/>
                <a:cs typeface="Times New Roman" panose="02020603050405020304" pitchFamily="18" charset="0"/>
              </a:rPr>
              <a:t>TEAM LEADERS AND SUPERVISORS</a:t>
            </a:r>
          </a:p>
          <a:p>
            <a:pPr marL="457200" indent="-457200">
              <a:buAutoNum type="arabicPeriod"/>
            </a:pPr>
            <a:r>
              <a:rPr lang="en-US" sz="2400" b="1" dirty="0">
                <a:solidFill>
                  <a:srgbClr val="0F0F0F"/>
                </a:solidFill>
                <a:latin typeface="Times New Roman" panose="02020603050405020304" pitchFamily="18" charset="0"/>
                <a:cs typeface="Times New Roman" panose="02020603050405020304" pitchFamily="18" charset="0"/>
              </a:rPr>
              <a:t>EMPLOYEES</a:t>
            </a:r>
          </a:p>
          <a:p>
            <a:pPr marL="457200" indent="-457200">
              <a:buAutoNum type="arabicPeriod"/>
            </a:pPr>
            <a:r>
              <a:rPr lang="en-US" sz="2400" b="1" dirty="0">
                <a:solidFill>
                  <a:srgbClr val="0F0F0F"/>
                </a:solidFill>
                <a:latin typeface="Times New Roman" panose="02020603050405020304" pitchFamily="18" charset="0"/>
                <a:cs typeface="Times New Roman" panose="02020603050405020304" pitchFamily="18" charset="0"/>
              </a:rPr>
              <a:t>EXECUTIVE LEADERSHIP</a:t>
            </a:r>
          </a:p>
          <a:p>
            <a:pPr marL="457200" indent="-457200">
              <a:buAutoNum type="arabicPeriod"/>
            </a:pPr>
            <a:r>
              <a:rPr lang="en-US" sz="2400" b="1" dirty="0">
                <a:solidFill>
                  <a:srgbClr val="0F0F0F"/>
                </a:solidFill>
                <a:latin typeface="Times New Roman" panose="02020603050405020304" pitchFamily="18" charset="0"/>
                <a:cs typeface="Times New Roman" panose="02020603050405020304" pitchFamily="18" charset="0"/>
              </a:rPr>
              <a:t>BUSINESS ANALYSIS</a:t>
            </a:r>
          </a:p>
          <a:p>
            <a:pPr marL="457200" indent="-457200">
              <a:buAutoNum type="arabicPeriod"/>
            </a:pPr>
            <a:r>
              <a:rPr lang="en-US" sz="2400" b="1" dirty="0">
                <a:solidFill>
                  <a:srgbClr val="0F0F0F"/>
                </a:solidFill>
                <a:latin typeface="Times New Roman" panose="02020603050405020304" pitchFamily="18" charset="0"/>
                <a:cs typeface="Times New Roman" panose="02020603050405020304" pitchFamily="18" charset="0"/>
              </a:rPr>
              <a:t>RECRUITERS</a:t>
            </a:r>
            <a:endParaRPr lang="en-IN" sz="2400" b="1" dirty="0">
              <a:solidFill>
                <a:srgbClr val="0F0F0F"/>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66869" y="1524000"/>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13D7C691-454F-465F-B27F-AFEAD67A59C5}"/>
              </a:ext>
            </a:extLst>
          </p:cNvPr>
          <p:cNvSpPr txBox="1"/>
          <p:nvPr/>
        </p:nvSpPr>
        <p:spPr>
          <a:xfrm>
            <a:off x="3760237" y="2281555"/>
            <a:ext cx="4926563" cy="1754326"/>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FILTERING - REMOVE VALUES</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PIVOT TABLE - SUMMARY OF EMPLOYEE </a:t>
            </a:r>
          </a:p>
          <a:p>
            <a:r>
              <a:rPr lang="en-US" dirty="0">
                <a:latin typeface="Times New Roman" panose="02020603050405020304" pitchFamily="18" charset="0"/>
                <a:cs typeface="Times New Roman" panose="02020603050405020304" pitchFamily="18" charset="0"/>
              </a:rPr>
              <a:t>PERFORMANCE</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BAR DIAGRAM -  FINAL REPORT</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id="{6404297A-CB64-4EE6-B07F-6414677F4608}"/>
              </a:ext>
            </a:extLst>
          </p:cNvPr>
          <p:cNvSpPr txBox="1"/>
          <p:nvPr/>
        </p:nvSpPr>
        <p:spPr>
          <a:xfrm>
            <a:off x="1600200" y="1600200"/>
            <a:ext cx="6172200" cy="5078313"/>
          </a:xfrm>
          <a:prstGeom prst="rect">
            <a:avLst/>
          </a:prstGeom>
          <a:noFill/>
        </p:spPr>
        <p:txBody>
          <a:bodyPr wrap="square" rtlCol="0">
            <a:spAutoFit/>
          </a:bodyPr>
          <a:lstStyle/>
          <a:p>
            <a:pPr marL="285750" indent="-285750">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EMPLOYEE DATASET - KAGGLE</a:t>
            </a:r>
          </a:p>
          <a:p>
            <a:pPr marL="285750"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9</a:t>
            </a:r>
            <a:r>
              <a:rPr lang="en-IN" b="1" dirty="0">
                <a:latin typeface="Times New Roman" panose="02020603050405020304" pitchFamily="18" charset="0"/>
                <a:cs typeface="Times New Roman" panose="02020603050405020304" pitchFamily="18" charset="0"/>
              </a:rPr>
              <a:t> FEATURES IN EXCEL : </a:t>
            </a:r>
          </a:p>
          <a:p>
            <a:r>
              <a:rPr lang="en-IN" b="1" dirty="0">
                <a:latin typeface="Times New Roman" panose="02020603050405020304" pitchFamily="18" charset="0"/>
                <a:cs typeface="Times New Roman" panose="02020603050405020304" pitchFamily="18" charset="0"/>
              </a:rPr>
              <a:t>EMPLOYEE ID </a:t>
            </a:r>
            <a:r>
              <a:rPr lang="en-IN" dirty="0">
                <a:latin typeface="Times New Roman" panose="02020603050405020304" pitchFamily="18" charset="0"/>
                <a:cs typeface="Times New Roman" panose="02020603050405020304" pitchFamily="18" charset="0"/>
              </a:rPr>
              <a:t>- ALPHANUMERIC(TEXT)</a:t>
            </a:r>
          </a:p>
          <a:p>
            <a:r>
              <a:rPr lang="en-IN" dirty="0">
                <a:latin typeface="Times New Roman" panose="02020603050405020304" pitchFamily="18" charset="0"/>
                <a:cs typeface="Times New Roman" panose="02020603050405020304" pitchFamily="18" charset="0"/>
              </a:rPr>
              <a:t>NAME - ALPHABETICAL(TEXT)</a:t>
            </a:r>
          </a:p>
          <a:p>
            <a:r>
              <a:rPr lang="en-IN" b="1" dirty="0">
                <a:latin typeface="Times New Roman" panose="02020603050405020304" pitchFamily="18" charset="0"/>
                <a:cs typeface="Times New Roman" panose="02020603050405020304" pitchFamily="18" charset="0"/>
              </a:rPr>
              <a:t>GENDER-</a:t>
            </a:r>
            <a:r>
              <a:rPr lang="en-IN" dirty="0">
                <a:latin typeface="Times New Roman" panose="02020603050405020304" pitchFamily="18" charset="0"/>
                <a:cs typeface="Times New Roman" panose="02020603050405020304" pitchFamily="18" charset="0"/>
              </a:rPr>
              <a:t> ALPHABETICAL(TEXT)</a:t>
            </a:r>
          </a:p>
          <a:p>
            <a:r>
              <a:rPr lang="en-IN" b="1" dirty="0">
                <a:latin typeface="Times New Roman" panose="02020603050405020304" pitchFamily="18" charset="0"/>
                <a:cs typeface="Times New Roman" panose="02020603050405020304" pitchFamily="18" charset="0"/>
              </a:rPr>
              <a:t>DEPARTMENT -</a:t>
            </a:r>
            <a:r>
              <a:rPr lang="en-IN" dirty="0">
                <a:latin typeface="Times New Roman" panose="02020603050405020304" pitchFamily="18" charset="0"/>
                <a:cs typeface="Times New Roman" panose="02020603050405020304" pitchFamily="18" charset="0"/>
              </a:rPr>
              <a:t> ALPHABETICAL(TEXT)</a:t>
            </a:r>
          </a:p>
          <a:p>
            <a:r>
              <a:rPr lang="en-IN" b="1" dirty="0">
                <a:latin typeface="Times New Roman" panose="02020603050405020304" pitchFamily="18" charset="0"/>
                <a:cs typeface="Times New Roman" panose="02020603050405020304" pitchFamily="18" charset="0"/>
              </a:rPr>
              <a:t>SALARY -</a:t>
            </a:r>
            <a:r>
              <a:rPr lang="en-IN" dirty="0">
                <a:latin typeface="Times New Roman" panose="02020603050405020304" pitchFamily="18" charset="0"/>
                <a:cs typeface="Times New Roman" panose="02020603050405020304" pitchFamily="18" charset="0"/>
              </a:rPr>
              <a:t>  NUMERICAL</a:t>
            </a:r>
          </a:p>
          <a:p>
            <a:r>
              <a:rPr lang="en-IN" b="1" dirty="0">
                <a:latin typeface="Times New Roman" panose="02020603050405020304" pitchFamily="18" charset="0"/>
                <a:cs typeface="Times New Roman" panose="02020603050405020304" pitchFamily="18" charset="0"/>
              </a:rPr>
              <a:t>START DATE - </a:t>
            </a:r>
            <a:r>
              <a:rPr lang="en-IN" dirty="0">
                <a:latin typeface="Times New Roman" panose="02020603050405020304" pitchFamily="18" charset="0"/>
                <a:cs typeface="Times New Roman" panose="02020603050405020304" pitchFamily="18" charset="0"/>
              </a:rPr>
              <a:t>ALPHANUMERIC(TEXT)</a:t>
            </a:r>
          </a:p>
          <a:p>
            <a:r>
              <a:rPr lang="en-IN" b="1" dirty="0">
                <a:latin typeface="Times New Roman" panose="02020603050405020304" pitchFamily="18" charset="0"/>
                <a:cs typeface="Times New Roman" panose="02020603050405020304" pitchFamily="18" charset="0"/>
              </a:rPr>
              <a:t>FTE -</a:t>
            </a:r>
            <a:r>
              <a:rPr lang="en-IN" dirty="0">
                <a:latin typeface="Times New Roman" panose="02020603050405020304" pitchFamily="18" charset="0"/>
                <a:cs typeface="Times New Roman" panose="02020603050405020304" pitchFamily="18" charset="0"/>
              </a:rPr>
              <a:t> NUMERICAL</a:t>
            </a:r>
          </a:p>
          <a:p>
            <a:r>
              <a:rPr lang="en-IN" b="1" dirty="0">
                <a:latin typeface="Times New Roman" panose="02020603050405020304" pitchFamily="18" charset="0"/>
                <a:cs typeface="Times New Roman" panose="02020603050405020304" pitchFamily="18" charset="0"/>
              </a:rPr>
              <a:t>EMPLOYEE TYPE- </a:t>
            </a:r>
            <a:r>
              <a:rPr lang="en-IN" dirty="0">
                <a:latin typeface="Times New Roman" panose="02020603050405020304" pitchFamily="18" charset="0"/>
                <a:cs typeface="Times New Roman" panose="02020603050405020304" pitchFamily="18" charset="0"/>
              </a:rPr>
              <a:t>ALPHABETICAL(TEXT)</a:t>
            </a:r>
          </a:p>
          <a:p>
            <a:r>
              <a:rPr lang="en-IN" b="1" dirty="0">
                <a:latin typeface="Times New Roman" panose="02020603050405020304" pitchFamily="18" charset="0"/>
                <a:cs typeface="Times New Roman" panose="02020603050405020304" pitchFamily="18" charset="0"/>
              </a:rPr>
              <a:t>EMPLOYEE LOCATION- </a:t>
            </a:r>
            <a:r>
              <a:rPr lang="en-IN" dirty="0">
                <a:latin typeface="Times New Roman" panose="02020603050405020304" pitchFamily="18" charset="0"/>
                <a:cs typeface="Times New Roman" panose="02020603050405020304" pitchFamily="18" charset="0"/>
              </a:rPr>
              <a:t>ALPHABETICAL(TEXT)</a:t>
            </a:r>
          </a:p>
          <a:p>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3</a:t>
            </a:r>
            <a:r>
              <a:rPr lang="en-IN" b="1" dirty="0">
                <a:latin typeface="Times New Roman" panose="02020603050405020304" pitchFamily="18" charset="0"/>
                <a:cs typeface="Times New Roman" panose="02020603050405020304" pitchFamily="18" charset="0"/>
              </a:rPr>
              <a:t> FEATURES USED :</a:t>
            </a:r>
          </a:p>
          <a:p>
            <a:r>
              <a:rPr lang="en-US" b="1" dirty="0">
                <a:latin typeface="Times New Roman" panose="02020603050405020304" pitchFamily="18" charset="0"/>
                <a:cs typeface="Times New Roman" panose="02020603050405020304" pitchFamily="18" charset="0"/>
              </a:rPr>
              <a:t>D</a:t>
            </a:r>
            <a:r>
              <a:rPr lang="en-IN" b="1" dirty="0">
                <a:latin typeface="Times New Roman" panose="02020603050405020304" pitchFamily="18" charset="0"/>
                <a:cs typeface="Times New Roman" panose="02020603050405020304" pitchFamily="18" charset="0"/>
              </a:rPr>
              <a:t>EPARTMENT</a:t>
            </a:r>
            <a:r>
              <a:rPr lang="en-IN" dirty="0">
                <a:latin typeface="Times New Roman" panose="02020603050405020304" pitchFamily="18" charset="0"/>
                <a:cs typeface="Times New Roman" panose="02020603050405020304" pitchFamily="18" charset="0"/>
              </a:rPr>
              <a:t> </a:t>
            </a:r>
            <a:r>
              <a:rPr lang="en-IN" b="1" dirty="0">
                <a:latin typeface="Times New Roman" panose="02020603050405020304" pitchFamily="18" charset="0"/>
                <a:cs typeface="Times New Roman" panose="02020603050405020304" pitchFamily="18" charset="0"/>
              </a:rPr>
              <a:t>-</a:t>
            </a:r>
            <a:r>
              <a:rPr lang="en-IN" dirty="0">
                <a:latin typeface="Times New Roman" panose="02020603050405020304" pitchFamily="18" charset="0"/>
                <a:cs typeface="Times New Roman" panose="02020603050405020304" pitchFamily="18" charset="0"/>
              </a:rPr>
              <a:t> ALPHABETICAL(TEXT)</a:t>
            </a:r>
          </a:p>
          <a:p>
            <a:r>
              <a:rPr lang="en-IN" b="1" dirty="0">
                <a:latin typeface="Times New Roman" panose="02020603050405020304" pitchFamily="18" charset="0"/>
                <a:cs typeface="Times New Roman" panose="02020603050405020304" pitchFamily="18" charset="0"/>
              </a:rPr>
              <a:t>FTE</a:t>
            </a:r>
            <a:r>
              <a:rPr lang="en-IN" dirty="0">
                <a:latin typeface="Times New Roman" panose="02020603050405020304" pitchFamily="18" charset="0"/>
                <a:cs typeface="Times New Roman" panose="02020603050405020304" pitchFamily="18" charset="0"/>
              </a:rPr>
              <a:t> </a:t>
            </a:r>
            <a:r>
              <a:rPr lang="en-IN" b="1" dirty="0">
                <a:latin typeface="Times New Roman" panose="02020603050405020304" pitchFamily="18" charset="0"/>
                <a:cs typeface="Times New Roman" panose="02020603050405020304" pitchFamily="18" charset="0"/>
              </a:rPr>
              <a:t>-</a:t>
            </a:r>
            <a:r>
              <a:rPr lang="en-IN" dirty="0">
                <a:latin typeface="Times New Roman" panose="02020603050405020304" pitchFamily="18" charset="0"/>
                <a:cs typeface="Times New Roman" panose="02020603050405020304" pitchFamily="18" charset="0"/>
              </a:rPr>
              <a:t> NUMERICAL</a:t>
            </a:r>
          </a:p>
          <a:p>
            <a:r>
              <a:rPr lang="en-IN" b="1" dirty="0">
                <a:latin typeface="Times New Roman" panose="02020603050405020304" pitchFamily="18" charset="0"/>
                <a:cs typeface="Times New Roman" panose="02020603050405020304" pitchFamily="18" charset="0"/>
              </a:rPr>
              <a:t>EMPLOYEE TYPE - </a:t>
            </a:r>
            <a:r>
              <a:rPr lang="en-IN" dirty="0">
                <a:latin typeface="Times New Roman" panose="02020603050405020304" pitchFamily="18" charset="0"/>
                <a:cs typeface="Times New Roman" panose="02020603050405020304" pitchFamily="18" charset="0"/>
              </a:rPr>
              <a:t>ALPHABETICAL(TEXT)</a:t>
            </a:r>
          </a:p>
          <a:p>
            <a:endParaRPr lang="en-IN" dirty="0"/>
          </a:p>
          <a:p>
            <a:endParaRPr lang="en-IN"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1E12D8AD-6A3C-4B17-80D3-F2FF2C7BA33D}"/>
              </a:ext>
            </a:extLst>
          </p:cNvPr>
          <p:cNvSpPr txBox="1"/>
          <p:nvPr/>
        </p:nvSpPr>
        <p:spPr>
          <a:xfrm>
            <a:off x="2722984" y="2389116"/>
            <a:ext cx="6248400" cy="2585323"/>
          </a:xfrm>
          <a:prstGeom prst="rect">
            <a:avLst/>
          </a:prstGeom>
          <a:noFill/>
        </p:spPr>
        <p:txBody>
          <a:bodyPr wrap="square" rtlCol="0">
            <a:spAutoFit/>
          </a:bodyPr>
          <a:lstStyle/>
          <a:p>
            <a:pPr marL="285750"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Create a dynamic, real-time platform that integrates employee feedback, performance data, and engagement metrics.</a:t>
            </a:r>
          </a:p>
          <a:p>
            <a:pPr marL="285750" indent="-285750">
              <a:buFont typeface="Arial" panose="020B0604020202020204" pitchFamily="34" charset="0"/>
              <a:buChar char="•"/>
            </a:pPr>
            <a:endParaRPr lang="en-US" b="1"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Tailor employee engagement and development programs to individual needs and preferences.</a:t>
            </a:r>
          </a:p>
          <a:p>
            <a:pPr marL="285750" indent="-285750">
              <a:buFont typeface="Arial" panose="020B0604020202020204" pitchFamily="34" charset="0"/>
              <a:buChar char="•"/>
            </a:pPr>
            <a:endParaRPr lang="en-US" b="1"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Enhance how feedback is gathered and acted upon using modern, engaging methods.</a:t>
            </a:r>
            <a:endParaRPr lang="en-IN" b="1"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760</TotalTime>
  <Words>599</Words>
  <Application>Microsoft Office PowerPoint</Application>
  <PresentationFormat>Widescreen</PresentationFormat>
  <Paragraphs>142</Paragraphs>
  <Slides>14</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Roboto</vt:lpstr>
      <vt:lpstr>Times New Roman</vt:lpstr>
      <vt:lpstr>Trebuchet MS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 STEP -5              DRAG THE NEEDED DATA AND CREATE A PIVOT TABLE.   ● STEP -6              SELECT THE PIVOT TABLE AND CLICK ON INSERT.   ● STEP-7              NOW CLICK ON THE CHART THAT YOU WANT. ● STEP -8 THE CHART IS CREATED.  ● STEP -8               THE CHART IS CREATED. </vt:lpstr>
      <vt:lpstr>RESULTS</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Venkata Naga Vasudha L.</cp:lastModifiedBy>
  <cp:revision>28</cp:revision>
  <dcterms:created xsi:type="dcterms:W3CDTF">2024-03-29T15:07:22Z</dcterms:created>
  <dcterms:modified xsi:type="dcterms:W3CDTF">2024-08-25T14:45:54Z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