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434B31F0-0A03-499D-835E-7E8DF4FB08DC}" type="slidenum">
              <a:rPr lang="en-US"/>
              <a:pPr/>
              <a:t>‹#›</a:t>
            </a:fld>
            <a:endParaRPr 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B23192-F394-434D-888A-2B4EF826385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708F9B-4760-4F62-A2B0-955CB5A9018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111108C9-6804-44E3-A7C2-36E596F6D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68EB30-34A0-4241-9CF2-B2E1074EC91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0CD107-1F97-470A-8479-B0DA96992DD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026224-A7E9-4F1F-850B-AFC8640F0C2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5F448A4-985E-477F-951D-54ACAC3E286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8FC4DA0-47D5-4CD1-91D1-AF9E137152E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A952D75-E626-4179-8A26-C55A6451DC7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6EED4E-699A-4503-A0C3-0E3F07AB88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6765F6A-7634-4FB8-9B4B-4FB6939328C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110F3AD8-AA1F-41A6-9572-F6A0ABD3B9AE}" type="slidenum">
              <a:rPr lang="en-US"/>
              <a:pPr/>
              <a:t>‹#›</a:t>
            </a:fld>
            <a:endParaRPr 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Microsoft_Office_Excel_Chart2.xls"/></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Excel_Chart3.xls"/><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JAVA TRAINING</a:t>
            </a:r>
            <a:endParaRPr lang="en-US" dirty="0"/>
          </a:p>
        </p:txBody>
      </p:sp>
      <p:sp>
        <p:nvSpPr>
          <p:cNvPr id="2051" name="Rectangle 3"/>
          <p:cNvSpPr>
            <a:spLocks noGrp="1" noChangeArrowheads="1"/>
          </p:cNvSpPr>
          <p:nvPr>
            <p:ph type="subTitle" idx="1"/>
          </p:nvPr>
        </p:nvSpPr>
        <p:spPr>
          <a:xfrm>
            <a:off x="4673600" y="2927350"/>
            <a:ext cx="4089400" cy="1822450"/>
          </a:xfrm>
        </p:spPr>
        <p:txBody>
          <a:bodyPr/>
          <a:lstStyle/>
          <a:p>
            <a:r>
              <a:rPr lang="en-US" dirty="0" err="1" smtClean="0"/>
              <a:t>NagaMani</a:t>
            </a:r>
            <a:endParaRPr lang="en-US" dirty="0" smtClean="0"/>
          </a:p>
          <a:p>
            <a:r>
              <a:rPr lang="en-US" dirty="0" smtClean="0"/>
              <a:t>C2N IT Services Pvt Ltd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Colour - Good</a:t>
            </a:r>
          </a:p>
        </p:txBody>
      </p:sp>
      <p:sp>
        <p:nvSpPr>
          <p:cNvPr id="10243" name="Rectangle 3"/>
          <p:cNvSpPr>
            <a:spLocks noGrp="1" noChangeArrowheads="1"/>
          </p:cNvSpPr>
          <p:nvPr>
            <p:ph type="body" idx="1"/>
          </p:nvPr>
        </p:nvSpPr>
        <p:spPr/>
        <p:txBody>
          <a:bodyPr/>
          <a:lstStyle/>
          <a:p>
            <a:r>
              <a:rPr lang="en-US"/>
              <a:t>Use a colour of font that contrasts sharply with the background</a:t>
            </a:r>
          </a:p>
          <a:p>
            <a:pPr lvl="1"/>
            <a:r>
              <a:rPr lang="en-US"/>
              <a:t>Ex: blue font on white background</a:t>
            </a:r>
          </a:p>
          <a:p>
            <a:r>
              <a:rPr lang="en-US"/>
              <a:t>Use colour to reinforce the logic of your structure</a:t>
            </a:r>
          </a:p>
          <a:p>
            <a:pPr lvl="1"/>
            <a:r>
              <a:rPr lang="en-US"/>
              <a:t>Ex: light blue title and dark blue text</a:t>
            </a:r>
          </a:p>
          <a:p>
            <a:r>
              <a:rPr lang="en-US"/>
              <a:t>Use colour to emphasize a point</a:t>
            </a:r>
          </a:p>
          <a:p>
            <a:pPr lvl="1"/>
            <a:r>
              <a:rPr lang="en-US"/>
              <a:t>But only use this </a:t>
            </a:r>
            <a:r>
              <a:rPr lang="en-US">
                <a:solidFill>
                  <a:srgbClr val="009999"/>
                </a:solidFill>
              </a:rPr>
              <a:t>occasionally</a:t>
            </a:r>
          </a:p>
          <a:p>
            <a:pPr lvl="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Colour - Bad</a:t>
            </a:r>
          </a:p>
        </p:txBody>
      </p:sp>
      <p:sp>
        <p:nvSpPr>
          <p:cNvPr id="14339" name="Rectangle 3"/>
          <p:cNvSpPr>
            <a:spLocks noGrp="1" noChangeArrowheads="1"/>
          </p:cNvSpPr>
          <p:nvPr>
            <p:ph type="body" idx="1"/>
          </p:nvPr>
        </p:nvSpPr>
        <p:spPr/>
        <p:txBody>
          <a:bodyPr/>
          <a:lstStyle/>
          <a:p>
            <a:pPr>
              <a:lnSpc>
                <a:spcPct val="90000"/>
              </a:lnSpc>
            </a:pPr>
            <a:r>
              <a:rPr lang="en-US">
                <a:solidFill>
                  <a:srgbClr val="FFFF00"/>
                </a:solidFill>
              </a:rPr>
              <a:t>Using a font colour that does not contrast with the background colour is hard to read </a:t>
            </a:r>
          </a:p>
          <a:p>
            <a:pPr>
              <a:lnSpc>
                <a:spcPct val="90000"/>
              </a:lnSpc>
            </a:pPr>
            <a:r>
              <a:rPr lang="en-US"/>
              <a:t>Using colour for decoration is </a:t>
            </a:r>
            <a:r>
              <a:rPr lang="en-US">
                <a:solidFill>
                  <a:schemeClr val="accent2"/>
                </a:solidFill>
              </a:rPr>
              <a:t>distracting </a:t>
            </a:r>
            <a:r>
              <a:rPr lang="en-US"/>
              <a:t>and </a:t>
            </a:r>
            <a:r>
              <a:rPr lang="en-US">
                <a:solidFill>
                  <a:schemeClr val="folHlink"/>
                </a:solidFill>
              </a:rPr>
              <a:t>annoying</a:t>
            </a:r>
            <a:r>
              <a:rPr lang="en-US"/>
              <a:t>.</a:t>
            </a:r>
          </a:p>
          <a:p>
            <a:pPr>
              <a:lnSpc>
                <a:spcPct val="90000"/>
              </a:lnSpc>
            </a:pPr>
            <a:r>
              <a:rPr lang="en-US">
                <a:solidFill>
                  <a:srgbClr val="FF3399"/>
                </a:solidFill>
              </a:rPr>
              <a:t>Using a different colour for each point is unnecessary</a:t>
            </a:r>
          </a:p>
          <a:p>
            <a:pPr lvl="1">
              <a:lnSpc>
                <a:spcPct val="90000"/>
              </a:lnSpc>
            </a:pPr>
            <a:r>
              <a:rPr lang="en-US">
                <a:solidFill>
                  <a:srgbClr val="FF0000"/>
                </a:solidFill>
              </a:rPr>
              <a:t>Using a different colour for secondary points is also unnecessary</a:t>
            </a:r>
          </a:p>
          <a:p>
            <a:pPr>
              <a:lnSpc>
                <a:spcPct val="90000"/>
              </a:lnSpc>
            </a:pPr>
            <a:r>
              <a:rPr lang="en-US">
                <a:solidFill>
                  <a:srgbClr val="FF0000"/>
                </a:solidFill>
              </a:rPr>
              <a:t>T</a:t>
            </a:r>
            <a:r>
              <a:rPr lang="en-US">
                <a:solidFill>
                  <a:srgbClr val="FF6600"/>
                </a:solidFill>
              </a:rPr>
              <a:t>r</a:t>
            </a:r>
            <a:r>
              <a:rPr lang="en-US">
                <a:solidFill>
                  <a:srgbClr val="FFFF00"/>
                </a:solidFill>
              </a:rPr>
              <a:t>y</a:t>
            </a:r>
            <a:r>
              <a:rPr lang="en-US">
                <a:solidFill>
                  <a:srgbClr val="33CC33"/>
                </a:solidFill>
              </a:rPr>
              <a:t>i</a:t>
            </a:r>
            <a:r>
              <a:rPr lang="en-US">
                <a:solidFill>
                  <a:srgbClr val="0066FF"/>
                </a:solidFill>
              </a:rPr>
              <a:t>n</a:t>
            </a:r>
            <a:r>
              <a:rPr lang="en-US">
                <a:solidFill>
                  <a:schemeClr val="folHlink"/>
                </a:solidFill>
              </a:rPr>
              <a:t>g</a:t>
            </a:r>
            <a:r>
              <a:rPr lang="en-US">
                <a:solidFill>
                  <a:srgbClr val="FF3399"/>
                </a:solidFill>
              </a:rPr>
              <a:t> t</a:t>
            </a:r>
            <a:r>
              <a:rPr lang="en-US">
                <a:solidFill>
                  <a:srgbClr val="FF0000"/>
                </a:solidFill>
              </a:rPr>
              <a:t>o</a:t>
            </a:r>
            <a:r>
              <a:rPr lang="en-US">
                <a:solidFill>
                  <a:srgbClr val="FF3399"/>
                </a:solidFill>
              </a:rPr>
              <a:t> </a:t>
            </a:r>
            <a:r>
              <a:rPr lang="en-US">
                <a:solidFill>
                  <a:srgbClr val="FF6600"/>
                </a:solidFill>
              </a:rPr>
              <a:t>b</a:t>
            </a:r>
            <a:r>
              <a:rPr lang="en-US">
                <a:solidFill>
                  <a:srgbClr val="FFFF00"/>
                </a:solidFill>
              </a:rPr>
              <a:t>e </a:t>
            </a:r>
            <a:r>
              <a:rPr lang="en-US">
                <a:solidFill>
                  <a:srgbClr val="33CC33"/>
                </a:solidFill>
              </a:rPr>
              <a:t>c</a:t>
            </a:r>
            <a:r>
              <a:rPr lang="en-US">
                <a:solidFill>
                  <a:srgbClr val="0066FF"/>
                </a:solidFill>
              </a:rPr>
              <a:t>r</a:t>
            </a:r>
            <a:r>
              <a:rPr lang="en-US">
                <a:solidFill>
                  <a:schemeClr val="folHlink"/>
                </a:solidFill>
              </a:rPr>
              <a:t>e</a:t>
            </a:r>
            <a:r>
              <a:rPr lang="en-US">
                <a:solidFill>
                  <a:srgbClr val="FF3399"/>
                </a:solidFill>
              </a:rPr>
              <a:t>a</a:t>
            </a:r>
            <a:r>
              <a:rPr lang="en-US">
                <a:solidFill>
                  <a:srgbClr val="FF0000"/>
                </a:solidFill>
              </a:rPr>
              <a:t>t</a:t>
            </a:r>
            <a:r>
              <a:rPr lang="en-US">
                <a:solidFill>
                  <a:srgbClr val="FF6600"/>
                </a:solidFill>
              </a:rPr>
              <a:t>i</a:t>
            </a:r>
            <a:r>
              <a:rPr lang="en-US">
                <a:solidFill>
                  <a:srgbClr val="FFFF00"/>
                </a:solidFill>
              </a:rPr>
              <a:t>v</a:t>
            </a:r>
            <a:r>
              <a:rPr lang="en-US">
                <a:solidFill>
                  <a:srgbClr val="33CC33"/>
                </a:solidFill>
              </a:rPr>
              <a:t>e</a:t>
            </a:r>
            <a:r>
              <a:rPr lang="en-US">
                <a:solidFill>
                  <a:srgbClr val="FF3399"/>
                </a:solidFill>
              </a:rPr>
              <a:t> </a:t>
            </a:r>
            <a:r>
              <a:rPr lang="en-US">
                <a:solidFill>
                  <a:srgbClr val="0066FF"/>
                </a:solidFill>
              </a:rPr>
              <a:t>c</a:t>
            </a:r>
            <a:r>
              <a:rPr lang="en-US">
                <a:solidFill>
                  <a:schemeClr val="folHlink"/>
                </a:solidFill>
              </a:rPr>
              <a:t>a</a:t>
            </a:r>
            <a:r>
              <a:rPr lang="en-US">
                <a:solidFill>
                  <a:srgbClr val="FF3399"/>
                </a:solidFill>
              </a:rPr>
              <a:t>n </a:t>
            </a:r>
            <a:r>
              <a:rPr lang="en-US">
                <a:solidFill>
                  <a:srgbClr val="FF0000"/>
                </a:solidFill>
              </a:rPr>
              <a:t>a</a:t>
            </a:r>
            <a:r>
              <a:rPr lang="en-US">
                <a:solidFill>
                  <a:srgbClr val="FF6600"/>
                </a:solidFill>
              </a:rPr>
              <a:t>l</a:t>
            </a:r>
            <a:r>
              <a:rPr lang="en-US">
                <a:solidFill>
                  <a:srgbClr val="FFFF00"/>
                </a:solidFill>
              </a:rPr>
              <a:t>s</a:t>
            </a:r>
            <a:r>
              <a:rPr lang="en-US">
                <a:solidFill>
                  <a:srgbClr val="33CC33"/>
                </a:solidFill>
              </a:rPr>
              <a:t>o</a:t>
            </a:r>
            <a:r>
              <a:rPr lang="en-US">
                <a:solidFill>
                  <a:srgbClr val="FF3399"/>
                </a:solidFill>
              </a:rPr>
              <a:t> </a:t>
            </a:r>
            <a:r>
              <a:rPr lang="en-US">
                <a:solidFill>
                  <a:srgbClr val="0066FF"/>
                </a:solidFill>
              </a:rPr>
              <a:t>b</a:t>
            </a:r>
            <a:r>
              <a:rPr lang="en-US">
                <a:solidFill>
                  <a:schemeClr val="folHlink"/>
                </a:solidFill>
              </a:rPr>
              <a:t>e</a:t>
            </a:r>
            <a:r>
              <a:rPr lang="en-US">
                <a:solidFill>
                  <a:srgbClr val="FF3399"/>
                </a:solidFill>
              </a:rPr>
              <a:t> b</a:t>
            </a:r>
            <a:r>
              <a:rPr lang="en-US">
                <a:solidFill>
                  <a:srgbClr val="FF0000"/>
                </a:solidFill>
              </a:rPr>
              <a:t>a</a:t>
            </a:r>
            <a:r>
              <a:rPr lang="en-US">
                <a:solidFill>
                  <a:srgbClr val="FF6600"/>
                </a:solidFill>
              </a:rPr>
              <a:t>d</a:t>
            </a:r>
          </a:p>
          <a:p>
            <a:pPr>
              <a:lnSpc>
                <a:spcPct val="90000"/>
              </a:lnSpc>
              <a:buFont typeface="Wingdings" pitchFamily="2" charset="2"/>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Background - Good</a:t>
            </a:r>
          </a:p>
        </p:txBody>
      </p:sp>
      <p:sp>
        <p:nvSpPr>
          <p:cNvPr id="1027" name="Rectangle 3"/>
          <p:cNvSpPr>
            <a:spLocks noGrp="1" noChangeArrowheads="1"/>
          </p:cNvSpPr>
          <p:nvPr>
            <p:ph type="body" idx="1"/>
          </p:nvPr>
        </p:nvSpPr>
        <p:spPr/>
        <p:txBody>
          <a:bodyPr/>
          <a:lstStyle/>
          <a:p>
            <a:r>
              <a:rPr lang="en-US"/>
              <a:t>Use backgrounds such as this one that are attractive but simple</a:t>
            </a:r>
          </a:p>
          <a:p>
            <a:endParaRPr lang="en-US"/>
          </a:p>
          <a:p>
            <a:r>
              <a:rPr lang="en-US"/>
              <a:t>Use backgrounds which are light</a:t>
            </a:r>
          </a:p>
          <a:p>
            <a:endParaRPr lang="en-US"/>
          </a:p>
          <a:p>
            <a:r>
              <a:rPr lang="en-US"/>
              <a:t>Use the same background consistently throughout your 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t>Background – Bad</a:t>
            </a:r>
          </a:p>
        </p:txBody>
      </p:sp>
      <p:sp>
        <p:nvSpPr>
          <p:cNvPr id="6147" name="Rectangle 3"/>
          <p:cNvSpPr>
            <a:spLocks noGrp="1" noChangeArrowheads="1"/>
          </p:cNvSpPr>
          <p:nvPr>
            <p:ph type="body"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solidFill>
                  <a:schemeClr val="accent1"/>
                </a:solidFill>
              </a:rPr>
              <a:t>Avoid backgrounds that are distracting or difficult to read from</a:t>
            </a:r>
          </a:p>
          <a:p>
            <a:r>
              <a:rPr lang="en-US">
                <a:solidFill>
                  <a:schemeClr val="accent1"/>
                </a:solidFill>
              </a:rPr>
              <a:t>Always be consistent with the background that you use</a:t>
            </a:r>
          </a:p>
          <a:p>
            <a:pPr>
              <a:buFont typeface="Wingdings" pitchFamily="2" charset="2"/>
              <a:buNone/>
            </a:pPr>
            <a:endParaRPr lang="en-US">
              <a:solidFill>
                <a:schemeClr val="accent1"/>
              </a:solidFill>
            </a:endParaRPr>
          </a:p>
          <a:p>
            <a:endParaRPr lang="en-US">
              <a:solidFill>
                <a:schemeClr val="accent1"/>
              </a:solidFill>
            </a:endParaRPr>
          </a:p>
          <a:p>
            <a:endParaRPr lang="en-US">
              <a:solidFill>
                <a:schemeClr val="accent1"/>
              </a:solidFill>
            </a:endParaRPr>
          </a:p>
          <a:p>
            <a:endParaRPr lang="en-US">
              <a:solidFill>
                <a:schemeClr val="accent1"/>
              </a:solidFill>
            </a:endParaRPr>
          </a:p>
        </p:txBody>
      </p:sp>
      <p:pic>
        <p:nvPicPr>
          <p:cNvPr id="6148" name="Picture 4" descr="C:\Program Files\Common Files\Microsoft Shared\Clipart\cagcat50\pe07677_.wmf"/>
          <p:cNvPicPr>
            <a:picLocks noChangeAspect="1" noChangeArrowheads="1"/>
          </p:cNvPicPr>
          <p:nvPr/>
        </p:nvPicPr>
        <p:blipFill>
          <a:blip r:embed="rId3"/>
          <a:srcRect/>
          <a:stretch>
            <a:fillRect/>
          </a:stretch>
        </p:blipFill>
        <p:spPr bwMode="auto">
          <a:xfrm>
            <a:off x="3124200" y="3886200"/>
            <a:ext cx="2473325" cy="24796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Graphs - Good</a:t>
            </a:r>
          </a:p>
        </p:txBody>
      </p:sp>
      <p:sp>
        <p:nvSpPr>
          <p:cNvPr id="29699" name="Rectangle 3"/>
          <p:cNvSpPr>
            <a:spLocks noGrp="1" noChangeArrowheads="1"/>
          </p:cNvSpPr>
          <p:nvPr>
            <p:ph type="body" idx="1"/>
          </p:nvPr>
        </p:nvSpPr>
        <p:spPr/>
        <p:txBody>
          <a:bodyPr/>
          <a:lstStyle/>
          <a:p>
            <a:r>
              <a:rPr lang="en-US"/>
              <a:t>Use graphs rather than just charts and words</a:t>
            </a:r>
          </a:p>
          <a:p>
            <a:pPr lvl="1"/>
            <a:r>
              <a:rPr lang="en-US"/>
              <a:t>Data in graphs is easier to comprehend &amp; retain than is raw data</a:t>
            </a:r>
          </a:p>
          <a:p>
            <a:pPr lvl="1"/>
            <a:r>
              <a:rPr lang="en-US"/>
              <a:t>Trends are easier to visualize in graph form</a:t>
            </a:r>
          </a:p>
          <a:p>
            <a:pPr lvl="1"/>
            <a:endParaRPr lang="en-US"/>
          </a:p>
          <a:p>
            <a:r>
              <a:rPr lang="en-US"/>
              <a:t>Always title your graphs</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Graphs - Bad</a:t>
            </a:r>
          </a:p>
        </p:txBody>
      </p:sp>
      <p:graphicFrame>
        <p:nvGraphicFramePr>
          <p:cNvPr id="30725" name="Object 5"/>
          <p:cNvGraphicFramePr>
            <a:graphicFrameLocks noChangeAspect="1"/>
          </p:cNvGraphicFramePr>
          <p:nvPr/>
        </p:nvGraphicFramePr>
        <p:xfrm>
          <a:off x="2133600" y="3181350"/>
          <a:ext cx="4724400" cy="765175"/>
        </p:xfrm>
        <a:graphic>
          <a:graphicData uri="http://schemas.openxmlformats.org/presentationml/2006/ole">
            <p:oleObj spid="_x0000_s30725" name="Worksheet" r:id="rId3" imgW="3057934" imgH="495488" progId="Excel.Sheet.8">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Graphs - Good</a:t>
            </a:r>
          </a:p>
        </p:txBody>
      </p:sp>
      <p:graphicFrame>
        <p:nvGraphicFramePr>
          <p:cNvPr id="19462" name="Object 6"/>
          <p:cNvGraphicFramePr>
            <a:graphicFrameLocks noChangeAspect="1"/>
          </p:cNvGraphicFramePr>
          <p:nvPr>
            <p:ph type="chart" sz="half" idx="1"/>
          </p:nvPr>
        </p:nvGraphicFramePr>
        <p:xfrm>
          <a:off x="914400" y="2362200"/>
          <a:ext cx="3924300" cy="3733800"/>
        </p:xfrm>
        <a:graphic>
          <a:graphicData uri="http://schemas.openxmlformats.org/presentationml/2006/ole">
            <p:oleObj spid="_x0000_s19462" name="Chart" r:id="rId3" imgW="3924560" imgH="3733995" progId="MSGraph.Chart.8">
              <p:embed followColorScheme="full"/>
            </p:oleObj>
          </a:graphicData>
        </a:graphic>
      </p:graphicFrame>
      <p:graphicFrame>
        <p:nvGraphicFramePr>
          <p:cNvPr id="19463" name="Object 7"/>
          <p:cNvGraphicFramePr>
            <a:graphicFrameLocks noChangeAspect="1"/>
          </p:cNvGraphicFramePr>
          <p:nvPr/>
        </p:nvGraphicFramePr>
        <p:xfrm>
          <a:off x="611188" y="2090738"/>
          <a:ext cx="8304212" cy="4632325"/>
        </p:xfrm>
        <a:graphic>
          <a:graphicData uri="http://schemas.openxmlformats.org/presentationml/2006/ole">
            <p:oleObj spid="_x0000_s19463" name="Chart" r:id="rId4" imgW="9525294" imgH="5315232" progId="Excel.Chart.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Graphs - Bad</a:t>
            </a:r>
          </a:p>
        </p:txBody>
      </p:sp>
      <p:graphicFrame>
        <p:nvGraphicFramePr>
          <p:cNvPr id="20486" name="Object 6"/>
          <p:cNvGraphicFramePr>
            <a:graphicFrameLocks noChangeAspect="1"/>
          </p:cNvGraphicFramePr>
          <p:nvPr/>
        </p:nvGraphicFramePr>
        <p:xfrm>
          <a:off x="762000" y="2249488"/>
          <a:ext cx="8077200" cy="4384675"/>
        </p:xfrm>
        <a:graphic>
          <a:graphicData uri="http://schemas.openxmlformats.org/presentationml/2006/ole">
            <p:oleObj spid="_x0000_s20486" name="Chart" r:id="rId3" imgW="9525294" imgH="5172531" progId="Excel.Chart.8">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Graphs - Bad</a:t>
            </a:r>
          </a:p>
        </p:txBody>
      </p:sp>
      <p:sp>
        <p:nvSpPr>
          <p:cNvPr id="28675" name="Rectangle 3"/>
          <p:cNvSpPr>
            <a:spLocks noGrp="1" noChangeArrowheads="1"/>
          </p:cNvSpPr>
          <p:nvPr>
            <p:ph type="body" idx="1"/>
          </p:nvPr>
        </p:nvSpPr>
        <p:spPr/>
        <p:txBody>
          <a:bodyPr/>
          <a:lstStyle/>
          <a:p>
            <a:r>
              <a:rPr lang="en-US"/>
              <a:t>Minor gridlines are unnecessary</a:t>
            </a:r>
          </a:p>
          <a:p>
            <a:r>
              <a:rPr lang="en-US"/>
              <a:t>Font is too small</a:t>
            </a:r>
          </a:p>
          <a:p>
            <a:r>
              <a:rPr lang="en-US"/>
              <a:t>Colours are illogical</a:t>
            </a:r>
          </a:p>
          <a:p>
            <a:r>
              <a:rPr lang="en-US"/>
              <a:t>Title is missing</a:t>
            </a:r>
          </a:p>
          <a:p>
            <a:r>
              <a:rPr lang="en-US"/>
              <a:t>Shading is distracting</a:t>
            </a:r>
          </a:p>
          <a:p>
            <a:pPr>
              <a:buFont typeface="Wingdings" pitchFamily="2" charset="2"/>
              <a:buNone/>
            </a:pPr>
            <a:endParaRPr lang="en-US"/>
          </a:p>
          <a:p>
            <a:pPr>
              <a:buFont typeface="Wingdings" pitchFamily="2" charset="2"/>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Spelling and Grammar</a:t>
            </a:r>
          </a:p>
        </p:txBody>
      </p:sp>
      <p:sp>
        <p:nvSpPr>
          <p:cNvPr id="11267" name="Rectangle 3"/>
          <p:cNvSpPr>
            <a:spLocks noGrp="1" noChangeArrowheads="1"/>
          </p:cNvSpPr>
          <p:nvPr>
            <p:ph type="body" idx="1"/>
          </p:nvPr>
        </p:nvSpPr>
        <p:spPr/>
        <p:txBody>
          <a:bodyPr/>
          <a:lstStyle/>
          <a:p>
            <a:r>
              <a:rPr lang="en-US"/>
              <a:t>Proof your slides for:</a:t>
            </a:r>
          </a:p>
          <a:p>
            <a:pPr lvl="1"/>
            <a:r>
              <a:rPr lang="en-US"/>
              <a:t>speling mistakes</a:t>
            </a:r>
          </a:p>
          <a:p>
            <a:pPr lvl="1"/>
            <a:r>
              <a:rPr lang="en-US"/>
              <a:t>the use of of repeated words</a:t>
            </a:r>
          </a:p>
          <a:p>
            <a:pPr lvl="1"/>
            <a:r>
              <a:rPr lang="en-US"/>
              <a:t>grammatical errors you might have make </a:t>
            </a:r>
          </a:p>
          <a:p>
            <a:pPr lvl="1"/>
            <a:endParaRPr lang="en-US"/>
          </a:p>
          <a:p>
            <a:r>
              <a:rPr lang="en-US"/>
              <a:t>If English is not your first language, please have someone else check your presentation!</a:t>
            </a:r>
          </a:p>
          <a:p>
            <a:pPr lvl="1"/>
            <a:endParaRPr lang="en-US"/>
          </a:p>
          <a:p>
            <a:pPr lvl="1">
              <a:buFontTx/>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Topics </a:t>
            </a:r>
            <a:r>
              <a:rPr lang="en-US" dirty="0"/>
              <a:t>to be Covered</a:t>
            </a:r>
          </a:p>
        </p:txBody>
      </p:sp>
      <p:sp>
        <p:nvSpPr>
          <p:cNvPr id="21507" name="Rectangle 3"/>
          <p:cNvSpPr>
            <a:spLocks noGrp="1" noChangeArrowheads="1"/>
          </p:cNvSpPr>
          <p:nvPr>
            <p:ph type="body" sz="half" idx="1"/>
          </p:nvPr>
        </p:nvSpPr>
        <p:spPr>
          <a:xfrm>
            <a:off x="914400" y="2667000"/>
            <a:ext cx="4572000" cy="3429000"/>
          </a:xfrm>
        </p:spPr>
        <p:txBody>
          <a:bodyPr/>
          <a:lstStyle/>
          <a:p>
            <a:pPr>
              <a:lnSpc>
                <a:spcPct val="90000"/>
              </a:lnSpc>
            </a:pPr>
            <a:r>
              <a:rPr lang="en-US" sz="2400" dirty="0" smtClean="0"/>
              <a:t>Introduction </a:t>
            </a:r>
            <a:endParaRPr lang="en-US" sz="2400" dirty="0"/>
          </a:p>
          <a:p>
            <a:pPr>
              <a:lnSpc>
                <a:spcPct val="90000"/>
              </a:lnSpc>
            </a:pPr>
            <a:r>
              <a:rPr lang="en-US" sz="2400" dirty="0" smtClean="0"/>
              <a:t>History</a:t>
            </a:r>
            <a:endParaRPr lang="en-US" sz="2400" dirty="0"/>
          </a:p>
          <a:p>
            <a:pPr>
              <a:lnSpc>
                <a:spcPct val="90000"/>
              </a:lnSpc>
            </a:pPr>
            <a:r>
              <a:rPr lang="en-US" sz="2400" dirty="0" smtClean="0"/>
              <a:t>OOP Introduction</a:t>
            </a:r>
            <a:endParaRPr lang="en-US" sz="2400" dirty="0"/>
          </a:p>
          <a:p>
            <a:pPr>
              <a:lnSpc>
                <a:spcPct val="90000"/>
              </a:lnSpc>
            </a:pPr>
            <a:r>
              <a:rPr lang="en-US" sz="2400" dirty="0" smtClean="0"/>
              <a:t>What is JAVA Technology</a:t>
            </a:r>
          </a:p>
          <a:p>
            <a:pPr>
              <a:lnSpc>
                <a:spcPct val="90000"/>
              </a:lnSpc>
            </a:pPr>
            <a:r>
              <a:rPr lang="en-US" sz="2400" dirty="0" smtClean="0"/>
              <a:t>Features of JAVA</a:t>
            </a:r>
          </a:p>
          <a:p>
            <a:pPr>
              <a:lnSpc>
                <a:spcPct val="90000"/>
              </a:lnSpc>
            </a:pPr>
            <a:r>
              <a:rPr lang="en-US" sz="2400" dirty="0" smtClean="0"/>
              <a:t>JAVA Environment</a:t>
            </a:r>
          </a:p>
          <a:p>
            <a:pPr>
              <a:lnSpc>
                <a:spcPct val="90000"/>
              </a:lnSpc>
            </a:pPr>
            <a:r>
              <a:rPr lang="en-US" sz="2400" dirty="0" smtClean="0"/>
              <a:t>JAVA Architecture</a:t>
            </a:r>
          </a:p>
          <a:p>
            <a:pPr>
              <a:lnSpc>
                <a:spcPct val="90000"/>
              </a:lnSpc>
            </a:pPr>
            <a:endParaRPr lang="en-US" sz="2400" dirty="0" smtClean="0"/>
          </a:p>
          <a:p>
            <a:pPr>
              <a:lnSpc>
                <a:spcPct val="90000"/>
              </a:lnSpc>
            </a:pPr>
            <a:endParaRPr lang="en-US" sz="2400" dirty="0" smtClean="0"/>
          </a:p>
          <a:p>
            <a:pPr>
              <a:lnSpc>
                <a:spcPct val="90000"/>
              </a:lnSpc>
            </a:pPr>
            <a:endParaRPr lang="en-US" sz="2400" dirty="0"/>
          </a:p>
          <a:p>
            <a:pPr>
              <a:lnSpc>
                <a:spcPct val="90000"/>
              </a:lnSpc>
              <a:buFont typeface="Wingdings" pitchFamily="2" charset="2"/>
              <a:buNone/>
            </a:pPr>
            <a:endParaRPr lang="en-US" sz="2400" dirty="0"/>
          </a:p>
          <a:p>
            <a:pPr>
              <a:lnSpc>
                <a:spcPct val="90000"/>
              </a:lnSpc>
            </a:pPr>
            <a:endParaRPr lang="en-US" sz="2400" dirty="0"/>
          </a:p>
          <a:p>
            <a:pPr>
              <a:lnSpc>
                <a:spcPct val="90000"/>
              </a:lnSpc>
            </a:pPr>
            <a:endParaRPr lang="en-US" sz="2400" dirty="0"/>
          </a:p>
        </p:txBody>
      </p:sp>
      <p:sp>
        <p:nvSpPr>
          <p:cNvPr id="21508" name="Rectangle 4"/>
          <p:cNvSpPr>
            <a:spLocks noGrp="1" noChangeArrowheads="1"/>
          </p:cNvSpPr>
          <p:nvPr>
            <p:ph type="body" sz="half" idx="2"/>
          </p:nvPr>
        </p:nvSpPr>
        <p:spPr>
          <a:xfrm>
            <a:off x="4991100" y="2667000"/>
            <a:ext cx="3924300" cy="3429000"/>
          </a:xfrm>
        </p:spPr>
        <p:txBody>
          <a:bodyPr/>
          <a:lstStyle/>
          <a:p>
            <a:endParaRPr lang="en-US" sz="2400"/>
          </a:p>
          <a:p>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Conclusion</a:t>
            </a:r>
          </a:p>
        </p:txBody>
      </p:sp>
      <p:sp>
        <p:nvSpPr>
          <p:cNvPr id="31747" name="Rectangle 3"/>
          <p:cNvSpPr>
            <a:spLocks noGrp="1" noChangeArrowheads="1"/>
          </p:cNvSpPr>
          <p:nvPr>
            <p:ph type="body" idx="1"/>
          </p:nvPr>
        </p:nvSpPr>
        <p:spPr/>
        <p:txBody>
          <a:bodyPr/>
          <a:lstStyle/>
          <a:p>
            <a:r>
              <a:rPr lang="en-US"/>
              <a:t>Use an effective and strong closing</a:t>
            </a:r>
          </a:p>
          <a:p>
            <a:pPr lvl="1"/>
            <a:r>
              <a:rPr lang="en-US"/>
              <a:t>Your audience is likely to remember your last words</a:t>
            </a:r>
          </a:p>
          <a:p>
            <a:pPr lvl="1"/>
            <a:endParaRPr lang="en-US"/>
          </a:p>
          <a:p>
            <a:r>
              <a:rPr lang="en-US"/>
              <a:t>Use a conclusion slide to:</a:t>
            </a:r>
          </a:p>
          <a:p>
            <a:pPr lvl="1"/>
            <a:r>
              <a:rPr lang="en-US"/>
              <a:t>Summarize the main points of your presentation</a:t>
            </a:r>
          </a:p>
          <a:p>
            <a:pPr lvl="1"/>
            <a:r>
              <a:rPr lang="en-US"/>
              <a:t>Suggest future avenues of research</a:t>
            </a:r>
          </a:p>
          <a:p>
            <a:pPr lvl="1">
              <a:buFontTx/>
              <a:buNone/>
            </a:pPr>
            <a:endParaRPr lang="en-US"/>
          </a:p>
          <a:p>
            <a:endParaRPr lang="en-US"/>
          </a:p>
          <a:p>
            <a:endParaRPr lang="en-US"/>
          </a:p>
          <a:p>
            <a:pPr lvl="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Questions??</a:t>
            </a:r>
          </a:p>
        </p:txBody>
      </p:sp>
      <p:sp>
        <p:nvSpPr>
          <p:cNvPr id="32771" name="Rectangle 3"/>
          <p:cNvSpPr>
            <a:spLocks noGrp="1" noChangeArrowheads="1"/>
          </p:cNvSpPr>
          <p:nvPr>
            <p:ph type="body" idx="1"/>
          </p:nvPr>
        </p:nvSpPr>
        <p:spPr/>
        <p:txBody>
          <a:bodyPr/>
          <a:lstStyle/>
          <a:p>
            <a:r>
              <a:rPr lang="en-US"/>
              <a:t>End your presentation with a simple question slide to:</a:t>
            </a:r>
          </a:p>
          <a:p>
            <a:pPr lvl="1"/>
            <a:r>
              <a:rPr lang="en-US"/>
              <a:t>Invite your audience to ask questions</a:t>
            </a:r>
          </a:p>
          <a:p>
            <a:pPr lvl="1"/>
            <a:r>
              <a:rPr lang="en-US"/>
              <a:t>Provide a visual aid during question period</a:t>
            </a:r>
          </a:p>
          <a:p>
            <a:pPr lvl="1"/>
            <a:r>
              <a:rPr lang="en-US"/>
              <a:t>Avoid ending a presentation abruptly</a:t>
            </a:r>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Introduction</a:t>
            </a:r>
            <a:endParaRPr lang="en-US" dirty="0"/>
          </a:p>
        </p:txBody>
      </p:sp>
      <p:sp>
        <p:nvSpPr>
          <p:cNvPr id="25603" name="Rectangle 3"/>
          <p:cNvSpPr>
            <a:spLocks noGrp="1" noChangeArrowheads="1"/>
          </p:cNvSpPr>
          <p:nvPr>
            <p:ph type="body" idx="1"/>
          </p:nvPr>
        </p:nvSpPr>
        <p:spPr>
          <a:xfrm>
            <a:off x="914400" y="2362200"/>
            <a:ext cx="8001000" cy="3962400"/>
          </a:xfrm>
        </p:spPr>
        <p:txBody>
          <a:bodyPr/>
          <a:lstStyle/>
          <a:p>
            <a:r>
              <a:rPr lang="en-US" dirty="0">
                <a:solidFill>
                  <a:schemeClr val="tx1"/>
                </a:solidFill>
                <a:latin typeface="+mn-lt"/>
                <a:ea typeface="+mn-ea"/>
                <a:cs typeface="+mn-cs"/>
              </a:rPr>
              <a:t>Java is a programming language created by James Gosling from Sun Microsystems (Sun) in 1991. </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The </a:t>
            </a:r>
            <a:r>
              <a:rPr lang="en-US" dirty="0">
                <a:solidFill>
                  <a:schemeClr val="tx1"/>
                </a:solidFill>
                <a:latin typeface="+mn-lt"/>
                <a:ea typeface="+mn-ea"/>
                <a:cs typeface="+mn-cs"/>
              </a:rPr>
              <a:t>target of Java is to write a program once and then run this program on multiple operating systems</a:t>
            </a:r>
            <a:r>
              <a:rPr lang="en-US" dirty="0" smtClean="0">
                <a:solidFill>
                  <a:schemeClr val="tx1"/>
                </a:solidFill>
                <a:latin typeface="+mn-lt"/>
                <a:ea typeface="+mn-ea"/>
                <a:cs typeface="+mn-cs"/>
              </a:rPr>
              <a:t>.</a:t>
            </a:r>
          </a:p>
          <a:p>
            <a:r>
              <a:rPr lang="en-US" dirty="0" smtClean="0">
                <a:solidFill>
                  <a:schemeClr val="tx1"/>
                </a:solidFill>
                <a:latin typeface="+mn-lt"/>
                <a:ea typeface="+mn-ea"/>
                <a:cs typeface="+mn-cs"/>
              </a:rPr>
              <a:t> </a:t>
            </a:r>
            <a:r>
              <a:rPr lang="en-US" dirty="0">
                <a:solidFill>
                  <a:schemeClr val="tx1"/>
                </a:solidFill>
                <a:latin typeface="+mn-lt"/>
                <a:ea typeface="+mn-ea"/>
                <a:cs typeface="+mn-cs"/>
              </a:rPr>
              <a:t>The first publicly available version of Java (Java 1.0) was released in </a:t>
            </a:r>
            <a:r>
              <a:rPr lang="en-US" dirty="0" smtClean="0">
                <a:solidFill>
                  <a:schemeClr val="tx1"/>
                </a:solidFill>
                <a:latin typeface="+mn-lt"/>
                <a:ea typeface="+mn-ea"/>
                <a:cs typeface="+mn-cs"/>
              </a:rPr>
              <a:t>1995</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His</a:t>
            </a:r>
            <a:endParaRPr lang="en-US" dirty="0"/>
          </a:p>
        </p:txBody>
      </p:sp>
      <p:sp>
        <p:nvSpPr>
          <p:cNvPr id="12291" name="Rectangle 3"/>
          <p:cNvSpPr>
            <a:spLocks noGrp="1" noChangeArrowheads="1"/>
          </p:cNvSpPr>
          <p:nvPr>
            <p:ph type="body" idx="1"/>
          </p:nvPr>
        </p:nvSpPr>
        <p:spPr/>
        <p:txBody>
          <a:bodyPr/>
          <a:lstStyle/>
          <a:p>
            <a:r>
              <a:rPr lang="en-US"/>
              <a:t>Use 1-2 slides per minute of your presentation</a:t>
            </a:r>
          </a:p>
          <a:p>
            <a:r>
              <a:rPr lang="en-US"/>
              <a:t>Write in point form, not complete sentences</a:t>
            </a:r>
          </a:p>
          <a:p>
            <a:r>
              <a:rPr lang="en-US"/>
              <a:t>Include 4-5 points per slide</a:t>
            </a:r>
          </a:p>
          <a:p>
            <a:r>
              <a:rPr lang="en-US"/>
              <a:t>Avoid wordiness: use key words and phrases only</a:t>
            </a:r>
          </a:p>
          <a:p>
            <a:pPr>
              <a:buFont typeface="Wingdings" pitchFamily="2" charset="2"/>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Slide Structure - Bad</a:t>
            </a:r>
          </a:p>
        </p:txBody>
      </p:sp>
      <p:sp>
        <p:nvSpPr>
          <p:cNvPr id="13315" name="Rectangle 3"/>
          <p:cNvSpPr>
            <a:spLocks noGrp="1" noChangeArrowheads="1"/>
          </p:cNvSpPr>
          <p:nvPr>
            <p:ph type="body" idx="1"/>
          </p:nvPr>
        </p:nvSpPr>
        <p:spPr/>
        <p:txBody>
          <a:bodyPr/>
          <a:lstStyle/>
          <a:p>
            <a:pPr>
              <a:lnSpc>
                <a:spcPct val="90000"/>
              </a:lnSpc>
            </a:pPr>
            <a:r>
              <a:rPr lang="en-US"/>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Slide Structure – Good</a:t>
            </a:r>
          </a:p>
        </p:txBody>
      </p:sp>
      <p:sp>
        <p:nvSpPr>
          <p:cNvPr id="34819" name="Rectangle 3"/>
          <p:cNvSpPr>
            <a:spLocks noGrp="1" noChangeArrowheads="1"/>
          </p:cNvSpPr>
          <p:nvPr>
            <p:ph type="body" idx="1"/>
          </p:nvPr>
        </p:nvSpPr>
        <p:spPr/>
        <p:txBody>
          <a:bodyPr/>
          <a:lstStyle/>
          <a:p>
            <a:r>
              <a:rPr lang="en-US"/>
              <a:t>Show one point at a time:</a:t>
            </a:r>
          </a:p>
          <a:p>
            <a:pPr lvl="1"/>
            <a:r>
              <a:rPr lang="en-US"/>
              <a:t>Will help audience concentrate on what you are saying</a:t>
            </a:r>
          </a:p>
          <a:p>
            <a:pPr lvl="1"/>
            <a:r>
              <a:rPr lang="en-US"/>
              <a:t>Will prevent audience from reading ahead</a:t>
            </a:r>
          </a:p>
          <a:p>
            <a:pPr lvl="1"/>
            <a:r>
              <a:rPr lang="en-US"/>
              <a:t>Will help you keep your presentation focused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Slide Structure - Bad</a:t>
            </a:r>
          </a:p>
        </p:txBody>
      </p:sp>
      <p:sp>
        <p:nvSpPr>
          <p:cNvPr id="35843" name="Rectangle 3"/>
          <p:cNvSpPr>
            <a:spLocks noGrp="1" noChangeArrowheads="1"/>
          </p:cNvSpPr>
          <p:nvPr>
            <p:ph type="body" idx="1"/>
          </p:nvPr>
        </p:nvSpPr>
        <p:spPr/>
        <p:txBody>
          <a:bodyPr/>
          <a:lstStyle/>
          <a:p>
            <a:r>
              <a:rPr lang="en-US"/>
              <a:t>Do not use distracting animation</a:t>
            </a:r>
          </a:p>
          <a:p>
            <a:endParaRPr lang="en-US"/>
          </a:p>
          <a:p>
            <a:r>
              <a:rPr lang="en-US"/>
              <a:t>Do not go overboard with the animation</a:t>
            </a:r>
          </a:p>
          <a:p>
            <a:endParaRPr lang="en-US"/>
          </a:p>
          <a:p>
            <a:r>
              <a:rPr lang="en-US"/>
              <a:t>Be consistent with the animation that you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builtIn="1"/>
                                        </p:tgtEl>
                                      </p:cMediaNode>
                                    </p:audio>
                                  </p:subTnLst>
                                </p:cTn>
                              </p:par>
                            </p:childTnLst>
                          </p:cTn>
                        </p:par>
                        <p:par>
                          <p:cTn id="11" fill="hold">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builtIn="1"/>
                                        </p:tgtEl>
                                      </p:cMediaNode>
                                    </p:audio>
                                  </p:subTnLst>
                                </p:cTn>
                              </p:par>
                            </p:childTnLst>
                          </p:cTn>
                        </p:par>
                        <p:par>
                          <p:cTn id="18" fill="hold">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Fonts - Good</a:t>
            </a:r>
          </a:p>
        </p:txBody>
      </p:sp>
      <p:sp>
        <p:nvSpPr>
          <p:cNvPr id="5123" name="Rectangle 3"/>
          <p:cNvSpPr>
            <a:spLocks noGrp="1" noChangeArrowheads="1"/>
          </p:cNvSpPr>
          <p:nvPr>
            <p:ph type="body" idx="1"/>
          </p:nvPr>
        </p:nvSpPr>
        <p:spPr/>
        <p:txBody>
          <a:bodyPr/>
          <a:lstStyle/>
          <a:p>
            <a:r>
              <a:rPr lang="en-US"/>
              <a:t>Use at least an 18-point font</a:t>
            </a:r>
          </a:p>
          <a:p>
            <a:r>
              <a:rPr lang="en-US"/>
              <a:t>Use different size fonts for main points and secondary points</a:t>
            </a:r>
          </a:p>
          <a:p>
            <a:pPr lvl="1"/>
            <a:r>
              <a:rPr lang="en-US"/>
              <a:t>this font is 24-point, the main point font is 28-point, and the title font is 36-point</a:t>
            </a:r>
          </a:p>
          <a:p>
            <a:r>
              <a:rPr lang="en-US"/>
              <a:t>Use a standard font like Times New Roman or Arial</a:t>
            </a:r>
          </a:p>
          <a:p>
            <a:pPr lvl="1">
              <a:buFontTx/>
              <a:buNone/>
            </a:pPr>
            <a:endParaRPr lang="en-US"/>
          </a:p>
          <a:p>
            <a:pPr lvl="1"/>
            <a:endParaRPr lang="en-US"/>
          </a:p>
          <a:p>
            <a:pPr>
              <a:buFont typeface="Wingdings" pitchFamily="2" charset="2"/>
              <a:buNone/>
            </a:pPr>
            <a:endParaRPr lang="en-US" sz="1400"/>
          </a:p>
          <a:p>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Fonts - Bad</a:t>
            </a:r>
          </a:p>
        </p:txBody>
      </p:sp>
      <p:sp>
        <p:nvSpPr>
          <p:cNvPr id="15363" name="Rectangle 3"/>
          <p:cNvSpPr>
            <a:spLocks noGrp="1" noChangeArrowheads="1"/>
          </p:cNvSpPr>
          <p:nvPr>
            <p:ph type="body" idx="1"/>
          </p:nvPr>
        </p:nvSpPr>
        <p:spPr/>
        <p:txBody>
          <a:bodyPr/>
          <a:lstStyle/>
          <a:p>
            <a:r>
              <a:rPr lang="en-US" sz="1400"/>
              <a:t>If you use a small font, your audience won’t be able to read what you have written</a:t>
            </a:r>
          </a:p>
          <a:p>
            <a:endParaRPr lang="en-US" sz="1400"/>
          </a:p>
          <a:p>
            <a:r>
              <a:rPr lang="en-US"/>
              <a:t>CAPITALIZE ONLY WHEN NECESSARY.  IT IS DIFFICULT TO READ</a:t>
            </a:r>
          </a:p>
          <a:p>
            <a:endParaRPr lang="en-US"/>
          </a:p>
          <a:p>
            <a:r>
              <a:rPr lang="en-US">
                <a:latin typeface="Impact" pitchFamily="34" charset="0"/>
              </a:rPr>
              <a:t>Don’t use a complicated font</a:t>
            </a:r>
          </a:p>
          <a:p>
            <a:pPr>
              <a:buFont typeface="Wingdings" pitchFamily="2" charset="2"/>
              <a:buNone/>
            </a:pPr>
            <a:endParaRPr lang="en-US">
              <a:latin typeface="Impact" pitchFamily="34" charset="0"/>
            </a:endParaRPr>
          </a:p>
          <a:p>
            <a:endParaRPr lang="en-US"/>
          </a:p>
        </p:txBody>
      </p:sp>
    </p:spTree>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727</TotalTime>
  <Words>658</Words>
  <Application>Microsoft PowerPoint</Application>
  <PresentationFormat>On-screen Show (4:3)</PresentationFormat>
  <Paragraphs>110</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29" baseType="lpstr">
      <vt:lpstr>Times New Roman</vt:lpstr>
      <vt:lpstr>Arial</vt:lpstr>
      <vt:lpstr>Wingdings</vt:lpstr>
      <vt:lpstr>Impact</vt:lpstr>
      <vt:lpstr>Capsules</vt:lpstr>
      <vt:lpstr>Microsoft Graph 2000 Chart</vt:lpstr>
      <vt:lpstr>Microsoft Excel Chart</vt:lpstr>
      <vt:lpstr>Microsoft Excel Worksheet</vt:lpstr>
      <vt:lpstr>JAVA TRAINING</vt:lpstr>
      <vt:lpstr>Topics to be Covered</vt:lpstr>
      <vt:lpstr>Introduction</vt:lpstr>
      <vt:lpstr>His</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TOSHIBA</cp:lastModifiedBy>
  <cp:revision>46</cp:revision>
  <dcterms:created xsi:type="dcterms:W3CDTF">2001-12-11T23:34:17Z</dcterms:created>
  <dcterms:modified xsi:type="dcterms:W3CDTF">2017-09-10T13:14:43Z</dcterms:modified>
</cp:coreProperties>
</file>