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0"/>
  </p:notesMasterIdLst>
  <p:sldIdLst>
    <p:sldId id="256" r:id="rId2"/>
    <p:sldId id="257" r:id="rId3"/>
    <p:sldId id="258" r:id="rId4"/>
    <p:sldId id="265"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B63F4-F06D-4BEB-A5ED-E1829A892618}" type="datetimeFigureOut">
              <a:rPr lang="en-IN" smtClean="0"/>
              <a:t>23-03-2023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58FFA-4BC3-44A0-AA29-B8A3BE5178BA}" type="slidenum">
              <a:rPr lang="en-IN" smtClean="0"/>
              <a:t>‹#›</a:t>
            </a:fld>
            <a:endParaRPr lang="en-IN"/>
          </a:p>
        </p:txBody>
      </p:sp>
    </p:spTree>
    <p:extLst>
      <p:ext uri="{BB962C8B-B14F-4D97-AF65-F5344CB8AC3E}">
        <p14:creationId xmlns:p14="http://schemas.microsoft.com/office/powerpoint/2010/main" val="339813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CBC64-FCBD-41DA-985C-FE534F39F13A}" type="datetime1">
              <a:rPr lang="en-IN" smtClean="0"/>
              <a:t>23-03-2023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111253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C0DA4A-CA73-4C52-AB60-9C4E1BA21548}"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350590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5E0F6-9DEE-4114-904B-91DA6F2D89FA}"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178792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F1878-5B75-464B-99F2-8557FF176C6C}"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019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EB7388-65D6-4CD9-9169-8B08828223EA}"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135333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EF144A3-E76B-4127-B55A-7E05985C934D}" type="datetime1">
              <a:rPr lang="en-IN" smtClean="0"/>
              <a:t>23-03-2023</a:t>
            </a:fld>
            <a:endParaRPr lang="en-IN"/>
          </a:p>
        </p:txBody>
      </p:sp>
      <p:sp>
        <p:nvSpPr>
          <p:cNvPr id="4" name="Footer Placeholder 3"/>
          <p:cNvSpPr>
            <a:spLocks noGrp="1"/>
          </p:cNvSpPr>
          <p:nvPr>
            <p:ph type="ftr" sz="quarter" idx="11"/>
          </p:nvPr>
        </p:nvSpPr>
        <p:spPr/>
        <p:txBody>
          <a:bodyPr/>
          <a:lstStyle/>
          <a:p>
            <a:r>
              <a:rPr lang="en-IN"/>
              <a:t>Department of Mechanical Engineering</a:t>
            </a:r>
          </a:p>
        </p:txBody>
      </p:sp>
      <p:sp>
        <p:nvSpPr>
          <p:cNvPr id="5" name="Slide Number Placeholder 4"/>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3665240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839FABB-AD6A-4565-A427-FCEE7893AACA}" type="datetime1">
              <a:rPr lang="en-IN" smtClean="0"/>
              <a:t>23-03-2023</a:t>
            </a:fld>
            <a:endParaRPr lang="en-IN"/>
          </a:p>
        </p:txBody>
      </p:sp>
      <p:sp>
        <p:nvSpPr>
          <p:cNvPr id="4" name="Footer Placeholder 3"/>
          <p:cNvSpPr>
            <a:spLocks noGrp="1"/>
          </p:cNvSpPr>
          <p:nvPr>
            <p:ph type="ftr" sz="quarter" idx="11"/>
          </p:nvPr>
        </p:nvSpPr>
        <p:spPr/>
        <p:txBody>
          <a:bodyPr/>
          <a:lstStyle/>
          <a:p>
            <a:r>
              <a:rPr lang="en-IN"/>
              <a:t>Department of Mechanical Engineering</a:t>
            </a:r>
          </a:p>
        </p:txBody>
      </p:sp>
      <p:sp>
        <p:nvSpPr>
          <p:cNvPr id="5" name="Slide Number Placeholder 4"/>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255063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3DA64-330C-46F5-82D9-EBD489744109}" type="datetime1">
              <a:rPr lang="en-IN" smtClean="0"/>
              <a:t>23-03-2023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521994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2D827-AF6A-4730-9461-0DC4753838E7}" type="datetime1">
              <a:rPr lang="en-IN" smtClean="0"/>
              <a:t>23-03-2023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233674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000F4-8909-4E3C-8657-1E3C2C8F2FDC}" type="datetime1">
              <a:rPr lang="en-IN" smtClean="0"/>
              <a:t>23-03-2023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267561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596CA1-3FDE-4718-B1E8-296236DC68AA}" type="datetime1">
              <a:rPr lang="en-IN" smtClean="0"/>
              <a:t>23-03-2023</a:t>
            </a:fld>
            <a:endParaRPr lang="en-IN"/>
          </a:p>
        </p:txBody>
      </p:sp>
      <p:sp>
        <p:nvSpPr>
          <p:cNvPr id="5" name="Footer Placeholder 4"/>
          <p:cNvSpPr>
            <a:spLocks noGrp="1"/>
          </p:cNvSpPr>
          <p:nvPr>
            <p:ph type="ftr" sz="quarter" idx="11"/>
          </p:nvPr>
        </p:nvSpPr>
        <p:spPr/>
        <p:txBody>
          <a:bodyPr/>
          <a:lstStyle/>
          <a:p>
            <a:r>
              <a:rPr lang="en-IN"/>
              <a:t>Department of Mechanical Engineering</a:t>
            </a:r>
          </a:p>
        </p:txBody>
      </p:sp>
      <p:sp>
        <p:nvSpPr>
          <p:cNvPr id="6" name="Slide Number Placeholder 5"/>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7573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A2477-DF1D-4722-9289-2100BA4CC17B}"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307695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70B3B-E64E-4A84-8757-DC2D724676EF}" type="datetime1">
              <a:rPr lang="en-IN" smtClean="0"/>
              <a:t>23-03-2023</a:t>
            </a:fld>
            <a:endParaRPr lang="en-IN"/>
          </a:p>
        </p:txBody>
      </p:sp>
      <p:sp>
        <p:nvSpPr>
          <p:cNvPr id="8" name="Footer Placeholder 7"/>
          <p:cNvSpPr>
            <a:spLocks noGrp="1"/>
          </p:cNvSpPr>
          <p:nvPr>
            <p:ph type="ftr" sz="quarter" idx="11"/>
          </p:nvPr>
        </p:nvSpPr>
        <p:spPr/>
        <p:txBody>
          <a:bodyPr/>
          <a:lstStyle/>
          <a:p>
            <a:r>
              <a:rPr lang="en-IN"/>
              <a:t>Department of Mechanical Engineering</a:t>
            </a:r>
          </a:p>
        </p:txBody>
      </p:sp>
      <p:sp>
        <p:nvSpPr>
          <p:cNvPr id="9" name="Slide Number Placeholder 8"/>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142952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E0D24-7FD0-4B66-88C9-F5790704B1C0}" type="datetime1">
              <a:rPr lang="en-IN" smtClean="0"/>
              <a:t>23-03-2023</a:t>
            </a:fld>
            <a:endParaRPr lang="en-IN"/>
          </a:p>
        </p:txBody>
      </p:sp>
      <p:sp>
        <p:nvSpPr>
          <p:cNvPr id="4" name="Footer Placeholder 3"/>
          <p:cNvSpPr>
            <a:spLocks noGrp="1"/>
          </p:cNvSpPr>
          <p:nvPr>
            <p:ph type="ftr" sz="quarter" idx="11"/>
          </p:nvPr>
        </p:nvSpPr>
        <p:spPr/>
        <p:txBody>
          <a:bodyPr/>
          <a:lstStyle/>
          <a:p>
            <a:r>
              <a:rPr lang="en-IN"/>
              <a:t>Department of Mechanical Engineering</a:t>
            </a:r>
          </a:p>
        </p:txBody>
      </p:sp>
      <p:sp>
        <p:nvSpPr>
          <p:cNvPr id="5" name="Slide Number Placeholder 4"/>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6404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8EA34-14A8-4A5C-8155-1F94C7FEB335}" type="datetime1">
              <a:rPr lang="en-IN" smtClean="0"/>
              <a:t>23-03-2023</a:t>
            </a:fld>
            <a:endParaRPr lang="en-IN"/>
          </a:p>
        </p:txBody>
      </p:sp>
      <p:sp>
        <p:nvSpPr>
          <p:cNvPr id="3" name="Footer Placeholder 2"/>
          <p:cNvSpPr>
            <a:spLocks noGrp="1"/>
          </p:cNvSpPr>
          <p:nvPr>
            <p:ph type="ftr" sz="quarter" idx="11"/>
          </p:nvPr>
        </p:nvSpPr>
        <p:spPr/>
        <p:txBody>
          <a:bodyPr/>
          <a:lstStyle/>
          <a:p>
            <a:r>
              <a:rPr lang="en-IN"/>
              <a:t>Department of Mechanical Engineering</a:t>
            </a:r>
          </a:p>
        </p:txBody>
      </p:sp>
      <p:sp>
        <p:nvSpPr>
          <p:cNvPr id="4" name="Slide Number Placeholder 3"/>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392977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5AA38F-C69A-4B00-97F3-CA944808B5E4}"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142522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E96878-8578-4C38-AF4A-5DAE254D9C7A}" type="datetime1">
              <a:rPr lang="en-IN" smtClean="0"/>
              <a:t>23-03-2023</a:t>
            </a:fld>
            <a:endParaRPr lang="en-IN"/>
          </a:p>
        </p:txBody>
      </p:sp>
      <p:sp>
        <p:nvSpPr>
          <p:cNvPr id="6" name="Footer Placeholder 5"/>
          <p:cNvSpPr>
            <a:spLocks noGrp="1"/>
          </p:cNvSpPr>
          <p:nvPr>
            <p:ph type="ftr" sz="quarter" idx="11"/>
          </p:nvPr>
        </p:nvSpPr>
        <p:spPr/>
        <p:txBody>
          <a:bodyPr/>
          <a:lstStyle/>
          <a:p>
            <a:r>
              <a:rPr lang="en-IN"/>
              <a:t>Department of Mechanical Engineering</a:t>
            </a:r>
          </a:p>
        </p:txBody>
      </p:sp>
      <p:sp>
        <p:nvSpPr>
          <p:cNvPr id="7" name="Slide Number Placeholder 6"/>
          <p:cNvSpPr>
            <a:spLocks noGrp="1"/>
          </p:cNvSpPr>
          <p:nvPr>
            <p:ph type="sldNum" sz="quarter" idx="12"/>
          </p:nvPr>
        </p:nvSpPr>
        <p:spPr/>
        <p:txBody>
          <a:bodyPr/>
          <a:lstStyle/>
          <a:p>
            <a:fld id="{D2EB450D-97C9-4983-AC15-42D800AF9F5B}" type="slidenum">
              <a:rPr lang="en-IN" smtClean="0"/>
              <a:t>‹#›</a:t>
            </a:fld>
            <a:endParaRPr lang="en-IN"/>
          </a:p>
        </p:txBody>
      </p:sp>
    </p:spTree>
    <p:extLst>
      <p:ext uri="{BB962C8B-B14F-4D97-AF65-F5344CB8AC3E}">
        <p14:creationId xmlns:p14="http://schemas.microsoft.com/office/powerpoint/2010/main" val="215762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5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81B680-0513-4A8B-BD60-DFED231204FB}" type="datetime1">
              <a:rPr lang="en-IN" smtClean="0"/>
              <a:t>23-03-2023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Department of Mechanical Engineering</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EB450D-97C9-4983-AC15-42D800AF9F5B}" type="slidenum">
              <a:rPr lang="en-IN" smtClean="0"/>
              <a:t>‹#›</a:t>
            </a:fld>
            <a:endParaRPr lang="en-IN"/>
          </a:p>
        </p:txBody>
      </p:sp>
    </p:spTree>
    <p:extLst>
      <p:ext uri="{BB962C8B-B14F-4D97-AF65-F5344CB8AC3E}">
        <p14:creationId xmlns:p14="http://schemas.microsoft.com/office/powerpoint/2010/main" val="2299932910"/>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3000">
              <a:schemeClr val="accent3">
                <a:lumMod val="88000"/>
                <a:lumOff val="12000"/>
              </a:schemeClr>
            </a:gs>
            <a:gs pos="7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2E077-0734-4100-8E16-65CA9F928297}"/>
              </a:ext>
            </a:extLst>
          </p:cNvPr>
          <p:cNvPicPr>
            <a:picLocks noChangeAspect="1"/>
          </p:cNvPicPr>
          <p:nvPr/>
        </p:nvPicPr>
        <p:blipFill>
          <a:blip r:embed="rId2"/>
          <a:stretch>
            <a:fillRect/>
          </a:stretch>
        </p:blipFill>
        <p:spPr>
          <a:xfrm>
            <a:off x="217911" y="150590"/>
            <a:ext cx="1116000" cy="10711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49A67205-8323-435C-ADFD-3E3A290BC5A1}"/>
              </a:ext>
            </a:extLst>
          </p:cNvPr>
          <p:cNvPicPr>
            <a:picLocks noChangeAspect="1"/>
          </p:cNvPicPr>
          <p:nvPr/>
        </p:nvPicPr>
        <p:blipFill>
          <a:blip r:embed="rId3"/>
          <a:stretch>
            <a:fillRect/>
          </a:stretch>
        </p:blipFill>
        <p:spPr>
          <a:xfrm>
            <a:off x="10827681" y="150596"/>
            <a:ext cx="1116000" cy="10458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Rectangle 5">
            <a:extLst>
              <a:ext uri="{FF2B5EF4-FFF2-40B4-BE49-F238E27FC236}">
                <a16:creationId xmlns:a16="http://schemas.microsoft.com/office/drawing/2014/main" id="{3ECDC56A-1B85-4CCC-94C6-D46BA4948864}"/>
              </a:ext>
            </a:extLst>
          </p:cNvPr>
          <p:cNvSpPr/>
          <p:nvPr/>
        </p:nvSpPr>
        <p:spPr>
          <a:xfrm>
            <a:off x="1524000" y="107668"/>
            <a:ext cx="8998634" cy="935577"/>
          </a:xfrm>
          <a:prstGeom prst="rect">
            <a:avLst/>
          </a:prstGeom>
        </p:spPr>
        <p:txBody>
          <a:bodyPr wrap="square">
            <a:spAutoFit/>
          </a:bodyPr>
          <a:lstStyle/>
          <a:p>
            <a:pPr lvl="0" indent="-41275" algn="ctr" defTabSz="393580">
              <a:lnSpc>
                <a:spcPct val="107000"/>
              </a:lnSpc>
            </a:pPr>
            <a:r>
              <a:rPr lang="en-US" b="1"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JSPM’s </a:t>
            </a:r>
          </a:p>
          <a:p>
            <a:pPr lvl="0" indent="-41275" algn="ctr" defTabSz="393580">
              <a:lnSpc>
                <a:spcPct val="107000"/>
              </a:lnSpc>
            </a:pPr>
            <a:r>
              <a:rPr lang="en-US" b="1"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RAJARSHI SHAHU COLLEGE OF ENGINEERING TATHAWADE, PUNE-33</a:t>
            </a:r>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gn="ctr" defTabSz="393580">
              <a:lnSpc>
                <a:spcPct val="107000"/>
              </a:lnSpc>
            </a:pPr>
            <a:r>
              <a:rPr lang="en-US" sz="1600" b="1" dirty="0">
                <a:latin typeface="Bookman Old Style" panose="02050604050505020204" pitchFamily="18" charset="0"/>
                <a:ea typeface="Times New Roman" panose="02020603050405020304" pitchFamily="18" charset="0"/>
                <a:cs typeface="Times New Roman" panose="02020603050405020304" pitchFamily="18" charset="0"/>
              </a:rPr>
              <a:t>(An Autonomous Institute Affiliated to Savitribai Phule Pune University, Pune)</a:t>
            </a:r>
            <a:endParaRPr lang="en-IN" sz="1600" dirty="0">
              <a:latin typeface="Calibri" panose="020F0502020204030204" pitchFamily="34" charset="0"/>
              <a:ea typeface="Calibri" panose="020F0502020204030204" pitchFamily="34" charset="0"/>
              <a:cs typeface="Mangal" panose="02040503050203030202" pitchFamily="18" charset="0"/>
            </a:endParaRPr>
          </a:p>
        </p:txBody>
      </p:sp>
      <p:sp>
        <p:nvSpPr>
          <p:cNvPr id="7" name="Slide Number Placeholder 6">
            <a:extLst>
              <a:ext uri="{FF2B5EF4-FFF2-40B4-BE49-F238E27FC236}">
                <a16:creationId xmlns:a16="http://schemas.microsoft.com/office/drawing/2014/main" id="{B2BCF81E-6491-4193-8B60-16833DEDC397}"/>
              </a:ext>
            </a:extLst>
          </p:cNvPr>
          <p:cNvSpPr>
            <a:spLocks noGrp="1"/>
          </p:cNvSpPr>
          <p:nvPr>
            <p:ph type="sldNum" sz="quarter" idx="12"/>
          </p:nvPr>
        </p:nvSpPr>
        <p:spPr/>
        <p:txBody>
          <a:bodyPr/>
          <a:lstStyle/>
          <a:p>
            <a:fld id="{D2EB450D-97C9-4983-AC15-42D800AF9F5B}" type="slidenum">
              <a:rPr lang="en-IN" smtClean="0"/>
              <a:t>1</a:t>
            </a:fld>
            <a:endParaRPr lang="en-IN"/>
          </a:p>
        </p:txBody>
      </p:sp>
      <p:pic>
        <p:nvPicPr>
          <p:cNvPr id="8" name="Picture 7">
            <a:extLst>
              <a:ext uri="{FF2B5EF4-FFF2-40B4-BE49-F238E27FC236}">
                <a16:creationId xmlns:a16="http://schemas.microsoft.com/office/drawing/2014/main" id="{6EA48407-7B11-46DC-B42A-0EB7251F6EC5}"/>
              </a:ext>
            </a:extLst>
          </p:cNvPr>
          <p:cNvPicPr>
            <a:picLocks noChangeAspect="1"/>
          </p:cNvPicPr>
          <p:nvPr/>
        </p:nvPicPr>
        <p:blipFill rotWithShape="1">
          <a:blip r:embed="rId4"/>
          <a:srcRect t="11924" b="25913"/>
          <a:stretch/>
        </p:blipFill>
        <p:spPr>
          <a:xfrm>
            <a:off x="322088" y="1714609"/>
            <a:ext cx="11402458" cy="784106"/>
          </a:xfrm>
          <a:prstGeom prst="rect">
            <a:avLst/>
          </a:prstGeom>
        </p:spPr>
      </p:pic>
      <p:grpSp>
        <p:nvGrpSpPr>
          <p:cNvPr id="9" name="Group 8">
            <a:extLst>
              <a:ext uri="{FF2B5EF4-FFF2-40B4-BE49-F238E27FC236}">
                <a16:creationId xmlns:a16="http://schemas.microsoft.com/office/drawing/2014/main" id="{4D51AF04-59B9-4A1F-9007-3150839EB962}"/>
              </a:ext>
            </a:extLst>
          </p:cNvPr>
          <p:cNvGrpSpPr/>
          <p:nvPr/>
        </p:nvGrpSpPr>
        <p:grpSpPr>
          <a:xfrm>
            <a:off x="155638" y="5278938"/>
            <a:ext cx="1614426" cy="1579062"/>
            <a:chOff x="186397" y="4787695"/>
            <a:chExt cx="3938467" cy="3450554"/>
          </a:xfrm>
        </p:grpSpPr>
        <p:pic>
          <p:nvPicPr>
            <p:cNvPr id="10" name="Picture 9">
              <a:extLst>
                <a:ext uri="{FF2B5EF4-FFF2-40B4-BE49-F238E27FC236}">
                  <a16:creationId xmlns:a16="http://schemas.microsoft.com/office/drawing/2014/main" id="{19ABEDD8-CB78-4035-BF4F-B00CE5A20C06}"/>
                </a:ext>
              </a:extLst>
            </p:cNvPr>
            <p:cNvPicPr>
              <a:picLocks noChangeAspect="1"/>
            </p:cNvPicPr>
            <p:nvPr/>
          </p:nvPicPr>
          <p:blipFill>
            <a:blip r:embed="rId5"/>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B5464891-B00C-44A5-96C5-42A79503775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13" name="TextBox 12">
            <a:extLst>
              <a:ext uri="{FF2B5EF4-FFF2-40B4-BE49-F238E27FC236}">
                <a16:creationId xmlns:a16="http://schemas.microsoft.com/office/drawing/2014/main" id="{34C7D9B1-C283-4320-970E-55B96BDA644E}"/>
              </a:ext>
            </a:extLst>
          </p:cNvPr>
          <p:cNvSpPr txBox="1"/>
          <p:nvPr/>
        </p:nvSpPr>
        <p:spPr>
          <a:xfrm>
            <a:off x="1825116" y="2509528"/>
            <a:ext cx="8541768" cy="1446550"/>
          </a:xfrm>
          <a:prstGeom prst="rect">
            <a:avLst/>
          </a:prstGeom>
          <a:noFill/>
        </p:spPr>
        <p:txBody>
          <a:bodyPr wrap="square" rtlCol="0">
            <a:spAutoFit/>
          </a:bodyPr>
          <a:lstStyle/>
          <a:p>
            <a:pPr algn="ctr"/>
            <a:r>
              <a:rPr lang="en-US" sz="4400" dirty="0">
                <a:solidFill>
                  <a:schemeClr val="accent5">
                    <a:lumMod val="50000"/>
                  </a:schemeClr>
                </a:solidFill>
              </a:rPr>
              <a:t>“Plastic Bottles </a:t>
            </a:r>
            <a:r>
              <a:rPr lang="en-US" sz="4400" dirty="0" err="1">
                <a:solidFill>
                  <a:schemeClr val="accent5">
                    <a:lumMod val="50000"/>
                  </a:schemeClr>
                </a:solidFill>
              </a:rPr>
              <a:t>Shreadding</a:t>
            </a:r>
            <a:r>
              <a:rPr lang="en-US" sz="4400" dirty="0">
                <a:solidFill>
                  <a:schemeClr val="accent5">
                    <a:lumMod val="50000"/>
                  </a:schemeClr>
                </a:solidFill>
              </a:rPr>
              <a:t> Machine”</a:t>
            </a:r>
          </a:p>
        </p:txBody>
      </p:sp>
      <p:sp>
        <p:nvSpPr>
          <p:cNvPr id="14" name="TextBox 13">
            <a:extLst>
              <a:ext uri="{FF2B5EF4-FFF2-40B4-BE49-F238E27FC236}">
                <a16:creationId xmlns:a16="http://schemas.microsoft.com/office/drawing/2014/main" id="{8CB25CA7-761E-45D1-B987-14D58ABDF6F3}"/>
              </a:ext>
            </a:extLst>
          </p:cNvPr>
          <p:cNvSpPr txBox="1"/>
          <p:nvPr/>
        </p:nvSpPr>
        <p:spPr>
          <a:xfrm>
            <a:off x="1839702" y="4811340"/>
            <a:ext cx="3840919" cy="1569660"/>
          </a:xfrm>
          <a:prstGeom prst="rect">
            <a:avLst/>
          </a:prstGeom>
          <a:noFill/>
        </p:spPr>
        <p:txBody>
          <a:bodyPr wrap="square" rtlCol="0">
            <a:spAutoFit/>
          </a:bodyPr>
          <a:lstStyle/>
          <a:p>
            <a:r>
              <a:rPr lang="en-US" sz="2400" dirty="0">
                <a:solidFill>
                  <a:srgbClr val="C00000"/>
                </a:solidFill>
              </a:rPr>
              <a:t>Name of Team members:</a:t>
            </a:r>
          </a:p>
          <a:p>
            <a:pPr marL="457200" indent="-457200">
              <a:buAutoNum type="arabicParenR"/>
            </a:pPr>
            <a:r>
              <a:rPr lang="en-US" sz="2400" dirty="0" err="1">
                <a:solidFill>
                  <a:srgbClr val="C00000"/>
                </a:solidFill>
              </a:rPr>
              <a:t>Durgeshwar</a:t>
            </a:r>
            <a:r>
              <a:rPr lang="en-US" sz="2400" dirty="0">
                <a:solidFill>
                  <a:srgbClr val="C00000"/>
                </a:solidFill>
              </a:rPr>
              <a:t> </a:t>
            </a:r>
            <a:r>
              <a:rPr lang="en-US" sz="2400" dirty="0" err="1">
                <a:solidFill>
                  <a:srgbClr val="C00000"/>
                </a:solidFill>
              </a:rPr>
              <a:t>Wangekar</a:t>
            </a:r>
            <a:endParaRPr lang="en-US" sz="2400" dirty="0">
              <a:solidFill>
                <a:srgbClr val="C00000"/>
              </a:solidFill>
            </a:endParaRPr>
          </a:p>
          <a:p>
            <a:pPr marL="457200" indent="-457200">
              <a:buAutoNum type="arabicParenR"/>
            </a:pPr>
            <a:r>
              <a:rPr lang="en-US" sz="2400" dirty="0" err="1">
                <a:solidFill>
                  <a:srgbClr val="C00000"/>
                </a:solidFill>
              </a:rPr>
              <a:t>Shrinath</a:t>
            </a:r>
            <a:r>
              <a:rPr lang="en-US" sz="2400" dirty="0">
                <a:solidFill>
                  <a:srgbClr val="C00000"/>
                </a:solidFill>
              </a:rPr>
              <a:t> </a:t>
            </a:r>
            <a:r>
              <a:rPr lang="en-US" sz="2400" dirty="0" err="1">
                <a:solidFill>
                  <a:srgbClr val="C00000"/>
                </a:solidFill>
              </a:rPr>
              <a:t>Kumbhar</a:t>
            </a:r>
            <a:endParaRPr lang="en-US" sz="2400" dirty="0">
              <a:solidFill>
                <a:srgbClr val="C00000"/>
              </a:solidFill>
            </a:endParaRPr>
          </a:p>
          <a:p>
            <a:pPr marL="457200" indent="-457200">
              <a:buAutoNum type="arabicParenR"/>
            </a:pPr>
            <a:r>
              <a:rPr lang="en-US" sz="2400" dirty="0">
                <a:solidFill>
                  <a:srgbClr val="C00000"/>
                </a:solidFill>
              </a:rPr>
              <a:t>Vivek More</a:t>
            </a:r>
          </a:p>
        </p:txBody>
      </p:sp>
      <p:sp>
        <p:nvSpPr>
          <p:cNvPr id="18" name="TextBox 17">
            <a:extLst>
              <a:ext uri="{FF2B5EF4-FFF2-40B4-BE49-F238E27FC236}">
                <a16:creationId xmlns:a16="http://schemas.microsoft.com/office/drawing/2014/main" id="{406216BE-2420-44AD-A89E-4D605B89934F}"/>
              </a:ext>
            </a:extLst>
          </p:cNvPr>
          <p:cNvSpPr txBox="1"/>
          <p:nvPr/>
        </p:nvSpPr>
        <p:spPr>
          <a:xfrm>
            <a:off x="1715125" y="1148094"/>
            <a:ext cx="8067750" cy="461665"/>
          </a:xfrm>
          <a:prstGeom prst="rect">
            <a:avLst/>
          </a:prstGeom>
          <a:noFill/>
        </p:spPr>
        <p:txBody>
          <a:bodyPr wrap="square" rtlCol="0">
            <a:spAutoFit/>
          </a:bodyPr>
          <a:lstStyle/>
          <a:p>
            <a:pPr algn="ctr"/>
            <a:r>
              <a:rPr lang="en-US" sz="2400" b="1" dirty="0">
                <a:solidFill>
                  <a:schemeClr val="bg1"/>
                </a:solidFill>
              </a:rPr>
              <a:t>Department of Mechanical Engineering Presents</a:t>
            </a:r>
          </a:p>
        </p:txBody>
      </p:sp>
    </p:spTree>
    <p:extLst>
      <p:ext uri="{BB962C8B-B14F-4D97-AF65-F5344CB8AC3E}">
        <p14:creationId xmlns:p14="http://schemas.microsoft.com/office/powerpoint/2010/main" val="4231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fld id="{D2EB450D-97C9-4983-AC15-42D800AF9F5B}" type="slidenum">
              <a:rPr lang="en-IN" smtClean="0"/>
              <a:t>10</a:t>
            </a:fld>
            <a:endParaRPr lang="en-IN"/>
          </a:p>
        </p:txBody>
      </p:sp>
      <p:sp>
        <p:nvSpPr>
          <p:cNvPr id="8" name="TextBox 7">
            <a:extLst>
              <a:ext uri="{FF2B5EF4-FFF2-40B4-BE49-F238E27FC236}">
                <a16:creationId xmlns:a16="http://schemas.microsoft.com/office/drawing/2014/main" id="{28EE29EA-3AAE-463F-A578-31CA8A4278BE}"/>
              </a:ext>
            </a:extLst>
          </p:cNvPr>
          <p:cNvSpPr txBox="1"/>
          <p:nvPr/>
        </p:nvSpPr>
        <p:spPr>
          <a:xfrm>
            <a:off x="631685" y="384757"/>
            <a:ext cx="2996418" cy="646331"/>
          </a:xfrm>
          <a:prstGeom prst="rect">
            <a:avLst/>
          </a:prstGeom>
          <a:noFill/>
        </p:spPr>
        <p:txBody>
          <a:bodyPr wrap="square" rtlCol="0">
            <a:spAutoFit/>
          </a:bodyPr>
          <a:lstStyle/>
          <a:p>
            <a:r>
              <a:rPr lang="en-IN" sz="3600" b="1" dirty="0"/>
              <a:t>Future Work</a:t>
            </a:r>
          </a:p>
        </p:txBody>
      </p:sp>
      <p:grpSp>
        <p:nvGrpSpPr>
          <p:cNvPr id="9" name="Group 8">
            <a:extLst>
              <a:ext uri="{FF2B5EF4-FFF2-40B4-BE49-F238E27FC236}">
                <a16:creationId xmlns:a16="http://schemas.microsoft.com/office/drawing/2014/main" id="{FA3B041D-5EFB-46F6-AE2A-0B3393A6C35F}"/>
              </a:ext>
            </a:extLst>
          </p:cNvPr>
          <p:cNvGrpSpPr/>
          <p:nvPr/>
        </p:nvGrpSpPr>
        <p:grpSpPr>
          <a:xfrm>
            <a:off x="155638" y="5517002"/>
            <a:ext cx="1321470" cy="1340997"/>
            <a:chOff x="186397" y="4787695"/>
            <a:chExt cx="3938467" cy="3450554"/>
          </a:xfrm>
        </p:grpSpPr>
        <p:pic>
          <p:nvPicPr>
            <p:cNvPr id="10" name="Picture 9">
              <a:extLst>
                <a:ext uri="{FF2B5EF4-FFF2-40B4-BE49-F238E27FC236}">
                  <a16:creationId xmlns:a16="http://schemas.microsoft.com/office/drawing/2014/main" id="{AA79A5E3-DC20-4A7B-8515-D4174B4D6840}"/>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B3404DD6-082D-4433-B66E-9EA15DFAC7C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12" name="TextBox 11">
            <a:extLst>
              <a:ext uri="{FF2B5EF4-FFF2-40B4-BE49-F238E27FC236}">
                <a16:creationId xmlns:a16="http://schemas.microsoft.com/office/drawing/2014/main" id="{90266AD4-CE41-457B-8DA0-A7A49ED9D8E7}"/>
              </a:ext>
            </a:extLst>
          </p:cNvPr>
          <p:cNvSpPr txBox="1"/>
          <p:nvPr/>
        </p:nvSpPr>
        <p:spPr>
          <a:xfrm>
            <a:off x="515156" y="1336431"/>
            <a:ext cx="11034419" cy="344260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C</a:t>
            </a:r>
            <a:r>
              <a:rPr lang="en-IN" sz="2400" b="1" dirty="0" err="1">
                <a:latin typeface="Calibri" panose="020F0502020204030204" pitchFamily="34" charset="0"/>
                <a:ea typeface="Calibri" panose="020F0502020204030204" pitchFamily="34" charset="0"/>
                <a:cs typeface="Calibri" panose="020F0502020204030204" pitchFamily="34" charset="0"/>
              </a:rPr>
              <a:t>ounting</a:t>
            </a:r>
            <a:r>
              <a:rPr lang="en-IN" sz="2400" b="1" dirty="0">
                <a:latin typeface="Calibri" panose="020F0502020204030204" pitchFamily="34" charset="0"/>
                <a:ea typeface="Calibri" panose="020F0502020204030204" pitchFamily="34" charset="0"/>
                <a:cs typeface="Calibri" panose="020F0502020204030204" pitchFamily="34" charset="0"/>
              </a:rPr>
              <a:t> Sensor :-   			</a:t>
            </a:r>
            <a:r>
              <a:rPr lang="en-IN" dirty="0">
                <a:latin typeface="Calibri" panose="020F0502020204030204" pitchFamily="34" charset="0"/>
                <a:ea typeface="Calibri" panose="020F0502020204030204" pitchFamily="34" charset="0"/>
                <a:cs typeface="Calibri" panose="020F0502020204030204" pitchFamily="34" charset="0"/>
              </a:rPr>
              <a:t>To count how many bottles crushed.</a:t>
            </a:r>
          </a:p>
          <a:p>
            <a:pPr marL="285750" indent="-285750">
              <a:lnSpc>
                <a:spcPct val="250000"/>
              </a:lnSpc>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Temperature Sensor :-  		</a:t>
            </a:r>
            <a:r>
              <a:rPr lang="en-IN" dirty="0">
                <a:latin typeface="Calibri" panose="020F0502020204030204" pitchFamily="34" charset="0"/>
                <a:ea typeface="Calibri" panose="020F0502020204030204" pitchFamily="34" charset="0"/>
                <a:cs typeface="Calibri" panose="020F0502020204030204" pitchFamily="34" charset="0"/>
              </a:rPr>
              <a:t>When machine </a:t>
            </a:r>
            <a:r>
              <a:rPr lang="en-IN" dirty="0" err="1">
                <a:latin typeface="Calibri" panose="020F0502020204030204" pitchFamily="34" charset="0"/>
                <a:ea typeface="Calibri" panose="020F0502020204030204" pitchFamily="34" charset="0"/>
                <a:cs typeface="Calibri" panose="020F0502020204030204" pitchFamily="34" charset="0"/>
              </a:rPr>
              <a:t>headted</a:t>
            </a:r>
            <a:r>
              <a:rPr lang="en-IN" dirty="0">
                <a:latin typeface="Calibri" panose="020F0502020204030204" pitchFamily="34" charset="0"/>
                <a:ea typeface="Calibri" panose="020F0502020204030204" pitchFamily="34" charset="0"/>
                <a:cs typeface="Calibri" panose="020F0502020204030204" pitchFamily="34" charset="0"/>
              </a:rPr>
              <a:t>, it become stop automatically. </a:t>
            </a:r>
          </a:p>
          <a:p>
            <a:pPr marL="285750" indent="-285750">
              <a:lnSpc>
                <a:spcPct val="250000"/>
              </a:lnSpc>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Metal Detecting Sensor :-		</a:t>
            </a:r>
            <a:r>
              <a:rPr lang="en-IN" dirty="0">
                <a:latin typeface="Calibri" panose="020F0502020204030204" pitchFamily="34" charset="0"/>
                <a:ea typeface="Calibri" panose="020F0502020204030204" pitchFamily="34" charset="0"/>
                <a:cs typeface="Calibri" panose="020F0502020204030204" pitchFamily="34" charset="0"/>
              </a:rPr>
              <a:t>When any metal piece remain in the cutting box, it </a:t>
            </a:r>
          </a:p>
          <a:p>
            <a:pPr lvl="7">
              <a:lnSpc>
                <a:spcPct val="250000"/>
              </a:lnSpc>
            </a:pPr>
            <a:r>
              <a:rPr lang="en-IN" dirty="0">
                <a:latin typeface="Calibri" panose="020F0502020204030204" pitchFamily="34" charset="0"/>
                <a:ea typeface="Calibri" panose="020F0502020204030204" pitchFamily="34" charset="0"/>
                <a:cs typeface="Calibri" panose="020F0502020204030204" pitchFamily="34" charset="0"/>
              </a:rPr>
              <a:t>		becomes stop automatically. </a:t>
            </a:r>
          </a:p>
        </p:txBody>
      </p:sp>
    </p:spTree>
    <p:extLst>
      <p:ext uri="{BB962C8B-B14F-4D97-AF65-F5344CB8AC3E}">
        <p14:creationId xmlns:p14="http://schemas.microsoft.com/office/powerpoint/2010/main" val="351255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8881E5-F70F-DD55-4229-D213FC2F6CDD}"/>
              </a:ext>
            </a:extLst>
          </p:cNvPr>
          <p:cNvSpPr>
            <a:spLocks noGrp="1"/>
          </p:cNvSpPr>
          <p:nvPr>
            <p:ph type="sldNum" sz="quarter" idx="12"/>
          </p:nvPr>
        </p:nvSpPr>
        <p:spPr/>
        <p:txBody>
          <a:bodyPr/>
          <a:lstStyle/>
          <a:p>
            <a:fld id="{D2EB450D-97C9-4983-AC15-42D800AF9F5B}" type="slidenum">
              <a:rPr lang="en-IN" smtClean="0"/>
              <a:t>11</a:t>
            </a:fld>
            <a:endParaRPr lang="en-IN"/>
          </a:p>
        </p:txBody>
      </p:sp>
      <p:sp>
        <p:nvSpPr>
          <p:cNvPr id="6" name="TextBox 5">
            <a:extLst>
              <a:ext uri="{FF2B5EF4-FFF2-40B4-BE49-F238E27FC236}">
                <a16:creationId xmlns:a16="http://schemas.microsoft.com/office/drawing/2014/main" id="{558D62BE-6D32-0235-A506-8A9AEAD67117}"/>
              </a:ext>
            </a:extLst>
          </p:cNvPr>
          <p:cNvSpPr txBox="1"/>
          <p:nvPr/>
        </p:nvSpPr>
        <p:spPr>
          <a:xfrm>
            <a:off x="786581" y="1279517"/>
            <a:ext cx="9999196" cy="4446730"/>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As the name suggests, a plastic crusher is employed in industrial applications for crushing soft and hard plastics. </a:t>
            </a:r>
          </a:p>
          <a:p>
            <a:pPr marL="285750" indent="-285750" algn="just">
              <a:lnSpc>
                <a:spcPct val="20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It can grind a wide variety of plastics bottles, . </a:t>
            </a:r>
          </a:p>
          <a:p>
            <a:pPr marL="285750" indent="-285750" algn="just">
              <a:lnSpc>
                <a:spcPct val="20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It proves increasingly beneficial for recycling disposed plastic items that are often considered worthless by the consumers. </a:t>
            </a:r>
          </a:p>
          <a:p>
            <a:pPr marL="285750" indent="-285750" algn="just">
              <a:lnSpc>
                <a:spcPct val="20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Using a plastic shredder does not require manual force, making it a much faster and efficient process. </a:t>
            </a:r>
          </a:p>
          <a:p>
            <a:pPr marL="285750" indent="-285750" algn="just">
              <a:lnSpc>
                <a:spcPct val="20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A factory only needs to hire one or two workers to operate a single machine that crushes a large number of plastic products.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C71DCD3-A26A-AB1B-98A6-60D45292F35D}"/>
              </a:ext>
            </a:extLst>
          </p:cNvPr>
          <p:cNvSpPr txBox="1"/>
          <p:nvPr/>
        </p:nvSpPr>
        <p:spPr>
          <a:xfrm>
            <a:off x="475827" y="298889"/>
            <a:ext cx="4278761" cy="646331"/>
          </a:xfrm>
          <a:prstGeom prst="rect">
            <a:avLst/>
          </a:prstGeom>
          <a:noFill/>
        </p:spPr>
        <p:txBody>
          <a:bodyPr wrap="square" rtlCol="0">
            <a:spAutoFit/>
          </a:bodyPr>
          <a:lstStyle/>
          <a:p>
            <a:r>
              <a:rPr lang="en-IN" sz="3600" b="1" dirty="0"/>
              <a:t>Future Scope:-</a:t>
            </a:r>
          </a:p>
        </p:txBody>
      </p:sp>
    </p:spTree>
    <p:extLst>
      <p:ext uri="{BB962C8B-B14F-4D97-AF65-F5344CB8AC3E}">
        <p14:creationId xmlns:p14="http://schemas.microsoft.com/office/powerpoint/2010/main" val="146661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7B2F64-94D9-D01E-D4BE-EDC0A33B6D10}"/>
              </a:ext>
            </a:extLst>
          </p:cNvPr>
          <p:cNvSpPr txBox="1"/>
          <p:nvPr/>
        </p:nvSpPr>
        <p:spPr>
          <a:xfrm>
            <a:off x="631685" y="384757"/>
            <a:ext cx="4962870" cy="646331"/>
          </a:xfrm>
          <a:prstGeom prst="rect">
            <a:avLst/>
          </a:prstGeom>
          <a:noFill/>
        </p:spPr>
        <p:txBody>
          <a:bodyPr wrap="square" rtlCol="0">
            <a:spAutoFit/>
          </a:bodyPr>
          <a:lstStyle/>
          <a:p>
            <a:r>
              <a:rPr lang="en-IN" sz="3600" b="1" dirty="0"/>
              <a:t>References:-</a:t>
            </a:r>
          </a:p>
        </p:txBody>
      </p:sp>
      <p:sp>
        <p:nvSpPr>
          <p:cNvPr id="6" name="TextBox 5">
            <a:extLst>
              <a:ext uri="{FF2B5EF4-FFF2-40B4-BE49-F238E27FC236}">
                <a16:creationId xmlns:a16="http://schemas.microsoft.com/office/drawing/2014/main" id="{EA464225-E35E-7926-1AD0-49A620D89588}"/>
              </a:ext>
            </a:extLst>
          </p:cNvPr>
          <p:cNvSpPr txBox="1"/>
          <p:nvPr/>
        </p:nvSpPr>
        <p:spPr>
          <a:xfrm>
            <a:off x="694384" y="1661651"/>
            <a:ext cx="10803231"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err="1">
                <a:latin typeface="Calibri" panose="020F0502020204030204" pitchFamily="34" charset="0"/>
                <a:ea typeface="Calibri" panose="020F0502020204030204" pitchFamily="34" charset="0"/>
                <a:cs typeface="Calibri" panose="020F0502020204030204" pitchFamily="34" charset="0"/>
              </a:rPr>
              <a:t>Sudhakara</a:t>
            </a:r>
            <a:r>
              <a:rPr lang="en-IN" dirty="0">
                <a:latin typeface="Calibri" panose="020F0502020204030204" pitchFamily="34" charset="0"/>
                <a:ea typeface="Calibri" panose="020F0502020204030204" pitchFamily="34" charset="0"/>
                <a:cs typeface="Calibri" panose="020F0502020204030204" pitchFamily="34" charset="0"/>
              </a:rPr>
              <a:t> Reddy, </a:t>
            </a:r>
            <a:r>
              <a:rPr lang="en-IN" dirty="0" err="1">
                <a:latin typeface="Calibri" panose="020F0502020204030204" pitchFamily="34" charset="0"/>
                <a:ea typeface="Calibri" panose="020F0502020204030204" pitchFamily="34" charset="0"/>
                <a:cs typeface="Calibri" panose="020F0502020204030204" pitchFamily="34" charset="0"/>
              </a:rPr>
              <a:t>ThungaRaju</a:t>
            </a:r>
            <a:r>
              <a:rPr lang="en-IN" dirty="0">
                <a:latin typeface="Calibri" panose="020F0502020204030204" pitchFamily="34" charset="0"/>
                <a:ea typeface="Calibri" panose="020F0502020204030204" pitchFamily="34" charset="0"/>
                <a:cs typeface="Calibri" panose="020F0502020204030204" pitchFamily="34" charset="0"/>
              </a:rPr>
              <a:t>,” Design and Development mini plastic shredder machine”, Series: Materials Science and Engineering 455 (2018) 012119IOP Publishingdoi:10.1088/1757-899X/455/1/012119. </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Vishal N. </a:t>
            </a:r>
            <a:r>
              <a:rPr lang="en-US" sz="1800" dirty="0" err="1">
                <a:effectLst/>
                <a:latin typeface="Calibri" panose="020F0502020204030204" pitchFamily="34" charset="0"/>
                <a:ea typeface="Calibri" panose="020F0502020204030204" pitchFamily="34" charset="0"/>
                <a:cs typeface="Calibri" panose="020F0502020204030204" pitchFamily="34" charset="0"/>
              </a:rPr>
              <a:t>Kshirsagar</a:t>
            </a:r>
            <a:r>
              <a:rPr lang="en-US" sz="1800" dirty="0">
                <a:effectLst/>
                <a:latin typeface="Calibri" panose="020F0502020204030204" pitchFamily="34" charset="0"/>
                <a:ea typeface="Calibri" panose="020F0502020204030204" pitchFamily="34" charset="0"/>
                <a:cs typeface="Calibri" panose="020F0502020204030204" pitchFamily="34" charset="0"/>
              </a:rPr>
              <a:t>, Dr. S. K. Choudhary, Prof. A. P. </a:t>
            </a:r>
            <a:r>
              <a:rPr lang="en-US" sz="1800" dirty="0" err="1">
                <a:effectLst/>
                <a:latin typeface="Calibri" panose="020F0502020204030204" pitchFamily="34" charset="0"/>
                <a:ea typeface="Calibri" panose="020F0502020204030204" pitchFamily="34" charset="0"/>
                <a:cs typeface="Calibri" panose="020F0502020204030204" pitchFamily="34" charset="0"/>
              </a:rPr>
              <a:t>Ninawe</a:t>
            </a:r>
            <a:r>
              <a:rPr lang="en-US" sz="1800" dirty="0">
                <a:effectLst/>
                <a:latin typeface="Calibri" panose="020F0502020204030204" pitchFamily="34" charset="0"/>
                <a:ea typeface="Calibri" panose="020F0502020204030204" pitchFamily="34" charset="0"/>
                <a:cs typeface="Calibri" panose="020F0502020204030204" pitchFamily="34" charset="0"/>
              </a:rPr>
              <a:t>: “An automatic approach for CAN/Plastic bottle crusher machine”,  International journal of research in aeronautical and mechanical engineering : Vol. 2 Issue 7, July 2014, </a:t>
            </a:r>
            <a:r>
              <a:rPr lang="en-US" sz="1800" dirty="0" err="1">
                <a:effectLst/>
                <a:latin typeface="Calibri" panose="020F0502020204030204" pitchFamily="34" charset="0"/>
                <a:ea typeface="Calibri" panose="020F0502020204030204" pitchFamily="34" charset="0"/>
                <a:cs typeface="Calibri" panose="020F0502020204030204" pitchFamily="34" charset="0"/>
              </a:rPr>
              <a:t>Pgs</a:t>
            </a:r>
            <a:r>
              <a:rPr lang="en-US" sz="1800" dirty="0">
                <a:effectLst/>
                <a:latin typeface="Calibri" panose="020F0502020204030204" pitchFamily="34" charset="0"/>
                <a:ea typeface="Calibri" panose="020F0502020204030204" pitchFamily="34" charset="0"/>
                <a:cs typeface="Calibri" panose="020F0502020204030204" pitchFamily="34" charset="0"/>
              </a:rPr>
              <a:t>: 102-113. </a:t>
            </a:r>
          </a:p>
          <a:p>
            <a:pPr algn="just"/>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Ikpe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Aniekan</a:t>
            </a:r>
            <a:r>
              <a:rPr lang="en-US" sz="1800" dirty="0">
                <a:effectLst/>
                <a:latin typeface="Calibri" panose="020F0502020204030204" pitchFamily="34" charset="0"/>
                <a:ea typeface="Calibri" panose="020F0502020204030204" pitchFamily="34" charset="0"/>
                <a:cs typeface="Calibri" panose="020F0502020204030204" pitchFamily="34" charset="0"/>
              </a:rPr>
              <a:t> : “Design of used plastic bottles crushing machine for small scale industrial application”, Internship journal of </a:t>
            </a:r>
            <a:r>
              <a:rPr lang="en-US" sz="1800" dirty="0" err="1">
                <a:effectLst/>
                <a:latin typeface="Calibri" panose="020F0502020204030204" pitchFamily="34" charset="0"/>
                <a:ea typeface="Calibri" panose="020F0502020204030204" pitchFamily="34" charset="0"/>
                <a:cs typeface="Calibri" panose="020F0502020204030204" pitchFamily="34" charset="0"/>
              </a:rPr>
              <a:t>enginnering</a:t>
            </a:r>
            <a:r>
              <a:rPr lang="en-US" sz="1800" dirty="0">
                <a:effectLst/>
                <a:latin typeface="Calibri" panose="020F0502020204030204" pitchFamily="34" charset="0"/>
                <a:ea typeface="Calibri" panose="020F0502020204030204" pitchFamily="34" charset="0"/>
                <a:cs typeface="Calibri" panose="020F0502020204030204" pitchFamily="34" charset="0"/>
              </a:rPr>
              <a:t> technologies-IJET: </a:t>
            </a:r>
            <a:r>
              <a:rPr lang="en-US" sz="1800" dirty="0" err="1">
                <a:effectLst/>
                <a:latin typeface="Calibri" panose="020F0502020204030204" pitchFamily="34" charset="0"/>
                <a:ea typeface="Calibri" panose="020F0502020204030204" pitchFamily="34" charset="0"/>
                <a:cs typeface="Calibri" panose="020F0502020204030204" pitchFamily="34" charset="0"/>
              </a:rPr>
              <a:t>Ikpe</a:t>
            </a:r>
            <a:r>
              <a:rPr lang="en-US" sz="1800" dirty="0">
                <a:effectLst/>
                <a:latin typeface="Calibri" panose="020F0502020204030204" pitchFamily="34" charset="0"/>
                <a:ea typeface="Calibri" panose="020F0502020204030204" pitchFamily="34" charset="0"/>
                <a:cs typeface="Calibri" panose="020F0502020204030204" pitchFamily="34" charset="0"/>
              </a:rPr>
              <a:t> et al., Vol-3, No. 3, 2017. </a:t>
            </a:r>
          </a:p>
          <a:p>
            <a:endParaRPr lang="en-IN" dirty="0"/>
          </a:p>
        </p:txBody>
      </p:sp>
      <p:sp>
        <p:nvSpPr>
          <p:cNvPr id="2" name="Slide Number Placeholder 1">
            <a:extLst>
              <a:ext uri="{FF2B5EF4-FFF2-40B4-BE49-F238E27FC236}">
                <a16:creationId xmlns:a16="http://schemas.microsoft.com/office/drawing/2014/main" id="{CF91BBCD-949D-B45C-B6A2-5D5164A8B1BC}"/>
              </a:ext>
            </a:extLst>
          </p:cNvPr>
          <p:cNvSpPr>
            <a:spLocks noGrp="1"/>
          </p:cNvSpPr>
          <p:nvPr>
            <p:ph type="sldNum" sz="quarter" idx="12"/>
          </p:nvPr>
        </p:nvSpPr>
        <p:spPr>
          <a:xfrm>
            <a:off x="10533675" y="5944347"/>
            <a:ext cx="753545" cy="365125"/>
          </a:xfrm>
        </p:spPr>
        <p:txBody>
          <a:bodyPr/>
          <a:lstStyle/>
          <a:p>
            <a:fld id="{D2EB450D-97C9-4983-AC15-42D800AF9F5B}" type="slidenum">
              <a:rPr lang="en-IN" smtClean="0"/>
              <a:t>12</a:t>
            </a:fld>
            <a:endParaRPr lang="en-IN"/>
          </a:p>
        </p:txBody>
      </p:sp>
    </p:spTree>
    <p:extLst>
      <p:ext uri="{BB962C8B-B14F-4D97-AF65-F5344CB8AC3E}">
        <p14:creationId xmlns:p14="http://schemas.microsoft.com/office/powerpoint/2010/main" val="412090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FE5AE3-8157-490E-DB6F-8C822A8D7BD6}"/>
              </a:ext>
            </a:extLst>
          </p:cNvPr>
          <p:cNvSpPr>
            <a:spLocks noGrp="1"/>
          </p:cNvSpPr>
          <p:nvPr>
            <p:ph type="sldNum" sz="quarter" idx="12"/>
          </p:nvPr>
        </p:nvSpPr>
        <p:spPr/>
        <p:txBody>
          <a:bodyPr/>
          <a:lstStyle/>
          <a:p>
            <a:fld id="{D2EB450D-97C9-4983-AC15-42D800AF9F5B}" type="slidenum">
              <a:rPr lang="en-IN" smtClean="0"/>
              <a:t>13</a:t>
            </a:fld>
            <a:endParaRPr lang="en-IN"/>
          </a:p>
        </p:txBody>
      </p:sp>
      <p:sp>
        <p:nvSpPr>
          <p:cNvPr id="4" name="TextBox 3">
            <a:extLst>
              <a:ext uri="{FF2B5EF4-FFF2-40B4-BE49-F238E27FC236}">
                <a16:creationId xmlns:a16="http://schemas.microsoft.com/office/drawing/2014/main" id="{E10C7564-D9BE-D606-5C02-F0D27E9537F2}"/>
              </a:ext>
            </a:extLst>
          </p:cNvPr>
          <p:cNvSpPr txBox="1"/>
          <p:nvPr/>
        </p:nvSpPr>
        <p:spPr>
          <a:xfrm>
            <a:off x="631685" y="384757"/>
            <a:ext cx="4962870" cy="646331"/>
          </a:xfrm>
          <a:prstGeom prst="rect">
            <a:avLst/>
          </a:prstGeom>
          <a:noFill/>
        </p:spPr>
        <p:txBody>
          <a:bodyPr wrap="square" rtlCol="0">
            <a:spAutoFit/>
          </a:bodyPr>
          <a:lstStyle/>
          <a:p>
            <a:r>
              <a:rPr lang="en-IN" sz="3600" b="1"/>
              <a:t>Completed Work:-</a:t>
            </a:r>
            <a:endParaRPr lang="en-IN" sz="3600" b="1" dirty="0"/>
          </a:p>
        </p:txBody>
      </p:sp>
      <p:pic>
        <p:nvPicPr>
          <p:cNvPr id="43" name="Picture 42">
            <a:extLst>
              <a:ext uri="{FF2B5EF4-FFF2-40B4-BE49-F238E27FC236}">
                <a16:creationId xmlns:a16="http://schemas.microsoft.com/office/drawing/2014/main" id="{72053350-A159-F8D8-94A2-862FB2F71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85" y="1514167"/>
            <a:ext cx="3362479" cy="2782529"/>
          </a:xfrm>
          <a:prstGeom prst="rect">
            <a:avLst/>
          </a:prstGeom>
        </p:spPr>
      </p:pic>
      <p:pic>
        <p:nvPicPr>
          <p:cNvPr id="45" name="Picture 44" descr="A picture containing old, dirty&#10;&#10;Description automatically generated">
            <a:extLst>
              <a:ext uri="{FF2B5EF4-FFF2-40B4-BE49-F238E27FC236}">
                <a16:creationId xmlns:a16="http://schemas.microsoft.com/office/drawing/2014/main" id="{1B3DAA2F-0715-374F-1BBC-829C8213F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789" y="1375865"/>
            <a:ext cx="3095745" cy="3059131"/>
          </a:xfrm>
          <a:prstGeom prst="rect">
            <a:avLst/>
          </a:prstGeom>
        </p:spPr>
      </p:pic>
      <p:pic>
        <p:nvPicPr>
          <p:cNvPr id="47" name="Picture 46" descr="A picture containing old, dirty&#10;&#10;Description automatically generated">
            <a:extLst>
              <a:ext uri="{FF2B5EF4-FFF2-40B4-BE49-F238E27FC236}">
                <a16:creationId xmlns:a16="http://schemas.microsoft.com/office/drawing/2014/main" id="{F1406773-DB21-24FE-1D8A-D2138BCB7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736" y="1435510"/>
            <a:ext cx="4011562" cy="3059131"/>
          </a:xfrm>
          <a:prstGeom prst="rect">
            <a:avLst/>
          </a:prstGeom>
        </p:spPr>
      </p:pic>
      <p:sp>
        <p:nvSpPr>
          <p:cNvPr id="5" name="TextBox 4">
            <a:extLst>
              <a:ext uri="{FF2B5EF4-FFF2-40B4-BE49-F238E27FC236}">
                <a16:creationId xmlns:a16="http://schemas.microsoft.com/office/drawing/2014/main" id="{9830C240-8777-F6B4-D39D-0744A1DE355B}"/>
              </a:ext>
            </a:extLst>
          </p:cNvPr>
          <p:cNvSpPr txBox="1"/>
          <p:nvPr/>
        </p:nvSpPr>
        <p:spPr>
          <a:xfrm>
            <a:off x="1598952" y="4819626"/>
            <a:ext cx="3028335"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Base</a:t>
            </a:r>
          </a:p>
        </p:txBody>
      </p:sp>
      <p:sp>
        <p:nvSpPr>
          <p:cNvPr id="6" name="TextBox 5">
            <a:extLst>
              <a:ext uri="{FF2B5EF4-FFF2-40B4-BE49-F238E27FC236}">
                <a16:creationId xmlns:a16="http://schemas.microsoft.com/office/drawing/2014/main" id="{C6C1607C-DD97-8F75-E709-4C1B67B9F754}"/>
              </a:ext>
            </a:extLst>
          </p:cNvPr>
          <p:cNvSpPr txBox="1"/>
          <p:nvPr/>
        </p:nvSpPr>
        <p:spPr>
          <a:xfrm>
            <a:off x="4834113" y="4843619"/>
            <a:ext cx="3028335"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Frame</a:t>
            </a:r>
          </a:p>
        </p:txBody>
      </p:sp>
      <p:sp>
        <p:nvSpPr>
          <p:cNvPr id="8" name="TextBox 7">
            <a:extLst>
              <a:ext uri="{FF2B5EF4-FFF2-40B4-BE49-F238E27FC236}">
                <a16:creationId xmlns:a16="http://schemas.microsoft.com/office/drawing/2014/main" id="{41715ED9-F005-EBFD-FE04-65D6BB388668}"/>
              </a:ext>
            </a:extLst>
          </p:cNvPr>
          <p:cNvSpPr txBox="1"/>
          <p:nvPr/>
        </p:nvSpPr>
        <p:spPr>
          <a:xfrm>
            <a:off x="8907768" y="4815942"/>
            <a:ext cx="3028335"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Rotor</a:t>
            </a:r>
          </a:p>
        </p:txBody>
      </p:sp>
    </p:spTree>
    <p:extLst>
      <p:ext uri="{BB962C8B-B14F-4D97-AF65-F5344CB8AC3E}">
        <p14:creationId xmlns:p14="http://schemas.microsoft.com/office/powerpoint/2010/main" val="124789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BC7C47-BFBF-8FDB-0AF6-2FEC1DBBABB2}"/>
              </a:ext>
            </a:extLst>
          </p:cNvPr>
          <p:cNvSpPr>
            <a:spLocks noGrp="1"/>
          </p:cNvSpPr>
          <p:nvPr>
            <p:ph type="sldNum" sz="quarter" idx="12"/>
          </p:nvPr>
        </p:nvSpPr>
        <p:spPr/>
        <p:txBody>
          <a:bodyPr/>
          <a:lstStyle/>
          <a:p>
            <a:fld id="{D2EB450D-97C9-4983-AC15-42D800AF9F5B}" type="slidenum">
              <a:rPr lang="en-IN" smtClean="0"/>
              <a:t>14</a:t>
            </a:fld>
            <a:endParaRPr lang="en-IN"/>
          </a:p>
        </p:txBody>
      </p:sp>
      <p:pic>
        <p:nvPicPr>
          <p:cNvPr id="5" name="Picture 4" descr="A close up of a tire&#10;&#10;Description automatically generated with medium confidence">
            <a:extLst>
              <a:ext uri="{FF2B5EF4-FFF2-40B4-BE49-F238E27FC236}">
                <a16:creationId xmlns:a16="http://schemas.microsoft.com/office/drawing/2014/main" id="{BC42C408-40CC-3059-E8FF-1D214AB1F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15" y="710900"/>
            <a:ext cx="3084486" cy="3311331"/>
          </a:xfrm>
          <a:prstGeom prst="rect">
            <a:avLst/>
          </a:prstGeom>
        </p:spPr>
      </p:pic>
      <p:pic>
        <p:nvPicPr>
          <p:cNvPr id="9" name="Picture 8" descr="A picture containing kitchenware&#10;&#10;Description automatically generated">
            <a:extLst>
              <a:ext uri="{FF2B5EF4-FFF2-40B4-BE49-F238E27FC236}">
                <a16:creationId xmlns:a16="http://schemas.microsoft.com/office/drawing/2014/main" id="{DD919CE6-EC25-77EE-7B57-6CC65FA82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513" y="710902"/>
            <a:ext cx="3667043" cy="3311333"/>
          </a:xfrm>
          <a:prstGeom prst="rect">
            <a:avLst/>
          </a:prstGeom>
        </p:spPr>
      </p:pic>
      <p:sp>
        <p:nvSpPr>
          <p:cNvPr id="4" name="TextBox 3">
            <a:extLst>
              <a:ext uri="{FF2B5EF4-FFF2-40B4-BE49-F238E27FC236}">
                <a16:creationId xmlns:a16="http://schemas.microsoft.com/office/drawing/2014/main" id="{CCE758CB-2A29-8FF2-5CCF-54AF724583AB}"/>
              </a:ext>
            </a:extLst>
          </p:cNvPr>
          <p:cNvSpPr txBox="1"/>
          <p:nvPr/>
        </p:nvSpPr>
        <p:spPr>
          <a:xfrm>
            <a:off x="776749" y="4788309"/>
            <a:ext cx="3028335" cy="369332"/>
          </a:xfrm>
          <a:prstGeom prst="rect">
            <a:avLst/>
          </a:prstGeom>
          <a:noFill/>
        </p:spPr>
        <p:txBody>
          <a:bodyPr wrap="square" rtlCol="0">
            <a:spAutoFit/>
          </a:bodyPr>
          <a:lstStyle/>
          <a:p>
            <a:r>
              <a:rPr lang="en-IN" dirty="0"/>
              <a:t> Driven Pulley</a:t>
            </a:r>
          </a:p>
        </p:txBody>
      </p:sp>
      <p:sp>
        <p:nvSpPr>
          <p:cNvPr id="8" name="TextBox 7">
            <a:extLst>
              <a:ext uri="{FF2B5EF4-FFF2-40B4-BE49-F238E27FC236}">
                <a16:creationId xmlns:a16="http://schemas.microsoft.com/office/drawing/2014/main" id="{C10A18C7-5EB3-1E1D-258D-DCBA2B37AC6B}"/>
              </a:ext>
            </a:extLst>
          </p:cNvPr>
          <p:cNvSpPr txBox="1"/>
          <p:nvPr/>
        </p:nvSpPr>
        <p:spPr>
          <a:xfrm>
            <a:off x="8160775" y="4788309"/>
            <a:ext cx="3028335" cy="369332"/>
          </a:xfrm>
          <a:prstGeom prst="rect">
            <a:avLst/>
          </a:prstGeom>
          <a:noFill/>
        </p:spPr>
        <p:txBody>
          <a:bodyPr wrap="square" rtlCol="0">
            <a:spAutoFit/>
          </a:bodyPr>
          <a:lstStyle/>
          <a:p>
            <a:r>
              <a:rPr lang="en-IN" dirty="0"/>
              <a:t>Mesh</a:t>
            </a:r>
          </a:p>
        </p:txBody>
      </p:sp>
    </p:spTree>
    <p:extLst>
      <p:ext uri="{BB962C8B-B14F-4D97-AF65-F5344CB8AC3E}">
        <p14:creationId xmlns:p14="http://schemas.microsoft.com/office/powerpoint/2010/main" val="153813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BF2D16-B581-8FBA-E060-EA4C6D01AFB3}"/>
              </a:ext>
            </a:extLst>
          </p:cNvPr>
          <p:cNvSpPr>
            <a:spLocks noGrp="1"/>
          </p:cNvSpPr>
          <p:nvPr>
            <p:ph type="sldNum" sz="quarter" idx="12"/>
          </p:nvPr>
        </p:nvSpPr>
        <p:spPr/>
        <p:txBody>
          <a:bodyPr/>
          <a:lstStyle/>
          <a:p>
            <a:fld id="{D2EB450D-97C9-4983-AC15-42D800AF9F5B}" type="slidenum">
              <a:rPr lang="en-IN" smtClean="0"/>
              <a:t>15</a:t>
            </a:fld>
            <a:endParaRPr lang="en-IN"/>
          </a:p>
        </p:txBody>
      </p:sp>
      <p:pic>
        <p:nvPicPr>
          <p:cNvPr id="5" name="Picture 4" descr="A picture containing gear&#10;&#10;Description automatically generated">
            <a:extLst>
              <a:ext uri="{FF2B5EF4-FFF2-40B4-BE49-F238E27FC236}">
                <a16:creationId xmlns:a16="http://schemas.microsoft.com/office/drawing/2014/main" id="{E76C96BB-D643-24F3-BD73-3D28C6B0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4" y="592391"/>
            <a:ext cx="3356950" cy="3188111"/>
          </a:xfrm>
          <a:prstGeom prst="rect">
            <a:avLst/>
          </a:prstGeom>
        </p:spPr>
      </p:pic>
      <p:pic>
        <p:nvPicPr>
          <p:cNvPr id="7" name="Picture 6" descr="A picture containing indoor, close&#10;&#10;Description automatically generated">
            <a:extLst>
              <a:ext uri="{FF2B5EF4-FFF2-40B4-BE49-F238E27FC236}">
                <a16:creationId xmlns:a16="http://schemas.microsoft.com/office/drawing/2014/main" id="{471B4D9F-A90D-4FC4-6F0B-AEF504230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56984" y="558363"/>
            <a:ext cx="3288890" cy="3356950"/>
          </a:xfrm>
          <a:prstGeom prst="rect">
            <a:avLst/>
          </a:prstGeom>
        </p:spPr>
      </p:pic>
      <p:pic>
        <p:nvPicPr>
          <p:cNvPr id="9" name="Picture 8" descr="A picture containing ground, outdoor, old, cement&#10;&#10;Description automatically generated">
            <a:extLst>
              <a:ext uri="{FF2B5EF4-FFF2-40B4-BE49-F238E27FC236}">
                <a16:creationId xmlns:a16="http://schemas.microsoft.com/office/drawing/2014/main" id="{8168A3F6-76C6-6CE3-3615-45B987088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448" y="592393"/>
            <a:ext cx="3627757" cy="3188110"/>
          </a:xfrm>
          <a:prstGeom prst="rect">
            <a:avLst/>
          </a:prstGeom>
        </p:spPr>
      </p:pic>
      <p:sp>
        <p:nvSpPr>
          <p:cNvPr id="4" name="TextBox 3">
            <a:extLst>
              <a:ext uri="{FF2B5EF4-FFF2-40B4-BE49-F238E27FC236}">
                <a16:creationId xmlns:a16="http://schemas.microsoft.com/office/drawing/2014/main" id="{80DCDDCF-FFA5-4F4D-A1E2-EFAD5774E62A}"/>
              </a:ext>
            </a:extLst>
          </p:cNvPr>
          <p:cNvSpPr txBox="1"/>
          <p:nvPr/>
        </p:nvSpPr>
        <p:spPr>
          <a:xfrm>
            <a:off x="1032388" y="4516848"/>
            <a:ext cx="3028335"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Rotating Disc</a:t>
            </a:r>
          </a:p>
        </p:txBody>
      </p:sp>
      <p:sp>
        <p:nvSpPr>
          <p:cNvPr id="6" name="TextBox 5">
            <a:extLst>
              <a:ext uri="{FF2B5EF4-FFF2-40B4-BE49-F238E27FC236}">
                <a16:creationId xmlns:a16="http://schemas.microsoft.com/office/drawing/2014/main" id="{C6EC6C13-62EF-F500-67AC-30702D59ED60}"/>
              </a:ext>
            </a:extLst>
          </p:cNvPr>
          <p:cNvSpPr txBox="1"/>
          <p:nvPr/>
        </p:nvSpPr>
        <p:spPr>
          <a:xfrm>
            <a:off x="5172113" y="4473677"/>
            <a:ext cx="3028335"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Rotor</a:t>
            </a:r>
          </a:p>
        </p:txBody>
      </p:sp>
      <p:sp>
        <p:nvSpPr>
          <p:cNvPr id="8" name="TextBox 7">
            <a:extLst>
              <a:ext uri="{FF2B5EF4-FFF2-40B4-BE49-F238E27FC236}">
                <a16:creationId xmlns:a16="http://schemas.microsoft.com/office/drawing/2014/main" id="{FD39F943-5BCD-903A-D6AF-F6B06A25A3F4}"/>
              </a:ext>
            </a:extLst>
          </p:cNvPr>
          <p:cNvSpPr txBox="1"/>
          <p:nvPr/>
        </p:nvSpPr>
        <p:spPr>
          <a:xfrm>
            <a:off x="8603228" y="4424516"/>
            <a:ext cx="3028335" cy="830997"/>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Front view of </a:t>
            </a:r>
            <a:r>
              <a:rPr lang="en-IN" sz="2400" b="1" dirty="0" err="1">
                <a:latin typeface="Calibri" panose="020F0502020204030204" pitchFamily="34" charset="0"/>
                <a:ea typeface="Calibri" panose="020F0502020204030204" pitchFamily="34" charset="0"/>
                <a:cs typeface="Calibri" panose="020F0502020204030204" pitchFamily="34" charset="0"/>
              </a:rPr>
              <a:t>coutter</a:t>
            </a:r>
            <a:r>
              <a:rPr lang="en-IN" sz="2400" b="1" dirty="0">
                <a:latin typeface="Calibri" panose="020F0502020204030204" pitchFamily="34" charset="0"/>
                <a:ea typeface="Calibri" panose="020F0502020204030204" pitchFamily="34" charset="0"/>
                <a:cs typeface="Calibri" panose="020F0502020204030204" pitchFamily="34" charset="0"/>
              </a:rPr>
              <a:t> assembly</a:t>
            </a:r>
          </a:p>
        </p:txBody>
      </p:sp>
    </p:spTree>
    <p:extLst>
      <p:ext uri="{BB962C8B-B14F-4D97-AF65-F5344CB8AC3E}">
        <p14:creationId xmlns:p14="http://schemas.microsoft.com/office/powerpoint/2010/main" val="12536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462425-DEA1-C30A-AB69-6DB756F24DA6}"/>
              </a:ext>
            </a:extLst>
          </p:cNvPr>
          <p:cNvSpPr>
            <a:spLocks noGrp="1"/>
          </p:cNvSpPr>
          <p:nvPr>
            <p:ph type="sldNum" sz="quarter" idx="12"/>
          </p:nvPr>
        </p:nvSpPr>
        <p:spPr>
          <a:xfrm>
            <a:off x="10818811" y="6248399"/>
            <a:ext cx="753545" cy="365125"/>
          </a:xfrm>
        </p:spPr>
        <p:txBody>
          <a:bodyPr/>
          <a:lstStyle/>
          <a:p>
            <a:fld id="{D2EB450D-97C9-4983-AC15-42D800AF9F5B}" type="slidenum">
              <a:rPr lang="en-IN" smtClean="0"/>
              <a:t>16</a:t>
            </a:fld>
            <a:endParaRPr lang="en-IN"/>
          </a:p>
        </p:txBody>
      </p:sp>
      <p:pic>
        <p:nvPicPr>
          <p:cNvPr id="5" name="Picture 4" descr="A cup of coffee&#10;&#10;Description automatically generated with low confidence">
            <a:extLst>
              <a:ext uri="{FF2B5EF4-FFF2-40B4-BE49-F238E27FC236}">
                <a16:creationId xmlns:a16="http://schemas.microsoft.com/office/drawing/2014/main" id="{032D5702-797C-FAFA-9C8B-8406936D7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14" y="636636"/>
            <a:ext cx="3159105" cy="3217609"/>
          </a:xfrm>
          <a:prstGeom prst="rect">
            <a:avLst/>
          </a:prstGeom>
        </p:spPr>
      </p:pic>
      <p:pic>
        <p:nvPicPr>
          <p:cNvPr id="7" name="Picture 6" descr="A picture containing ground, old, dirty, miller&#10;&#10;Description automatically generated">
            <a:extLst>
              <a:ext uri="{FF2B5EF4-FFF2-40B4-BE49-F238E27FC236}">
                <a16:creationId xmlns:a16="http://schemas.microsoft.com/office/drawing/2014/main" id="{0FA0E9AB-4C7A-9358-BF0A-A386B9A02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850" y="353961"/>
            <a:ext cx="4083466" cy="5370871"/>
          </a:xfrm>
          <a:prstGeom prst="rect">
            <a:avLst/>
          </a:prstGeom>
        </p:spPr>
      </p:pic>
      <p:pic>
        <p:nvPicPr>
          <p:cNvPr id="9" name="Picture 8" descr="A picture containing ground, outdoor, old, dirt&#10;&#10;Description automatically generated">
            <a:extLst>
              <a:ext uri="{FF2B5EF4-FFF2-40B4-BE49-F238E27FC236}">
                <a16:creationId xmlns:a16="http://schemas.microsoft.com/office/drawing/2014/main" id="{0306BC9E-663A-82B0-9510-5D3FCD6CD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283" y="282676"/>
            <a:ext cx="3911203" cy="5370871"/>
          </a:xfrm>
          <a:prstGeom prst="rect">
            <a:avLst/>
          </a:prstGeom>
        </p:spPr>
      </p:pic>
      <p:sp>
        <p:nvSpPr>
          <p:cNvPr id="4" name="TextBox 3">
            <a:extLst>
              <a:ext uri="{FF2B5EF4-FFF2-40B4-BE49-F238E27FC236}">
                <a16:creationId xmlns:a16="http://schemas.microsoft.com/office/drawing/2014/main" id="{4884DD56-4E4A-B63E-173C-0608512C9EB3}"/>
              </a:ext>
            </a:extLst>
          </p:cNvPr>
          <p:cNvSpPr txBox="1"/>
          <p:nvPr/>
        </p:nvSpPr>
        <p:spPr>
          <a:xfrm>
            <a:off x="665515" y="4571999"/>
            <a:ext cx="3028335" cy="369332"/>
          </a:xfrm>
          <a:prstGeom prst="rect">
            <a:avLst/>
          </a:prstGeom>
          <a:noFill/>
        </p:spPr>
        <p:txBody>
          <a:bodyPr wrap="square" rtlCol="0">
            <a:spAutoFit/>
          </a:bodyPr>
          <a:lstStyle/>
          <a:p>
            <a:r>
              <a:rPr lang="en-IN" dirty="0"/>
              <a:t>Hopper</a:t>
            </a:r>
          </a:p>
        </p:txBody>
      </p:sp>
      <p:sp>
        <p:nvSpPr>
          <p:cNvPr id="6" name="TextBox 5">
            <a:extLst>
              <a:ext uri="{FF2B5EF4-FFF2-40B4-BE49-F238E27FC236}">
                <a16:creationId xmlns:a16="http://schemas.microsoft.com/office/drawing/2014/main" id="{905C0847-1738-FAF9-42C2-4F9E433A148A}"/>
              </a:ext>
            </a:extLst>
          </p:cNvPr>
          <p:cNvSpPr txBox="1"/>
          <p:nvPr/>
        </p:nvSpPr>
        <p:spPr>
          <a:xfrm>
            <a:off x="4581832" y="5879067"/>
            <a:ext cx="3028335" cy="369332"/>
          </a:xfrm>
          <a:prstGeom prst="rect">
            <a:avLst/>
          </a:prstGeom>
          <a:noFill/>
        </p:spPr>
        <p:txBody>
          <a:bodyPr wrap="square" rtlCol="0">
            <a:spAutoFit/>
          </a:bodyPr>
          <a:lstStyle/>
          <a:p>
            <a:r>
              <a:rPr lang="en-IN" dirty="0"/>
              <a:t>Front view of machine</a:t>
            </a:r>
          </a:p>
        </p:txBody>
      </p:sp>
      <p:sp>
        <p:nvSpPr>
          <p:cNvPr id="8" name="TextBox 7">
            <a:extLst>
              <a:ext uri="{FF2B5EF4-FFF2-40B4-BE49-F238E27FC236}">
                <a16:creationId xmlns:a16="http://schemas.microsoft.com/office/drawing/2014/main" id="{67335270-2581-A485-8297-FCC2CE134EC9}"/>
              </a:ext>
            </a:extLst>
          </p:cNvPr>
          <p:cNvSpPr txBox="1"/>
          <p:nvPr/>
        </p:nvSpPr>
        <p:spPr>
          <a:xfrm>
            <a:off x="8544021" y="5992449"/>
            <a:ext cx="3028335" cy="369332"/>
          </a:xfrm>
          <a:prstGeom prst="rect">
            <a:avLst/>
          </a:prstGeom>
          <a:noFill/>
        </p:spPr>
        <p:txBody>
          <a:bodyPr wrap="square" rtlCol="0">
            <a:spAutoFit/>
          </a:bodyPr>
          <a:lstStyle/>
          <a:p>
            <a:r>
              <a:rPr lang="en-IN"/>
              <a:t>Side </a:t>
            </a:r>
            <a:r>
              <a:rPr lang="en-IN" dirty="0"/>
              <a:t>view</a:t>
            </a:r>
          </a:p>
        </p:txBody>
      </p:sp>
    </p:spTree>
    <p:extLst>
      <p:ext uri="{BB962C8B-B14F-4D97-AF65-F5344CB8AC3E}">
        <p14:creationId xmlns:p14="http://schemas.microsoft.com/office/powerpoint/2010/main" val="257474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BE02D-6FBB-FD54-6CDE-3EEF1ADA22E6}"/>
              </a:ext>
            </a:extLst>
          </p:cNvPr>
          <p:cNvSpPr>
            <a:spLocks noGrp="1"/>
          </p:cNvSpPr>
          <p:nvPr>
            <p:ph type="sldNum" sz="quarter" idx="12"/>
          </p:nvPr>
        </p:nvSpPr>
        <p:spPr/>
        <p:txBody>
          <a:bodyPr/>
          <a:lstStyle/>
          <a:p>
            <a:fld id="{D2EB450D-97C9-4983-AC15-42D800AF9F5B}" type="slidenum">
              <a:rPr lang="en-IN" smtClean="0"/>
              <a:t>17</a:t>
            </a:fld>
            <a:endParaRPr lang="en-IN"/>
          </a:p>
        </p:txBody>
      </p:sp>
      <p:pic>
        <p:nvPicPr>
          <p:cNvPr id="5" name="Picture 4" descr="A picture containing person, person&#10;&#10;Description automatically generated">
            <a:extLst>
              <a:ext uri="{FF2B5EF4-FFF2-40B4-BE49-F238E27FC236}">
                <a16:creationId xmlns:a16="http://schemas.microsoft.com/office/drawing/2014/main" id="{12746E1D-12F1-EB4F-7746-622162434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30" y="1949246"/>
            <a:ext cx="3501661" cy="3200400"/>
          </a:xfrm>
          <a:prstGeom prst="rect">
            <a:avLst/>
          </a:prstGeom>
        </p:spPr>
      </p:pic>
      <p:pic>
        <p:nvPicPr>
          <p:cNvPr id="7" name="Picture 6">
            <a:extLst>
              <a:ext uri="{FF2B5EF4-FFF2-40B4-BE49-F238E27FC236}">
                <a16:creationId xmlns:a16="http://schemas.microsoft.com/office/drawing/2014/main" id="{2B2D901F-6E56-D19B-B7FE-76C0968C9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316" y="1936956"/>
            <a:ext cx="3877408" cy="3202858"/>
          </a:xfrm>
          <a:prstGeom prst="rect">
            <a:avLst/>
          </a:prstGeom>
        </p:spPr>
      </p:pic>
      <p:pic>
        <p:nvPicPr>
          <p:cNvPr id="9" name="Picture 8" descr="A picture containing person, preparing, cooking, meal&#10;&#10;Description automatically generated">
            <a:extLst>
              <a:ext uri="{FF2B5EF4-FFF2-40B4-BE49-F238E27FC236}">
                <a16:creationId xmlns:a16="http://schemas.microsoft.com/office/drawing/2014/main" id="{89291882-A0AC-7784-AC5D-C563BA823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2451" y="2005784"/>
            <a:ext cx="3885119" cy="3104535"/>
          </a:xfrm>
          <a:prstGeom prst="rect">
            <a:avLst/>
          </a:prstGeom>
        </p:spPr>
      </p:pic>
    </p:spTree>
    <p:extLst>
      <p:ext uri="{BB962C8B-B14F-4D97-AF65-F5344CB8AC3E}">
        <p14:creationId xmlns:p14="http://schemas.microsoft.com/office/powerpoint/2010/main" val="52190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DBD12-A402-9FB0-8473-A97769FE8ED9}"/>
              </a:ext>
            </a:extLst>
          </p:cNvPr>
          <p:cNvSpPr>
            <a:spLocks noGrp="1"/>
          </p:cNvSpPr>
          <p:nvPr>
            <p:ph type="dt" sz="half" idx="10"/>
          </p:nvPr>
        </p:nvSpPr>
        <p:spPr/>
        <p:txBody>
          <a:bodyPr/>
          <a:lstStyle/>
          <a:p>
            <a:fld id="{5078EA34-14A8-4A5C-8155-1F94C7FEB335}" type="datetime1">
              <a:rPr lang="en-IN" smtClean="0"/>
              <a:t>23-03-2023</a:t>
            </a:fld>
            <a:endParaRPr lang="en-IN"/>
          </a:p>
        </p:txBody>
      </p:sp>
      <p:sp>
        <p:nvSpPr>
          <p:cNvPr id="3" name="Slide Number Placeholder 2">
            <a:extLst>
              <a:ext uri="{FF2B5EF4-FFF2-40B4-BE49-F238E27FC236}">
                <a16:creationId xmlns:a16="http://schemas.microsoft.com/office/drawing/2014/main" id="{E8C8D2BE-7D18-2DA6-D465-22285F5E3239}"/>
              </a:ext>
            </a:extLst>
          </p:cNvPr>
          <p:cNvSpPr>
            <a:spLocks noGrp="1"/>
          </p:cNvSpPr>
          <p:nvPr>
            <p:ph type="sldNum" sz="quarter" idx="12"/>
          </p:nvPr>
        </p:nvSpPr>
        <p:spPr/>
        <p:txBody>
          <a:bodyPr/>
          <a:lstStyle/>
          <a:p>
            <a:fld id="{D2EB450D-97C9-4983-AC15-42D800AF9F5B}" type="slidenum">
              <a:rPr lang="en-IN" smtClean="0"/>
              <a:t>18</a:t>
            </a:fld>
            <a:endParaRPr lang="en-IN"/>
          </a:p>
        </p:txBody>
      </p:sp>
      <p:sp>
        <p:nvSpPr>
          <p:cNvPr id="4" name="TextBox 3">
            <a:extLst>
              <a:ext uri="{FF2B5EF4-FFF2-40B4-BE49-F238E27FC236}">
                <a16:creationId xmlns:a16="http://schemas.microsoft.com/office/drawing/2014/main" id="{476EB56A-3959-6E66-9BC3-7740D1EC7433}"/>
              </a:ext>
            </a:extLst>
          </p:cNvPr>
          <p:cNvSpPr txBox="1"/>
          <p:nvPr/>
        </p:nvSpPr>
        <p:spPr>
          <a:xfrm>
            <a:off x="2369831" y="1356856"/>
            <a:ext cx="8426245" cy="4708981"/>
          </a:xfrm>
          <a:prstGeom prst="rect">
            <a:avLst/>
          </a:prstGeom>
          <a:noFill/>
        </p:spPr>
        <p:txBody>
          <a:bodyPr wrap="square" rtlCol="0">
            <a:spAutoFit/>
          </a:bodyPr>
          <a:lstStyle/>
          <a:p>
            <a:r>
              <a:rPr lang="en-US" sz="15000" b="1" dirty="0">
                <a:latin typeface="Calibri" panose="020F0502020204030204" pitchFamily="34" charset="0"/>
                <a:ea typeface="Calibri" panose="020F0502020204030204" pitchFamily="34" charset="0"/>
                <a:cs typeface="Calibri" panose="020F0502020204030204" pitchFamily="34" charset="0"/>
              </a:rPr>
              <a:t>THANK      				YOU</a:t>
            </a:r>
            <a:endParaRPr lang="en-IN" sz="1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033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a:xfrm>
            <a:off x="10514011" y="5944347"/>
            <a:ext cx="753545" cy="365125"/>
          </a:xfrm>
        </p:spPr>
        <p:txBody>
          <a:bodyPr/>
          <a:lstStyle/>
          <a:p>
            <a:fld id="{D2EB450D-97C9-4983-AC15-42D800AF9F5B}" type="slidenum">
              <a:rPr lang="en-IN" smtClean="0"/>
              <a:t>2</a:t>
            </a:fld>
            <a:endParaRPr lang="en-IN"/>
          </a:p>
        </p:txBody>
      </p:sp>
      <p:sp>
        <p:nvSpPr>
          <p:cNvPr id="5" name="TextBox 4">
            <a:extLst>
              <a:ext uri="{FF2B5EF4-FFF2-40B4-BE49-F238E27FC236}">
                <a16:creationId xmlns:a16="http://schemas.microsoft.com/office/drawing/2014/main" id="{223DF7D1-7ADF-46F8-8E37-FF9A61CCCFCA}"/>
              </a:ext>
            </a:extLst>
          </p:cNvPr>
          <p:cNvSpPr txBox="1"/>
          <p:nvPr/>
        </p:nvSpPr>
        <p:spPr>
          <a:xfrm>
            <a:off x="769256" y="346088"/>
            <a:ext cx="2902857" cy="646331"/>
          </a:xfrm>
          <a:prstGeom prst="rect">
            <a:avLst/>
          </a:prstGeom>
          <a:noFill/>
        </p:spPr>
        <p:txBody>
          <a:bodyPr wrap="square" rtlCol="0">
            <a:spAutoFit/>
          </a:bodyPr>
          <a:lstStyle/>
          <a:p>
            <a:r>
              <a:rPr lang="en-IN" sz="3600" b="1" dirty="0"/>
              <a:t>Contents:</a:t>
            </a:r>
          </a:p>
        </p:txBody>
      </p:sp>
      <p:sp>
        <p:nvSpPr>
          <p:cNvPr id="10" name="TextBox 9">
            <a:extLst>
              <a:ext uri="{FF2B5EF4-FFF2-40B4-BE49-F238E27FC236}">
                <a16:creationId xmlns:a16="http://schemas.microsoft.com/office/drawing/2014/main" id="{C86F8B4B-1991-4D60-AAA1-C2D1279CEF6D}"/>
              </a:ext>
            </a:extLst>
          </p:cNvPr>
          <p:cNvSpPr txBox="1"/>
          <p:nvPr/>
        </p:nvSpPr>
        <p:spPr>
          <a:xfrm>
            <a:off x="1753654" y="1153810"/>
            <a:ext cx="7803301" cy="62120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Introduction</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Problem Statement</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Objectives</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Methodology</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Completed Work</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Result</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Conclusion</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Future Work</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Future Scope </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References</a:t>
            </a:r>
          </a:p>
          <a:p>
            <a:pPr marL="342900" indent="-342900">
              <a:lnSpc>
                <a:spcPct val="150000"/>
              </a:lnSpc>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Completed Work</a:t>
            </a:r>
          </a:p>
          <a:p>
            <a:pPr marL="342900" indent="-342900">
              <a:lnSpc>
                <a:spcPct val="150000"/>
              </a:lnSpc>
              <a:buFont typeface="Arial" panose="020B0604020202020204" pitchFamily="34" charset="0"/>
              <a:buChar char="•"/>
            </a:pPr>
            <a:endParaRPr lang="en-IN" sz="2400" dirty="0"/>
          </a:p>
          <a:p>
            <a:pPr>
              <a:lnSpc>
                <a:spcPct val="150000"/>
              </a:lnSpc>
            </a:pPr>
            <a:endParaRPr lang="en-IN" sz="2400" dirty="0"/>
          </a:p>
        </p:txBody>
      </p:sp>
      <p:grpSp>
        <p:nvGrpSpPr>
          <p:cNvPr id="11" name="Group 10">
            <a:extLst>
              <a:ext uri="{FF2B5EF4-FFF2-40B4-BE49-F238E27FC236}">
                <a16:creationId xmlns:a16="http://schemas.microsoft.com/office/drawing/2014/main" id="{41277A82-6F11-41D2-8840-B6E755C1083F}"/>
              </a:ext>
            </a:extLst>
          </p:cNvPr>
          <p:cNvGrpSpPr/>
          <p:nvPr/>
        </p:nvGrpSpPr>
        <p:grpSpPr>
          <a:xfrm>
            <a:off x="155638" y="5517002"/>
            <a:ext cx="1321470" cy="1340997"/>
            <a:chOff x="186397" y="4787695"/>
            <a:chExt cx="3938467" cy="3450554"/>
          </a:xfrm>
        </p:grpSpPr>
        <p:pic>
          <p:nvPicPr>
            <p:cNvPr id="12" name="Picture 11">
              <a:extLst>
                <a:ext uri="{FF2B5EF4-FFF2-40B4-BE49-F238E27FC236}">
                  <a16:creationId xmlns:a16="http://schemas.microsoft.com/office/drawing/2014/main" id="{3AD914FA-3428-4C01-B85D-E0E5D3902DF9}"/>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3" name="Picture 12">
              <a:extLst>
                <a:ext uri="{FF2B5EF4-FFF2-40B4-BE49-F238E27FC236}">
                  <a16:creationId xmlns:a16="http://schemas.microsoft.com/office/drawing/2014/main" id="{CBCCD2E2-62AD-49A0-A0EE-B90D9F9CCA6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Tree>
    <p:extLst>
      <p:ext uri="{BB962C8B-B14F-4D97-AF65-F5344CB8AC3E}">
        <p14:creationId xmlns:p14="http://schemas.microsoft.com/office/powerpoint/2010/main" val="232030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fld id="{D2EB450D-97C9-4983-AC15-42D800AF9F5B}" type="slidenum">
              <a:rPr lang="en-IN" smtClean="0"/>
              <a:t>3</a:t>
            </a:fld>
            <a:endParaRPr lang="en-IN"/>
          </a:p>
        </p:txBody>
      </p:sp>
      <p:sp>
        <p:nvSpPr>
          <p:cNvPr id="8" name="TextBox 7">
            <a:extLst>
              <a:ext uri="{FF2B5EF4-FFF2-40B4-BE49-F238E27FC236}">
                <a16:creationId xmlns:a16="http://schemas.microsoft.com/office/drawing/2014/main" id="{F3B765D0-FF27-40D9-91A6-4FC1A9014663}"/>
              </a:ext>
            </a:extLst>
          </p:cNvPr>
          <p:cNvSpPr txBox="1"/>
          <p:nvPr/>
        </p:nvSpPr>
        <p:spPr>
          <a:xfrm>
            <a:off x="544286" y="359682"/>
            <a:ext cx="5050973" cy="646331"/>
          </a:xfrm>
          <a:prstGeom prst="rect">
            <a:avLst/>
          </a:prstGeom>
          <a:noFill/>
        </p:spPr>
        <p:txBody>
          <a:bodyPr wrap="square" rtlCol="0">
            <a:spAutoFit/>
          </a:bodyPr>
          <a:lstStyle/>
          <a:p>
            <a:r>
              <a:rPr lang="en-IN" sz="3600" b="1" dirty="0">
                <a:latin typeface="+mj-lt"/>
              </a:rPr>
              <a:t>Introduction:</a:t>
            </a:r>
          </a:p>
        </p:txBody>
      </p:sp>
      <p:grpSp>
        <p:nvGrpSpPr>
          <p:cNvPr id="12" name="Group 11">
            <a:extLst>
              <a:ext uri="{FF2B5EF4-FFF2-40B4-BE49-F238E27FC236}">
                <a16:creationId xmlns:a16="http://schemas.microsoft.com/office/drawing/2014/main" id="{AA0EA8C9-9FA9-4A0D-AC81-87578A38F1FF}"/>
              </a:ext>
            </a:extLst>
          </p:cNvPr>
          <p:cNvGrpSpPr/>
          <p:nvPr/>
        </p:nvGrpSpPr>
        <p:grpSpPr>
          <a:xfrm>
            <a:off x="155638" y="5517002"/>
            <a:ext cx="1321470" cy="1340997"/>
            <a:chOff x="186397" y="4787695"/>
            <a:chExt cx="3938467" cy="3450554"/>
          </a:xfrm>
        </p:grpSpPr>
        <p:pic>
          <p:nvPicPr>
            <p:cNvPr id="13" name="Picture 12">
              <a:extLst>
                <a:ext uri="{FF2B5EF4-FFF2-40B4-BE49-F238E27FC236}">
                  <a16:creationId xmlns:a16="http://schemas.microsoft.com/office/drawing/2014/main" id="{A733F86E-1ED0-42E6-B3B4-9197DFD85829}"/>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4" name="Picture 13">
              <a:extLst>
                <a:ext uri="{FF2B5EF4-FFF2-40B4-BE49-F238E27FC236}">
                  <a16:creationId xmlns:a16="http://schemas.microsoft.com/office/drawing/2014/main" id="{6642F971-6F21-4C9F-8736-A3B5E2AF81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4" name="TextBox 3">
            <a:extLst>
              <a:ext uri="{FF2B5EF4-FFF2-40B4-BE49-F238E27FC236}">
                <a16:creationId xmlns:a16="http://schemas.microsoft.com/office/drawing/2014/main" id="{7FE09C7D-75C1-3264-7764-E14362DDDE46}"/>
              </a:ext>
            </a:extLst>
          </p:cNvPr>
          <p:cNvSpPr txBox="1"/>
          <p:nvPr/>
        </p:nvSpPr>
        <p:spPr>
          <a:xfrm>
            <a:off x="629265" y="1006013"/>
            <a:ext cx="10638291" cy="55399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In today’s world, the major problem arising due to waste which are being produced substantial amount in developing countries like India. So, there is a need of waste recycling.</a:t>
            </a:r>
          </a:p>
          <a:p>
            <a:pPr marL="285750" indent="-285750">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The waste can be classified as biodegradable and nonbiodegradable waste. There are different sources of waste such as industrial, commercial, domestic and agriculture waste.</a:t>
            </a:r>
          </a:p>
          <a:p>
            <a:pPr marL="285750" indent="-285750">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So, for waste management and recycling Shredding machine plays an important role. A shredder is a machine that reduces the size of, and tears up, many different kinds of materials.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32454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CC2AAF-3338-600F-F5B5-D62547966E2F}"/>
              </a:ext>
            </a:extLst>
          </p:cNvPr>
          <p:cNvSpPr>
            <a:spLocks noGrp="1"/>
          </p:cNvSpPr>
          <p:nvPr>
            <p:ph type="sldNum" sz="quarter" idx="12"/>
          </p:nvPr>
        </p:nvSpPr>
        <p:spPr/>
        <p:txBody>
          <a:bodyPr/>
          <a:lstStyle/>
          <a:p>
            <a:fld id="{D2EB450D-97C9-4983-AC15-42D800AF9F5B}" type="slidenum">
              <a:rPr lang="en-IN" smtClean="0"/>
              <a:t>4</a:t>
            </a:fld>
            <a:endParaRPr lang="en-IN"/>
          </a:p>
        </p:txBody>
      </p:sp>
      <p:sp>
        <p:nvSpPr>
          <p:cNvPr id="6" name="TextBox 5">
            <a:extLst>
              <a:ext uri="{FF2B5EF4-FFF2-40B4-BE49-F238E27FC236}">
                <a16:creationId xmlns:a16="http://schemas.microsoft.com/office/drawing/2014/main" id="{CE04AE66-2E6C-024E-57F6-164346681218}"/>
              </a:ext>
            </a:extLst>
          </p:cNvPr>
          <p:cNvSpPr txBox="1"/>
          <p:nvPr/>
        </p:nvSpPr>
        <p:spPr>
          <a:xfrm>
            <a:off x="658761" y="736175"/>
            <a:ext cx="10874477" cy="46519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Plastic bottles are made from a petroleum product known as polyethylene terephthalate (PET), and they require huge amounts of fossil fuels to both make and transport them.</a:t>
            </a:r>
          </a:p>
          <a:p>
            <a:pPr marL="285750" indent="-285750">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It’s harder to recycle plastic bottles than you think. Some plastic bottles consumed throughout the world, most of them are not recycled because only certain types of plastic bottles can be recycled by certain municipalities.</a:t>
            </a:r>
          </a:p>
          <a:p>
            <a:pPr marL="285750" indent="-285750">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They either end up lying stagnant in landfills, leaching dangerous chemicals into the ground, or they infiltrate our streets as litter. There is a big disadvantage of plastic that is difficult to decompose. So we have to recycle the plastic and there are various methods for plastic recycling</a:t>
            </a: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7251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fld id="{D2EB450D-97C9-4983-AC15-42D800AF9F5B}" type="slidenum">
              <a:rPr lang="en-IN" smtClean="0"/>
              <a:t>5</a:t>
            </a:fld>
            <a:endParaRPr lang="en-IN"/>
          </a:p>
        </p:txBody>
      </p:sp>
      <p:sp>
        <p:nvSpPr>
          <p:cNvPr id="8" name="TextBox 7">
            <a:extLst>
              <a:ext uri="{FF2B5EF4-FFF2-40B4-BE49-F238E27FC236}">
                <a16:creationId xmlns:a16="http://schemas.microsoft.com/office/drawing/2014/main" id="{7410E159-011D-44DA-B5F2-7F4F68A9A8C2}"/>
              </a:ext>
            </a:extLst>
          </p:cNvPr>
          <p:cNvSpPr txBox="1"/>
          <p:nvPr/>
        </p:nvSpPr>
        <p:spPr>
          <a:xfrm>
            <a:off x="326572" y="405709"/>
            <a:ext cx="4884525" cy="646331"/>
          </a:xfrm>
          <a:prstGeom prst="rect">
            <a:avLst/>
          </a:prstGeom>
          <a:noFill/>
        </p:spPr>
        <p:txBody>
          <a:bodyPr wrap="square" rtlCol="0">
            <a:spAutoFit/>
          </a:bodyPr>
          <a:lstStyle/>
          <a:p>
            <a:r>
              <a:rPr lang="en-IN" sz="3600" b="1" dirty="0"/>
              <a:t>Problem </a:t>
            </a:r>
            <a:r>
              <a:rPr lang="en-IN" sz="3600" b="1" dirty="0" err="1"/>
              <a:t>Ststement</a:t>
            </a:r>
            <a:r>
              <a:rPr lang="en-IN" sz="3600" b="1" dirty="0"/>
              <a:t>:</a:t>
            </a:r>
          </a:p>
        </p:txBody>
      </p:sp>
      <p:grpSp>
        <p:nvGrpSpPr>
          <p:cNvPr id="9" name="Group 8">
            <a:extLst>
              <a:ext uri="{FF2B5EF4-FFF2-40B4-BE49-F238E27FC236}">
                <a16:creationId xmlns:a16="http://schemas.microsoft.com/office/drawing/2014/main" id="{F7BE2950-16A7-4663-B2FF-2BF9003E6CD6}"/>
              </a:ext>
            </a:extLst>
          </p:cNvPr>
          <p:cNvGrpSpPr/>
          <p:nvPr/>
        </p:nvGrpSpPr>
        <p:grpSpPr>
          <a:xfrm>
            <a:off x="155638" y="5517002"/>
            <a:ext cx="1321470" cy="1340997"/>
            <a:chOff x="186397" y="4787695"/>
            <a:chExt cx="3938467" cy="3450554"/>
          </a:xfrm>
        </p:grpSpPr>
        <p:pic>
          <p:nvPicPr>
            <p:cNvPr id="10" name="Picture 9">
              <a:extLst>
                <a:ext uri="{FF2B5EF4-FFF2-40B4-BE49-F238E27FC236}">
                  <a16:creationId xmlns:a16="http://schemas.microsoft.com/office/drawing/2014/main" id="{C68A0ED0-B611-4B46-94BC-EE3B421E723F}"/>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52BEC4A3-3E6C-44F7-8CAB-D41ED8AB12B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12" name="TextBox 11">
            <a:extLst>
              <a:ext uri="{FF2B5EF4-FFF2-40B4-BE49-F238E27FC236}">
                <a16:creationId xmlns:a16="http://schemas.microsoft.com/office/drawing/2014/main" id="{23704BB6-F0C1-4E1D-AC7D-B1641D47CC68}"/>
              </a:ext>
            </a:extLst>
          </p:cNvPr>
          <p:cNvSpPr txBox="1"/>
          <p:nvPr/>
        </p:nvSpPr>
        <p:spPr>
          <a:xfrm>
            <a:off x="1272242" y="1330300"/>
            <a:ext cx="9808713" cy="716286"/>
          </a:xfrm>
          <a:prstGeom prst="rect">
            <a:avLst/>
          </a:prstGeom>
          <a:noFill/>
        </p:spPr>
        <p:txBody>
          <a:bodyPr wrap="square" rtlCol="0">
            <a:spAutoFit/>
          </a:bodyPr>
          <a:lstStyle/>
          <a:p>
            <a:pPr>
              <a:lnSpc>
                <a:spcPct val="200000"/>
              </a:lnSpc>
            </a:pPr>
            <a:r>
              <a:rPr lang="en-US" sz="2400" dirty="0">
                <a:latin typeface="Cambria" panose="02040503050406030204" pitchFamily="18" charset="0"/>
                <a:ea typeface="Cambria" panose="02040503050406030204" pitchFamily="18" charset="0"/>
                <a:cs typeface="Times New Roman" panose="02020603050405020304" pitchFamily="18" charset="0"/>
              </a:rPr>
              <a:t>-“Design and Development of Plastic Bottles </a:t>
            </a:r>
            <a:r>
              <a:rPr lang="en-US" sz="2400" dirty="0" err="1">
                <a:latin typeface="Cambria" panose="02040503050406030204" pitchFamily="18" charset="0"/>
                <a:ea typeface="Cambria" panose="02040503050406030204" pitchFamily="18" charset="0"/>
                <a:cs typeface="Times New Roman" panose="02020603050405020304" pitchFamily="18" charset="0"/>
              </a:rPr>
              <a:t>Shreadding</a:t>
            </a:r>
            <a:r>
              <a:rPr lang="en-US" sz="2400" dirty="0">
                <a:latin typeface="Cambria" panose="02040503050406030204" pitchFamily="18" charset="0"/>
                <a:ea typeface="Cambria" panose="02040503050406030204" pitchFamily="18" charset="0"/>
                <a:cs typeface="Times New Roman" panose="02020603050405020304" pitchFamily="18" charset="0"/>
              </a:rPr>
              <a:t> Machine”.</a:t>
            </a:r>
            <a:endParaRPr lang="en-IN" sz="2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FF8B96-357E-3B11-0AAF-FBEAECED305E}"/>
              </a:ext>
            </a:extLst>
          </p:cNvPr>
          <p:cNvSpPr txBox="1"/>
          <p:nvPr/>
        </p:nvSpPr>
        <p:spPr>
          <a:xfrm>
            <a:off x="6748477" y="2945292"/>
            <a:ext cx="6096000" cy="203927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Application: </a:t>
            </a:r>
          </a:p>
          <a:p>
            <a:pPr marL="342900" indent="-342900">
              <a:lnSpc>
                <a:spcPct val="20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Useful at hotel, </a:t>
            </a:r>
            <a:r>
              <a:rPr lang="en-US" dirty="0" err="1">
                <a:latin typeface="Cambria" panose="02040503050406030204" pitchFamily="18" charset="0"/>
                <a:ea typeface="Cambria" panose="02040503050406030204" pitchFamily="18" charset="0"/>
                <a:cs typeface="Times New Roman" panose="02020603050405020304" pitchFamily="18" charset="0"/>
              </a:rPr>
              <a:t>dhabas</a:t>
            </a:r>
            <a:r>
              <a:rPr lang="en-US" dirty="0">
                <a:latin typeface="Cambria" panose="02040503050406030204" pitchFamily="18" charset="0"/>
                <a:ea typeface="Cambria" panose="02040503050406030204" pitchFamily="18" charset="0"/>
                <a:cs typeface="Times New Roman" panose="02020603050405020304" pitchFamily="18" charset="0"/>
              </a:rPr>
              <a:t> and food stations. </a:t>
            </a:r>
          </a:p>
          <a:p>
            <a:pPr marL="342900" indent="-342900">
              <a:lnSpc>
                <a:spcPct val="20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At public places. </a:t>
            </a:r>
          </a:p>
          <a:p>
            <a:pPr marL="342900" indent="-342900">
              <a:lnSpc>
                <a:spcPct val="20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At industrial premises. </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F95E08-2B8C-309D-4713-E8F8C3BA3794}"/>
              </a:ext>
            </a:extLst>
          </p:cNvPr>
          <p:cNvSpPr txBox="1"/>
          <p:nvPr/>
        </p:nvSpPr>
        <p:spPr>
          <a:xfrm>
            <a:off x="816373" y="2711544"/>
            <a:ext cx="4748980" cy="28161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Advantages: </a:t>
            </a:r>
          </a:p>
          <a:p>
            <a:pPr marL="342900" indent="-342900">
              <a:lnSpc>
                <a:spcPct val="15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Easily portable at any places. </a:t>
            </a:r>
          </a:p>
          <a:p>
            <a:pPr marL="342900" indent="-342900">
              <a:lnSpc>
                <a:spcPct val="15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Compact size. </a:t>
            </a:r>
          </a:p>
          <a:p>
            <a:pPr marL="342900" indent="-342900">
              <a:lnSpc>
                <a:spcPct val="15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Cost efficient. </a:t>
            </a:r>
          </a:p>
          <a:p>
            <a:pPr marL="342900" indent="-342900">
              <a:lnSpc>
                <a:spcPct val="15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Environment friendly. </a:t>
            </a:r>
          </a:p>
          <a:p>
            <a:pPr marL="342900" indent="-342900">
              <a:lnSpc>
                <a:spcPct val="150000"/>
              </a:lnSpc>
              <a:buAutoNum type="arabicParenR"/>
            </a:pPr>
            <a:r>
              <a:rPr lang="en-US" dirty="0">
                <a:latin typeface="Cambria" panose="02040503050406030204" pitchFamily="18" charset="0"/>
                <a:ea typeface="Cambria" panose="02040503050406030204" pitchFamily="18" charset="0"/>
                <a:cs typeface="Times New Roman" panose="02020603050405020304" pitchFamily="18" charset="0"/>
              </a:rPr>
              <a:t>Reduce pollution.</a:t>
            </a:r>
            <a:endParaRPr lang="en-IN" dirty="0">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291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fld id="{D2EB450D-97C9-4983-AC15-42D800AF9F5B}" type="slidenum">
              <a:rPr lang="en-IN" smtClean="0"/>
              <a:t>6</a:t>
            </a:fld>
            <a:endParaRPr lang="en-IN"/>
          </a:p>
        </p:txBody>
      </p:sp>
      <p:sp>
        <p:nvSpPr>
          <p:cNvPr id="8" name="TextBox 7">
            <a:extLst>
              <a:ext uri="{FF2B5EF4-FFF2-40B4-BE49-F238E27FC236}">
                <a16:creationId xmlns:a16="http://schemas.microsoft.com/office/drawing/2014/main" id="{28EE29EA-3AAE-463F-A578-31CA8A4278BE}"/>
              </a:ext>
            </a:extLst>
          </p:cNvPr>
          <p:cNvSpPr txBox="1"/>
          <p:nvPr/>
        </p:nvSpPr>
        <p:spPr>
          <a:xfrm>
            <a:off x="602343" y="445038"/>
            <a:ext cx="5493657" cy="646331"/>
          </a:xfrm>
          <a:prstGeom prst="rect">
            <a:avLst/>
          </a:prstGeom>
          <a:noFill/>
        </p:spPr>
        <p:txBody>
          <a:bodyPr wrap="square" rtlCol="0">
            <a:spAutoFit/>
          </a:bodyPr>
          <a:lstStyle/>
          <a:p>
            <a:r>
              <a:rPr lang="en-IN" sz="3600" b="1" dirty="0"/>
              <a:t>Objectives:</a:t>
            </a:r>
          </a:p>
        </p:txBody>
      </p:sp>
      <p:grpSp>
        <p:nvGrpSpPr>
          <p:cNvPr id="9" name="Group 8">
            <a:extLst>
              <a:ext uri="{FF2B5EF4-FFF2-40B4-BE49-F238E27FC236}">
                <a16:creationId xmlns:a16="http://schemas.microsoft.com/office/drawing/2014/main" id="{56577C64-B4A3-4901-A515-A46C13C96B64}"/>
              </a:ext>
            </a:extLst>
          </p:cNvPr>
          <p:cNvGrpSpPr/>
          <p:nvPr/>
        </p:nvGrpSpPr>
        <p:grpSpPr>
          <a:xfrm>
            <a:off x="155638" y="5517002"/>
            <a:ext cx="1321470" cy="1340997"/>
            <a:chOff x="186397" y="4787695"/>
            <a:chExt cx="3938467" cy="3450554"/>
          </a:xfrm>
        </p:grpSpPr>
        <p:pic>
          <p:nvPicPr>
            <p:cNvPr id="10" name="Picture 9">
              <a:extLst>
                <a:ext uri="{FF2B5EF4-FFF2-40B4-BE49-F238E27FC236}">
                  <a16:creationId xmlns:a16="http://schemas.microsoft.com/office/drawing/2014/main" id="{C175142C-8761-4FAC-BC9F-6C7AAC4DE45E}"/>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6A483A7D-3465-439E-BCDA-E7F77C45556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12" name="TextBox 11">
            <a:extLst>
              <a:ext uri="{FF2B5EF4-FFF2-40B4-BE49-F238E27FC236}">
                <a16:creationId xmlns:a16="http://schemas.microsoft.com/office/drawing/2014/main" id="{03C4A4C4-09A2-4F5C-BAAE-60F22C220000}"/>
              </a:ext>
            </a:extLst>
          </p:cNvPr>
          <p:cNvSpPr txBox="1"/>
          <p:nvPr/>
        </p:nvSpPr>
        <p:spPr>
          <a:xfrm>
            <a:off x="928111" y="1395425"/>
            <a:ext cx="11034419" cy="369184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To design and manufacture special cutter for Plastic Bottle </a:t>
            </a:r>
            <a:r>
              <a:rPr lang="en-US" sz="2000" dirty="0" err="1">
                <a:latin typeface="Cambria" panose="02040503050406030204" pitchFamily="18" charset="0"/>
                <a:ea typeface="Cambria" panose="02040503050406030204" pitchFamily="18" charset="0"/>
                <a:cs typeface="Times New Roman" panose="02020603050405020304" pitchFamily="18" charset="0"/>
              </a:rPr>
              <a:t>shreadding</a:t>
            </a:r>
            <a:r>
              <a:rPr lang="en-US" sz="2000" dirty="0">
                <a:latin typeface="Cambria" panose="02040503050406030204" pitchFamily="18" charset="0"/>
                <a:ea typeface="Cambria" panose="02040503050406030204" pitchFamily="18" charset="0"/>
                <a:cs typeface="Times New Roman" panose="02020603050405020304" pitchFamily="18" charset="0"/>
              </a:rPr>
              <a:t> Machine. </a:t>
            </a:r>
          </a:p>
          <a:p>
            <a:pPr marL="342900" indent="-342900">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To Design and development of Body and Frame for Plastic </a:t>
            </a:r>
            <a:r>
              <a:rPr lang="en-US" sz="2000" dirty="0" err="1">
                <a:latin typeface="Cambria" panose="02040503050406030204" pitchFamily="18" charset="0"/>
                <a:ea typeface="Cambria" panose="02040503050406030204" pitchFamily="18" charset="0"/>
                <a:cs typeface="Times New Roman" panose="02020603050405020304" pitchFamily="18" charset="0"/>
              </a:rPr>
              <a:t>shreadding</a:t>
            </a:r>
            <a:r>
              <a:rPr lang="en-US" sz="2000" dirty="0">
                <a:latin typeface="Cambria" panose="02040503050406030204" pitchFamily="18" charset="0"/>
                <a:ea typeface="Cambria" panose="02040503050406030204" pitchFamily="18" charset="0"/>
                <a:cs typeface="Times New Roman" panose="02020603050405020304" pitchFamily="18" charset="0"/>
              </a:rPr>
              <a:t> machine. </a:t>
            </a:r>
          </a:p>
          <a:p>
            <a:pPr marL="342900" indent="-342900">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To Reduce the size and cost of existing machines available in market. </a:t>
            </a:r>
          </a:p>
          <a:p>
            <a:pPr marL="342900" indent="-342900">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To reduce transport cost of Plastic bottle from current location to factory or processing industry. </a:t>
            </a:r>
          </a:p>
          <a:p>
            <a:pPr marL="342900" indent="-342900">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To reduce the pollution caused by plastic bottle. </a:t>
            </a:r>
          </a:p>
          <a:p>
            <a:pPr marL="342900" indent="-342900">
              <a:lnSpc>
                <a:spcPct val="20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To reduce the manufacturing cost of plastic water bottle recycling. </a:t>
            </a:r>
            <a:endParaRPr lang="en-IN"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7623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r>
              <a:rPr lang="en-US" dirty="0"/>
              <a:t>7</a:t>
            </a:r>
            <a:endParaRPr lang="en-IN" dirty="0"/>
          </a:p>
        </p:txBody>
      </p:sp>
      <p:sp>
        <p:nvSpPr>
          <p:cNvPr id="8" name="TextBox 7">
            <a:extLst>
              <a:ext uri="{FF2B5EF4-FFF2-40B4-BE49-F238E27FC236}">
                <a16:creationId xmlns:a16="http://schemas.microsoft.com/office/drawing/2014/main" id="{28EE29EA-3AAE-463F-A578-31CA8A4278BE}"/>
              </a:ext>
            </a:extLst>
          </p:cNvPr>
          <p:cNvSpPr txBox="1"/>
          <p:nvPr/>
        </p:nvSpPr>
        <p:spPr>
          <a:xfrm>
            <a:off x="515156" y="497937"/>
            <a:ext cx="5493657" cy="646331"/>
          </a:xfrm>
          <a:prstGeom prst="rect">
            <a:avLst/>
          </a:prstGeom>
          <a:noFill/>
        </p:spPr>
        <p:txBody>
          <a:bodyPr wrap="square" rtlCol="0">
            <a:spAutoFit/>
          </a:bodyPr>
          <a:lstStyle/>
          <a:p>
            <a:r>
              <a:rPr lang="en-IN" sz="3600" b="1" dirty="0"/>
              <a:t>Methodology</a:t>
            </a:r>
            <a:r>
              <a:rPr lang="en-IN" sz="3600" b="1" dirty="0">
                <a:solidFill>
                  <a:schemeClr val="accent5">
                    <a:lumMod val="50000"/>
                  </a:schemeClr>
                </a:solidFill>
              </a:rPr>
              <a:t> </a:t>
            </a:r>
            <a:r>
              <a:rPr lang="en-IN" sz="3600" b="1" dirty="0"/>
              <a:t>:-</a:t>
            </a:r>
          </a:p>
        </p:txBody>
      </p:sp>
      <p:grpSp>
        <p:nvGrpSpPr>
          <p:cNvPr id="9" name="Group 8">
            <a:extLst>
              <a:ext uri="{FF2B5EF4-FFF2-40B4-BE49-F238E27FC236}">
                <a16:creationId xmlns:a16="http://schemas.microsoft.com/office/drawing/2014/main" id="{C77B6CD6-27B6-4846-841B-B708DD599909}"/>
              </a:ext>
            </a:extLst>
          </p:cNvPr>
          <p:cNvGrpSpPr/>
          <p:nvPr/>
        </p:nvGrpSpPr>
        <p:grpSpPr>
          <a:xfrm>
            <a:off x="155638" y="5517002"/>
            <a:ext cx="1321470" cy="1340997"/>
            <a:chOff x="186397" y="4787695"/>
            <a:chExt cx="3938467" cy="3450554"/>
          </a:xfrm>
        </p:grpSpPr>
        <p:pic>
          <p:nvPicPr>
            <p:cNvPr id="10" name="Picture 9">
              <a:extLst>
                <a:ext uri="{FF2B5EF4-FFF2-40B4-BE49-F238E27FC236}">
                  <a16:creationId xmlns:a16="http://schemas.microsoft.com/office/drawing/2014/main" id="{BBA66FF6-73F9-4E52-A521-F35CB33AFE68}"/>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0A28C94A-3708-4F92-B60C-F55C442ED94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12" name="TextBox 11">
            <a:extLst>
              <a:ext uri="{FF2B5EF4-FFF2-40B4-BE49-F238E27FC236}">
                <a16:creationId xmlns:a16="http://schemas.microsoft.com/office/drawing/2014/main" id="{8A4DB4CC-D769-4375-873E-260766B61142}"/>
              </a:ext>
            </a:extLst>
          </p:cNvPr>
          <p:cNvSpPr txBox="1"/>
          <p:nvPr/>
        </p:nvSpPr>
        <p:spPr>
          <a:xfrm>
            <a:off x="3073400" y="1369630"/>
            <a:ext cx="11034419" cy="3807261"/>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Identification of problem </a:t>
            </a:r>
          </a:p>
          <a:p>
            <a:pPr marL="342900" indent="-342900">
              <a:lnSpc>
                <a:spcPct val="2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Creating a concept design </a:t>
            </a:r>
          </a:p>
          <a:p>
            <a:pPr marL="342900" indent="-342900">
              <a:lnSpc>
                <a:spcPct val="2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Design of actual model in CAD </a:t>
            </a:r>
          </a:p>
          <a:p>
            <a:pPr marL="342900" indent="-342900">
              <a:lnSpc>
                <a:spcPct val="2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Creating a </a:t>
            </a:r>
            <a:r>
              <a:rPr lang="en-US" sz="2000" dirty="0" err="1">
                <a:latin typeface="Cambria" panose="02040503050406030204" pitchFamily="18" charset="0"/>
                <a:ea typeface="Cambria" panose="02040503050406030204" pitchFamily="18" charset="0"/>
                <a:cs typeface="Times New Roman" panose="02020603050405020304" pitchFamily="18" charset="0"/>
              </a:rPr>
              <a:t>manufacturering</a:t>
            </a:r>
            <a:r>
              <a:rPr lang="en-US" sz="2000" dirty="0">
                <a:latin typeface="Cambria" panose="02040503050406030204" pitchFamily="18" charset="0"/>
                <a:ea typeface="Cambria" panose="02040503050406030204" pitchFamily="18" charset="0"/>
                <a:cs typeface="Times New Roman" panose="02020603050405020304" pitchFamily="18" charset="0"/>
              </a:rPr>
              <a:t> drawing Fabrication as per drawing &amp; assembly </a:t>
            </a:r>
          </a:p>
          <a:p>
            <a:pPr marL="342900" indent="-342900">
              <a:lnSpc>
                <a:spcPct val="2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Testing the prototype</a:t>
            </a:r>
            <a:endParaRPr lang="en-IN"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2058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fld id="{D2EB450D-97C9-4983-AC15-42D800AF9F5B}" type="slidenum">
              <a:rPr lang="en-IN" smtClean="0"/>
              <a:t>8</a:t>
            </a:fld>
            <a:endParaRPr lang="en-IN"/>
          </a:p>
        </p:txBody>
      </p:sp>
      <p:sp>
        <p:nvSpPr>
          <p:cNvPr id="8" name="TextBox 7">
            <a:extLst>
              <a:ext uri="{FF2B5EF4-FFF2-40B4-BE49-F238E27FC236}">
                <a16:creationId xmlns:a16="http://schemas.microsoft.com/office/drawing/2014/main" id="{28EE29EA-3AAE-463F-A578-31CA8A4278BE}"/>
              </a:ext>
            </a:extLst>
          </p:cNvPr>
          <p:cNvSpPr txBox="1"/>
          <p:nvPr/>
        </p:nvSpPr>
        <p:spPr>
          <a:xfrm>
            <a:off x="602343" y="548528"/>
            <a:ext cx="5493657" cy="646331"/>
          </a:xfrm>
          <a:prstGeom prst="rect">
            <a:avLst/>
          </a:prstGeom>
          <a:noFill/>
        </p:spPr>
        <p:txBody>
          <a:bodyPr wrap="square" rtlCol="0">
            <a:spAutoFit/>
          </a:bodyPr>
          <a:lstStyle/>
          <a:p>
            <a:r>
              <a:rPr lang="en-IN" sz="3600" b="1" dirty="0"/>
              <a:t>Result:</a:t>
            </a:r>
          </a:p>
        </p:txBody>
      </p:sp>
      <p:grpSp>
        <p:nvGrpSpPr>
          <p:cNvPr id="9" name="Group 8">
            <a:extLst>
              <a:ext uri="{FF2B5EF4-FFF2-40B4-BE49-F238E27FC236}">
                <a16:creationId xmlns:a16="http://schemas.microsoft.com/office/drawing/2014/main" id="{946F5EF5-406B-4BE8-A106-68170D33AD78}"/>
              </a:ext>
            </a:extLst>
          </p:cNvPr>
          <p:cNvGrpSpPr/>
          <p:nvPr/>
        </p:nvGrpSpPr>
        <p:grpSpPr>
          <a:xfrm>
            <a:off x="155638" y="5517002"/>
            <a:ext cx="1321470" cy="1340997"/>
            <a:chOff x="186397" y="4787695"/>
            <a:chExt cx="3938467" cy="3450554"/>
          </a:xfrm>
        </p:grpSpPr>
        <p:pic>
          <p:nvPicPr>
            <p:cNvPr id="10" name="Picture 9">
              <a:extLst>
                <a:ext uri="{FF2B5EF4-FFF2-40B4-BE49-F238E27FC236}">
                  <a16:creationId xmlns:a16="http://schemas.microsoft.com/office/drawing/2014/main" id="{BAE6692D-002D-4AAD-84DE-D69E6ACD85AB}"/>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650A2D1B-6489-4221-B064-B2000BDC0C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4" name="TextBox 3">
            <a:extLst>
              <a:ext uri="{FF2B5EF4-FFF2-40B4-BE49-F238E27FC236}">
                <a16:creationId xmlns:a16="http://schemas.microsoft.com/office/drawing/2014/main" id="{3D9F96EF-82E8-18E6-CDF9-D2C90A97C6D2}"/>
              </a:ext>
            </a:extLst>
          </p:cNvPr>
          <p:cNvSpPr txBox="1"/>
          <p:nvPr/>
        </p:nvSpPr>
        <p:spPr>
          <a:xfrm>
            <a:off x="515156" y="1740310"/>
            <a:ext cx="106652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existing machine at very high cost </a:t>
            </a:r>
            <a:r>
              <a:rPr lang="en-US" dirty="0" err="1">
                <a:latin typeface="Calibri" panose="020F0502020204030204" pitchFamily="34" charset="0"/>
                <a:ea typeface="Calibri" panose="020F0502020204030204" pitchFamily="34" charset="0"/>
                <a:cs typeface="Calibri" panose="020F0502020204030204" pitchFamily="34" charset="0"/>
              </a:rPr>
              <a:t>i.e</a:t>
            </a:r>
            <a:r>
              <a:rPr lang="en-US" dirty="0">
                <a:latin typeface="Calibri" panose="020F0502020204030204" pitchFamily="34" charset="0"/>
                <a:ea typeface="Calibri" panose="020F0502020204030204" pitchFamily="34" charset="0"/>
                <a:cs typeface="Calibri" panose="020F0502020204030204" pitchFamily="34" charset="0"/>
              </a:rPr>
              <a:t> from above 3 lakh, But we are making machine below 30,000.</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Currently machine size is large, but we are making machine at small size </a:t>
            </a:r>
            <a:r>
              <a:rPr lang="en-US" dirty="0" err="1">
                <a:latin typeface="Calibri" panose="020F0502020204030204" pitchFamily="34" charset="0"/>
                <a:ea typeface="Calibri" panose="020F0502020204030204" pitchFamily="34" charset="0"/>
                <a:cs typeface="Calibri" panose="020F0502020204030204" pitchFamily="34" charset="0"/>
              </a:rPr>
              <a:t>i.e</a:t>
            </a:r>
            <a:r>
              <a:rPr lang="en-US" dirty="0">
                <a:latin typeface="Calibri" panose="020F0502020204030204" pitchFamily="34" charset="0"/>
                <a:ea typeface="Calibri" panose="020F0502020204030204" pitchFamily="34" charset="0"/>
                <a:cs typeface="Calibri" panose="020F0502020204030204" pitchFamily="34" charset="0"/>
              </a:rPr>
              <a:t> cm x cm.</a:t>
            </a:r>
          </a:p>
          <a:p>
            <a:endParaRPr lang="en-IN" dirty="0"/>
          </a:p>
        </p:txBody>
      </p:sp>
    </p:spTree>
    <p:extLst>
      <p:ext uri="{BB962C8B-B14F-4D97-AF65-F5344CB8AC3E}">
        <p14:creationId xmlns:p14="http://schemas.microsoft.com/office/powerpoint/2010/main" val="51394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0DF29-A32C-4177-AB77-6A289935F3EE}"/>
              </a:ext>
            </a:extLst>
          </p:cNvPr>
          <p:cNvSpPr>
            <a:spLocks noGrp="1"/>
          </p:cNvSpPr>
          <p:nvPr>
            <p:ph type="sldNum" sz="quarter" idx="12"/>
          </p:nvPr>
        </p:nvSpPr>
        <p:spPr/>
        <p:txBody>
          <a:bodyPr/>
          <a:lstStyle/>
          <a:p>
            <a:fld id="{D2EB450D-97C9-4983-AC15-42D800AF9F5B}" type="slidenum">
              <a:rPr lang="en-IN" smtClean="0"/>
              <a:t>9</a:t>
            </a:fld>
            <a:endParaRPr lang="en-IN"/>
          </a:p>
        </p:txBody>
      </p:sp>
      <p:sp>
        <p:nvSpPr>
          <p:cNvPr id="8" name="TextBox 7">
            <a:extLst>
              <a:ext uri="{FF2B5EF4-FFF2-40B4-BE49-F238E27FC236}">
                <a16:creationId xmlns:a16="http://schemas.microsoft.com/office/drawing/2014/main" id="{28EE29EA-3AAE-463F-A578-31CA8A4278BE}"/>
              </a:ext>
            </a:extLst>
          </p:cNvPr>
          <p:cNvSpPr txBox="1"/>
          <p:nvPr/>
        </p:nvSpPr>
        <p:spPr>
          <a:xfrm>
            <a:off x="515156" y="141573"/>
            <a:ext cx="4278761" cy="646331"/>
          </a:xfrm>
          <a:prstGeom prst="rect">
            <a:avLst/>
          </a:prstGeom>
          <a:noFill/>
        </p:spPr>
        <p:txBody>
          <a:bodyPr wrap="square" rtlCol="0">
            <a:spAutoFit/>
          </a:bodyPr>
          <a:lstStyle/>
          <a:p>
            <a:r>
              <a:rPr lang="en-IN" sz="3600" b="1" dirty="0" err="1"/>
              <a:t>Coclusion</a:t>
            </a:r>
            <a:r>
              <a:rPr lang="en-IN" sz="3600" b="1" dirty="0"/>
              <a:t>:-</a:t>
            </a:r>
          </a:p>
        </p:txBody>
      </p:sp>
      <p:grpSp>
        <p:nvGrpSpPr>
          <p:cNvPr id="9" name="Group 8">
            <a:extLst>
              <a:ext uri="{FF2B5EF4-FFF2-40B4-BE49-F238E27FC236}">
                <a16:creationId xmlns:a16="http://schemas.microsoft.com/office/drawing/2014/main" id="{D4B8079D-0E13-4600-83FF-DD47A9435588}"/>
              </a:ext>
            </a:extLst>
          </p:cNvPr>
          <p:cNvGrpSpPr/>
          <p:nvPr/>
        </p:nvGrpSpPr>
        <p:grpSpPr>
          <a:xfrm>
            <a:off x="155638" y="5517002"/>
            <a:ext cx="1321470" cy="1340997"/>
            <a:chOff x="186397" y="4787695"/>
            <a:chExt cx="3938467" cy="3450554"/>
          </a:xfrm>
        </p:grpSpPr>
        <p:pic>
          <p:nvPicPr>
            <p:cNvPr id="10" name="Picture 9">
              <a:extLst>
                <a:ext uri="{FF2B5EF4-FFF2-40B4-BE49-F238E27FC236}">
                  <a16:creationId xmlns:a16="http://schemas.microsoft.com/office/drawing/2014/main" id="{02CA6ADF-01D5-4B40-BB5B-46048922D50F}"/>
                </a:ext>
              </a:extLst>
            </p:cNvPr>
            <p:cNvPicPr>
              <a:picLocks noChangeAspect="1"/>
            </p:cNvPicPr>
            <p:nvPr/>
          </p:nvPicPr>
          <p:blipFill>
            <a:blip r:embed="rId2"/>
            <a:stretch>
              <a:fillRect/>
            </a:stretch>
          </p:blipFill>
          <p:spPr>
            <a:xfrm>
              <a:off x="186397" y="4787695"/>
              <a:ext cx="3938467" cy="3450554"/>
            </a:xfrm>
            <a:prstGeom prst="rect">
              <a:avLst/>
            </a:prstGeom>
          </p:spPr>
        </p:pic>
        <p:pic>
          <p:nvPicPr>
            <p:cNvPr id="11" name="Picture 10">
              <a:extLst>
                <a:ext uri="{FF2B5EF4-FFF2-40B4-BE49-F238E27FC236}">
                  <a16:creationId xmlns:a16="http://schemas.microsoft.com/office/drawing/2014/main" id="{83ED78BE-8384-45D7-B9BD-83860EC3E45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416" b="97403" l="7018" r="89975">
                          <a14:foregroundMark x1="7018" y1="66234" x2="7018" y2="66234"/>
                          <a14:foregroundMark x1="9273" y1="50325" x2="9273" y2="50325"/>
                          <a14:foregroundMark x1="13534" y1="62338" x2="13534" y2="62338"/>
                          <a14:foregroundMark x1="14286" y1="92532" x2="14286" y2="92532"/>
                          <a14:foregroundMark x1="64662" y1="97403" x2="64662" y2="97403"/>
                          <a14:foregroundMark x1="50627" y1="96429" x2="50627" y2="96429"/>
                        </a14:backgroundRemoval>
                      </a14:imgEffect>
                    </a14:imgLayer>
                  </a14:imgProps>
                </a:ext>
              </a:extLst>
            </a:blip>
            <a:stretch>
              <a:fillRect/>
            </a:stretch>
          </p:blipFill>
          <p:spPr>
            <a:xfrm>
              <a:off x="1257893" y="5402494"/>
              <a:ext cx="1845149" cy="1424325"/>
            </a:xfrm>
            <a:prstGeom prst="rect">
              <a:avLst/>
            </a:prstGeom>
          </p:spPr>
        </p:pic>
      </p:grpSp>
      <p:sp>
        <p:nvSpPr>
          <p:cNvPr id="12" name="TextBox 11">
            <a:extLst>
              <a:ext uri="{FF2B5EF4-FFF2-40B4-BE49-F238E27FC236}">
                <a16:creationId xmlns:a16="http://schemas.microsoft.com/office/drawing/2014/main" id="{6910DE98-6655-402F-8947-68B4A66F8874}"/>
              </a:ext>
            </a:extLst>
          </p:cNvPr>
          <p:cNvSpPr txBox="1"/>
          <p:nvPr/>
        </p:nvSpPr>
        <p:spPr>
          <a:xfrm>
            <a:off x="515156" y="1336431"/>
            <a:ext cx="11034419" cy="457882"/>
          </a:xfrm>
          <a:prstGeom prst="rect">
            <a:avLst/>
          </a:prstGeom>
          <a:noFill/>
        </p:spPr>
        <p:txBody>
          <a:bodyPr wrap="square" rtlCol="0">
            <a:spAutoFit/>
          </a:bodyPr>
          <a:lstStyle/>
          <a:p>
            <a:pPr>
              <a:lnSpc>
                <a:spcPct val="150000"/>
              </a:lnSpc>
            </a:pPr>
            <a:endParaRPr lang="en-IN" dirty="0"/>
          </a:p>
        </p:txBody>
      </p:sp>
      <p:sp>
        <p:nvSpPr>
          <p:cNvPr id="4" name="TextBox 3">
            <a:extLst>
              <a:ext uri="{FF2B5EF4-FFF2-40B4-BE49-F238E27FC236}">
                <a16:creationId xmlns:a16="http://schemas.microsoft.com/office/drawing/2014/main" id="{A77A00EC-4A07-2CD2-5E38-0394D695B4C0}"/>
              </a:ext>
            </a:extLst>
          </p:cNvPr>
          <p:cNvSpPr txBox="1"/>
          <p:nvPr/>
        </p:nvSpPr>
        <p:spPr>
          <a:xfrm>
            <a:off x="648929" y="1002890"/>
            <a:ext cx="10900646" cy="3831818"/>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developed model is simple, efficient, requires less time and cost effective when compared to the existing available model. </a:t>
            </a:r>
          </a:p>
          <a:p>
            <a:pPr marL="285750" indent="-285750" algn="just">
              <a:lnSpc>
                <a:spcPct val="2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Importance is given towards user friendly in operation and mainly towards safety. </a:t>
            </a:r>
          </a:p>
          <a:p>
            <a:pPr marL="285750" indent="-285750" algn="just">
              <a:lnSpc>
                <a:spcPct val="2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rotating elements like belt and pulley and gears are covered, so it is fully safety to operator. </a:t>
            </a:r>
          </a:p>
          <a:p>
            <a:pPr marL="285750" indent="-285750" algn="just">
              <a:lnSpc>
                <a:spcPct val="2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overall performance of shredder machine was satisfactory.</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30464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264</TotalTime>
  <Words>872</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KUMAR PATEL</dc:creator>
  <cp:lastModifiedBy>Rohit Gaikwad</cp:lastModifiedBy>
  <cp:revision>22</cp:revision>
  <dcterms:created xsi:type="dcterms:W3CDTF">2023-03-18T08:53:38Z</dcterms:created>
  <dcterms:modified xsi:type="dcterms:W3CDTF">2023-03-23T18:26:20Z</dcterms:modified>
</cp:coreProperties>
</file>