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1614" r:id="rId3"/>
    <p:sldId id="1615" r:id="rId4"/>
    <p:sldId id="1617" r:id="rId5"/>
    <p:sldId id="260" r:id="rId6"/>
    <p:sldId id="258" r:id="rId7"/>
    <p:sldId id="283" r:id="rId8"/>
    <p:sldId id="1618" r:id="rId9"/>
    <p:sldId id="1619" r:id="rId10"/>
    <p:sldId id="1628" r:id="rId11"/>
    <p:sldId id="1620" r:id="rId12"/>
    <p:sldId id="1625" r:id="rId13"/>
    <p:sldId id="1626" r:id="rId14"/>
    <p:sldId id="264" r:id="rId15"/>
    <p:sldId id="1621" r:id="rId16"/>
    <p:sldId id="1622" r:id="rId17"/>
    <p:sldId id="1623" r:id="rId18"/>
    <p:sldId id="1624" r:id="rId19"/>
    <p:sldId id="284" r:id="rId20"/>
    <p:sldId id="285" r:id="rId21"/>
    <p:sldId id="162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3D1522-8985-2E67-ABDB-3D671AFFBC6A}" v="4" dt="2025-07-11T08:13:07.063"/>
    <p1510:client id="{907CDD3E-AB8B-4FE2-4BD1-CEE71461D946}" v="1030" dt="2025-07-11T05:45:12.8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8D60E-959A-4299-938B-98447B1C770D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C3ABF-27FF-4DF2-BE4B-4282586B71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74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C3ABF-27FF-4DF2-BE4B-4282586B717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762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C3ABF-27FF-4DF2-BE4B-4282586B717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805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5921-838F-4599-506C-5E8E908CA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D77AE-FBC9-E779-47AC-28FBD92E4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E207-305B-F5F5-798E-84B0EAA54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6CB5-AF9C-4164-A9DF-ABAC68F6E9FF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C007C-8E40-4E01-A62B-6750A2AC9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9158E-00A6-833C-977F-D8606945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C770-9623-431C-8D90-72E2A8A51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010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8EB1-2561-D412-EADB-4FACF465A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DE883-DC72-B165-9DA9-FD10C07F2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0D2B4-7EF3-A684-D8DA-AC97249D5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6CB5-AF9C-4164-A9DF-ABAC68F6E9FF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196A1-2086-E8EA-FAC1-BCD36765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99C48-F687-2F13-EE33-F7CF5ABA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C770-9623-431C-8D90-72E2A8A51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35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2F8546-2191-3AD3-B7CD-92578A9A9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5C652-196A-C436-2CEA-45915ED7E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5C6EE-7D72-3A63-F7B6-784F045D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6CB5-AF9C-4164-A9DF-ABAC68F6E9FF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D10D9-AA51-8407-7E33-5A1C09199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5FD27-720F-E18A-6E74-BBAA59E70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C770-9623-431C-8D90-72E2A8A51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967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96000" y="-232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1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571999" y="0"/>
                </a:lnTo>
                <a:lnTo>
                  <a:pt x="4571999" y="51434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706233" y="5993999"/>
            <a:ext cx="624840" cy="0"/>
          </a:xfrm>
          <a:custGeom>
            <a:avLst/>
            <a:gdLst/>
            <a:ahLst/>
            <a:cxnLst/>
            <a:rect l="l" t="t" r="r" b="b"/>
            <a:pathLst>
              <a:path w="468629">
                <a:moveTo>
                  <a:pt x="0" y="0"/>
                </a:moveTo>
                <a:lnTo>
                  <a:pt x="4682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586000" y="1626149"/>
            <a:ext cx="5116405" cy="3605953"/>
          </a:xfrm>
          <a:custGeom>
            <a:avLst/>
            <a:gdLst/>
            <a:ahLst/>
            <a:cxnLst/>
            <a:rect l="l" t="t" r="r" b="b"/>
            <a:pathLst>
              <a:path w="3837304" h="2704465">
                <a:moveTo>
                  <a:pt x="0" y="0"/>
                </a:moveTo>
                <a:lnTo>
                  <a:pt x="0" y="2704199"/>
                </a:lnTo>
              </a:path>
              <a:path w="3837304" h="2704465">
                <a:moveTo>
                  <a:pt x="426333" y="0"/>
                </a:moveTo>
                <a:lnTo>
                  <a:pt x="426333" y="2704199"/>
                </a:lnTo>
              </a:path>
              <a:path w="3837304" h="2704465">
                <a:moveTo>
                  <a:pt x="852666" y="0"/>
                </a:moveTo>
                <a:lnTo>
                  <a:pt x="852666" y="2704199"/>
                </a:lnTo>
              </a:path>
              <a:path w="3837304" h="2704465">
                <a:moveTo>
                  <a:pt x="1278999" y="0"/>
                </a:moveTo>
                <a:lnTo>
                  <a:pt x="1278999" y="2704199"/>
                </a:lnTo>
              </a:path>
              <a:path w="3837304" h="2704465">
                <a:moveTo>
                  <a:pt x="1705333" y="0"/>
                </a:moveTo>
                <a:lnTo>
                  <a:pt x="1705333" y="2704199"/>
                </a:lnTo>
              </a:path>
              <a:path w="3837304" h="2704465">
                <a:moveTo>
                  <a:pt x="2131666" y="0"/>
                </a:moveTo>
                <a:lnTo>
                  <a:pt x="2131666" y="2704199"/>
                </a:lnTo>
              </a:path>
              <a:path w="3837304" h="2704465">
                <a:moveTo>
                  <a:pt x="2557999" y="0"/>
                </a:moveTo>
                <a:lnTo>
                  <a:pt x="2557999" y="2704199"/>
                </a:lnTo>
              </a:path>
              <a:path w="3837304" h="2704465">
                <a:moveTo>
                  <a:pt x="2984333" y="0"/>
                </a:moveTo>
                <a:lnTo>
                  <a:pt x="2984333" y="2704199"/>
                </a:lnTo>
              </a:path>
              <a:path w="3837304" h="2704465">
                <a:moveTo>
                  <a:pt x="3410666" y="0"/>
                </a:moveTo>
                <a:lnTo>
                  <a:pt x="3410666" y="2704199"/>
                </a:lnTo>
              </a:path>
              <a:path w="3837304" h="2704465">
                <a:moveTo>
                  <a:pt x="3836999" y="0"/>
                </a:moveTo>
                <a:lnTo>
                  <a:pt x="3836999" y="2704199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4405" y="2358148"/>
            <a:ext cx="5169224" cy="244210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21801" y="101598"/>
            <a:ext cx="268601" cy="21876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2967" y="320944"/>
            <a:ext cx="6372860" cy="5825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A389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63280" y="3776499"/>
            <a:ext cx="5170593" cy="8060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67" b="0" i="0">
                <a:solidFill>
                  <a:srgbClr val="24292F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2120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873193" y="5204892"/>
            <a:ext cx="1319107" cy="1317413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241549" y="5204892"/>
            <a:ext cx="1319107" cy="1317413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560364" y="5204892"/>
            <a:ext cx="1319107" cy="1317413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D133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873009" y="5204910"/>
            <a:ext cx="1319107" cy="1317413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0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9B2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6522126"/>
            <a:ext cx="12192000" cy="336127"/>
          </a:xfrm>
          <a:custGeom>
            <a:avLst/>
            <a:gdLst/>
            <a:ahLst/>
            <a:cxnLst/>
            <a:rect l="l" t="t" r="r" b="b"/>
            <a:pathLst>
              <a:path w="9144000" h="252095">
                <a:moveTo>
                  <a:pt x="9143999" y="251999"/>
                </a:moveTo>
                <a:lnTo>
                  <a:pt x="0" y="251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2519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A389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473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B4CF-B9C1-6284-0C08-D6B05B6A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D208D-3240-40EE-D84E-D281DEB1C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E674C-92D6-6FB3-7A5C-F23798C3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6CB5-AF9C-4164-A9DF-ABAC68F6E9FF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2050B-9DE7-DE0E-64D9-82DFD942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766DE-1C3A-A6F0-67A8-63CE7D57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C770-9623-431C-8D90-72E2A8A51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22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3CF4-7C2C-6380-B185-9AD14A1C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D5BF7-3A70-01EC-2D9B-8EB4589CB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16262-2B78-6AD5-7E42-A1AB8F51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6CB5-AF9C-4164-A9DF-ABAC68F6E9FF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A20D6-AC4D-60A5-0308-5FB9FEA2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41CEE-05BD-8B96-B199-E2DCB726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C770-9623-431C-8D90-72E2A8A51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88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B856A-7420-69C0-C42F-132B386F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06475-E3F1-9ED1-A43B-02F253D83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EBAA6-2560-C102-B7F6-31D20F95C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96E1C-1F0E-D5C0-57F4-77299D75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6CB5-AF9C-4164-A9DF-ABAC68F6E9FF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D80DD-41DC-C24E-00F4-C77E98F74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8CB83-A0E1-F0A2-83B8-8000F2ED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C770-9623-431C-8D90-72E2A8A51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12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8BF1-324A-E51A-C55B-44C8D94C7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E31DE-C609-E33E-FFF0-7469DE4CB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5068C-FA8F-F5A7-94B2-17E965653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1F159-AD1F-002F-14AB-59ABD9D47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CBCECD-03E8-4E7D-00EB-FDB4B173A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57214-FFAF-FCE2-74A6-43C00F57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6CB5-AF9C-4164-A9DF-ABAC68F6E9FF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5939B-253B-F8D6-8136-A56E9A5F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E583F-2A69-482F-ACFB-233E2032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C770-9623-431C-8D90-72E2A8A51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32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2F1C9-116E-EB6D-835E-E7B4C6C62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D7B9AC-E429-C6A2-E67F-04CACBA99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6CB5-AF9C-4164-A9DF-ABAC68F6E9FF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3271E-946F-687C-93C7-1FE918406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C8A58-72EA-302B-DD54-5D62D8E5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C770-9623-431C-8D90-72E2A8A51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91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B8671-2D03-E224-6D80-33EC9065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6CB5-AF9C-4164-A9DF-ABAC68F6E9FF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4B7A22-185E-B6C1-9FC8-EDCCF150F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86090-C899-60E0-07C6-8B7C7A24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C770-9623-431C-8D90-72E2A8A51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8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ACE6-F207-D394-7697-3946AB2C7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7C4E2-D3FF-E80A-BAEA-22CB5498B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EAA7B-CB66-0687-A0B7-EBA24AF7B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8C51C-0ABC-F06D-0362-23189B1C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6CB5-AF9C-4164-A9DF-ABAC68F6E9FF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5086F-E6B9-3CE3-B083-01E886B1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66EC7-F612-DE84-9B93-B5FEF907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C770-9623-431C-8D90-72E2A8A51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91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6FD9-F2CC-2A9D-46BB-0209A5A3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3D572-EC90-C6D7-3D60-C50C30AE4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7A2CE-49DB-34D1-5A25-D49084222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08FFB-AF24-DE0F-CB6C-6AD85D114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6CB5-AF9C-4164-A9DF-ABAC68F6E9FF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B40F3-EA26-805F-1A1B-DB06C620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D5548-EA89-DE22-E1D8-31C3AFA9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C770-9623-431C-8D90-72E2A8A51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12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78DA05-ACAF-C757-6698-AC95F1728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C4D-0E28-44C6-B593-08E14E409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5AFA6-690E-7A65-8D9E-8280234A1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36CB5-AF9C-4164-A9DF-ABAC68F6E9FF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F6C6D-D22A-439C-A8FA-52C3D5547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C82D3-5A61-A02B-7858-47F0E6682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AC770-9623-431C-8D90-72E2A8A51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77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810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131171" y="5"/>
            <a:ext cx="4061460" cy="2707640"/>
            <a:chOff x="6098378" y="4"/>
            <a:chExt cx="3046095" cy="2030730"/>
          </a:xfrm>
        </p:grpSpPr>
        <p:sp>
          <p:nvSpPr>
            <p:cNvPr id="4" name="object 4"/>
            <p:cNvSpPr/>
            <p:nvPr/>
          </p:nvSpPr>
          <p:spPr>
            <a:xfrm>
              <a:off x="8128803" y="1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1015199"/>
                  </a:lnTo>
                  <a:lnTo>
                    <a:pt x="0" y="0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13463" y="4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1015199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13588" y="10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0" y="1015199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0" y="1015199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8378" y="9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28789" y="101537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4">
                  <a:moveTo>
                    <a:pt x="1015199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8881" y="-1614"/>
            <a:ext cx="1816499" cy="18164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3627" y="5185713"/>
            <a:ext cx="1816499" cy="16739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52780C8-8EB0-934E-09E4-48E437C29B0D}"/>
              </a:ext>
            </a:extLst>
          </p:cNvPr>
          <p:cNvSpPr txBox="1"/>
          <p:nvPr/>
        </p:nvSpPr>
        <p:spPr>
          <a:xfrm>
            <a:off x="279000" y="1353311"/>
            <a:ext cx="11544300" cy="30777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Calibri"/>
                <a:ea typeface="Open Sans"/>
                <a:cs typeface="Open Sans"/>
              </a:rPr>
              <a:t>DMS672 </a:t>
            </a:r>
            <a:endParaRPr lang="en-US" sz="28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algn="ctr"/>
            <a:r>
              <a:rPr lang="en-US" sz="2800">
                <a:solidFill>
                  <a:schemeClr val="bg1"/>
                </a:solidFill>
                <a:latin typeface="Calibri"/>
                <a:ea typeface="Open Sans"/>
                <a:cs typeface="Open Sans"/>
              </a:rPr>
              <a:t>DATA MINING AND KNOWLEDGE DISCOVERY</a:t>
            </a:r>
            <a:endParaRPr lang="en-US" sz="28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algn="ctr"/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Course Instructor: 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Dr. Faiz Hamid</a:t>
            </a:r>
            <a:endParaRPr lang="en-US" sz="2000">
              <a:solidFill>
                <a:schemeClr val="bg1"/>
              </a:solidFill>
            </a:endParaRPr>
          </a:p>
          <a:p>
            <a:pPr algn="ctr"/>
            <a:endParaRPr lang="en-US" sz="2800">
              <a:solidFill>
                <a:schemeClr val="bg1"/>
              </a:solidFill>
              <a:ea typeface="Open Sans"/>
              <a:cs typeface="Open Sans"/>
            </a:endParaRPr>
          </a:p>
          <a:p>
            <a:pPr algn="ctr"/>
            <a:r>
              <a:rPr lang="en-US" sz="3600">
                <a:solidFill>
                  <a:schemeClr val="bg1"/>
                </a:solidFill>
                <a:ea typeface="+mn-lt"/>
                <a:cs typeface="+mn-lt"/>
              </a:rPr>
              <a:t>Twitter-Based Sentiment Analysis: Russia–Ukraine Conflict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algn="ctr"/>
            <a:endParaRPr lang="en-US" sz="32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4B158-6134-2FAF-D790-515EEA7FBA2C}"/>
              </a:ext>
            </a:extLst>
          </p:cNvPr>
          <p:cNvSpPr txBox="1"/>
          <p:nvPr/>
        </p:nvSpPr>
        <p:spPr>
          <a:xfrm>
            <a:off x="3296872" y="5453682"/>
            <a:ext cx="558846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Durgesh 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Bhimraoji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 Dongre(241040020)</a:t>
            </a:r>
          </a:p>
          <a:p>
            <a:pPr algn="ctr"/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Riya Sharma(241080088)</a:t>
            </a:r>
          </a:p>
          <a:p>
            <a:pPr algn="ctr"/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Tandrima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 Saha (241290618)</a:t>
            </a:r>
          </a:p>
          <a:p>
            <a:pPr algn="ctr"/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Vinay Asish </a:t>
            </a:r>
            <a:r>
              <a:rPr lang="en-US" sz="2000" err="1">
                <a:solidFill>
                  <a:schemeClr val="bg1"/>
                </a:solidFill>
                <a:ea typeface="Calibri"/>
                <a:cs typeface="Calibri"/>
              </a:rPr>
              <a:t>Yedlapalli</a:t>
            </a:r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 (241050092)</a:t>
            </a:r>
          </a:p>
        </p:txBody>
      </p:sp>
      <p:pic>
        <p:nvPicPr>
          <p:cNvPr id="15" name="Picture 14" descr="A blue and white logo&#10;&#10;AI-generated content may be incorrect.">
            <a:extLst>
              <a:ext uri="{FF2B5EF4-FFF2-40B4-BE49-F238E27FC236}">
                <a16:creationId xmlns:a16="http://schemas.microsoft.com/office/drawing/2014/main" id="{3B62E82E-63E7-1A3E-9592-65AA4742A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961" y="-2436"/>
            <a:ext cx="1402612" cy="13516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showing the number of tweets&#10;&#10;AI-generated content may be incorrect.">
            <a:extLst>
              <a:ext uri="{FF2B5EF4-FFF2-40B4-BE49-F238E27FC236}">
                <a16:creationId xmlns:a16="http://schemas.microsoft.com/office/drawing/2014/main" id="{F79C13CB-4C64-CC72-82EF-D14BCA674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76" y="1022415"/>
            <a:ext cx="6149069" cy="3194957"/>
          </a:xfrm>
          <a:prstGeom prst="rect">
            <a:avLst/>
          </a:prstGeom>
        </p:spPr>
      </p:pic>
      <p:pic>
        <p:nvPicPr>
          <p:cNvPr id="4" name="Picture 3" descr="A graph showing the days of the week&#10;&#10;AI-generated content may be incorrect.">
            <a:extLst>
              <a:ext uri="{FF2B5EF4-FFF2-40B4-BE49-F238E27FC236}">
                <a16:creationId xmlns:a16="http://schemas.microsoft.com/office/drawing/2014/main" id="{2530BFD3-0E8C-D5A8-53F4-BB33D5B8E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327" y="1021897"/>
            <a:ext cx="5895975" cy="31922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E0BB5A-96A6-88D2-75C3-2E7BE7FD3299}"/>
              </a:ext>
            </a:extLst>
          </p:cNvPr>
          <p:cNvSpPr txBox="1"/>
          <p:nvPr/>
        </p:nvSpPr>
        <p:spPr>
          <a:xfrm>
            <a:off x="590674" y="4351702"/>
            <a:ext cx="1154588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/>
              <a:t>Tweet Volume by Weekday</a:t>
            </a:r>
            <a:endParaRPr lang="en-US"/>
          </a:p>
          <a:p>
            <a:pPr marL="742950" lvl="1" indent="-285750">
              <a:buFont typeface="Courier New"/>
              <a:buChar char="o"/>
            </a:pPr>
            <a:r>
              <a:rPr lang="en-US"/>
              <a:t>Tweet</a:t>
            </a:r>
            <a:r>
              <a:rPr lang="en-US">
                <a:ea typeface="+mn-lt"/>
                <a:cs typeface="+mn-lt"/>
              </a:rPr>
              <a:t> volume remains relatively consistent across all days, with a slight peak on Saturday. 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No significant weekday stands out, suggesting uniform engagement throughout the week.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8E3696-9609-FAD1-C58D-769DEC93711B}"/>
              </a:ext>
            </a:extLst>
          </p:cNvPr>
          <p:cNvSpPr txBox="1"/>
          <p:nvPr/>
        </p:nvSpPr>
        <p:spPr>
          <a:xfrm>
            <a:off x="554510" y="5460723"/>
            <a:ext cx="1157239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/>
              <a:t>Hourly Tweet Volume</a:t>
            </a:r>
            <a:endParaRPr lang="en-US">
              <a:ea typeface="Calibri"/>
              <a:cs typeface="Calibri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/>
              <a:t>Tweet</a:t>
            </a:r>
            <a:r>
              <a:rPr lang="en-US">
                <a:ea typeface="+mn-lt"/>
                <a:cs typeface="+mn-lt"/>
              </a:rPr>
              <a:t> activity steadily increases from early morning and peaks between 14:00 and 16:00 hours.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There is a noticeable dip in tweeting after 21:00, indicating lower user activity late at night.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06512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052A1B-7BE9-76CF-105C-B3AB80DE5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50" y="50347"/>
            <a:ext cx="6934200" cy="33963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1DDDA9-1402-CD57-4A99-3B86CE0E6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29" y="3446690"/>
            <a:ext cx="8432799" cy="34113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9131CB-90D3-3FE6-2A1A-643B412D19CA}"/>
              </a:ext>
            </a:extLst>
          </p:cNvPr>
          <p:cNvSpPr txBox="1"/>
          <p:nvPr/>
        </p:nvSpPr>
        <p:spPr>
          <a:xfrm>
            <a:off x="8665061" y="3997997"/>
            <a:ext cx="352702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Extracted and normalized hashtags using </a:t>
            </a:r>
            <a:r>
              <a:rPr lang="en-US" b="1">
                <a:latin typeface="Calibri"/>
                <a:ea typeface="+mn-lt"/>
                <a:cs typeface="+mn-lt"/>
              </a:rPr>
              <a:t>unidecode</a:t>
            </a:r>
            <a:r>
              <a:rPr lang="en-US">
                <a:ea typeface="+mn-lt"/>
                <a:cs typeface="+mn-lt"/>
              </a:rPr>
              <a:t>, then removed duplicates for each tweet.</a:t>
            </a:r>
            <a:endParaRPr lang="en-US" b="1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#ukraine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b="1">
                <a:ea typeface="+mn-lt"/>
                <a:cs typeface="+mn-lt"/>
              </a:rPr>
              <a:t>#russia</a:t>
            </a:r>
            <a:r>
              <a:rPr lang="en-US">
                <a:ea typeface="+mn-lt"/>
                <a:cs typeface="+mn-lt"/>
              </a:rPr>
              <a:t>, and </a:t>
            </a:r>
            <a:r>
              <a:rPr lang="en-US" b="1">
                <a:ea typeface="+mn-lt"/>
                <a:cs typeface="+mn-lt"/>
              </a:rPr>
              <a:t>#putin</a:t>
            </a:r>
            <a:r>
              <a:rPr lang="en-US">
                <a:ea typeface="+mn-lt"/>
                <a:cs typeface="+mn-lt"/>
              </a:rPr>
              <a:t> dominate the most used hashtags during the conflict.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9628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3CF420-414C-5730-EF20-39B6386BD366}"/>
              </a:ext>
            </a:extLst>
          </p:cNvPr>
          <p:cNvSpPr txBox="1"/>
          <p:nvPr/>
        </p:nvSpPr>
        <p:spPr>
          <a:xfrm>
            <a:off x="195942" y="224139"/>
            <a:ext cx="9699172" cy="532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IN" sz="2800" b="1" u="sng" kern="100">
                <a:effectLst/>
                <a:ea typeface="DengXian Light" panose="02010600030101010101" pitchFamily="2" charset="-122"/>
                <a:cs typeface="Angsana New" panose="020B0502040204020203" pitchFamily="18" charset="-34"/>
              </a:rPr>
              <a:t>Understanding </a:t>
            </a:r>
            <a:r>
              <a:rPr lang="en-IN" sz="2800" b="1" u="sng" kern="100" err="1">
                <a:effectLst/>
                <a:ea typeface="DengXian Light" panose="02010600030101010101" pitchFamily="2" charset="-122"/>
                <a:cs typeface="Angsana New" panose="020B0502040204020203" pitchFamily="18" charset="-34"/>
              </a:rPr>
              <a:t>RoBERTa</a:t>
            </a:r>
            <a:r>
              <a:rPr lang="en-IN" sz="2800" b="1" u="sng" kern="100">
                <a:effectLst/>
                <a:ea typeface="DengXian Light" panose="02010600030101010101" pitchFamily="2" charset="-122"/>
                <a:cs typeface="Angsana New" panose="020B0502040204020203" pitchFamily="18" charset="-34"/>
              </a:rPr>
              <a:t> for Sentiment &amp; Emotion Classification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2AC68A-6695-324A-39AE-4C989CE8568B}"/>
              </a:ext>
            </a:extLst>
          </p:cNvPr>
          <p:cNvSpPr txBox="1"/>
          <p:nvPr/>
        </p:nvSpPr>
        <p:spPr>
          <a:xfrm>
            <a:off x="195942" y="1070206"/>
            <a:ext cx="83493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800" b="1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RoBERTa</a:t>
            </a:r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stands for </a:t>
            </a:r>
            <a:r>
              <a:rPr lang="en-IN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Robustly Optimized BERT Pretraining Approach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/>
              <a:t>Transformer-based language model introduced by Facebook AI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/>
              <a:t>Designed to improve upon BERT (Bidirectional Encoder Representations from Transformers) by optimizing the training procedure.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6FCEA5-1DB5-78E1-CF2B-1C15009FE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931263"/>
              </p:ext>
            </p:extLst>
          </p:nvPr>
        </p:nvGraphicFramePr>
        <p:xfrm>
          <a:off x="391884" y="2547534"/>
          <a:ext cx="8153403" cy="25655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7801">
                  <a:extLst>
                    <a:ext uri="{9D8B030D-6E8A-4147-A177-3AD203B41FA5}">
                      <a16:colId xmlns:a16="http://schemas.microsoft.com/office/drawing/2014/main" val="1122848475"/>
                    </a:ext>
                  </a:extLst>
                </a:gridCol>
                <a:gridCol w="2717801">
                  <a:extLst>
                    <a:ext uri="{9D8B030D-6E8A-4147-A177-3AD203B41FA5}">
                      <a16:colId xmlns:a16="http://schemas.microsoft.com/office/drawing/2014/main" val="2973633351"/>
                    </a:ext>
                  </a:extLst>
                </a:gridCol>
                <a:gridCol w="2717801">
                  <a:extLst>
                    <a:ext uri="{9D8B030D-6E8A-4147-A177-3AD203B41FA5}">
                      <a16:colId xmlns:a16="http://schemas.microsoft.com/office/drawing/2014/main" val="2307496772"/>
                    </a:ext>
                  </a:extLst>
                </a:gridCol>
              </a:tblGrid>
              <a:tr h="4064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1" kern="100">
                          <a:effectLst/>
                        </a:rPr>
                        <a:t>Feature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1" kern="100">
                          <a:effectLst/>
                        </a:rPr>
                        <a:t>BERT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1" kern="100" err="1">
                          <a:effectLst/>
                        </a:rPr>
                        <a:t>RoBERTa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3059950"/>
                  </a:ext>
                </a:extLst>
              </a:tr>
              <a:tr h="5537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1" kern="100">
                          <a:effectLst/>
                        </a:rPr>
                        <a:t>Masking Strategy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1" kern="100">
                          <a:effectLst/>
                        </a:rPr>
                        <a:t>Static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1" kern="100">
                          <a:effectLst/>
                        </a:rPr>
                        <a:t>Dynamic (varies every epoch)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69786025"/>
                  </a:ext>
                </a:extLst>
              </a:tr>
              <a:tr h="3465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1" kern="100">
                          <a:effectLst/>
                        </a:rPr>
                        <a:t>Training Corpus Size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1" kern="100">
                          <a:effectLst/>
                        </a:rPr>
                        <a:t>16GB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1" kern="100">
                          <a:effectLst/>
                        </a:rPr>
                        <a:t>160GB (10x more data)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05514852"/>
                  </a:ext>
                </a:extLst>
              </a:tr>
              <a:tr h="4064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1" kern="100">
                          <a:effectLst/>
                        </a:rPr>
                        <a:t>Next Sentence Prediction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1" kern="100">
                          <a:effectLst/>
                        </a:rPr>
                        <a:t>Used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1" kern="100">
                          <a:effectLst/>
                        </a:rPr>
                        <a:t>Removed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67739927"/>
                  </a:ext>
                </a:extLst>
              </a:tr>
              <a:tr h="4064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1" kern="100">
                          <a:effectLst/>
                        </a:rPr>
                        <a:t>Batch Size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1" kern="100">
                          <a:effectLst/>
                        </a:rPr>
                        <a:t>Small (256)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1" kern="100">
                          <a:effectLst/>
                        </a:rPr>
                        <a:t>Larger (up to 8k)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12934372"/>
                  </a:ext>
                </a:extLst>
              </a:tr>
              <a:tr h="4064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1" kern="100">
                          <a:effectLst/>
                        </a:rPr>
                        <a:t>Training Time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1" kern="100">
                          <a:effectLst/>
                        </a:rPr>
                        <a:t>Shorter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1" kern="100">
                          <a:effectLst/>
                        </a:rPr>
                        <a:t>Longer with more epochs</a:t>
                      </a:r>
                      <a:endParaRPr lang="en-IN" sz="18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577695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0AA4EB12-4123-3ED9-439A-9B077A760663}"/>
              </a:ext>
            </a:extLst>
          </p:cNvPr>
          <p:cNvSpPr/>
          <p:nvPr/>
        </p:nvSpPr>
        <p:spPr>
          <a:xfrm>
            <a:off x="771181" y="5276644"/>
            <a:ext cx="2002971" cy="1508535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PROS OF </a:t>
            </a:r>
            <a:r>
              <a:rPr lang="en-US" sz="2400" b="1" err="1"/>
              <a:t>RoBERTa</a:t>
            </a:r>
            <a:endParaRPr lang="en-IN" sz="2400" b="1"/>
          </a:p>
        </p:txBody>
      </p:sp>
      <p:pic>
        <p:nvPicPr>
          <p:cNvPr id="2050" name="Picture 2" descr="336+ Thousand Emoji Emotions Royalty-Free Images, Stock Photos &amp; Pictures |  Shutterstock">
            <a:extLst>
              <a:ext uri="{FF2B5EF4-FFF2-40B4-BE49-F238E27FC236}">
                <a16:creationId xmlns:a16="http://schemas.microsoft.com/office/drawing/2014/main" id="{670AD8B3-1ACB-D121-75AC-293A0E78C5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84" b="12413"/>
          <a:stretch>
            <a:fillRect/>
          </a:stretch>
        </p:blipFill>
        <p:spPr bwMode="auto">
          <a:xfrm>
            <a:off x="8708569" y="757042"/>
            <a:ext cx="3200402" cy="268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336+ Thousand Emoji Emotions Royalty-Free Images, Stock Photos &amp; Pictures |  Shutterstock">
            <a:extLst>
              <a:ext uri="{FF2B5EF4-FFF2-40B4-BE49-F238E27FC236}">
                <a16:creationId xmlns:a16="http://schemas.microsoft.com/office/drawing/2014/main" id="{B7627550-1542-B881-31E2-D627CA1CCD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8367"/>
          <a:stretch>
            <a:fillRect/>
          </a:stretch>
        </p:blipFill>
        <p:spPr bwMode="auto">
          <a:xfrm>
            <a:off x="9213396" y="3950927"/>
            <a:ext cx="2695575" cy="244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2AF1BF4-1495-E567-FA3A-E1034A9D4230}"/>
              </a:ext>
            </a:extLst>
          </p:cNvPr>
          <p:cNvSpPr/>
          <p:nvPr/>
        </p:nvSpPr>
        <p:spPr>
          <a:xfrm>
            <a:off x="3142567" y="5471440"/>
            <a:ext cx="5334000" cy="1118944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faster, more robust, and more accurate, especially on downstream tasks like sentiment and emotion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03593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E2EE80-9B1E-85A4-CD2A-47DE63039FAB}"/>
              </a:ext>
            </a:extLst>
          </p:cNvPr>
          <p:cNvSpPr txBox="1"/>
          <p:nvPr/>
        </p:nvSpPr>
        <p:spPr>
          <a:xfrm>
            <a:off x="2139676" y="131369"/>
            <a:ext cx="8588828" cy="784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4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How </a:t>
            </a:r>
            <a:r>
              <a:rPr lang="en-IN" sz="4400" b="1" kern="1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RoBERTa</a:t>
            </a:r>
            <a:r>
              <a:rPr lang="en-IN" sz="44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works </a:t>
            </a:r>
            <a:r>
              <a:rPr lang="en-IN" sz="4400" b="1" kern="10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i</a:t>
            </a:r>
            <a:r>
              <a:rPr lang="en-IN" sz="44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nternally ?</a:t>
            </a:r>
            <a:endParaRPr lang="en-IN" sz="4400" kern="10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F4EF64-5593-3881-4D7C-E9D09D1318F3}"/>
              </a:ext>
            </a:extLst>
          </p:cNvPr>
          <p:cNvSpPr/>
          <p:nvPr/>
        </p:nvSpPr>
        <p:spPr>
          <a:xfrm>
            <a:off x="2760823" y="3429000"/>
            <a:ext cx="2447579" cy="1644783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 RoBERTa</a:t>
            </a:r>
            <a:endParaRPr lang="en-IN" sz="2400" b="1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7636AD-06B5-24F2-2F47-D8BBB2E694E2}"/>
              </a:ext>
            </a:extLst>
          </p:cNvPr>
          <p:cNvSpPr/>
          <p:nvPr/>
        </p:nvSpPr>
        <p:spPr>
          <a:xfrm>
            <a:off x="2197061" y="1448436"/>
            <a:ext cx="3429000" cy="53290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/>
              <a:t>Self-Attention Mechanism</a:t>
            </a:r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104A1F-9BE7-7C6A-A09D-C70F6FBDC489}"/>
              </a:ext>
            </a:extLst>
          </p:cNvPr>
          <p:cNvSpPr/>
          <p:nvPr/>
        </p:nvSpPr>
        <p:spPr>
          <a:xfrm>
            <a:off x="555172" y="5775540"/>
            <a:ext cx="3429000" cy="66695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/>
              <a:t>Positional Encoding</a:t>
            </a:r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637E38-2581-F1A0-40AD-430C3E331D05}"/>
              </a:ext>
            </a:extLst>
          </p:cNvPr>
          <p:cNvSpPr/>
          <p:nvPr/>
        </p:nvSpPr>
        <p:spPr>
          <a:xfrm>
            <a:off x="4778830" y="5772772"/>
            <a:ext cx="3429000" cy="66695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  <a:p>
            <a:pPr algn="ctr"/>
            <a:r>
              <a:rPr lang="en-IN" b="1"/>
              <a:t>Pretraining Tasks</a:t>
            </a:r>
            <a:endParaRPr lang="en-IN"/>
          </a:p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3B53DA2-975E-C119-812A-605153CAA05A}"/>
              </a:ext>
            </a:extLst>
          </p:cNvPr>
          <p:cNvSpPr/>
          <p:nvPr/>
        </p:nvSpPr>
        <p:spPr>
          <a:xfrm rot="2536422">
            <a:off x="1605251" y="4195834"/>
            <a:ext cx="725591" cy="1563231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61B2318-A4E1-BE25-B07D-2F2B3F070218}"/>
              </a:ext>
            </a:extLst>
          </p:cNvPr>
          <p:cNvSpPr/>
          <p:nvPr/>
        </p:nvSpPr>
        <p:spPr>
          <a:xfrm rot="19189467">
            <a:off x="5651010" y="4137354"/>
            <a:ext cx="725591" cy="164197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9F5377B-666D-C66A-D8AF-B96FBC12F050}"/>
              </a:ext>
            </a:extLst>
          </p:cNvPr>
          <p:cNvSpPr/>
          <p:nvPr/>
        </p:nvSpPr>
        <p:spPr>
          <a:xfrm rot="10800000">
            <a:off x="3614058" y="2084141"/>
            <a:ext cx="740228" cy="1163661"/>
          </a:xfrm>
          <a:prstGeom prst="downArrow">
            <a:avLst>
              <a:gd name="adj1" fmla="val 50000"/>
              <a:gd name="adj2" fmla="val 42163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610EE40-18A3-5057-AB90-7BF1F2E6587F}"/>
              </a:ext>
            </a:extLst>
          </p:cNvPr>
          <p:cNvSpPr/>
          <p:nvPr/>
        </p:nvSpPr>
        <p:spPr>
          <a:xfrm>
            <a:off x="7739743" y="1082461"/>
            <a:ext cx="4283163" cy="375079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>
                <a:ea typeface="Calibri" panose="020F0502020204030204" pitchFamily="34" charset="0"/>
                <a:cs typeface="Cordia New" panose="020B0304020202020204" pitchFamily="34" charset="-34"/>
              </a:rPr>
              <a:t>Pretrained on large corpora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2000" b="1"/>
              <a:t>Context-aware: Handles sarcasm, negation, and multi-sentence meaning better than traditional models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2000" b="1"/>
              <a:t>Multilingual and domain-specific variants available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/>
              <a:t>Easy to integrate via Hugging Face Transformers</a:t>
            </a:r>
            <a:endParaRPr lang="en-IN" sz="2000" b="1"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1394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1859" y="1754238"/>
            <a:ext cx="3257127" cy="1740647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298450" marR="6350" indent="-282575">
              <a:spcBef>
                <a:spcPts val="133"/>
              </a:spcBef>
            </a:pPr>
            <a:r>
              <a:rPr sz="5600" spc="-53">
                <a:solidFill>
                  <a:srgbClr val="2A3890"/>
                </a:solidFill>
                <a:latin typeface="Calibri"/>
                <a:ea typeface="Calibri"/>
                <a:cs typeface="Roboto"/>
              </a:rPr>
              <a:t>Sentiment </a:t>
            </a:r>
            <a:r>
              <a:rPr sz="5600" spc="-13">
                <a:solidFill>
                  <a:srgbClr val="2A3890"/>
                </a:solidFill>
                <a:latin typeface="Calibri"/>
                <a:ea typeface="Calibri"/>
                <a:cs typeface="Roboto"/>
              </a:rPr>
              <a:t>Analysis</a:t>
            </a:r>
            <a:endParaRPr lang="en-US" sz="5600">
              <a:latin typeface="Calibri"/>
              <a:ea typeface="Calibri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173913" y="3776499"/>
            <a:ext cx="5922947" cy="401819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574675" marR="6350" indent="0">
              <a:lnSpc>
                <a:spcPct val="100000"/>
              </a:lnSpc>
              <a:spcBef>
                <a:spcPts val="133"/>
              </a:spcBef>
              <a:buNone/>
            </a:pPr>
            <a:r>
              <a:rPr sz="2500" spc="-40">
                <a:solidFill>
                  <a:srgbClr val="434343"/>
                </a:solidFill>
                <a:latin typeface="Calibri"/>
                <a:ea typeface="Calibri"/>
              </a:rPr>
              <a:t>Technology:</a:t>
            </a:r>
            <a:r>
              <a:rPr lang="en-US" sz="2500" spc="-40">
                <a:solidFill>
                  <a:srgbClr val="434343"/>
                </a:solidFill>
                <a:latin typeface="Calibri"/>
                <a:ea typeface="Calibri"/>
              </a:rPr>
              <a:t> </a:t>
            </a:r>
            <a:r>
              <a:rPr lang="en-US" sz="2500" spc="-20">
                <a:solidFill>
                  <a:srgbClr val="434343"/>
                </a:solidFill>
                <a:latin typeface="Calibri"/>
                <a:ea typeface="Calibri"/>
              </a:rPr>
              <a:t>RoBERTa,</a:t>
            </a:r>
            <a:r>
              <a:rPr lang="en-US" sz="2500" spc="-20">
                <a:solidFill>
                  <a:srgbClr val="434343"/>
                </a:solidFill>
                <a:latin typeface="Calibri"/>
                <a:ea typeface="Roboto"/>
              </a:rPr>
              <a:t> TextBlob</a:t>
            </a:r>
            <a:endParaRPr lang="en-US">
              <a:latin typeface="Calibri"/>
              <a:ea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CD9C7C-CF15-A954-9FD8-E109ABE14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327"/>
            <a:ext cx="6215743" cy="57218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EBF4F3-E786-C04E-27CE-44FF7DA7E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310" y="247473"/>
            <a:ext cx="3989500" cy="190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F592F7-5677-4D68-C3F1-5FFED009E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079" y="2438995"/>
            <a:ext cx="3988746" cy="19621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841B64-5280-6027-B2C1-01BA9D655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1659" y="4672785"/>
            <a:ext cx="3991230" cy="190780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997875F-D933-1B81-4124-7AC68A632388}"/>
              </a:ext>
            </a:extLst>
          </p:cNvPr>
          <p:cNvSpPr/>
          <p:nvPr/>
        </p:nvSpPr>
        <p:spPr>
          <a:xfrm>
            <a:off x="7781190" y="66040"/>
            <a:ext cx="3996266" cy="2232637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05681C-21DD-1F04-174C-51479A16F6EE}"/>
              </a:ext>
            </a:extLst>
          </p:cNvPr>
          <p:cNvSpPr txBox="1"/>
          <p:nvPr/>
        </p:nvSpPr>
        <p:spPr>
          <a:xfrm>
            <a:off x="741424" y="249306"/>
            <a:ext cx="5474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VISUALIZATION OF SENTIMENT ANALYSIS </a:t>
            </a:r>
            <a:endParaRPr lang="en-IN" sz="2400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1C6605-2993-15EA-8591-D8D7BB2A7A59}"/>
              </a:ext>
            </a:extLst>
          </p:cNvPr>
          <p:cNvSpPr txBox="1"/>
          <p:nvPr/>
        </p:nvSpPr>
        <p:spPr>
          <a:xfrm>
            <a:off x="6589040" y="988047"/>
            <a:ext cx="154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NEGATIVE</a:t>
            </a:r>
            <a:endParaRPr lang="en-IN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A46435-6CB0-DAE3-AB83-12DC5925FD8D}"/>
              </a:ext>
            </a:extLst>
          </p:cNvPr>
          <p:cNvSpPr txBox="1"/>
          <p:nvPr/>
        </p:nvSpPr>
        <p:spPr>
          <a:xfrm>
            <a:off x="6591796" y="3249620"/>
            <a:ext cx="154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NEUTRAL</a:t>
            </a:r>
            <a:endParaRPr lang="en-IN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93D5C5-C8F8-6AB8-9657-A6BE635A7F91}"/>
              </a:ext>
            </a:extLst>
          </p:cNvPr>
          <p:cNvSpPr txBox="1"/>
          <p:nvPr/>
        </p:nvSpPr>
        <p:spPr>
          <a:xfrm>
            <a:off x="6587857" y="5469555"/>
            <a:ext cx="154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POSITIVE</a:t>
            </a:r>
            <a:endParaRPr lang="en-IN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C66A29-1447-A8FE-1EAA-8C2C23663F06}"/>
              </a:ext>
            </a:extLst>
          </p:cNvPr>
          <p:cNvSpPr txBox="1"/>
          <p:nvPr/>
        </p:nvSpPr>
        <p:spPr>
          <a:xfrm>
            <a:off x="6298557" y="625201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20">
                <a:solidFill>
                  <a:srgbClr val="2A3890"/>
                </a:solidFill>
                <a:latin typeface="Roboto"/>
                <a:cs typeface="Roboto"/>
              </a:rPr>
              <a:t>#</a:t>
            </a:r>
            <a:r>
              <a:rPr lang="en-IN" spc="-10">
                <a:solidFill>
                  <a:srgbClr val="2A3890"/>
                </a:solidFill>
                <a:latin typeface="Roboto"/>
                <a:cs typeface="Roboto"/>
              </a:rPr>
              <a:t>wordcloud</a:t>
            </a:r>
            <a:endParaRPr lang="en-IN">
              <a:latin typeface="Roboto"/>
              <a:cs typeface="Roboto"/>
            </a:endParaRPr>
          </a:p>
          <a:p>
            <a:endParaRPr lang="en-IN"/>
          </a:p>
        </p:txBody>
      </p:sp>
      <p:pic>
        <p:nvPicPr>
          <p:cNvPr id="19" name="object 10">
            <a:extLst>
              <a:ext uri="{FF2B5EF4-FFF2-40B4-BE49-F238E27FC236}">
                <a16:creationId xmlns:a16="http://schemas.microsoft.com/office/drawing/2014/main" id="{C8A45461-2F99-196D-269E-E6F144CDA977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76254" y="6411106"/>
            <a:ext cx="201452" cy="16407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B424802-27F7-B7F6-9C7B-6871B6072118}"/>
              </a:ext>
            </a:extLst>
          </p:cNvPr>
          <p:cNvSpPr/>
          <p:nvPr/>
        </p:nvSpPr>
        <p:spPr>
          <a:xfrm>
            <a:off x="7781189" y="2313457"/>
            <a:ext cx="3996266" cy="2232637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1B22B6-740A-508A-2E00-219EDC5739B1}"/>
              </a:ext>
            </a:extLst>
          </p:cNvPr>
          <p:cNvSpPr/>
          <p:nvPr/>
        </p:nvSpPr>
        <p:spPr>
          <a:xfrm>
            <a:off x="7781189" y="4541585"/>
            <a:ext cx="3996266" cy="2232637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753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A13412-1D7A-AF72-5C57-CC922E323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44" y="3717290"/>
            <a:ext cx="3239187" cy="23852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00D2E4-6077-A3F5-0D19-12D5D60CB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826" y="3655280"/>
            <a:ext cx="3390348" cy="2422399"/>
          </a:xfrm>
          <a:prstGeom prst="roundRect">
            <a:avLst>
              <a:gd name="adj" fmla="val 194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5CE7F0-661A-4D67-1F43-D7ECE6617CB6}"/>
              </a:ext>
            </a:extLst>
          </p:cNvPr>
          <p:cNvSpPr txBox="1"/>
          <p:nvPr/>
        </p:nvSpPr>
        <p:spPr>
          <a:xfrm>
            <a:off x="1887826" y="81330"/>
            <a:ext cx="8512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/>
              <a:t>CLASSIFICATION ANALYSIS FOR SENTIMENT</a:t>
            </a:r>
            <a:endParaRPr lang="en-IN" sz="36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B93A54-B635-ECE7-DD18-D34C6C84D5BE}"/>
              </a:ext>
            </a:extLst>
          </p:cNvPr>
          <p:cNvSpPr txBox="1"/>
          <p:nvPr/>
        </p:nvSpPr>
        <p:spPr>
          <a:xfrm>
            <a:off x="777774" y="6198870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BERNOULLI MODEL</a:t>
            </a:r>
            <a:endParaRPr lang="en-IN" sz="16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A1FE9D-504B-6473-F1F7-BA951D80FFE0}"/>
              </a:ext>
            </a:extLst>
          </p:cNvPr>
          <p:cNvSpPr txBox="1"/>
          <p:nvPr/>
        </p:nvSpPr>
        <p:spPr>
          <a:xfrm>
            <a:off x="4496746" y="6181997"/>
            <a:ext cx="329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K NEAREST NEIGHBOR (K-NN Model)</a:t>
            </a:r>
            <a:endParaRPr lang="en-IN" sz="1600" b="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B978E33-9F90-7B0C-5F5E-191D7CEC8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876" y="3620453"/>
            <a:ext cx="2917113" cy="24444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101D48-6851-6018-C057-197CB92FC774}"/>
              </a:ext>
            </a:extLst>
          </p:cNvPr>
          <p:cNvSpPr txBox="1"/>
          <p:nvPr/>
        </p:nvSpPr>
        <p:spPr>
          <a:xfrm>
            <a:off x="8736238" y="6198870"/>
            <a:ext cx="2489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DECISION TREE CLASSIFIER </a:t>
            </a:r>
            <a:endParaRPr lang="en-IN" sz="1600" b="1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FFEB9C8-C3D6-DF89-1CD2-EDBA80884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2876" y="775849"/>
            <a:ext cx="2917113" cy="23989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2B8279B-0479-D242-2DBC-2BFD690151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0826" y="780321"/>
            <a:ext cx="3302773" cy="236038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1253884-7C8D-F7CE-6707-889124D03F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444" y="788964"/>
            <a:ext cx="3127908" cy="2310751"/>
          </a:xfrm>
          <a:prstGeom prst="roundRect">
            <a:avLst>
              <a:gd name="adj" fmla="val 749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69E16B6-D7C3-7B86-CEE9-4C07D725EDA9}"/>
              </a:ext>
            </a:extLst>
          </p:cNvPr>
          <p:cNvSpPr txBox="1"/>
          <p:nvPr/>
        </p:nvSpPr>
        <p:spPr>
          <a:xfrm>
            <a:off x="238584" y="3147903"/>
            <a:ext cx="312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SUPPORT VECTOR CLASSIFICATION</a:t>
            </a:r>
            <a:endParaRPr lang="en-IN" sz="16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ABAEF8-A337-F4FC-9405-62648CFFF7E3}"/>
              </a:ext>
            </a:extLst>
          </p:cNvPr>
          <p:cNvSpPr txBox="1"/>
          <p:nvPr/>
        </p:nvSpPr>
        <p:spPr>
          <a:xfrm>
            <a:off x="5012183" y="3147903"/>
            <a:ext cx="2080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LOGISTIC REGRESSION</a:t>
            </a:r>
            <a:endParaRPr lang="en-IN" sz="1600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26CE6A-3B3C-D17F-E5A8-C030BD59DC68}"/>
              </a:ext>
            </a:extLst>
          </p:cNvPr>
          <p:cNvSpPr txBox="1"/>
          <p:nvPr/>
        </p:nvSpPr>
        <p:spPr>
          <a:xfrm>
            <a:off x="8509558" y="3174841"/>
            <a:ext cx="2683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RANDOM FOREST CLASSIFIER</a:t>
            </a:r>
            <a:endParaRPr lang="en-IN" sz="1600" b="1"/>
          </a:p>
        </p:txBody>
      </p:sp>
    </p:spTree>
    <p:extLst>
      <p:ext uri="{BB962C8B-B14F-4D97-AF65-F5344CB8AC3E}">
        <p14:creationId xmlns:p14="http://schemas.microsoft.com/office/powerpoint/2010/main" val="313893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D6A0C9-9F50-165A-9C00-5B9884EEC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12" y="1391533"/>
            <a:ext cx="5716504" cy="53235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F4E56C-A71D-BBD1-CF20-2E1ABE44E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998" y="200749"/>
            <a:ext cx="3537941" cy="1636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EA5C76-E430-EE26-F79E-0C41FE67D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1377" y="1818190"/>
            <a:ext cx="3248576" cy="16367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FA3D33-DC44-C179-6326-0738DAD5D157}"/>
              </a:ext>
            </a:extLst>
          </p:cNvPr>
          <p:cNvSpPr txBox="1"/>
          <p:nvPr/>
        </p:nvSpPr>
        <p:spPr>
          <a:xfrm>
            <a:off x="10264401" y="765720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ANGER</a:t>
            </a:r>
            <a:endParaRPr lang="en-IN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05EA55-9139-2159-9F64-99BD15BA26C7}"/>
              </a:ext>
            </a:extLst>
          </p:cNvPr>
          <p:cNvSpPr txBox="1"/>
          <p:nvPr/>
        </p:nvSpPr>
        <p:spPr>
          <a:xfrm>
            <a:off x="7519686" y="2476004"/>
            <a:ext cx="530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JOY</a:t>
            </a:r>
            <a:endParaRPr lang="en-IN" b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59E84D-11F9-FCEE-64A7-C7C59553CB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2330" y="3478845"/>
            <a:ext cx="3238929" cy="16077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CBA3B6-5FB3-562E-DB69-38D8322A7884}"/>
              </a:ext>
            </a:extLst>
          </p:cNvPr>
          <p:cNvSpPr txBox="1"/>
          <p:nvPr/>
        </p:nvSpPr>
        <p:spPr>
          <a:xfrm>
            <a:off x="10092567" y="4098078"/>
            <a:ext cx="121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OPTIMISM</a:t>
            </a:r>
            <a:endParaRPr lang="en-IN" b="1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0C7B66-9F77-B360-CA7C-32E3CAA83B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1021" y="5105520"/>
            <a:ext cx="3209996" cy="16367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CB9E237-68EA-DC17-ABF8-759AF301C406}"/>
              </a:ext>
            </a:extLst>
          </p:cNvPr>
          <p:cNvSpPr txBox="1"/>
          <p:nvPr/>
        </p:nvSpPr>
        <p:spPr>
          <a:xfrm>
            <a:off x="7173922" y="5739442"/>
            <a:ext cx="105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SADNESS</a:t>
            </a:r>
            <a:endParaRPr lang="en-IN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C0B5E9-AEF4-3434-5AB9-514E0B938C53}"/>
              </a:ext>
            </a:extLst>
          </p:cNvPr>
          <p:cNvSpPr txBox="1"/>
          <p:nvPr/>
        </p:nvSpPr>
        <p:spPr>
          <a:xfrm>
            <a:off x="734885" y="287689"/>
            <a:ext cx="6101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/>
              <a:t>VISUALIZATION OF </a:t>
            </a:r>
            <a:r>
              <a:rPr lang="en-US" b="1"/>
              <a:t>EMOTION</a:t>
            </a:r>
            <a:r>
              <a:rPr lang="en-US" sz="1800" b="1"/>
              <a:t> ANALYSIS </a:t>
            </a:r>
            <a:endParaRPr lang="en-IN" sz="1800" b="1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6DB315F-4923-9467-71F4-3A2668313E73}"/>
              </a:ext>
            </a:extLst>
          </p:cNvPr>
          <p:cNvSpPr/>
          <p:nvPr/>
        </p:nvSpPr>
        <p:spPr>
          <a:xfrm>
            <a:off x="5950126" y="78435"/>
            <a:ext cx="3494953" cy="1749402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4D4FD08-8A80-EC31-2040-874945DA08C4}"/>
              </a:ext>
            </a:extLst>
          </p:cNvPr>
          <p:cNvSpPr/>
          <p:nvPr/>
        </p:nvSpPr>
        <p:spPr>
          <a:xfrm>
            <a:off x="8926148" y="1850750"/>
            <a:ext cx="3207352" cy="1613819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7D2617B-F682-D866-014C-F3E3D172E54D}"/>
              </a:ext>
            </a:extLst>
          </p:cNvPr>
          <p:cNvSpPr/>
          <p:nvPr/>
        </p:nvSpPr>
        <p:spPr>
          <a:xfrm>
            <a:off x="6155325" y="3478341"/>
            <a:ext cx="3207352" cy="1613819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836285A-B51D-6630-AD66-94F83A36EF4A}"/>
              </a:ext>
            </a:extLst>
          </p:cNvPr>
          <p:cNvSpPr/>
          <p:nvPr/>
        </p:nvSpPr>
        <p:spPr>
          <a:xfrm>
            <a:off x="8931021" y="5117520"/>
            <a:ext cx="3207352" cy="1613819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78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28169C-B67E-F9AF-69F3-B61D52201BF9}"/>
              </a:ext>
            </a:extLst>
          </p:cNvPr>
          <p:cNvSpPr txBox="1"/>
          <p:nvPr/>
        </p:nvSpPr>
        <p:spPr>
          <a:xfrm>
            <a:off x="2015394" y="0"/>
            <a:ext cx="8161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/>
              <a:t>CLASSIFICATION ANALYSIS FOR EMOTION</a:t>
            </a:r>
            <a:endParaRPr lang="en-IN" sz="36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77419D-D9AA-B862-88D0-D048C34CF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89" y="750569"/>
            <a:ext cx="2944330" cy="25478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7D773F-3D9E-025A-C533-4E648760D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587" y="730564"/>
            <a:ext cx="2944330" cy="25542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08A7C1-CFB3-5D93-601C-0E0DF3055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89" y="3967567"/>
            <a:ext cx="2772440" cy="23930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D681DC-7BC1-AF06-100D-9A873805B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3071" y="3812509"/>
            <a:ext cx="2825954" cy="246490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9A7620-582C-2878-FD59-E8F22FDB89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2587" y="3812509"/>
            <a:ext cx="2944330" cy="254806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6D2824-F32C-4B60-DFDB-8397AA332D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0385" y="750569"/>
            <a:ext cx="2848640" cy="24649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AAC5F20-3C2A-2993-5937-9F3A3AF0AFB9}"/>
              </a:ext>
            </a:extLst>
          </p:cNvPr>
          <p:cNvSpPr txBox="1"/>
          <p:nvPr/>
        </p:nvSpPr>
        <p:spPr>
          <a:xfrm>
            <a:off x="9105346" y="3259723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BERNOULLI MODEL</a:t>
            </a:r>
            <a:endParaRPr lang="en-IN" sz="16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F8F51C-EB0D-351F-4010-63B94D98315E}"/>
              </a:ext>
            </a:extLst>
          </p:cNvPr>
          <p:cNvSpPr txBox="1"/>
          <p:nvPr/>
        </p:nvSpPr>
        <p:spPr>
          <a:xfrm>
            <a:off x="4448785" y="6360575"/>
            <a:ext cx="329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K NEAREST NEIGHBOR (K-NN Model)</a:t>
            </a:r>
            <a:endParaRPr lang="en-IN" sz="1600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111AE3-607E-5B67-6132-FF9B0ED61C98}"/>
              </a:ext>
            </a:extLst>
          </p:cNvPr>
          <p:cNvSpPr txBox="1"/>
          <p:nvPr/>
        </p:nvSpPr>
        <p:spPr>
          <a:xfrm>
            <a:off x="8681059" y="6360575"/>
            <a:ext cx="2489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DECISION TREE CLASSIFIER </a:t>
            </a:r>
            <a:endParaRPr lang="en-IN" sz="16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0057DE-8423-A1AB-930B-85AD82E70E7C}"/>
              </a:ext>
            </a:extLst>
          </p:cNvPr>
          <p:cNvSpPr txBox="1"/>
          <p:nvPr/>
        </p:nvSpPr>
        <p:spPr>
          <a:xfrm>
            <a:off x="687814" y="6360575"/>
            <a:ext cx="2683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RANDOM FOREST CLASSIFIER</a:t>
            </a:r>
            <a:endParaRPr lang="en-IN" sz="160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354ED3-88D2-F8E2-1C65-AC144FD0C84E}"/>
              </a:ext>
            </a:extLst>
          </p:cNvPr>
          <p:cNvSpPr txBox="1"/>
          <p:nvPr/>
        </p:nvSpPr>
        <p:spPr>
          <a:xfrm>
            <a:off x="4994723" y="3298371"/>
            <a:ext cx="2080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LOGISTIC REGRESSION</a:t>
            </a:r>
            <a:endParaRPr lang="en-IN" sz="1600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EA0B7D-99EB-6730-33FA-E5C89108E088}"/>
              </a:ext>
            </a:extLst>
          </p:cNvPr>
          <p:cNvSpPr txBox="1"/>
          <p:nvPr/>
        </p:nvSpPr>
        <p:spPr>
          <a:xfrm>
            <a:off x="543000" y="3334176"/>
            <a:ext cx="312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SUPPORT VECTOR CLASSIFICATION</a:t>
            </a:r>
            <a:endParaRPr lang="en-IN" sz="1600" b="1"/>
          </a:p>
        </p:txBody>
      </p:sp>
    </p:spTree>
    <p:extLst>
      <p:ext uri="{BB962C8B-B14F-4D97-AF65-F5344CB8AC3E}">
        <p14:creationId xmlns:p14="http://schemas.microsoft.com/office/powerpoint/2010/main" val="328405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0" y="-232"/>
            <a:ext cx="6096000" cy="6858000"/>
            <a:chOff x="4572000" y="-174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4572000" y="-174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571999" y="0"/>
                  </a:lnTo>
                  <a:lnTo>
                    <a:pt x="4571999" y="51434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5029675" y="4495499"/>
              <a:ext cx="468630" cy="0"/>
            </a:xfrm>
            <a:custGeom>
              <a:avLst/>
              <a:gdLst/>
              <a:ahLst/>
              <a:cxnLst/>
              <a:rect l="l" t="t" r="r" b="b"/>
              <a:pathLst>
                <a:path w="468629">
                  <a:moveTo>
                    <a:pt x="0" y="0"/>
                  </a:moveTo>
                  <a:lnTo>
                    <a:pt x="468299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4939500" y="1219611"/>
              <a:ext cx="3837304" cy="2704465"/>
            </a:xfrm>
            <a:custGeom>
              <a:avLst/>
              <a:gdLst/>
              <a:ahLst/>
              <a:cxnLst/>
              <a:rect l="l" t="t" r="r" b="b"/>
              <a:pathLst>
                <a:path w="3837304" h="2704465">
                  <a:moveTo>
                    <a:pt x="0" y="0"/>
                  </a:moveTo>
                  <a:lnTo>
                    <a:pt x="0" y="2704199"/>
                  </a:lnTo>
                </a:path>
                <a:path w="3837304" h="2704465">
                  <a:moveTo>
                    <a:pt x="426333" y="0"/>
                  </a:moveTo>
                  <a:lnTo>
                    <a:pt x="426333" y="2704199"/>
                  </a:lnTo>
                </a:path>
                <a:path w="3837304" h="2704465">
                  <a:moveTo>
                    <a:pt x="852666" y="0"/>
                  </a:moveTo>
                  <a:lnTo>
                    <a:pt x="852666" y="2704199"/>
                  </a:lnTo>
                </a:path>
                <a:path w="3837304" h="2704465">
                  <a:moveTo>
                    <a:pt x="1278999" y="0"/>
                  </a:moveTo>
                  <a:lnTo>
                    <a:pt x="1278999" y="2704199"/>
                  </a:lnTo>
                </a:path>
                <a:path w="3837304" h="2704465">
                  <a:moveTo>
                    <a:pt x="1705333" y="0"/>
                  </a:moveTo>
                  <a:lnTo>
                    <a:pt x="1705333" y="2704199"/>
                  </a:lnTo>
                </a:path>
                <a:path w="3837304" h="2704465">
                  <a:moveTo>
                    <a:pt x="2131666" y="0"/>
                  </a:moveTo>
                  <a:lnTo>
                    <a:pt x="2131666" y="2704199"/>
                  </a:lnTo>
                </a:path>
                <a:path w="3837304" h="2704465">
                  <a:moveTo>
                    <a:pt x="2557999" y="0"/>
                  </a:moveTo>
                  <a:lnTo>
                    <a:pt x="2557999" y="2704199"/>
                  </a:lnTo>
                </a:path>
                <a:path w="3837304" h="2704465">
                  <a:moveTo>
                    <a:pt x="2984333" y="0"/>
                  </a:moveTo>
                  <a:lnTo>
                    <a:pt x="2984333" y="2704199"/>
                  </a:lnTo>
                </a:path>
                <a:path w="3837304" h="2704465">
                  <a:moveTo>
                    <a:pt x="3410666" y="0"/>
                  </a:moveTo>
                  <a:lnTo>
                    <a:pt x="3410666" y="2704199"/>
                  </a:lnTo>
                </a:path>
                <a:path w="3837304" h="2704465">
                  <a:moveTo>
                    <a:pt x="3836999" y="0"/>
                  </a:moveTo>
                  <a:lnTo>
                    <a:pt x="3836999" y="2704199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15804" y="1768610"/>
              <a:ext cx="3876918" cy="18315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66350" y="76198"/>
              <a:ext cx="201451" cy="16407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81885" y="2611896"/>
            <a:ext cx="3937000" cy="87887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5600" spc="-40"/>
              <a:t>Conclusions</a:t>
            </a:r>
            <a:endParaRPr sz="5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73193" y="5204892"/>
            <a:ext cx="1319107" cy="1317413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"/>
            <a:ext cx="12192000" cy="6858847"/>
            <a:chOff x="0" y="0"/>
            <a:chExt cx="9144000" cy="5144135"/>
          </a:xfrm>
        </p:grpSpPr>
        <p:sp>
          <p:nvSpPr>
            <p:cNvPr id="4" name="object 4"/>
            <p:cNvSpPr/>
            <p:nvPr/>
          </p:nvSpPr>
          <p:spPr>
            <a:xfrm>
              <a:off x="6181162" y="3903669"/>
              <a:ext cx="989330" cy="988060"/>
            </a:xfrm>
            <a:custGeom>
              <a:avLst/>
              <a:gdLst/>
              <a:ahLst/>
              <a:cxnLst/>
              <a:rect l="l" t="t" r="r" b="b"/>
              <a:pathLst>
                <a:path w="989329" h="988060">
                  <a:moveTo>
                    <a:pt x="989099" y="987899"/>
                  </a:moveTo>
                  <a:lnTo>
                    <a:pt x="0" y="987899"/>
                  </a:lnTo>
                  <a:lnTo>
                    <a:pt x="989099" y="0"/>
                  </a:lnTo>
                  <a:lnTo>
                    <a:pt x="989099" y="987899"/>
                  </a:lnTo>
                  <a:close/>
                </a:path>
              </a:pathLst>
            </a:custGeom>
            <a:solidFill>
              <a:srgbClr val="F06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70273" y="3903669"/>
              <a:ext cx="989330" cy="988060"/>
            </a:xfrm>
            <a:custGeom>
              <a:avLst/>
              <a:gdLst/>
              <a:ahLst/>
              <a:cxnLst/>
              <a:rect l="l" t="t" r="r" b="b"/>
              <a:pathLst>
                <a:path w="989329" h="988060">
                  <a:moveTo>
                    <a:pt x="989099" y="987899"/>
                  </a:moveTo>
                  <a:lnTo>
                    <a:pt x="0" y="987899"/>
                  </a:lnTo>
                  <a:lnTo>
                    <a:pt x="0" y="0"/>
                  </a:lnTo>
                  <a:lnTo>
                    <a:pt x="989099" y="0"/>
                  </a:lnTo>
                  <a:lnTo>
                    <a:pt x="989099" y="987899"/>
                  </a:lnTo>
                  <a:close/>
                </a:path>
              </a:pathLst>
            </a:custGeom>
            <a:solidFill>
              <a:srgbClr val="D133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54757" y="3903682"/>
              <a:ext cx="989330" cy="988060"/>
            </a:xfrm>
            <a:custGeom>
              <a:avLst/>
              <a:gdLst/>
              <a:ahLst/>
              <a:cxnLst/>
              <a:rect l="l" t="t" r="r" b="b"/>
              <a:pathLst>
                <a:path w="989329" h="988060">
                  <a:moveTo>
                    <a:pt x="989099" y="987899"/>
                  </a:moveTo>
                  <a:lnTo>
                    <a:pt x="0" y="0"/>
                  </a:lnTo>
                  <a:lnTo>
                    <a:pt x="989099" y="0"/>
                  </a:lnTo>
                  <a:lnTo>
                    <a:pt x="989099" y="987899"/>
                  </a:lnTo>
                  <a:close/>
                </a:path>
              </a:pathLst>
            </a:custGeom>
            <a:solidFill>
              <a:srgbClr val="9B2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4891594"/>
              <a:ext cx="9144000" cy="252095"/>
            </a:xfrm>
            <a:custGeom>
              <a:avLst/>
              <a:gdLst/>
              <a:ahLst/>
              <a:cxnLst/>
              <a:rect l="l" t="t" r="r" b="b"/>
              <a:pathLst>
                <a:path w="9144000" h="252095">
                  <a:moveTo>
                    <a:pt x="9143999" y="251999"/>
                  </a:moveTo>
                  <a:lnTo>
                    <a:pt x="0" y="251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2519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18499" y="1219611"/>
              <a:ext cx="2558415" cy="2704465"/>
            </a:xfrm>
            <a:custGeom>
              <a:avLst/>
              <a:gdLst/>
              <a:ahLst/>
              <a:cxnLst/>
              <a:rect l="l" t="t" r="r" b="b"/>
              <a:pathLst>
                <a:path w="2558415" h="2704465">
                  <a:moveTo>
                    <a:pt x="0" y="0"/>
                  </a:moveTo>
                  <a:lnTo>
                    <a:pt x="0" y="2704199"/>
                  </a:lnTo>
                </a:path>
                <a:path w="2558415" h="2704465">
                  <a:moveTo>
                    <a:pt x="426333" y="0"/>
                  </a:moveTo>
                  <a:lnTo>
                    <a:pt x="426333" y="2704199"/>
                  </a:lnTo>
                </a:path>
                <a:path w="2558415" h="2704465">
                  <a:moveTo>
                    <a:pt x="852666" y="0"/>
                  </a:moveTo>
                  <a:lnTo>
                    <a:pt x="852666" y="2704199"/>
                  </a:lnTo>
                </a:path>
                <a:path w="2558415" h="2704465">
                  <a:moveTo>
                    <a:pt x="1278999" y="0"/>
                  </a:moveTo>
                  <a:lnTo>
                    <a:pt x="1278999" y="2704199"/>
                  </a:lnTo>
                </a:path>
                <a:path w="2558415" h="2704465">
                  <a:moveTo>
                    <a:pt x="1705333" y="0"/>
                  </a:moveTo>
                  <a:lnTo>
                    <a:pt x="1705333" y="2704199"/>
                  </a:lnTo>
                </a:path>
                <a:path w="2558415" h="2704465">
                  <a:moveTo>
                    <a:pt x="2131666" y="0"/>
                  </a:moveTo>
                  <a:lnTo>
                    <a:pt x="2131666" y="2704199"/>
                  </a:lnTo>
                </a:path>
                <a:path w="2558415" h="2704465">
                  <a:moveTo>
                    <a:pt x="2557999" y="0"/>
                  </a:moveTo>
                  <a:lnTo>
                    <a:pt x="2557999" y="2704199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15804" y="1768610"/>
              <a:ext cx="3876918" cy="18315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6299" y="0"/>
              <a:ext cx="4577699" cy="488850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34479" y="227943"/>
            <a:ext cx="446002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510" marR="6350">
              <a:lnSpc>
                <a:spcPct val="100000"/>
              </a:lnSpc>
              <a:spcBef>
                <a:spcPts val="133"/>
              </a:spcBef>
            </a:pPr>
            <a:r>
              <a:rPr lang="en-US" sz="3600" b="1" spc="-13">
                <a:latin typeface="+mn-lt"/>
              </a:rPr>
              <a:t>BRIEF OVERVIEW</a:t>
            </a:r>
            <a:endParaRPr sz="3600" b="1" spc="-13">
              <a:latin typeface="+mn-l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1210" y="1040455"/>
            <a:ext cx="6229792" cy="4780818"/>
          </a:xfrm>
          <a:prstGeom prst="rect">
            <a:avLst/>
          </a:prstGeom>
        </p:spPr>
        <p:txBody>
          <a:bodyPr vert="horz" wrap="square" lIns="0" tIns="71967" rIns="0" bIns="0" rtlCol="0" anchor="t">
            <a:spAutoFit/>
          </a:bodyPr>
          <a:lstStyle/>
          <a:p>
            <a:pPr marL="405130" indent="-387985">
              <a:lnSpc>
                <a:spcPct val="150000"/>
              </a:lnSpc>
              <a:spcBef>
                <a:spcPts val="567"/>
              </a:spcBef>
              <a:buChar char="-"/>
              <a:tabLst>
                <a:tab pos="405543" algn="l"/>
              </a:tabLst>
            </a:pPr>
            <a:r>
              <a:rPr lang="en-US" sz="2400" spc="-27">
                <a:solidFill>
                  <a:srgbClr val="434343"/>
                </a:solidFill>
                <a:latin typeface="Calibri"/>
                <a:ea typeface="Calibri"/>
                <a:cs typeface="Roboto"/>
              </a:rPr>
              <a:t>Topic</a:t>
            </a:r>
            <a:r>
              <a:rPr lang="en-US" sz="2400" spc="-80">
                <a:solidFill>
                  <a:srgbClr val="434343"/>
                </a:solidFill>
                <a:latin typeface="Calibri"/>
                <a:ea typeface="Calibri"/>
                <a:cs typeface="Roboto"/>
              </a:rPr>
              <a:t> </a:t>
            </a:r>
            <a:r>
              <a:rPr lang="en-US" sz="2400" spc="-13">
                <a:solidFill>
                  <a:srgbClr val="434343"/>
                </a:solidFill>
                <a:latin typeface="Calibri"/>
                <a:ea typeface="Calibri"/>
                <a:cs typeface="Roboto"/>
              </a:rPr>
              <a:t>Overview</a:t>
            </a:r>
            <a:endParaRPr lang="en-US"/>
          </a:p>
          <a:p>
            <a:pPr marL="405130" indent="-387985">
              <a:lnSpc>
                <a:spcPct val="150000"/>
              </a:lnSpc>
              <a:spcBef>
                <a:spcPts val="567"/>
              </a:spcBef>
              <a:buChar char="-"/>
              <a:tabLst>
                <a:tab pos="405543" algn="l"/>
              </a:tabLst>
            </a:pPr>
            <a:r>
              <a:rPr lang="en-US" sz="2400" spc="-13">
                <a:solidFill>
                  <a:srgbClr val="434343"/>
                </a:solidFill>
                <a:latin typeface="Calibri"/>
                <a:ea typeface="Calibri"/>
                <a:cs typeface="Roboto"/>
              </a:rPr>
              <a:t>Data set overview</a:t>
            </a:r>
            <a:endParaRPr lang="en-US" sz="2400">
              <a:latin typeface="Calibri"/>
              <a:ea typeface="Calibri"/>
              <a:cs typeface="Roboto"/>
            </a:endParaRPr>
          </a:p>
          <a:p>
            <a:pPr marL="405130" marR="1188085" indent="-389255">
              <a:lnSpc>
                <a:spcPct val="150000"/>
              </a:lnSpc>
              <a:buChar char="-"/>
              <a:tabLst>
                <a:tab pos="405543" algn="l"/>
              </a:tabLst>
            </a:pPr>
            <a:r>
              <a:rPr lang="en-US" sz="2400" spc="-13">
                <a:solidFill>
                  <a:srgbClr val="434343"/>
                </a:solidFill>
                <a:latin typeface="Calibri"/>
                <a:ea typeface="Calibri"/>
                <a:cs typeface="Roboto"/>
              </a:rPr>
              <a:t>Preprocessing</a:t>
            </a:r>
            <a:r>
              <a:rPr lang="en-US" sz="2400" spc="-127">
                <a:solidFill>
                  <a:srgbClr val="434343"/>
                </a:solidFill>
                <a:latin typeface="Calibri"/>
                <a:ea typeface="Calibri"/>
                <a:cs typeface="Roboto"/>
              </a:rPr>
              <a:t> </a:t>
            </a:r>
            <a:r>
              <a:rPr lang="en-US" sz="2400" spc="-33">
                <a:solidFill>
                  <a:srgbClr val="434343"/>
                </a:solidFill>
                <a:latin typeface="Calibri"/>
                <a:ea typeface="Calibri"/>
                <a:cs typeface="Roboto"/>
              </a:rPr>
              <a:t>and </a:t>
            </a:r>
            <a:r>
              <a:rPr lang="en-US" sz="2400" spc="-27">
                <a:solidFill>
                  <a:srgbClr val="434343"/>
                </a:solidFill>
                <a:latin typeface="Calibri"/>
                <a:ea typeface="Calibri"/>
                <a:cs typeface="Roboto"/>
              </a:rPr>
              <a:t>EDA </a:t>
            </a:r>
            <a:endParaRPr lang="en-US" sz="2400" spc="-13">
              <a:solidFill>
                <a:srgbClr val="434343"/>
              </a:solidFill>
              <a:latin typeface="Calibri"/>
              <a:ea typeface="Calibri"/>
              <a:cs typeface="Roboto"/>
            </a:endParaRPr>
          </a:p>
          <a:p>
            <a:pPr marL="405130" indent="-387985">
              <a:lnSpc>
                <a:spcPct val="150000"/>
              </a:lnSpc>
              <a:spcBef>
                <a:spcPts val="427"/>
              </a:spcBef>
              <a:buChar char="-"/>
              <a:tabLst>
                <a:tab pos="405543" algn="l"/>
              </a:tabLst>
            </a:pPr>
            <a:r>
              <a:rPr lang="en-US" sz="2400" spc="-27">
                <a:solidFill>
                  <a:srgbClr val="434343"/>
                </a:solidFill>
                <a:latin typeface="Calibri"/>
                <a:ea typeface="Calibri"/>
                <a:cs typeface="Roboto"/>
              </a:rPr>
              <a:t>Sentiment</a:t>
            </a:r>
            <a:r>
              <a:rPr lang="en-US" sz="2400" spc="-47">
                <a:solidFill>
                  <a:srgbClr val="434343"/>
                </a:solidFill>
                <a:latin typeface="Calibri"/>
                <a:ea typeface="Calibri"/>
                <a:cs typeface="Roboto"/>
              </a:rPr>
              <a:t> </a:t>
            </a:r>
            <a:r>
              <a:rPr lang="en-US" sz="2400" spc="-13">
                <a:solidFill>
                  <a:srgbClr val="434343"/>
                </a:solidFill>
                <a:latin typeface="Calibri"/>
                <a:ea typeface="Calibri"/>
                <a:cs typeface="Roboto"/>
              </a:rPr>
              <a:t>Analysis</a:t>
            </a:r>
          </a:p>
          <a:p>
            <a:pPr marL="405130" indent="-387985">
              <a:lnSpc>
                <a:spcPct val="150000"/>
              </a:lnSpc>
              <a:spcBef>
                <a:spcPts val="427"/>
              </a:spcBef>
              <a:buChar char="-"/>
              <a:tabLst>
                <a:tab pos="405543" algn="l"/>
              </a:tabLst>
            </a:pPr>
            <a:r>
              <a:rPr lang="en-US" sz="2400" spc="-13">
                <a:solidFill>
                  <a:srgbClr val="434343"/>
                </a:solidFill>
                <a:latin typeface="Calibri"/>
                <a:ea typeface="Calibri"/>
                <a:cs typeface="Roboto"/>
              </a:rPr>
              <a:t>Emotion Analysis</a:t>
            </a:r>
            <a:endParaRPr lang="en-US" sz="2400">
              <a:latin typeface="Calibri"/>
              <a:ea typeface="Calibri"/>
              <a:cs typeface="Roboto"/>
            </a:endParaRPr>
          </a:p>
          <a:p>
            <a:pPr marL="405130" indent="-387985">
              <a:lnSpc>
                <a:spcPct val="150000"/>
              </a:lnSpc>
              <a:spcBef>
                <a:spcPts val="433"/>
              </a:spcBef>
              <a:buChar char="-"/>
              <a:tabLst>
                <a:tab pos="405543" algn="l"/>
              </a:tabLst>
            </a:pPr>
            <a:r>
              <a:rPr lang="en-US" sz="2400" spc="-27">
                <a:solidFill>
                  <a:srgbClr val="434343"/>
                </a:solidFill>
                <a:latin typeface="Calibri"/>
                <a:ea typeface="Calibri"/>
                <a:cs typeface="Roboto"/>
              </a:rPr>
              <a:t>Visualizations</a:t>
            </a:r>
          </a:p>
          <a:p>
            <a:pPr marL="405130" indent="-387985">
              <a:lnSpc>
                <a:spcPct val="150000"/>
              </a:lnSpc>
              <a:spcBef>
                <a:spcPts val="433"/>
              </a:spcBef>
              <a:buChar char="-"/>
              <a:tabLst>
                <a:tab pos="405543" algn="l"/>
              </a:tabLst>
            </a:pPr>
            <a:r>
              <a:rPr lang="en-US" sz="2400" spc="-27">
                <a:solidFill>
                  <a:srgbClr val="434343"/>
                </a:solidFill>
                <a:latin typeface="Calibri"/>
                <a:ea typeface="Calibri"/>
                <a:cs typeface="Roboto"/>
              </a:rPr>
              <a:t>Classification</a:t>
            </a:r>
            <a:endParaRPr lang="en-US" sz="2400" spc="-13">
              <a:solidFill>
                <a:srgbClr val="434343"/>
              </a:solidFill>
              <a:latin typeface="Calibri"/>
              <a:ea typeface="Calibri"/>
              <a:cs typeface="Roboto"/>
            </a:endParaRPr>
          </a:p>
          <a:p>
            <a:pPr marL="405130" indent="-387985">
              <a:lnSpc>
                <a:spcPct val="150000"/>
              </a:lnSpc>
              <a:spcBef>
                <a:spcPts val="433"/>
              </a:spcBef>
              <a:buChar char="-"/>
              <a:tabLst>
                <a:tab pos="405543" algn="l"/>
              </a:tabLst>
            </a:pPr>
            <a:r>
              <a:rPr lang="en-US" sz="2400" spc="-13">
                <a:solidFill>
                  <a:srgbClr val="434343"/>
                </a:solidFill>
                <a:latin typeface="Calibri"/>
                <a:ea typeface="Calibri"/>
                <a:cs typeface="Roboto"/>
              </a:rPr>
              <a:t>Conclusions</a:t>
            </a:r>
            <a:endParaRPr lang="en-US" sz="2400">
              <a:latin typeface="Calibri"/>
              <a:ea typeface="Calibri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05283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73193" y="5204892"/>
            <a:ext cx="1319107" cy="1317413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0" y="5010614"/>
            <a:ext cx="12192000" cy="1848273"/>
            <a:chOff x="0" y="3757960"/>
            <a:chExt cx="9144000" cy="1386205"/>
          </a:xfrm>
        </p:grpSpPr>
        <p:sp>
          <p:nvSpPr>
            <p:cNvPr id="4" name="object 4"/>
            <p:cNvSpPr/>
            <p:nvPr/>
          </p:nvSpPr>
          <p:spPr>
            <a:xfrm>
              <a:off x="6181162" y="3903669"/>
              <a:ext cx="989330" cy="988060"/>
            </a:xfrm>
            <a:custGeom>
              <a:avLst/>
              <a:gdLst/>
              <a:ahLst/>
              <a:cxnLst/>
              <a:rect l="l" t="t" r="r" b="b"/>
              <a:pathLst>
                <a:path w="989329" h="988060">
                  <a:moveTo>
                    <a:pt x="989099" y="987899"/>
                  </a:moveTo>
                  <a:lnTo>
                    <a:pt x="0" y="987899"/>
                  </a:lnTo>
                  <a:lnTo>
                    <a:pt x="989099" y="0"/>
                  </a:lnTo>
                  <a:lnTo>
                    <a:pt x="989099" y="987899"/>
                  </a:lnTo>
                  <a:close/>
                </a:path>
              </a:pathLst>
            </a:custGeom>
            <a:solidFill>
              <a:srgbClr val="F06292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7170273" y="3903669"/>
              <a:ext cx="989330" cy="988060"/>
            </a:xfrm>
            <a:custGeom>
              <a:avLst/>
              <a:gdLst/>
              <a:ahLst/>
              <a:cxnLst/>
              <a:rect l="l" t="t" r="r" b="b"/>
              <a:pathLst>
                <a:path w="989329" h="988060">
                  <a:moveTo>
                    <a:pt x="989099" y="987899"/>
                  </a:moveTo>
                  <a:lnTo>
                    <a:pt x="0" y="987899"/>
                  </a:lnTo>
                  <a:lnTo>
                    <a:pt x="0" y="0"/>
                  </a:lnTo>
                  <a:lnTo>
                    <a:pt x="989099" y="0"/>
                  </a:lnTo>
                  <a:lnTo>
                    <a:pt x="989099" y="987899"/>
                  </a:lnTo>
                  <a:close/>
                </a:path>
              </a:pathLst>
            </a:custGeom>
            <a:solidFill>
              <a:srgbClr val="D13368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6" name="object 6"/>
            <p:cNvSpPr/>
            <p:nvPr/>
          </p:nvSpPr>
          <p:spPr>
            <a:xfrm>
              <a:off x="8154757" y="3903682"/>
              <a:ext cx="989330" cy="988060"/>
            </a:xfrm>
            <a:custGeom>
              <a:avLst/>
              <a:gdLst/>
              <a:ahLst/>
              <a:cxnLst/>
              <a:rect l="l" t="t" r="r" b="b"/>
              <a:pathLst>
                <a:path w="989329" h="988060">
                  <a:moveTo>
                    <a:pt x="989099" y="987899"/>
                  </a:moveTo>
                  <a:lnTo>
                    <a:pt x="0" y="0"/>
                  </a:lnTo>
                  <a:lnTo>
                    <a:pt x="989099" y="0"/>
                  </a:lnTo>
                  <a:lnTo>
                    <a:pt x="989099" y="987899"/>
                  </a:lnTo>
                  <a:close/>
                </a:path>
              </a:pathLst>
            </a:custGeom>
            <a:solidFill>
              <a:srgbClr val="9B254D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4891594"/>
              <a:ext cx="9144000" cy="252095"/>
            </a:xfrm>
            <a:custGeom>
              <a:avLst/>
              <a:gdLst/>
              <a:ahLst/>
              <a:cxnLst/>
              <a:rect l="l" t="t" r="r" b="b"/>
              <a:pathLst>
                <a:path w="9144000" h="252095">
                  <a:moveTo>
                    <a:pt x="9143999" y="251999"/>
                  </a:moveTo>
                  <a:lnTo>
                    <a:pt x="0" y="251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2519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854625" y="3757960"/>
              <a:ext cx="5545455" cy="259079"/>
            </a:xfrm>
            <a:custGeom>
              <a:avLst/>
              <a:gdLst/>
              <a:ahLst/>
              <a:cxnLst/>
              <a:rect l="l" t="t" r="r" b="b"/>
              <a:pathLst>
                <a:path w="5545455" h="259079">
                  <a:moveTo>
                    <a:pt x="5544849" y="259080"/>
                  </a:moveTo>
                  <a:lnTo>
                    <a:pt x="0" y="259080"/>
                  </a:lnTo>
                  <a:lnTo>
                    <a:pt x="0" y="0"/>
                  </a:lnTo>
                  <a:lnTo>
                    <a:pt x="5544849" y="0"/>
                  </a:lnTo>
                  <a:lnTo>
                    <a:pt x="5544849" y="259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39500" y="385253"/>
            <a:ext cx="14020800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t>Main</a:t>
            </a:r>
            <a:r>
              <a:rPr spc="-193"/>
              <a:t> </a:t>
            </a:r>
            <a:r>
              <a:rPr spc="-33"/>
              <a:t>takeaways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38246" y="1523703"/>
            <a:ext cx="10253133" cy="279792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58986" marR="402157" indent="-342900">
              <a:lnSpc>
                <a:spcPct val="114999"/>
              </a:lnSpc>
              <a:spcBef>
                <a:spcPts val="133"/>
              </a:spcBef>
              <a:buFont typeface="Wingdings" panose="05000000000000000000" pitchFamily="2" charset="2"/>
              <a:buChar char="Ø"/>
              <a:tabLst>
                <a:tab pos="400463" algn="l"/>
              </a:tabLst>
            </a:pPr>
            <a:r>
              <a:rPr sz="2267">
                <a:solidFill>
                  <a:srgbClr val="24292F"/>
                </a:solidFill>
                <a:latin typeface="Roboto"/>
                <a:cs typeface="Roboto"/>
              </a:rPr>
              <a:t>The</a:t>
            </a:r>
            <a:r>
              <a:rPr sz="2267" spc="-60">
                <a:solidFill>
                  <a:srgbClr val="24292F"/>
                </a:solidFill>
                <a:latin typeface="Roboto"/>
                <a:cs typeface="Roboto"/>
              </a:rPr>
              <a:t> </a:t>
            </a:r>
            <a:r>
              <a:rPr sz="2267" spc="-13">
                <a:solidFill>
                  <a:srgbClr val="24292F"/>
                </a:solidFill>
                <a:latin typeface="Roboto"/>
                <a:cs typeface="Roboto"/>
              </a:rPr>
              <a:t>sentiment</a:t>
            </a:r>
            <a:r>
              <a:rPr sz="2267" spc="-53">
                <a:solidFill>
                  <a:srgbClr val="24292F"/>
                </a:solidFill>
                <a:latin typeface="Roboto"/>
                <a:cs typeface="Roboto"/>
              </a:rPr>
              <a:t> </a:t>
            </a:r>
            <a:r>
              <a:rPr sz="2267" spc="-27">
                <a:solidFill>
                  <a:srgbClr val="24292F"/>
                </a:solidFill>
                <a:latin typeface="Roboto"/>
                <a:cs typeface="Roboto"/>
              </a:rPr>
              <a:t>breakdown</a:t>
            </a:r>
            <a:r>
              <a:rPr sz="2267" spc="-53">
                <a:solidFill>
                  <a:srgbClr val="24292F"/>
                </a:solidFill>
                <a:latin typeface="Roboto"/>
                <a:cs typeface="Roboto"/>
              </a:rPr>
              <a:t> </a:t>
            </a:r>
            <a:r>
              <a:rPr sz="2267">
                <a:solidFill>
                  <a:srgbClr val="24292F"/>
                </a:solidFill>
                <a:latin typeface="Roboto"/>
                <a:cs typeface="Roboto"/>
              </a:rPr>
              <a:t>follows</a:t>
            </a:r>
            <a:r>
              <a:rPr sz="2267" spc="-53">
                <a:solidFill>
                  <a:srgbClr val="24292F"/>
                </a:solidFill>
                <a:latin typeface="Roboto"/>
                <a:cs typeface="Roboto"/>
              </a:rPr>
              <a:t> </a:t>
            </a:r>
            <a:r>
              <a:rPr sz="2267">
                <a:solidFill>
                  <a:srgbClr val="24292F"/>
                </a:solidFill>
                <a:latin typeface="Roboto"/>
                <a:cs typeface="Roboto"/>
              </a:rPr>
              <a:t>a</a:t>
            </a:r>
            <a:r>
              <a:rPr sz="2267" spc="-53">
                <a:solidFill>
                  <a:srgbClr val="24292F"/>
                </a:solidFill>
                <a:latin typeface="Roboto"/>
                <a:cs typeface="Roboto"/>
              </a:rPr>
              <a:t> </a:t>
            </a:r>
            <a:r>
              <a:rPr sz="2267" spc="-13">
                <a:solidFill>
                  <a:srgbClr val="24292F"/>
                </a:solidFill>
                <a:latin typeface="Roboto"/>
                <a:cs typeface="Roboto"/>
              </a:rPr>
              <a:t>normal</a:t>
            </a:r>
            <a:r>
              <a:rPr sz="2267" spc="-53">
                <a:solidFill>
                  <a:srgbClr val="24292F"/>
                </a:solidFill>
                <a:latin typeface="Roboto"/>
                <a:cs typeface="Roboto"/>
              </a:rPr>
              <a:t> </a:t>
            </a:r>
            <a:r>
              <a:rPr sz="2267" spc="-27">
                <a:solidFill>
                  <a:srgbClr val="24292F"/>
                </a:solidFill>
                <a:latin typeface="Roboto"/>
                <a:cs typeface="Roboto"/>
              </a:rPr>
              <a:t>distribution,</a:t>
            </a:r>
            <a:r>
              <a:rPr sz="2267" spc="-53">
                <a:solidFill>
                  <a:srgbClr val="24292F"/>
                </a:solidFill>
                <a:latin typeface="Roboto"/>
                <a:cs typeface="Roboto"/>
              </a:rPr>
              <a:t> </a:t>
            </a:r>
            <a:r>
              <a:rPr sz="2267" spc="-13">
                <a:solidFill>
                  <a:srgbClr val="24292F"/>
                </a:solidFill>
                <a:latin typeface="Roboto"/>
                <a:cs typeface="Roboto"/>
              </a:rPr>
              <a:t>with</a:t>
            </a:r>
            <a:r>
              <a:rPr sz="2267" spc="-53">
                <a:solidFill>
                  <a:srgbClr val="24292F"/>
                </a:solidFill>
                <a:latin typeface="Roboto"/>
                <a:cs typeface="Roboto"/>
              </a:rPr>
              <a:t> </a:t>
            </a:r>
            <a:r>
              <a:rPr sz="2267">
                <a:solidFill>
                  <a:srgbClr val="24292F"/>
                </a:solidFill>
                <a:latin typeface="Roboto"/>
                <a:cs typeface="Roboto"/>
              </a:rPr>
              <a:t>a</a:t>
            </a:r>
            <a:r>
              <a:rPr sz="2267" spc="-53">
                <a:solidFill>
                  <a:srgbClr val="24292F"/>
                </a:solidFill>
                <a:latin typeface="Roboto"/>
                <a:cs typeface="Roboto"/>
              </a:rPr>
              <a:t> </a:t>
            </a:r>
            <a:r>
              <a:rPr sz="2267" spc="-27">
                <a:solidFill>
                  <a:srgbClr val="24292F"/>
                </a:solidFill>
                <a:latin typeface="Roboto"/>
                <a:cs typeface="Roboto"/>
              </a:rPr>
              <a:t>slight</a:t>
            </a:r>
            <a:r>
              <a:rPr sz="2267" spc="-53">
                <a:solidFill>
                  <a:srgbClr val="24292F"/>
                </a:solidFill>
                <a:latin typeface="Roboto"/>
                <a:cs typeface="Roboto"/>
              </a:rPr>
              <a:t> </a:t>
            </a:r>
            <a:r>
              <a:rPr sz="2267" spc="-27">
                <a:solidFill>
                  <a:srgbClr val="24292F"/>
                </a:solidFill>
                <a:latin typeface="Roboto"/>
                <a:cs typeface="Roboto"/>
              </a:rPr>
              <a:t>skew towards</a:t>
            </a:r>
            <a:r>
              <a:rPr sz="2267" spc="-73">
                <a:solidFill>
                  <a:srgbClr val="24292F"/>
                </a:solidFill>
                <a:latin typeface="Roboto"/>
                <a:cs typeface="Roboto"/>
              </a:rPr>
              <a:t> </a:t>
            </a:r>
            <a:r>
              <a:rPr sz="2267">
                <a:solidFill>
                  <a:srgbClr val="24292F"/>
                </a:solidFill>
                <a:latin typeface="Roboto"/>
                <a:cs typeface="Roboto"/>
              </a:rPr>
              <a:t>the</a:t>
            </a:r>
            <a:r>
              <a:rPr sz="2267" spc="-73">
                <a:solidFill>
                  <a:srgbClr val="24292F"/>
                </a:solidFill>
                <a:latin typeface="Roboto"/>
                <a:cs typeface="Roboto"/>
              </a:rPr>
              <a:t> </a:t>
            </a:r>
            <a:r>
              <a:rPr sz="2267" spc="-13">
                <a:solidFill>
                  <a:srgbClr val="24292F"/>
                </a:solidFill>
                <a:latin typeface="Roboto"/>
                <a:cs typeface="Roboto"/>
              </a:rPr>
              <a:t>negative</a:t>
            </a:r>
            <a:r>
              <a:rPr lang="en-US" sz="2267" spc="-13">
                <a:solidFill>
                  <a:srgbClr val="24292F"/>
                </a:solidFill>
                <a:latin typeface="Roboto"/>
                <a:cs typeface="Roboto"/>
              </a:rPr>
              <a:t> sentiment &amp; anger emotion</a:t>
            </a:r>
            <a:r>
              <a:rPr sz="2267" spc="-13">
                <a:solidFill>
                  <a:srgbClr val="24292F"/>
                </a:solidFill>
                <a:latin typeface="Roboto"/>
                <a:cs typeface="Roboto"/>
              </a:rPr>
              <a:t>.</a:t>
            </a:r>
            <a:endParaRPr sz="2267">
              <a:latin typeface="Roboto"/>
              <a:cs typeface="Roboto"/>
            </a:endParaRPr>
          </a:p>
          <a:p>
            <a:pPr marL="358986" marR="114297" indent="-342900">
              <a:lnSpc>
                <a:spcPct val="114999"/>
              </a:lnSpc>
              <a:buFont typeface="Wingdings" panose="05000000000000000000" pitchFamily="2" charset="2"/>
              <a:buChar char="Ø"/>
              <a:tabLst>
                <a:tab pos="400463" algn="l"/>
              </a:tabLst>
            </a:pPr>
            <a:r>
              <a:rPr sz="2267" spc="-27">
                <a:solidFill>
                  <a:srgbClr val="24292F"/>
                </a:solidFill>
                <a:latin typeface="Roboto"/>
                <a:cs typeface="Roboto"/>
              </a:rPr>
              <a:t>Polarity</a:t>
            </a:r>
            <a:r>
              <a:rPr sz="2267" spc="-80">
                <a:solidFill>
                  <a:srgbClr val="24292F"/>
                </a:solidFill>
                <a:latin typeface="Roboto"/>
                <a:cs typeface="Roboto"/>
              </a:rPr>
              <a:t> </a:t>
            </a:r>
            <a:r>
              <a:rPr sz="2267">
                <a:solidFill>
                  <a:srgbClr val="24292F"/>
                </a:solidFill>
                <a:latin typeface="Roboto"/>
                <a:cs typeface="Roboto"/>
              </a:rPr>
              <a:t>was</a:t>
            </a:r>
            <a:r>
              <a:rPr sz="2267" spc="-80">
                <a:solidFill>
                  <a:srgbClr val="24292F"/>
                </a:solidFill>
                <a:latin typeface="Roboto"/>
                <a:cs typeface="Roboto"/>
              </a:rPr>
              <a:t> </a:t>
            </a:r>
            <a:r>
              <a:rPr sz="2267">
                <a:solidFill>
                  <a:srgbClr val="24292F"/>
                </a:solidFill>
                <a:latin typeface="Roboto"/>
                <a:cs typeface="Roboto"/>
              </a:rPr>
              <a:t>not</a:t>
            </a:r>
            <a:r>
              <a:rPr sz="2267" spc="-73">
                <a:solidFill>
                  <a:srgbClr val="24292F"/>
                </a:solidFill>
                <a:latin typeface="Roboto"/>
                <a:cs typeface="Roboto"/>
              </a:rPr>
              <a:t> </a:t>
            </a:r>
            <a:r>
              <a:rPr sz="2267" spc="-13">
                <a:solidFill>
                  <a:srgbClr val="24292F"/>
                </a:solidFill>
                <a:latin typeface="Roboto"/>
                <a:cs typeface="Roboto"/>
              </a:rPr>
              <a:t>related</a:t>
            </a:r>
            <a:r>
              <a:rPr sz="2267" spc="-80">
                <a:solidFill>
                  <a:srgbClr val="24292F"/>
                </a:solidFill>
                <a:latin typeface="Roboto"/>
                <a:cs typeface="Roboto"/>
              </a:rPr>
              <a:t> </a:t>
            </a:r>
            <a:r>
              <a:rPr sz="2267">
                <a:solidFill>
                  <a:srgbClr val="24292F"/>
                </a:solidFill>
                <a:latin typeface="Roboto"/>
                <a:cs typeface="Roboto"/>
              </a:rPr>
              <a:t>to</a:t>
            </a:r>
            <a:r>
              <a:rPr sz="2267" spc="-73">
                <a:solidFill>
                  <a:srgbClr val="24292F"/>
                </a:solidFill>
                <a:latin typeface="Roboto"/>
                <a:cs typeface="Roboto"/>
              </a:rPr>
              <a:t> </a:t>
            </a:r>
            <a:r>
              <a:rPr sz="2267">
                <a:solidFill>
                  <a:srgbClr val="24292F"/>
                </a:solidFill>
                <a:latin typeface="Roboto"/>
                <a:cs typeface="Roboto"/>
              </a:rPr>
              <a:t>the</a:t>
            </a:r>
            <a:r>
              <a:rPr sz="2267" spc="-80">
                <a:solidFill>
                  <a:srgbClr val="24292F"/>
                </a:solidFill>
                <a:latin typeface="Roboto"/>
                <a:cs typeface="Roboto"/>
              </a:rPr>
              <a:t> </a:t>
            </a:r>
            <a:r>
              <a:rPr sz="2267" spc="-13">
                <a:solidFill>
                  <a:srgbClr val="24292F"/>
                </a:solidFill>
                <a:latin typeface="Roboto"/>
                <a:cs typeface="Roboto"/>
              </a:rPr>
              <a:t>number</a:t>
            </a:r>
            <a:r>
              <a:rPr sz="2267" spc="-80">
                <a:solidFill>
                  <a:srgbClr val="24292F"/>
                </a:solidFill>
                <a:latin typeface="Roboto"/>
                <a:cs typeface="Roboto"/>
              </a:rPr>
              <a:t> </a:t>
            </a:r>
            <a:r>
              <a:rPr sz="2267">
                <a:solidFill>
                  <a:srgbClr val="24292F"/>
                </a:solidFill>
                <a:latin typeface="Roboto"/>
                <a:cs typeface="Roboto"/>
              </a:rPr>
              <a:t>of</a:t>
            </a:r>
            <a:r>
              <a:rPr sz="2267" spc="-73">
                <a:solidFill>
                  <a:srgbClr val="24292F"/>
                </a:solidFill>
                <a:latin typeface="Roboto"/>
                <a:cs typeface="Roboto"/>
              </a:rPr>
              <a:t> </a:t>
            </a:r>
            <a:r>
              <a:rPr sz="2267">
                <a:solidFill>
                  <a:srgbClr val="24292F"/>
                </a:solidFill>
                <a:latin typeface="Roboto"/>
                <a:cs typeface="Roboto"/>
              </a:rPr>
              <a:t>refugees</a:t>
            </a:r>
            <a:r>
              <a:rPr sz="2267" spc="-80">
                <a:solidFill>
                  <a:srgbClr val="24292F"/>
                </a:solidFill>
                <a:latin typeface="Roboto"/>
                <a:cs typeface="Roboto"/>
              </a:rPr>
              <a:t> </a:t>
            </a:r>
            <a:r>
              <a:rPr sz="2267">
                <a:solidFill>
                  <a:srgbClr val="24292F"/>
                </a:solidFill>
                <a:latin typeface="Roboto"/>
                <a:cs typeface="Roboto"/>
              </a:rPr>
              <a:t>ﬂeeing</a:t>
            </a:r>
            <a:r>
              <a:rPr sz="2267" spc="-80">
                <a:solidFill>
                  <a:srgbClr val="24292F"/>
                </a:solidFill>
                <a:latin typeface="Roboto"/>
                <a:cs typeface="Roboto"/>
              </a:rPr>
              <a:t> </a:t>
            </a:r>
            <a:r>
              <a:rPr sz="2267" spc="-33">
                <a:solidFill>
                  <a:srgbClr val="24292F"/>
                </a:solidFill>
                <a:latin typeface="Roboto"/>
                <a:cs typeface="Roboto"/>
              </a:rPr>
              <a:t>Ukraine,</a:t>
            </a:r>
            <a:r>
              <a:rPr sz="2267" spc="-73">
                <a:solidFill>
                  <a:srgbClr val="24292F"/>
                </a:solidFill>
                <a:latin typeface="Roboto"/>
                <a:cs typeface="Roboto"/>
              </a:rPr>
              <a:t> </a:t>
            </a:r>
            <a:r>
              <a:rPr sz="2267">
                <a:solidFill>
                  <a:srgbClr val="24292F"/>
                </a:solidFill>
                <a:latin typeface="Roboto"/>
                <a:cs typeface="Roboto"/>
              </a:rPr>
              <a:t>nor</a:t>
            </a:r>
            <a:r>
              <a:rPr sz="2267" spc="-80">
                <a:solidFill>
                  <a:srgbClr val="24292F"/>
                </a:solidFill>
                <a:latin typeface="Roboto"/>
                <a:cs typeface="Roboto"/>
              </a:rPr>
              <a:t> </a:t>
            </a:r>
            <a:r>
              <a:rPr sz="2267">
                <a:solidFill>
                  <a:srgbClr val="24292F"/>
                </a:solidFill>
                <a:latin typeface="Roboto"/>
                <a:cs typeface="Roboto"/>
              </a:rPr>
              <a:t>was</a:t>
            </a:r>
            <a:r>
              <a:rPr sz="2267" spc="-73">
                <a:solidFill>
                  <a:srgbClr val="24292F"/>
                </a:solidFill>
                <a:latin typeface="Roboto"/>
                <a:cs typeface="Roboto"/>
              </a:rPr>
              <a:t> </a:t>
            </a:r>
            <a:r>
              <a:rPr sz="2267" spc="-33">
                <a:solidFill>
                  <a:srgbClr val="24292F"/>
                </a:solidFill>
                <a:latin typeface="Roboto"/>
                <a:cs typeface="Roboto"/>
              </a:rPr>
              <a:t>it </a:t>
            </a:r>
            <a:r>
              <a:rPr sz="2267" spc="-13">
                <a:solidFill>
                  <a:srgbClr val="24292F"/>
                </a:solidFill>
                <a:latin typeface="Roboto"/>
                <a:cs typeface="Roboto"/>
              </a:rPr>
              <a:t>related</a:t>
            </a:r>
            <a:r>
              <a:rPr sz="2267" spc="-67">
                <a:solidFill>
                  <a:srgbClr val="24292F"/>
                </a:solidFill>
                <a:latin typeface="Roboto"/>
                <a:cs typeface="Roboto"/>
              </a:rPr>
              <a:t> </a:t>
            </a:r>
            <a:r>
              <a:rPr sz="2267">
                <a:solidFill>
                  <a:srgbClr val="24292F"/>
                </a:solidFill>
                <a:latin typeface="Roboto"/>
                <a:cs typeface="Roboto"/>
              </a:rPr>
              <a:t>to</a:t>
            </a:r>
            <a:r>
              <a:rPr sz="2267" spc="-60">
                <a:solidFill>
                  <a:srgbClr val="24292F"/>
                </a:solidFill>
                <a:latin typeface="Roboto"/>
                <a:cs typeface="Roboto"/>
              </a:rPr>
              <a:t> </a:t>
            </a:r>
            <a:r>
              <a:rPr sz="2267">
                <a:solidFill>
                  <a:srgbClr val="24292F"/>
                </a:solidFill>
                <a:latin typeface="Roboto"/>
                <a:cs typeface="Roboto"/>
              </a:rPr>
              <a:t>the</a:t>
            </a:r>
            <a:r>
              <a:rPr sz="2267" spc="-60">
                <a:solidFill>
                  <a:srgbClr val="24292F"/>
                </a:solidFill>
                <a:latin typeface="Roboto"/>
                <a:cs typeface="Roboto"/>
              </a:rPr>
              <a:t> </a:t>
            </a:r>
            <a:r>
              <a:rPr sz="2267" spc="-13">
                <a:solidFill>
                  <a:srgbClr val="24292F"/>
                </a:solidFill>
                <a:latin typeface="Roboto"/>
                <a:cs typeface="Roboto"/>
              </a:rPr>
              <a:t>number</a:t>
            </a:r>
            <a:r>
              <a:rPr sz="2267" spc="-60">
                <a:solidFill>
                  <a:srgbClr val="24292F"/>
                </a:solidFill>
                <a:latin typeface="Roboto"/>
                <a:cs typeface="Roboto"/>
              </a:rPr>
              <a:t> </a:t>
            </a:r>
            <a:r>
              <a:rPr sz="2267">
                <a:solidFill>
                  <a:srgbClr val="24292F"/>
                </a:solidFill>
                <a:latin typeface="Roboto"/>
                <a:cs typeface="Roboto"/>
              </a:rPr>
              <a:t>of</a:t>
            </a:r>
            <a:r>
              <a:rPr sz="2267" spc="-60">
                <a:solidFill>
                  <a:srgbClr val="24292F"/>
                </a:solidFill>
                <a:latin typeface="Roboto"/>
                <a:cs typeface="Roboto"/>
              </a:rPr>
              <a:t> </a:t>
            </a:r>
            <a:r>
              <a:rPr sz="2267" spc="-13">
                <a:solidFill>
                  <a:srgbClr val="24292F"/>
                </a:solidFill>
                <a:latin typeface="Roboto"/>
                <a:cs typeface="Roboto"/>
              </a:rPr>
              <a:t>casualties.</a:t>
            </a:r>
            <a:endParaRPr sz="2267">
              <a:latin typeface="Roboto"/>
              <a:cs typeface="Roboto"/>
            </a:endParaRPr>
          </a:p>
          <a:p>
            <a:pPr marL="358986" marR="6773" indent="-342900">
              <a:lnSpc>
                <a:spcPct val="114999"/>
              </a:lnSpc>
              <a:buFont typeface="Wingdings" panose="05000000000000000000" pitchFamily="2" charset="2"/>
              <a:buChar char="Ø"/>
              <a:tabLst>
                <a:tab pos="400463" algn="l"/>
              </a:tabLst>
            </a:pPr>
            <a:r>
              <a:rPr sz="2267" spc="-40">
                <a:solidFill>
                  <a:srgbClr val="24292F"/>
                </a:solidFill>
                <a:latin typeface="Roboto"/>
                <a:cs typeface="Roboto"/>
              </a:rPr>
              <a:t>Finally,</a:t>
            </a:r>
            <a:r>
              <a:rPr sz="2267" spc="-47">
                <a:solidFill>
                  <a:srgbClr val="24292F"/>
                </a:solidFill>
                <a:latin typeface="Roboto"/>
                <a:cs typeface="Roboto"/>
              </a:rPr>
              <a:t> </a:t>
            </a:r>
            <a:r>
              <a:rPr sz="2267">
                <a:solidFill>
                  <a:srgbClr val="24292F"/>
                </a:solidFill>
                <a:latin typeface="Roboto"/>
                <a:cs typeface="Roboto"/>
              </a:rPr>
              <a:t>a</a:t>
            </a:r>
            <a:r>
              <a:rPr sz="2267" spc="-40">
                <a:solidFill>
                  <a:srgbClr val="24292F"/>
                </a:solidFill>
                <a:latin typeface="Roboto"/>
                <a:cs typeface="Roboto"/>
              </a:rPr>
              <a:t> </a:t>
            </a:r>
            <a:r>
              <a:rPr sz="2267">
                <a:solidFill>
                  <a:srgbClr val="24292F"/>
                </a:solidFill>
                <a:latin typeface="Roboto"/>
                <a:cs typeface="Roboto"/>
              </a:rPr>
              <a:t>SVC</a:t>
            </a:r>
            <a:r>
              <a:rPr sz="2267" spc="-40">
                <a:solidFill>
                  <a:srgbClr val="24292F"/>
                </a:solidFill>
                <a:latin typeface="Roboto"/>
                <a:cs typeface="Roboto"/>
              </a:rPr>
              <a:t> </a:t>
            </a:r>
            <a:r>
              <a:rPr sz="2267" spc="-27">
                <a:solidFill>
                  <a:srgbClr val="24292F"/>
                </a:solidFill>
                <a:latin typeface="Roboto"/>
                <a:cs typeface="Roboto"/>
              </a:rPr>
              <a:t>classiﬁcation</a:t>
            </a:r>
            <a:r>
              <a:rPr sz="2267" spc="-47">
                <a:solidFill>
                  <a:srgbClr val="24292F"/>
                </a:solidFill>
                <a:latin typeface="Roboto"/>
                <a:cs typeface="Roboto"/>
              </a:rPr>
              <a:t> </a:t>
            </a:r>
            <a:r>
              <a:rPr sz="2267" spc="-27">
                <a:solidFill>
                  <a:srgbClr val="24292F"/>
                </a:solidFill>
                <a:latin typeface="Roboto"/>
                <a:cs typeface="Roboto"/>
              </a:rPr>
              <a:t>algorithm</a:t>
            </a:r>
            <a:r>
              <a:rPr sz="2267" spc="-40">
                <a:solidFill>
                  <a:srgbClr val="24292F"/>
                </a:solidFill>
                <a:latin typeface="Roboto"/>
                <a:cs typeface="Roboto"/>
              </a:rPr>
              <a:t> </a:t>
            </a:r>
            <a:r>
              <a:rPr sz="2267">
                <a:solidFill>
                  <a:srgbClr val="24292F"/>
                </a:solidFill>
                <a:latin typeface="Roboto"/>
                <a:cs typeface="Roboto"/>
              </a:rPr>
              <a:t>was</a:t>
            </a:r>
            <a:r>
              <a:rPr sz="2267" spc="-47">
                <a:solidFill>
                  <a:srgbClr val="24292F"/>
                </a:solidFill>
                <a:latin typeface="Roboto"/>
                <a:cs typeface="Roboto"/>
              </a:rPr>
              <a:t> </a:t>
            </a:r>
            <a:r>
              <a:rPr sz="2267">
                <a:solidFill>
                  <a:srgbClr val="24292F"/>
                </a:solidFill>
                <a:latin typeface="Roboto"/>
                <a:cs typeface="Roboto"/>
              </a:rPr>
              <a:t>the</a:t>
            </a:r>
            <a:r>
              <a:rPr sz="2267" spc="-40">
                <a:solidFill>
                  <a:srgbClr val="24292F"/>
                </a:solidFill>
                <a:latin typeface="Roboto"/>
                <a:cs typeface="Roboto"/>
              </a:rPr>
              <a:t> </a:t>
            </a:r>
            <a:r>
              <a:rPr sz="2267">
                <a:solidFill>
                  <a:srgbClr val="24292F"/>
                </a:solidFill>
                <a:latin typeface="Roboto"/>
                <a:cs typeface="Roboto"/>
              </a:rPr>
              <a:t>best</a:t>
            </a:r>
            <a:r>
              <a:rPr sz="2267" spc="-40">
                <a:solidFill>
                  <a:srgbClr val="24292F"/>
                </a:solidFill>
                <a:latin typeface="Roboto"/>
                <a:cs typeface="Roboto"/>
              </a:rPr>
              <a:t> </a:t>
            </a:r>
            <a:r>
              <a:rPr sz="2267" spc="-27">
                <a:solidFill>
                  <a:srgbClr val="24292F"/>
                </a:solidFill>
                <a:latin typeface="Roboto"/>
                <a:cs typeface="Roboto"/>
              </a:rPr>
              <a:t>predictor</a:t>
            </a:r>
            <a:r>
              <a:rPr sz="2267" spc="-47">
                <a:solidFill>
                  <a:srgbClr val="24292F"/>
                </a:solidFill>
                <a:latin typeface="Roboto"/>
                <a:cs typeface="Roboto"/>
              </a:rPr>
              <a:t> </a:t>
            </a:r>
            <a:r>
              <a:rPr sz="2267">
                <a:solidFill>
                  <a:srgbClr val="24292F"/>
                </a:solidFill>
                <a:latin typeface="Roboto"/>
                <a:cs typeface="Roboto"/>
              </a:rPr>
              <a:t>of</a:t>
            </a:r>
            <a:r>
              <a:rPr sz="2267" spc="-40">
                <a:solidFill>
                  <a:srgbClr val="24292F"/>
                </a:solidFill>
                <a:latin typeface="Roboto"/>
                <a:cs typeface="Roboto"/>
              </a:rPr>
              <a:t> </a:t>
            </a:r>
            <a:r>
              <a:rPr sz="2267" spc="-13">
                <a:solidFill>
                  <a:srgbClr val="24292F"/>
                </a:solidFill>
                <a:latin typeface="Roboto"/>
                <a:cs typeface="Roboto"/>
              </a:rPr>
              <a:t> compound</a:t>
            </a:r>
            <a:r>
              <a:rPr sz="2267" spc="-73">
                <a:solidFill>
                  <a:srgbClr val="24292F"/>
                </a:solidFill>
                <a:latin typeface="Roboto"/>
                <a:cs typeface="Roboto"/>
              </a:rPr>
              <a:t> </a:t>
            </a:r>
            <a:r>
              <a:rPr sz="2267" spc="-27">
                <a:solidFill>
                  <a:srgbClr val="24292F"/>
                </a:solidFill>
                <a:latin typeface="Roboto"/>
                <a:cs typeface="Roboto"/>
              </a:rPr>
              <a:t>sentiments</a:t>
            </a:r>
            <a:r>
              <a:rPr sz="2267" spc="-67">
                <a:solidFill>
                  <a:srgbClr val="24292F"/>
                </a:solidFill>
                <a:latin typeface="Roboto"/>
                <a:cs typeface="Roboto"/>
              </a:rPr>
              <a:t> </a:t>
            </a:r>
            <a:r>
              <a:rPr sz="2267" spc="-13">
                <a:solidFill>
                  <a:srgbClr val="24292F"/>
                </a:solidFill>
                <a:latin typeface="Roboto"/>
                <a:cs typeface="Roboto"/>
              </a:rPr>
              <a:t>with</a:t>
            </a:r>
            <a:r>
              <a:rPr sz="2267" spc="-67">
                <a:solidFill>
                  <a:srgbClr val="24292F"/>
                </a:solidFill>
                <a:latin typeface="Roboto"/>
                <a:cs typeface="Roboto"/>
              </a:rPr>
              <a:t> </a:t>
            </a:r>
            <a:r>
              <a:rPr sz="2267">
                <a:solidFill>
                  <a:srgbClr val="24292F"/>
                </a:solidFill>
                <a:latin typeface="Roboto"/>
                <a:cs typeface="Roboto"/>
              </a:rPr>
              <a:t>a</a:t>
            </a:r>
            <a:r>
              <a:rPr sz="2267" spc="-67">
                <a:solidFill>
                  <a:srgbClr val="24292F"/>
                </a:solidFill>
                <a:latin typeface="Roboto"/>
                <a:cs typeface="Roboto"/>
              </a:rPr>
              <a:t> </a:t>
            </a:r>
            <a:r>
              <a:rPr lang="en-US" sz="2267" spc="-67">
                <a:solidFill>
                  <a:srgbClr val="24292F"/>
                </a:solidFill>
                <a:latin typeface="Roboto"/>
                <a:cs typeface="Roboto"/>
              </a:rPr>
              <a:t>86.67</a:t>
            </a:r>
            <a:r>
              <a:rPr sz="2267">
                <a:solidFill>
                  <a:srgbClr val="24292F"/>
                </a:solidFill>
                <a:latin typeface="Roboto"/>
                <a:cs typeface="Roboto"/>
              </a:rPr>
              <a:t>%</a:t>
            </a:r>
            <a:r>
              <a:rPr sz="2267" spc="-67">
                <a:solidFill>
                  <a:srgbClr val="24292F"/>
                </a:solidFill>
                <a:latin typeface="Roboto"/>
                <a:cs typeface="Roboto"/>
              </a:rPr>
              <a:t>  </a:t>
            </a:r>
            <a:r>
              <a:rPr sz="2267" spc="-13">
                <a:solidFill>
                  <a:srgbClr val="24292F"/>
                </a:solidFill>
                <a:latin typeface="Roboto"/>
                <a:cs typeface="Roboto"/>
              </a:rPr>
              <a:t>accuracy</a:t>
            </a:r>
            <a:r>
              <a:rPr lang="en-US" sz="2267" spc="-13">
                <a:solidFill>
                  <a:srgbClr val="24292F"/>
                </a:solidFill>
                <a:latin typeface="Roboto"/>
                <a:cs typeface="Roboto"/>
              </a:rPr>
              <a:t> for sentiment &amp; </a:t>
            </a:r>
            <a:r>
              <a:rPr lang="en-US" sz="2267" spc="-67">
                <a:solidFill>
                  <a:srgbClr val="24292F"/>
                </a:solidFill>
                <a:latin typeface="Roboto"/>
                <a:cs typeface="Roboto"/>
              </a:rPr>
              <a:t>86.74</a:t>
            </a:r>
            <a:r>
              <a:rPr lang="en-US" sz="2267">
                <a:solidFill>
                  <a:srgbClr val="24292F"/>
                </a:solidFill>
                <a:latin typeface="Roboto"/>
                <a:cs typeface="Roboto"/>
              </a:rPr>
              <a:t>%</a:t>
            </a:r>
            <a:r>
              <a:rPr lang="en-US" sz="2267" spc="-67">
                <a:solidFill>
                  <a:srgbClr val="24292F"/>
                </a:solidFill>
                <a:latin typeface="Roboto"/>
                <a:cs typeface="Roboto"/>
              </a:rPr>
              <a:t>  </a:t>
            </a:r>
            <a:r>
              <a:rPr lang="en-US" sz="2267" spc="-13">
                <a:solidFill>
                  <a:srgbClr val="24292F"/>
                </a:solidFill>
                <a:latin typeface="Roboto"/>
                <a:cs typeface="Roboto"/>
              </a:rPr>
              <a:t>accuracy for emotion </a:t>
            </a:r>
            <a:r>
              <a:rPr sz="2267" spc="-13">
                <a:solidFill>
                  <a:srgbClr val="24292F"/>
                </a:solidFill>
                <a:latin typeface="Roboto"/>
                <a:cs typeface="Roboto"/>
              </a:rPr>
              <a:t>.</a:t>
            </a:r>
            <a:endParaRPr sz="2267">
              <a:latin typeface="Roboto"/>
              <a:cs typeface="Roboto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21801" y="101598"/>
            <a:ext cx="268601" cy="21876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8A4F94-454A-1067-54E7-0CD0C115B9D0}"/>
              </a:ext>
            </a:extLst>
          </p:cNvPr>
          <p:cNvSpPr txBox="1"/>
          <p:nvPr/>
        </p:nvSpPr>
        <p:spPr>
          <a:xfrm>
            <a:off x="4514248" y="3253338"/>
            <a:ext cx="29927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/>
              <a:t>THANK YOU</a:t>
            </a:r>
            <a:endParaRPr lang="en-IN" sz="4400" b="1"/>
          </a:p>
        </p:txBody>
      </p:sp>
    </p:spTree>
    <p:extLst>
      <p:ext uri="{BB962C8B-B14F-4D97-AF65-F5344CB8AC3E}">
        <p14:creationId xmlns:p14="http://schemas.microsoft.com/office/powerpoint/2010/main" val="421662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5138" y="212066"/>
            <a:ext cx="5268807" cy="5156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/>
            <a:r>
              <a:rPr lang="en-US" b="1" spc="-27">
                <a:solidFill>
                  <a:schemeClr val="tx1"/>
                </a:solidFill>
                <a:latin typeface="Calibri"/>
                <a:ea typeface="Roboto"/>
              </a:rPr>
              <a:t>Topic Overview</a:t>
            </a:r>
            <a:endParaRPr lang="en-US" b="1">
              <a:solidFill>
                <a:schemeClr val="tx1"/>
              </a:solidFill>
              <a:latin typeface="Calibri"/>
              <a:ea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21801" y="101598"/>
            <a:ext cx="268601" cy="218767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E07F503-5493-4A76-CABB-38DD3582DE8F}"/>
              </a:ext>
            </a:extLst>
          </p:cNvPr>
          <p:cNvSpPr/>
          <p:nvPr/>
        </p:nvSpPr>
        <p:spPr>
          <a:xfrm>
            <a:off x="245024" y="804286"/>
            <a:ext cx="11693163" cy="210948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/>
              <a:t>Analyzed 1.2M tweets on the Russia-Ukraine conflict using NLP ✨</a:t>
            </a:r>
          </a:p>
          <a:p>
            <a:pPr algn="just"/>
            <a:endParaRPr lang="en-US" sz="240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/>
              <a:t>Focused on public sentiment, engagement, and emotions</a:t>
            </a:r>
          </a:p>
          <a:p>
            <a:pPr algn="just"/>
            <a:endParaRPr lang="en-US" sz="240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/>
              <a:t>Combined EDA, sentiment analysis, and ML techniques for insights</a:t>
            </a:r>
          </a:p>
        </p:txBody>
      </p:sp>
      <p:pic>
        <p:nvPicPr>
          <p:cNvPr id="3" name="Picture 2" descr="A line of information on a white background&#10;&#10;AI-generated content may be incorrect.">
            <a:extLst>
              <a:ext uri="{FF2B5EF4-FFF2-40B4-BE49-F238E27FC236}">
                <a16:creationId xmlns:a16="http://schemas.microsoft.com/office/drawing/2014/main" id="{C712E2F1-FF6D-D62F-0164-3AAFC2BD6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753" y="2984200"/>
            <a:ext cx="6214882" cy="21128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31559E-87A5-E54C-20BC-9EC96FEAD474}"/>
              </a:ext>
            </a:extLst>
          </p:cNvPr>
          <p:cNvSpPr txBox="1"/>
          <p:nvPr/>
        </p:nvSpPr>
        <p:spPr>
          <a:xfrm>
            <a:off x="245261" y="3852341"/>
            <a:ext cx="5603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Timeline showing key events in the Russo-Ukrainian War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8B381D-8A52-DCB7-A6ED-EE344FEA82A2}"/>
              </a:ext>
            </a:extLst>
          </p:cNvPr>
          <p:cNvSpPr txBox="1"/>
          <p:nvPr/>
        </p:nvSpPr>
        <p:spPr>
          <a:xfrm>
            <a:off x="344744" y="5171537"/>
            <a:ext cx="873257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Understanding public opinion and emotional response during the Russia–Ukraine war.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Identifying trends, misinformation, and global support or opposition.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Useful for policymakers, media, and researchers to gauge real-time sentiment shifts.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2218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018F8-0DB4-5629-F219-74895022B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EE3BB64-EE8D-5B2F-440D-6A4433F1BC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0467" y="314189"/>
            <a:ext cx="526880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33"/>
              </a:spcBef>
            </a:pPr>
            <a:r>
              <a:rPr spc="-207"/>
              <a:t> </a:t>
            </a:r>
            <a:r>
              <a:rPr lang="en-US" spc="-207"/>
              <a:t>DATA </a:t>
            </a:r>
            <a:r>
              <a:rPr lang="en-US" spc="-27"/>
              <a:t>SETS SUMMARY</a:t>
            </a:r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537A93B-4A49-60DC-937D-F6B56C1BFB1D}"/>
              </a:ext>
            </a:extLst>
          </p:cNvPr>
          <p:cNvSpPr txBox="1"/>
          <p:nvPr/>
        </p:nvSpPr>
        <p:spPr>
          <a:xfrm>
            <a:off x="472861" y="1068777"/>
            <a:ext cx="9506016" cy="1900520"/>
          </a:xfrm>
          <a:prstGeom prst="rect">
            <a:avLst/>
          </a:prstGeom>
        </p:spPr>
        <p:txBody>
          <a:bodyPr vert="horz" wrap="square" lIns="0" tIns="256540" rIns="0" bIns="0" rtlCol="0" anchor="t">
            <a:spAutoFit/>
          </a:bodyPr>
          <a:lstStyle/>
          <a:p>
            <a:r>
              <a:rPr lang="en-US" b="1" spc="-2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📊Rows</a:t>
            </a:r>
            <a:r>
              <a:rPr lang="en-US" spc="-2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 708,764 tweets</a:t>
            </a:r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 b="1" spc="-2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🖥️GPU Available:</a:t>
            </a:r>
            <a:r>
              <a:rPr lang="en-US" spc="-2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NVIDIA TITAN RTX,</a:t>
            </a:r>
            <a:r>
              <a:rPr lang="en-IN">
                <a:latin typeface="Calibri"/>
                <a:ea typeface="Calibri"/>
                <a:cs typeface="Calibri"/>
              </a:rPr>
              <a:t> Accelerated transformer training</a:t>
            </a:r>
            <a:endParaRPr lang="en-US" spc="-27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spc="-2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🤖</a:t>
            </a:r>
            <a:r>
              <a:rPr lang="en-US" b="1" spc="-2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Model : </a:t>
            </a:r>
            <a:r>
              <a:rPr lang="en-US" spc="-2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RoBERTa</a:t>
            </a:r>
          </a:p>
          <a:p>
            <a:r>
              <a:rPr lang="en-US" b="1" spc="-2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🧰Libraries:</a:t>
            </a:r>
            <a:r>
              <a:rPr lang="en-US" spc="-2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NLTK, </a:t>
            </a:r>
            <a:r>
              <a:rPr lang="en-US" spc="-27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tqdm</a:t>
            </a:r>
            <a:r>
              <a:rPr lang="en-US" spc="-27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pandas, HuggingFace Transformers and scikit-learn.</a:t>
            </a:r>
          </a:p>
          <a:p>
            <a:pPr marL="16510">
              <a:lnSpc>
                <a:spcPct val="100000"/>
              </a:lnSpc>
              <a:spcBef>
                <a:spcPts val="2020"/>
              </a:spcBef>
            </a:pPr>
            <a:endParaRPr lang="en-US" b="1" spc="-27">
              <a:solidFill>
                <a:srgbClr val="2021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13744FD-EC7F-5275-98A2-C6DE1D6B6490}"/>
              </a:ext>
            </a:extLst>
          </p:cNvPr>
          <p:cNvSpPr txBox="1"/>
          <p:nvPr/>
        </p:nvSpPr>
        <p:spPr>
          <a:xfrm>
            <a:off x="472382" y="2513581"/>
            <a:ext cx="9287803" cy="1835224"/>
          </a:xfrm>
          <a:prstGeom prst="rect">
            <a:avLst/>
          </a:prstGeom>
        </p:spPr>
        <p:txBody>
          <a:bodyPr vert="horz" wrap="square" lIns="0" tIns="34712" rIns="0" bIns="0" rtlCol="0" anchor="t">
            <a:spAutoFit/>
          </a:bodyPr>
          <a:lstStyle/>
          <a:p>
            <a:r>
              <a:rPr lang="en-US" b="1" spc="-27">
                <a:solidFill>
                  <a:srgbClr val="000000"/>
                </a:solidFill>
                <a:ea typeface="Roboto"/>
                <a:cs typeface="Roboto"/>
              </a:rPr>
              <a:t>Columns: 28 features</a:t>
            </a:r>
            <a:endParaRPr lang="en-US" b="1">
              <a:ea typeface="Calibri"/>
              <a:cs typeface="Calibri"/>
            </a:endParaRPr>
          </a:p>
          <a:p>
            <a:pPr marL="742950" lvl="1" indent="-285750">
              <a:buFont typeface="Wingdings"/>
              <a:buChar char="Ø"/>
            </a:pPr>
            <a:r>
              <a:rPr lang="en-US" spc="-27">
                <a:solidFill>
                  <a:srgbClr val="000000"/>
                </a:solidFill>
                <a:ea typeface="Roboto"/>
                <a:cs typeface="Roboto"/>
              </a:rPr>
              <a:t>username, </a:t>
            </a:r>
            <a:r>
              <a:rPr lang="en-US" spc="-27" err="1">
                <a:solidFill>
                  <a:srgbClr val="000000"/>
                </a:solidFill>
                <a:ea typeface="Roboto"/>
                <a:cs typeface="Roboto"/>
              </a:rPr>
              <a:t>acctdesc</a:t>
            </a:r>
            <a:r>
              <a:rPr lang="en-US" spc="-27">
                <a:solidFill>
                  <a:srgbClr val="000000"/>
                </a:solidFill>
                <a:ea typeface="Roboto"/>
                <a:cs typeface="Roboto"/>
              </a:rPr>
              <a:t>, location,followers, following, </a:t>
            </a:r>
            <a:r>
              <a:rPr lang="en-US" spc="-27" err="1">
                <a:solidFill>
                  <a:srgbClr val="000000"/>
                </a:solidFill>
                <a:ea typeface="Roboto"/>
                <a:cs typeface="Roboto"/>
              </a:rPr>
              <a:t>totaltweets</a:t>
            </a:r>
            <a:r>
              <a:rPr lang="en-US" spc="-27">
                <a:solidFill>
                  <a:srgbClr val="000000"/>
                </a:solidFill>
                <a:ea typeface="Roboto"/>
                <a:cs typeface="Roboto"/>
              </a:rPr>
              <a:t>, </a:t>
            </a:r>
            <a:r>
              <a:rPr lang="en-US" spc="-27" err="1">
                <a:solidFill>
                  <a:srgbClr val="000000"/>
                </a:solidFill>
                <a:ea typeface="Roboto"/>
                <a:cs typeface="Roboto"/>
              </a:rPr>
              <a:t>tweetcreatedts</a:t>
            </a:r>
            <a:r>
              <a:rPr lang="en-US" spc="-27">
                <a:solidFill>
                  <a:srgbClr val="000000"/>
                </a:solidFill>
                <a:ea typeface="Roboto"/>
                <a:cs typeface="Roboto"/>
              </a:rPr>
              <a:t>, text, hashtags</a:t>
            </a:r>
          </a:p>
          <a:p>
            <a:pPr marL="742950" lvl="1" indent="-285750">
              <a:buFont typeface="Wingdings"/>
              <a:buChar char="Ø"/>
            </a:pPr>
            <a:r>
              <a:rPr lang="en-US" b="1" spc="-27">
                <a:solidFill>
                  <a:srgbClr val="000000"/>
                </a:solidFill>
                <a:ea typeface="Roboto"/>
                <a:cs typeface="Roboto"/>
              </a:rPr>
              <a:t>Engagement: </a:t>
            </a:r>
            <a:r>
              <a:rPr lang="en-US" spc="-27" err="1">
                <a:solidFill>
                  <a:srgbClr val="000000"/>
                </a:solidFill>
                <a:ea typeface="Roboto"/>
                <a:cs typeface="Roboto"/>
              </a:rPr>
              <a:t>retweetcount</a:t>
            </a:r>
            <a:r>
              <a:rPr lang="en-US" spc="-27">
                <a:solidFill>
                  <a:srgbClr val="000000"/>
                </a:solidFill>
                <a:ea typeface="Roboto"/>
                <a:cs typeface="Roboto"/>
              </a:rPr>
              <a:t>, </a:t>
            </a:r>
            <a:r>
              <a:rPr lang="en-US" spc="-27" err="1">
                <a:solidFill>
                  <a:srgbClr val="000000"/>
                </a:solidFill>
                <a:ea typeface="Roboto"/>
                <a:cs typeface="Roboto"/>
              </a:rPr>
              <a:t>favorite_count</a:t>
            </a:r>
            <a:endParaRPr lang="en-US" spc="-27">
              <a:solidFill>
                <a:srgbClr val="000000"/>
              </a:solidFill>
              <a:ea typeface="Roboto"/>
              <a:cs typeface="Roboto"/>
            </a:endParaRPr>
          </a:p>
          <a:p>
            <a:pPr marL="742950" lvl="1" indent="-285750">
              <a:buFont typeface="Wingdings"/>
              <a:buChar char="Ø"/>
            </a:pPr>
            <a:r>
              <a:rPr lang="en-US" b="1" spc="-27">
                <a:solidFill>
                  <a:srgbClr val="000000"/>
                </a:solidFill>
                <a:ea typeface="Roboto"/>
                <a:cs typeface="Roboto"/>
              </a:rPr>
              <a:t>Context:</a:t>
            </a:r>
            <a:r>
              <a:rPr lang="en-US" spc="-27">
                <a:solidFill>
                  <a:srgbClr val="000000"/>
                </a:solidFill>
                <a:ea typeface="Roboto"/>
                <a:cs typeface="Roboto"/>
              </a:rPr>
              <a:t> </a:t>
            </a:r>
            <a:r>
              <a:rPr lang="en-US" spc="-27" err="1">
                <a:solidFill>
                  <a:srgbClr val="000000"/>
                </a:solidFill>
                <a:ea typeface="Roboto"/>
                <a:cs typeface="Roboto"/>
              </a:rPr>
              <a:t>is_retweet</a:t>
            </a:r>
            <a:r>
              <a:rPr lang="en-US" spc="-27">
                <a:solidFill>
                  <a:srgbClr val="000000"/>
                </a:solidFill>
                <a:ea typeface="Roboto"/>
                <a:cs typeface="Roboto"/>
              </a:rPr>
              <a:t>, </a:t>
            </a:r>
            <a:r>
              <a:rPr lang="en-US" spc="-27" err="1">
                <a:solidFill>
                  <a:srgbClr val="000000"/>
                </a:solidFill>
                <a:ea typeface="Roboto"/>
                <a:cs typeface="Roboto"/>
              </a:rPr>
              <a:t>original_tweet_id</a:t>
            </a:r>
            <a:r>
              <a:rPr lang="en-US" spc="-27">
                <a:solidFill>
                  <a:srgbClr val="000000"/>
                </a:solidFill>
                <a:ea typeface="Roboto"/>
                <a:cs typeface="Roboto"/>
              </a:rPr>
              <a:t>, </a:t>
            </a:r>
            <a:r>
              <a:rPr lang="en-US" spc="-27" err="1">
                <a:solidFill>
                  <a:srgbClr val="000000"/>
                </a:solidFill>
                <a:ea typeface="Roboto"/>
                <a:cs typeface="Roboto"/>
              </a:rPr>
              <a:t>is_quote_status</a:t>
            </a:r>
            <a:endParaRPr lang="en-US" spc="-27">
              <a:solidFill>
                <a:srgbClr val="000000"/>
              </a:solidFill>
              <a:ea typeface="Roboto"/>
              <a:cs typeface="Roboto"/>
            </a:endParaRPr>
          </a:p>
          <a:p>
            <a:pPr marL="742950" lvl="1" indent="-285750">
              <a:buFont typeface="Wingdings"/>
              <a:buChar char="Ø"/>
            </a:pPr>
            <a:r>
              <a:rPr lang="en-US" b="1" spc="-27">
                <a:solidFill>
                  <a:srgbClr val="000000"/>
                </a:solidFill>
                <a:ea typeface="Roboto"/>
                <a:cs typeface="Roboto"/>
              </a:rPr>
              <a:t>NLP targets:</a:t>
            </a:r>
            <a:r>
              <a:rPr lang="en-US" spc="-27">
                <a:solidFill>
                  <a:srgbClr val="000000"/>
                </a:solidFill>
                <a:ea typeface="Roboto"/>
                <a:cs typeface="Roboto"/>
              </a:rPr>
              <a:t> text, language.</a:t>
            </a:r>
          </a:p>
          <a:p>
            <a:pPr marL="16510" marR="6350">
              <a:lnSpc>
                <a:spcPct val="151800"/>
              </a:lnSpc>
              <a:spcBef>
                <a:spcPts val="272"/>
              </a:spcBef>
            </a:pPr>
            <a:endParaRPr lang="en-US" b="1" spc="-27">
              <a:solidFill>
                <a:srgbClr val="202124"/>
              </a:solidFill>
              <a:ea typeface="Roboto"/>
              <a:cs typeface="Roboto"/>
            </a:endParaRPr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3CD0327D-8139-8A8C-D5AA-CD7153FE534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21801" y="101598"/>
            <a:ext cx="268601" cy="21876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5C40AFE-6BFF-4C3A-56EB-795EB1CD9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36" y="6239771"/>
            <a:ext cx="343283" cy="19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94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0" y="-232"/>
            <a:ext cx="6096000" cy="6858000"/>
            <a:chOff x="4572000" y="-174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4572000" y="-174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571999" y="0"/>
                  </a:lnTo>
                  <a:lnTo>
                    <a:pt x="4571999" y="51434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4" name="object 4"/>
            <p:cNvSpPr/>
            <p:nvPr/>
          </p:nvSpPr>
          <p:spPr>
            <a:xfrm>
              <a:off x="5029675" y="4495499"/>
              <a:ext cx="468630" cy="0"/>
            </a:xfrm>
            <a:custGeom>
              <a:avLst/>
              <a:gdLst/>
              <a:ahLst/>
              <a:cxnLst/>
              <a:rect l="l" t="t" r="r" b="b"/>
              <a:pathLst>
                <a:path w="468629">
                  <a:moveTo>
                    <a:pt x="0" y="0"/>
                  </a:moveTo>
                  <a:lnTo>
                    <a:pt x="468299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5" name="object 5"/>
            <p:cNvSpPr/>
            <p:nvPr/>
          </p:nvSpPr>
          <p:spPr>
            <a:xfrm>
              <a:off x="4939500" y="1219611"/>
              <a:ext cx="3837304" cy="2704465"/>
            </a:xfrm>
            <a:custGeom>
              <a:avLst/>
              <a:gdLst/>
              <a:ahLst/>
              <a:cxnLst/>
              <a:rect l="l" t="t" r="r" b="b"/>
              <a:pathLst>
                <a:path w="3837304" h="2704465">
                  <a:moveTo>
                    <a:pt x="0" y="0"/>
                  </a:moveTo>
                  <a:lnTo>
                    <a:pt x="0" y="2704199"/>
                  </a:lnTo>
                </a:path>
                <a:path w="3837304" h="2704465">
                  <a:moveTo>
                    <a:pt x="426333" y="0"/>
                  </a:moveTo>
                  <a:lnTo>
                    <a:pt x="426333" y="2704199"/>
                  </a:lnTo>
                </a:path>
                <a:path w="3837304" h="2704465">
                  <a:moveTo>
                    <a:pt x="852666" y="0"/>
                  </a:moveTo>
                  <a:lnTo>
                    <a:pt x="852666" y="2704199"/>
                  </a:lnTo>
                </a:path>
                <a:path w="3837304" h="2704465">
                  <a:moveTo>
                    <a:pt x="1278999" y="0"/>
                  </a:moveTo>
                  <a:lnTo>
                    <a:pt x="1278999" y="2704199"/>
                  </a:lnTo>
                </a:path>
                <a:path w="3837304" h="2704465">
                  <a:moveTo>
                    <a:pt x="1705333" y="0"/>
                  </a:moveTo>
                  <a:lnTo>
                    <a:pt x="1705333" y="2704199"/>
                  </a:lnTo>
                </a:path>
                <a:path w="3837304" h="2704465">
                  <a:moveTo>
                    <a:pt x="2131666" y="0"/>
                  </a:moveTo>
                  <a:lnTo>
                    <a:pt x="2131666" y="2704199"/>
                  </a:lnTo>
                </a:path>
                <a:path w="3837304" h="2704465">
                  <a:moveTo>
                    <a:pt x="2557999" y="0"/>
                  </a:moveTo>
                  <a:lnTo>
                    <a:pt x="2557999" y="2704199"/>
                  </a:lnTo>
                </a:path>
                <a:path w="3837304" h="2704465">
                  <a:moveTo>
                    <a:pt x="2984333" y="0"/>
                  </a:moveTo>
                  <a:lnTo>
                    <a:pt x="2984333" y="2704199"/>
                  </a:lnTo>
                </a:path>
                <a:path w="3837304" h="2704465">
                  <a:moveTo>
                    <a:pt x="3410666" y="0"/>
                  </a:moveTo>
                  <a:lnTo>
                    <a:pt x="3410666" y="2704199"/>
                  </a:lnTo>
                </a:path>
                <a:path w="3837304" h="2704465">
                  <a:moveTo>
                    <a:pt x="3836999" y="0"/>
                  </a:moveTo>
                  <a:lnTo>
                    <a:pt x="3836999" y="2704199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15804" y="1768610"/>
              <a:ext cx="3876918" cy="18315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66350" y="76198"/>
              <a:ext cx="201451" cy="16407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32884" y="1626148"/>
            <a:ext cx="4456853" cy="3098925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/>
          <a:p>
            <a:pPr marL="16933" marR="6773" indent="2540" algn="ctr">
              <a:lnSpc>
                <a:spcPct val="100800"/>
              </a:lnSpc>
              <a:spcBef>
                <a:spcPts val="120"/>
              </a:spcBef>
            </a:pPr>
            <a:r>
              <a:rPr sz="5000" b="1" spc="-27"/>
              <a:t>Data </a:t>
            </a:r>
            <a:r>
              <a:rPr sz="5000" b="1" spc="-13"/>
              <a:t>Preprocessing </a:t>
            </a:r>
            <a:r>
              <a:rPr sz="5000" b="1"/>
              <a:t>and</a:t>
            </a:r>
            <a:r>
              <a:rPr sz="5000" b="1" spc="-100"/>
              <a:t> </a:t>
            </a:r>
            <a:r>
              <a:rPr sz="5000" b="1" spc="-47"/>
              <a:t>Exploratory </a:t>
            </a:r>
            <a:r>
              <a:rPr sz="5000" b="1" spc="-13"/>
              <a:t>Analysis</a:t>
            </a:r>
            <a:endParaRPr sz="50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234389-AAD7-E3B4-DC7E-7A9CBFFA2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4" y="896681"/>
            <a:ext cx="3350467" cy="38396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918E59-D346-E481-BCC2-E0C62381E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317" y="898110"/>
            <a:ext cx="2085499" cy="383964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6BB877-9251-B52F-8852-054B51681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1993" y="896683"/>
            <a:ext cx="1929325" cy="383964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B8B00D-AC4D-0702-1579-4692B429C053}"/>
              </a:ext>
            </a:extLst>
          </p:cNvPr>
          <p:cNvSpPr txBox="1"/>
          <p:nvPr/>
        </p:nvSpPr>
        <p:spPr>
          <a:xfrm>
            <a:off x="3235407" y="115672"/>
            <a:ext cx="6096000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200" b="1" spc="-13">
                <a:solidFill>
                  <a:srgbClr val="434343"/>
                </a:solidFill>
                <a:latin typeface="Calibri"/>
                <a:ea typeface="Calibri"/>
                <a:cs typeface="Roboto"/>
              </a:rPr>
              <a:t>Data</a:t>
            </a:r>
            <a:r>
              <a:rPr lang="en-US" sz="3200" b="1" spc="-133">
                <a:solidFill>
                  <a:srgbClr val="434343"/>
                </a:solidFill>
                <a:latin typeface="Calibri"/>
                <a:ea typeface="Calibri"/>
                <a:cs typeface="Roboto"/>
              </a:rPr>
              <a:t> </a:t>
            </a:r>
            <a:r>
              <a:rPr lang="en-US" sz="3200" b="1" spc="-13">
                <a:solidFill>
                  <a:srgbClr val="434343"/>
                </a:solidFill>
                <a:latin typeface="Calibri"/>
                <a:ea typeface="Calibri"/>
                <a:cs typeface="Roboto"/>
              </a:rPr>
              <a:t>Preprocessing</a:t>
            </a:r>
            <a:r>
              <a:rPr lang="en-US" sz="3200" b="1" spc="-127">
                <a:solidFill>
                  <a:srgbClr val="434343"/>
                </a:solidFill>
                <a:latin typeface="Calibri"/>
                <a:ea typeface="Calibri"/>
                <a:cs typeface="Roboto"/>
              </a:rPr>
              <a:t> </a:t>
            </a:r>
            <a:endParaRPr lang="en-IN" sz="3200" b="1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3C03DB-D2D9-0FE0-5C22-5155035062B5}"/>
              </a:ext>
            </a:extLst>
          </p:cNvPr>
          <p:cNvSpPr txBox="1"/>
          <p:nvPr/>
        </p:nvSpPr>
        <p:spPr>
          <a:xfrm>
            <a:off x="337528" y="5026759"/>
            <a:ext cx="1099377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Dataset of 708k tweets with user, tweet, and metadata fields, including text, hashtags, location, and engagement metrics.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Fields like </a:t>
            </a:r>
            <a:r>
              <a:rPr lang="en-US">
                <a:latin typeface="Calibri"/>
                <a:ea typeface="Calibri" panose="020F0502020204030204"/>
                <a:cs typeface="Calibri" panose="020F0502020204030204"/>
              </a:rPr>
              <a:t>coordinates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>
                <a:latin typeface="Calibri"/>
                <a:ea typeface="Calibri" panose="020F0502020204030204"/>
                <a:cs typeface="Calibri" panose="020F0502020204030204"/>
              </a:rPr>
              <a:t>quoted_status</a:t>
            </a:r>
            <a:r>
              <a:rPr lang="en-US">
                <a:ea typeface="+mn-lt"/>
                <a:cs typeface="+mn-lt"/>
              </a:rPr>
              <a:t>, and </a:t>
            </a:r>
            <a:r>
              <a:rPr lang="en-US">
                <a:latin typeface="Calibri"/>
                <a:ea typeface="Calibri" panose="020F0502020204030204"/>
                <a:cs typeface="Calibri" panose="020F0502020204030204"/>
              </a:rPr>
              <a:t>reply info</a:t>
            </a:r>
            <a:r>
              <a:rPr lang="en-US">
                <a:ea typeface="+mn-lt"/>
                <a:cs typeface="+mn-lt"/>
              </a:rPr>
              <a:t> have high missing values while core tweet content and engagement fields are complete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The dataset contains tweets in 64 languages, with English (</a:t>
            </a:r>
            <a:r>
              <a:rPr lang="en-US">
                <a:latin typeface="Consolas"/>
                <a:ea typeface="Calibri" panose="020F0502020204030204"/>
                <a:cs typeface="Calibri" panose="020F0502020204030204"/>
              </a:rPr>
              <a:t>en</a:t>
            </a:r>
            <a:r>
              <a:rPr lang="en-US">
                <a:ea typeface="+mn-lt"/>
                <a:cs typeface="+mn-lt"/>
              </a:rPr>
              <a:t>) being the most common by far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1411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8601" y="2989563"/>
            <a:ext cx="4461087" cy="87887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78451" marR="6773" indent="-362364">
              <a:spcBef>
                <a:spcPts val="133"/>
              </a:spcBef>
            </a:pPr>
            <a:r>
              <a:rPr sz="5600" spc="-60">
                <a:solidFill>
                  <a:srgbClr val="2A3890"/>
                </a:solidFill>
                <a:latin typeface="Roboto"/>
                <a:cs typeface="Roboto"/>
              </a:rPr>
              <a:t>Visualizations</a:t>
            </a:r>
            <a:endParaRPr sz="5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47278A-1F21-5395-164C-E295E1BD7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667"/>
            <a:ext cx="5819742" cy="49805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CEC7EF-4C7F-D236-396D-A959BC2391E9}"/>
              </a:ext>
            </a:extLst>
          </p:cNvPr>
          <p:cNvSpPr txBox="1"/>
          <p:nvPr/>
        </p:nvSpPr>
        <p:spPr>
          <a:xfrm>
            <a:off x="1507819" y="5214181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Tweets based on languages</a:t>
            </a:r>
            <a:endParaRPr lang="en-IN" b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1141EF-5EB1-7850-8731-1B65B52B1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251" y="225779"/>
            <a:ext cx="6378212" cy="4979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CDD0AD-B02C-3E81-23DD-0CCC803B24BE}"/>
              </a:ext>
            </a:extLst>
          </p:cNvPr>
          <p:cNvSpPr txBox="1"/>
          <p:nvPr/>
        </p:nvSpPr>
        <p:spPr>
          <a:xfrm>
            <a:off x="7671230" y="5215581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Tweets based on location </a:t>
            </a:r>
            <a:endParaRPr lang="en-IN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5DA92D-C462-8538-C2FD-1673090DF7C5}"/>
              </a:ext>
            </a:extLst>
          </p:cNvPr>
          <p:cNvSpPr txBox="1"/>
          <p:nvPr/>
        </p:nvSpPr>
        <p:spPr>
          <a:xfrm>
            <a:off x="57815" y="5740396"/>
            <a:ext cx="115241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English overwhelmingly dominates tweet language, followed by German, French, and Spanish.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Most tweets originate from the United States, Ukraine, and India, with wide global participation.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4747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5D540D10-23F9-A088-0A02-8FDCDFDE8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431" y="3695334"/>
            <a:ext cx="8951225" cy="14113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AFEE0A-E22A-0F47-5FE2-FF3C07618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7357"/>
            <a:ext cx="5889275" cy="3084858"/>
          </a:xfrm>
          <a:prstGeom prst="rect">
            <a:avLst/>
          </a:prstGeom>
        </p:spPr>
      </p:pic>
      <p:pic>
        <p:nvPicPr>
          <p:cNvPr id="2" name="Picture 1" descr="A graph showing a number of green and blue bars&#10;&#10;AI-generated content may be incorrect.">
            <a:extLst>
              <a:ext uri="{FF2B5EF4-FFF2-40B4-BE49-F238E27FC236}">
                <a16:creationId xmlns:a16="http://schemas.microsoft.com/office/drawing/2014/main" id="{6969359A-03EE-A847-EBB9-E1C4C4539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770" y="192542"/>
            <a:ext cx="5972175" cy="3381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03E934-743A-36B6-2A67-9888EE1F43A9}"/>
              </a:ext>
            </a:extLst>
          </p:cNvPr>
          <p:cNvSpPr txBox="1"/>
          <p:nvPr/>
        </p:nvSpPr>
        <p:spPr>
          <a:xfrm>
            <a:off x="62643" y="4978817"/>
            <a:ext cx="1164472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Text Length vs Engagement Level</a:t>
            </a:r>
            <a:r>
              <a:rPr lang="en-US">
                <a:ea typeface="+mn-lt"/>
                <a:cs typeface="+mn-lt"/>
              </a:rPr>
              <a:t>: Higher engagement tweets tend to have slightly longer text lengths with less extreme outliers. No/Low engagement tweets show greater variability and more outliers in text length.</a:t>
            </a: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Tweet Volume by Month</a:t>
            </a:r>
            <a:r>
              <a:rPr lang="en-US">
                <a:ea typeface="+mn-lt"/>
                <a:cs typeface="+mn-lt"/>
              </a:rPr>
              <a:t>: Tweet activity peaked in April and May, followed by a consistent decline through August.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February and August had the lowest tweet volumes, indicating less user activity.</a:t>
            </a:r>
          </a:p>
        </p:txBody>
      </p:sp>
    </p:spTree>
    <p:extLst>
      <p:ext uri="{BB962C8B-B14F-4D97-AF65-F5344CB8AC3E}">
        <p14:creationId xmlns:p14="http://schemas.microsoft.com/office/powerpoint/2010/main" val="377455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ebcd82b-3a71-49bf-891e-86d819a0911c}" enabled="0" method="" siteId="{9ebcd82b-3a71-49bf-891e-86d819a0911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816</Words>
  <Application>Microsoft Office PowerPoint</Application>
  <PresentationFormat>Widescreen</PresentationFormat>
  <Paragraphs>130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DengXian Light</vt:lpstr>
      <vt:lpstr>Arial</vt:lpstr>
      <vt:lpstr>Calibri</vt:lpstr>
      <vt:lpstr>Calibri Light</vt:lpstr>
      <vt:lpstr>Consolas</vt:lpstr>
      <vt:lpstr>Courier New</vt:lpstr>
      <vt:lpstr>Open Sans</vt:lpstr>
      <vt:lpstr>Roboto</vt:lpstr>
      <vt:lpstr>Wingdings</vt:lpstr>
      <vt:lpstr>Office Theme</vt:lpstr>
      <vt:lpstr>PowerPoint Presentation</vt:lpstr>
      <vt:lpstr>BRIEF OVERVIEW</vt:lpstr>
      <vt:lpstr>Topic Overview</vt:lpstr>
      <vt:lpstr> DATA SETS SUMMARY</vt:lpstr>
      <vt:lpstr>Data Preprocessing and Exploratory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Main 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Tandrima Saha</dc:creator>
  <cp:lastModifiedBy>Durgesh Dongre</cp:lastModifiedBy>
  <cp:revision>6</cp:revision>
  <dcterms:created xsi:type="dcterms:W3CDTF">2025-07-10T17:15:06Z</dcterms:created>
  <dcterms:modified xsi:type="dcterms:W3CDTF">2025-07-26T07:40:29Z</dcterms:modified>
</cp:coreProperties>
</file>