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307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0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850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2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2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4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93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8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94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9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7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24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71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27DB-A873-48B1-A538-CB96F1A631FC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2CD21-EC96-497E-B371-4A6436FDCF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90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562B3202-02BA-8A40-C959-8FBA469929CE}"/>
              </a:ext>
            </a:extLst>
          </p:cNvPr>
          <p:cNvSpPr/>
          <p:nvPr/>
        </p:nvSpPr>
        <p:spPr>
          <a:xfrm>
            <a:off x="148708" y="622193"/>
            <a:ext cx="7264815" cy="2229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End-to-End AI-Driven Recruitment Pipeline with Real-Time Interview Insights and Cultural Fit Scoring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FDCC8-6AB4-FD02-92B7-AAB00159AB0F}"/>
              </a:ext>
            </a:extLst>
          </p:cNvPr>
          <p:cNvSpPr txBox="1"/>
          <p:nvPr/>
        </p:nvSpPr>
        <p:spPr>
          <a:xfrm>
            <a:off x="148708" y="5043912"/>
            <a:ext cx="3577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Vishal </a:t>
            </a:r>
            <a:r>
              <a:rPr lang="en-IN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Chakravarthi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22992-FB67-6962-7AA6-F1B17401633B}"/>
              </a:ext>
            </a:extLst>
          </p:cNvPr>
          <p:cNvSpPr txBox="1"/>
          <p:nvPr/>
        </p:nvSpPr>
        <p:spPr>
          <a:xfrm>
            <a:off x="4178710" y="5043912"/>
            <a:ext cx="390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Durgesh Babu 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CA2EE-0777-359E-5535-B1143A76435C}"/>
              </a:ext>
            </a:extLst>
          </p:cNvPr>
          <p:cNvSpPr txBox="1"/>
          <p:nvPr/>
        </p:nvSpPr>
        <p:spPr>
          <a:xfrm>
            <a:off x="148708" y="2851354"/>
            <a:ext cx="736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 and optimize your recruitment process using AI.</a:t>
            </a:r>
            <a:endParaRPr lang="en-US" sz="18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F5F2048E-CEE8-DBA8-48DE-DE3178AC4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068" y="0"/>
            <a:ext cx="4678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2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DCF0-7C79-A945-57BF-6F5929730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73A7-A66D-11D8-E0C6-F0ABDE91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097" y="1393005"/>
            <a:ext cx="6968613" cy="2264595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resumes and extract key information (skills, experience, education).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resume keywords with job description keywords.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trained model to score and rank resumes.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Shortlist top candidates for interviews.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508B9316-DE15-F3F5-F414-39670F9A24FF}"/>
              </a:ext>
            </a:extLst>
          </p:cNvPr>
          <p:cNvSpPr/>
          <p:nvPr/>
        </p:nvSpPr>
        <p:spPr>
          <a:xfrm>
            <a:off x="158540" y="364012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Resume Screener Technique</a:t>
            </a:r>
            <a:endParaRPr lang="en-US" sz="4450" dirty="0"/>
          </a:p>
        </p:txBody>
      </p:sp>
      <p:pic>
        <p:nvPicPr>
          <p:cNvPr id="1028" name="Picture 4" descr="resume screening process using AI in real world scenario">
            <a:extLst>
              <a:ext uri="{FF2B5EF4-FFF2-40B4-BE49-F238E27FC236}">
                <a16:creationId xmlns:a16="http://schemas.microsoft.com/office/drawing/2014/main" id="{34031B5C-C291-E59E-CCAE-3347F17A4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0" y="3429000"/>
            <a:ext cx="2855069" cy="303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5EB3D9-9497-1A79-1CDB-277FDFF83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949" y="255817"/>
            <a:ext cx="3018503" cy="65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5E895-191A-756B-8280-359DB0DA7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7DCA-A33B-9338-1272-3EA90EBB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1442166"/>
            <a:ext cx="6742471" cy="3395305"/>
          </a:xfrm>
        </p:spPr>
        <p:txBody>
          <a:bodyPr>
            <a:norm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Process: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evaluates candidate performance and resume.</a:t>
            </a:r>
          </a:p>
          <a:p>
            <a:pPr marL="285750" indent="-285750">
              <a:spcBef>
                <a:spcPts val="300"/>
              </a:spcBef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Decision: Select or Reject.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send email to HR/Manager with:</a:t>
            </a:r>
          </a:p>
          <a:p>
            <a:pPr lvl="1">
              <a:spcBef>
                <a:spcPts val="300"/>
              </a:spcBef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name.</a:t>
            </a:r>
          </a:p>
          <a:p>
            <a:pPr lvl="1">
              <a:spcBef>
                <a:spcPts val="300"/>
              </a:spcBef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Decision.</a:t>
            </a:r>
          </a:p>
          <a:p>
            <a:pPr lvl="1">
              <a:spcBef>
                <a:spcPts val="300"/>
              </a:spcBef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reasons for the decision.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Inter"/>
            </a:endParaRP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8F371ED-660B-6312-D4CC-9BE2B7EFF801}"/>
              </a:ext>
            </a:extLst>
          </p:cNvPr>
          <p:cNvSpPr/>
          <p:nvPr/>
        </p:nvSpPr>
        <p:spPr>
          <a:xfrm>
            <a:off x="728812" y="324683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and Automated Email</a:t>
            </a:r>
            <a:endParaRPr lang="en-US" sz="44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1546F-F0AE-AE8E-9A33-8DB954884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13" y="5242246"/>
            <a:ext cx="11508561" cy="1395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329C1-33FC-6A0D-F0C5-01E4CF93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103" y="1290737"/>
            <a:ext cx="5383897" cy="30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504D-5489-7F3B-D601-DBED840B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44" y="0"/>
            <a:ext cx="8596668" cy="806245"/>
          </a:xfrm>
        </p:spPr>
        <p:txBody>
          <a:bodyPr/>
          <a:lstStyle/>
          <a:p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Flowchart of the process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1050E-0E3D-44CB-9270-28C7BBF0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19" y="656042"/>
            <a:ext cx="4969132" cy="607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0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7D11-644A-8ED6-C3E8-953765E9F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5CE6-DAD8-89F9-0D17-EBE2A6CA6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1830"/>
            <a:ext cx="7069394" cy="4351338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an end-to-end AI recruitment pipeline.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Achieved 92% accuracy using BERT embeddings.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resume screening, interviewing, and decision-making.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fairness and reduce bias.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to more roles and industries.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7811D235-C212-AC59-6447-A70B135BF9C7}"/>
              </a:ext>
            </a:extLst>
          </p:cNvPr>
          <p:cNvSpPr/>
          <p:nvPr/>
        </p:nvSpPr>
        <p:spPr>
          <a:xfrm>
            <a:off x="728812" y="324683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2050" name="Picture 2" descr="Create a image where AI chatbot will be asking questions to the interviewee. Doing the process that HR does">
            <a:extLst>
              <a:ext uri="{FF2B5EF4-FFF2-40B4-BE49-F238E27FC236}">
                <a16:creationId xmlns:a16="http://schemas.microsoft.com/office/drawing/2014/main" id="{CBDFC3E5-D17E-831C-41C0-6657444D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16" y="0"/>
            <a:ext cx="53290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08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2F44-C8AC-228E-591A-7F033353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I-powered recruitment illustration or a thank-you image.">
            <a:extLst>
              <a:ext uri="{FF2B5EF4-FFF2-40B4-BE49-F238E27FC236}">
                <a16:creationId xmlns:a16="http://schemas.microsoft.com/office/drawing/2014/main" id="{E5D16003-58E5-5473-4BE8-73BFB596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29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1E56-F28D-6DA0-FB67-BAFC250D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51" y="6277897"/>
            <a:ext cx="10665543" cy="5801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Message:</a:t>
            </a:r>
            <a:r>
              <a:rPr lang="en-US" dirty="0"/>
              <a:t> "Empowering recruitment with AI for efficiency and fairness."</a:t>
            </a:r>
          </a:p>
          <a:p>
            <a:pPr marL="0" indent="0" algn="l">
              <a:spcAft>
                <a:spcPts val="300"/>
              </a:spcAft>
              <a:buNone/>
            </a:pP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1090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8A794-58AD-3BA1-2FE1-595B6C6D5EA8}"/>
              </a:ext>
            </a:extLst>
          </p:cNvPr>
          <p:cNvSpPr/>
          <p:nvPr/>
        </p:nvSpPr>
        <p:spPr>
          <a:xfrm>
            <a:off x="7275871" y="0"/>
            <a:ext cx="4916129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5B68-B7AE-512F-D0A4-6CF4A7BB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748" y="1320894"/>
            <a:ext cx="6693310" cy="525360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recruitment pipeline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streamline hiring.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Screener: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Automatically screen resumes to shortlist candidates for interviews.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Interviewer: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 AI to generate role-specific interview questions and conduct interviews.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 evaluates candidates based on resume, interview performance, role, and job description.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Communication: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Send results (select/reject) via email to HR/Manager.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A2C038B-696F-E7ED-5D2D-D97398E33E8E}"/>
              </a:ext>
            </a:extLst>
          </p:cNvPr>
          <p:cNvSpPr/>
          <p:nvPr/>
        </p:nvSpPr>
        <p:spPr>
          <a:xfrm>
            <a:off x="728812" y="324683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</a:t>
            </a:r>
            <a:endParaRPr lang="en-US" sz="4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79024-38D5-4EE8-3EE5-265F4FCEC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1" y="928755"/>
            <a:ext cx="4916129" cy="48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7074-12BE-8091-95C5-113E74030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568F281-BE7D-0BDA-7A91-65C14E465159}"/>
              </a:ext>
            </a:extLst>
          </p:cNvPr>
          <p:cNvSpPr/>
          <p:nvPr/>
        </p:nvSpPr>
        <p:spPr>
          <a:xfrm>
            <a:off x="463341" y="62904"/>
            <a:ext cx="7343472" cy="60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Exploratory Data Analysis - I</a:t>
            </a:r>
            <a:endParaRPr lang="en-US" sz="4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BE4D6-0788-F56D-4277-94AF34F42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2" y="1037391"/>
            <a:ext cx="4662332" cy="348932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DA1FF6-214B-7CC8-C5FF-2B4CE55B7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9402"/>
              </p:ext>
            </p:extLst>
          </p:nvPr>
        </p:nvGraphicFramePr>
        <p:xfrm>
          <a:off x="272024" y="5430236"/>
          <a:ext cx="5293034" cy="12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517">
                  <a:extLst>
                    <a:ext uri="{9D8B030D-6E8A-4147-A177-3AD203B41FA5}">
                      <a16:colId xmlns:a16="http://schemas.microsoft.com/office/drawing/2014/main" val="3396131868"/>
                    </a:ext>
                  </a:extLst>
                </a:gridCol>
                <a:gridCol w="2646517">
                  <a:extLst>
                    <a:ext uri="{9D8B030D-6E8A-4147-A177-3AD203B41FA5}">
                      <a16:colId xmlns:a16="http://schemas.microsoft.com/office/drawing/2014/main" val="603842083"/>
                    </a:ext>
                  </a:extLst>
                </a:gridCol>
              </a:tblGrid>
              <a:tr h="639870">
                <a:tc>
                  <a:txBody>
                    <a:bodyPr/>
                    <a:lstStyle/>
                    <a:p>
                      <a:r>
                        <a:rPr lang="en-IN" dirty="0"/>
                        <a:t>T-Statistic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59477"/>
                  </a:ext>
                </a:extLst>
              </a:tr>
              <a:tr h="63987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6.438083220608945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1.392656520104574e-10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1113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E54063FE-4CD7-B6F3-E086-9E9C33372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3" y="1329610"/>
            <a:ext cx="5793042" cy="53803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2D402-2205-B6E1-405B-2E52B9F61146}"/>
              </a:ext>
            </a:extLst>
          </p:cNvPr>
          <p:cNvSpPr txBox="1"/>
          <p:nvPr/>
        </p:nvSpPr>
        <p:spPr>
          <a:xfrm>
            <a:off x="7678993" y="852725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words in transcripts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DBF1F0-3E9D-4CF9-ED6A-B93E83B23D44}"/>
              </a:ext>
            </a:extLst>
          </p:cNvPr>
          <p:cNvSpPr txBox="1"/>
          <p:nvPr/>
        </p:nvSpPr>
        <p:spPr>
          <a:xfrm>
            <a:off x="1174955" y="4974346"/>
            <a:ext cx="393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Decision w.r.t </a:t>
            </a:r>
            <a:r>
              <a:rPr lang="en-IN" dirty="0" err="1"/>
              <a:t>Cultural_fit_score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46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1889-07B6-C823-ACB7-CD459803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4E13-3C6C-F909-285F-0E60A336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433" y="3127528"/>
            <a:ext cx="10515600" cy="602944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Feature Extraction</a:t>
            </a:r>
            <a:endParaRPr lang="en-US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EC7F8FF-B288-C58B-7218-D8AADA47E215}"/>
              </a:ext>
            </a:extLst>
          </p:cNvPr>
          <p:cNvSpPr/>
          <p:nvPr/>
        </p:nvSpPr>
        <p:spPr>
          <a:xfrm>
            <a:off x="168374" y="78093"/>
            <a:ext cx="7372968" cy="602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Exploratory Data Analysis - II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15A7-8D92-DBF3-CE0C-79CE0615D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75" y="1066303"/>
            <a:ext cx="9585226" cy="147041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6CD408-7032-7A9D-F5A2-BC0406349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56039"/>
              </p:ext>
            </p:extLst>
          </p:nvPr>
        </p:nvGraphicFramePr>
        <p:xfrm>
          <a:off x="960284" y="3730472"/>
          <a:ext cx="10612284" cy="299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779">
                  <a:extLst>
                    <a:ext uri="{9D8B030D-6E8A-4147-A177-3AD203B41FA5}">
                      <a16:colId xmlns:a16="http://schemas.microsoft.com/office/drawing/2014/main" val="18836786"/>
                    </a:ext>
                  </a:extLst>
                </a:gridCol>
                <a:gridCol w="3268242">
                  <a:extLst>
                    <a:ext uri="{9D8B030D-6E8A-4147-A177-3AD203B41FA5}">
                      <a16:colId xmlns:a16="http://schemas.microsoft.com/office/drawing/2014/main" val="666614517"/>
                    </a:ext>
                  </a:extLst>
                </a:gridCol>
                <a:gridCol w="3643263">
                  <a:extLst>
                    <a:ext uri="{9D8B030D-6E8A-4147-A177-3AD203B41FA5}">
                      <a16:colId xmlns:a16="http://schemas.microsoft.com/office/drawing/2014/main" val="3811564209"/>
                    </a:ext>
                  </a:extLst>
                </a:gridCol>
              </a:tblGrid>
              <a:tr h="70889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the Dataset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created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852729"/>
                  </a:ext>
                </a:extLst>
              </a:tr>
              <a:tr h="212667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</a:t>
                      </a:r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Reason for Decision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description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b="0" i="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num_words_in_transcript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resume_jd_similarity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resume_transcript_similarity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lexical_diversity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transcript_length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technical_skill_match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soft_skills_sentiment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resume_length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job_description_experience_match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cultural_fit_sentiment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job_fit_score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confidence_score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job_desc_complexity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interaction_quality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clarity_score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text_complexity_transcript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text_complexity_resume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36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0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C43A1-B3A7-E675-D794-1AA4603B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1DCE70E-B375-A7F1-53A8-3DF0D4D522DC}"/>
              </a:ext>
            </a:extLst>
          </p:cNvPr>
          <p:cNvSpPr/>
          <p:nvPr/>
        </p:nvSpPr>
        <p:spPr>
          <a:xfrm>
            <a:off x="108155" y="222533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Training – Input and Output variables</a:t>
            </a:r>
            <a:endParaRPr lang="en-US" sz="445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84E21-270B-5C16-79A6-5EF312A95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41779"/>
              </p:ext>
            </p:extLst>
          </p:nvPr>
        </p:nvGraphicFramePr>
        <p:xfrm>
          <a:off x="108155" y="1309601"/>
          <a:ext cx="11936361" cy="143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316">
                  <a:extLst>
                    <a:ext uri="{9D8B030D-6E8A-4147-A177-3AD203B41FA5}">
                      <a16:colId xmlns:a16="http://schemas.microsoft.com/office/drawing/2014/main" val="1816077807"/>
                    </a:ext>
                  </a:extLst>
                </a:gridCol>
                <a:gridCol w="10255045">
                  <a:extLst>
                    <a:ext uri="{9D8B030D-6E8A-4147-A177-3AD203B41FA5}">
                      <a16:colId xmlns:a16="http://schemas.microsoft.com/office/drawing/2014/main" val="23087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num_words_in_transcript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resume_jd_similarity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resume_transcript_similarity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sentiment,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transcript_length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resume_length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job_description_experience_match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clarity_score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text_complexity_transcript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text_complexity_resume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lexical_diversity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job_fit_score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technical_skill_match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soft_skills_sentiment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cultural_fit_sentiment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confidence_score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job_desc_complexity</a:t>
                      </a:r>
                      <a:r>
                        <a:rPr lang="en-IN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interaction_quality</a:t>
                      </a:r>
                      <a:endParaRPr lang="en-IN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[ select(1) or reject(0) 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1823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C4A984-404B-B47C-5F64-3FE32DB8E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16231"/>
              </p:ext>
            </p:extLst>
          </p:nvPr>
        </p:nvGraphicFramePr>
        <p:xfrm>
          <a:off x="262194" y="3649678"/>
          <a:ext cx="5037394" cy="211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8697">
                  <a:extLst>
                    <a:ext uri="{9D8B030D-6E8A-4147-A177-3AD203B41FA5}">
                      <a16:colId xmlns:a16="http://schemas.microsoft.com/office/drawing/2014/main" val="797758036"/>
                    </a:ext>
                  </a:extLst>
                </a:gridCol>
                <a:gridCol w="2518697">
                  <a:extLst>
                    <a:ext uri="{9D8B030D-6E8A-4147-A177-3AD203B41FA5}">
                      <a16:colId xmlns:a16="http://schemas.microsoft.com/office/drawing/2014/main" val="493015539"/>
                    </a:ext>
                  </a:extLst>
                </a:gridCol>
              </a:tblGrid>
              <a:tr h="502208">
                <a:tc>
                  <a:txBody>
                    <a:bodyPr/>
                    <a:lstStyle/>
                    <a:p>
                      <a:r>
                        <a:rPr lang="en-IN" dirty="0"/>
                        <a:t>Classical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112783"/>
                  </a:ext>
                </a:extLst>
              </a:tr>
              <a:tr h="16098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 Bert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 Transformer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353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CCCA3D-38E4-7D2F-8394-688CCC7379A0}"/>
              </a:ext>
            </a:extLst>
          </p:cNvPr>
          <p:cNvSpPr txBox="1"/>
          <p:nvPr/>
        </p:nvSpPr>
        <p:spPr>
          <a:xfrm>
            <a:off x="1778000" y="3244334"/>
            <a:ext cx="19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23913-DEE8-40DE-C4FA-2A8D1F3178D0}"/>
              </a:ext>
            </a:extLst>
          </p:cNvPr>
          <p:cNvSpPr txBox="1"/>
          <p:nvPr/>
        </p:nvSpPr>
        <p:spPr>
          <a:xfrm>
            <a:off x="8377084" y="3244334"/>
            <a:ext cx="175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8B607A-36BB-D7F5-280E-9A5DE186C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11811"/>
              </p:ext>
            </p:extLst>
          </p:nvPr>
        </p:nvGraphicFramePr>
        <p:xfrm>
          <a:off x="5614219" y="3702467"/>
          <a:ext cx="643029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33">
                  <a:extLst>
                    <a:ext uri="{9D8B030D-6E8A-4147-A177-3AD203B41FA5}">
                      <a16:colId xmlns:a16="http://schemas.microsoft.com/office/drawing/2014/main" val="1942994342"/>
                    </a:ext>
                  </a:extLst>
                </a:gridCol>
                <a:gridCol w="1838631">
                  <a:extLst>
                    <a:ext uri="{9D8B030D-6E8A-4147-A177-3AD203B41FA5}">
                      <a16:colId xmlns:a16="http://schemas.microsoft.com/office/drawing/2014/main" val="1611287911"/>
                    </a:ext>
                  </a:extLst>
                </a:gridCol>
                <a:gridCol w="2143432">
                  <a:extLst>
                    <a:ext uri="{9D8B030D-6E8A-4147-A177-3AD203B41FA5}">
                      <a16:colId xmlns:a16="http://schemas.microsoft.com/office/drawing/2014/main" val="2479801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ROC_AUC_Score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5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0.8015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0.8756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96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0.8520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0.9054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32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0.8646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30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0.8819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0.9670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34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Distil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0.8960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0.8962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6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Sentence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0.8992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0.8993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0.8772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65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4824E-660D-25E0-7EA2-7A0DD79EF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4EFE-5903-A9F8-1696-8F248341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" y="966185"/>
            <a:ext cx="4531446" cy="484957"/>
          </a:xfrm>
        </p:spPr>
        <p:txBody>
          <a:bodyPr/>
          <a:lstStyle/>
          <a:p>
            <a:pPr marL="0" indent="0" algn="l">
              <a:spcAft>
                <a:spcPts val="300"/>
              </a:spcAft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Inter"/>
              </a:rPr>
              <a:t>Best Model - </a:t>
            </a:r>
            <a:r>
              <a:rPr lang="en-IN" b="1" i="0" dirty="0" err="1">
                <a:solidFill>
                  <a:srgbClr val="404040"/>
                </a:solidFill>
                <a:effectLst/>
                <a:latin typeface="Inter"/>
              </a:rPr>
              <a:t>XGBoost</a:t>
            </a:r>
            <a:endParaRPr lang="en-IN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1FE0CD9-F5A7-3B1C-800B-AAEAB4A25308}"/>
              </a:ext>
            </a:extLst>
          </p:cNvPr>
          <p:cNvSpPr/>
          <p:nvPr/>
        </p:nvSpPr>
        <p:spPr>
          <a:xfrm>
            <a:off x="207702" y="147703"/>
            <a:ext cx="7481124" cy="484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Training – Classical ML Models</a:t>
            </a:r>
            <a:endParaRPr lang="en-US" sz="4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7A5EA-C052-58B9-CABF-9CCD8D76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258" y="775232"/>
            <a:ext cx="6931742" cy="364636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FCBDEB-E3AE-0888-F473-7ECF6F297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319879"/>
              </p:ext>
            </p:extLst>
          </p:nvPr>
        </p:nvGraphicFramePr>
        <p:xfrm>
          <a:off x="207703" y="2025445"/>
          <a:ext cx="4531446" cy="2774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794">
                  <a:extLst>
                    <a:ext uri="{9D8B030D-6E8A-4147-A177-3AD203B41FA5}">
                      <a16:colId xmlns:a16="http://schemas.microsoft.com/office/drawing/2014/main" val="233691276"/>
                    </a:ext>
                  </a:extLst>
                </a:gridCol>
                <a:gridCol w="1661652">
                  <a:extLst>
                    <a:ext uri="{9D8B030D-6E8A-4147-A177-3AD203B41FA5}">
                      <a16:colId xmlns:a16="http://schemas.microsoft.com/office/drawing/2014/main" val="1098613532"/>
                    </a:ext>
                  </a:extLst>
                </a:gridCol>
              </a:tblGrid>
              <a:tr h="315812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25342"/>
                  </a:ext>
                </a:extLst>
              </a:tr>
              <a:tr h="37632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resume_length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20554"/>
                  </a:ext>
                </a:extLst>
              </a:tr>
              <a:tr h="37632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clarity_score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471864"/>
                  </a:ext>
                </a:extLst>
              </a:tr>
              <a:tr h="37632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resume_transcript_similarity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481057"/>
                  </a:ext>
                </a:extLst>
              </a:tr>
              <a:tr h="37632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cultural_fit_sentiment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082962"/>
                  </a:ext>
                </a:extLst>
              </a:tr>
              <a:tr h="376329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text_complexity_transcript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603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746801-D031-0F89-2F07-CD0B1A6FDFED}"/>
              </a:ext>
            </a:extLst>
          </p:cNvPr>
          <p:cNvSpPr txBox="1"/>
          <p:nvPr/>
        </p:nvSpPr>
        <p:spPr>
          <a:xfrm>
            <a:off x="1652431" y="1658921"/>
            <a:ext cx="19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10D671-3BAD-B5B4-A425-758CAC9060B5}"/>
              </a:ext>
            </a:extLst>
          </p:cNvPr>
          <p:cNvSpPr txBox="1">
            <a:spLocks/>
          </p:cNvSpPr>
          <p:nvPr/>
        </p:nvSpPr>
        <p:spPr>
          <a:xfrm>
            <a:off x="207703" y="5525579"/>
            <a:ext cx="4531446" cy="4849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404040"/>
                </a:solidFill>
                <a:latin typeface="Inter"/>
              </a:rPr>
              <a:t>Worst Model – Logistic Regression</a:t>
            </a:r>
            <a:endParaRPr lang="en-IN" dirty="0">
              <a:solidFill>
                <a:srgbClr val="404040"/>
              </a:solidFill>
              <a:latin typeface="Inter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87B7CA-2FEB-7C45-1D75-DC69016FB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87174"/>
              </p:ext>
            </p:extLst>
          </p:nvPr>
        </p:nvGraphicFramePr>
        <p:xfrm>
          <a:off x="4878033" y="4707697"/>
          <a:ext cx="7257843" cy="2060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1168">
                  <a:extLst>
                    <a:ext uri="{9D8B030D-6E8A-4147-A177-3AD203B41FA5}">
                      <a16:colId xmlns:a16="http://schemas.microsoft.com/office/drawing/2014/main" val="904215683"/>
                    </a:ext>
                  </a:extLst>
                </a:gridCol>
                <a:gridCol w="1986116">
                  <a:extLst>
                    <a:ext uri="{9D8B030D-6E8A-4147-A177-3AD203B41FA5}">
                      <a16:colId xmlns:a16="http://schemas.microsoft.com/office/drawing/2014/main" val="141571633"/>
                    </a:ext>
                  </a:extLst>
                </a:gridCol>
                <a:gridCol w="1310559">
                  <a:extLst>
                    <a:ext uri="{9D8B030D-6E8A-4147-A177-3AD203B41FA5}">
                      <a16:colId xmlns:a16="http://schemas.microsoft.com/office/drawing/2014/main" val="2577204596"/>
                    </a:ext>
                  </a:extLst>
                </a:gridCol>
              </a:tblGrid>
              <a:tr h="336807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2691"/>
                  </a:ext>
                </a:extLst>
              </a:tr>
              <a:tr h="336807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interaction_quality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17.9415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10421"/>
                  </a:ext>
                </a:extLst>
              </a:tr>
              <a:tr h="423322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num_words_in_transcript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14.8166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493283"/>
                  </a:ext>
                </a:extLst>
              </a:tr>
              <a:tr h="401168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transcript_length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06012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confidence_score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8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57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066C-C201-1515-1412-DA447150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CA6C-049A-1322-24D2-ACA976C4B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61" y="1442166"/>
            <a:ext cx="10515600" cy="4388363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Approach:</a:t>
            </a:r>
            <a:endParaRPr lang="en-IN" sz="2400" b="0" i="0" dirty="0">
              <a:effectLst/>
              <a:latin typeface="Inter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IN" sz="2000" b="0" i="0" dirty="0">
                <a:effectLst/>
                <a:latin typeface="Inter"/>
              </a:rPr>
              <a:t>Use </a:t>
            </a:r>
            <a:r>
              <a:rPr lang="en-IN" sz="2000" b="1" i="0" dirty="0">
                <a:effectLst/>
                <a:latin typeface="Inter"/>
              </a:rPr>
              <a:t>BERT embeddings</a:t>
            </a:r>
            <a:r>
              <a:rPr lang="en-IN" sz="2000" b="0" i="0" dirty="0">
                <a:effectLst/>
                <a:latin typeface="Inter"/>
              </a:rPr>
              <a:t> to encode text features [</a:t>
            </a:r>
            <a:r>
              <a:rPr lang="en-US" sz="2000" b="0" dirty="0">
                <a:effectLst/>
                <a:latin typeface="Inter"/>
              </a:rPr>
              <a:t>'</a:t>
            </a:r>
            <a:r>
              <a:rPr lang="en-US" sz="2000" b="0" dirty="0" err="1">
                <a:effectLst/>
                <a:latin typeface="Inter"/>
              </a:rPr>
              <a:t>Transcript','Resume','Reason</a:t>
            </a:r>
            <a:r>
              <a:rPr lang="en-US" sz="2000" b="0" dirty="0">
                <a:effectLst/>
                <a:latin typeface="Inter"/>
              </a:rPr>
              <a:t> for decision', 'Job Description', 'polarity'</a:t>
            </a:r>
            <a:r>
              <a:rPr lang="en-IN" sz="2000" b="0" i="0" dirty="0">
                <a:effectLst/>
                <a:latin typeface="Inter"/>
              </a:rPr>
              <a:t>].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Inter"/>
              </a:rPr>
              <a:t>Train a </a:t>
            </a:r>
            <a:r>
              <a:rPr lang="en-IN" sz="2000" b="1" i="0" dirty="0">
                <a:effectLst/>
                <a:latin typeface="Inter"/>
              </a:rPr>
              <a:t>Neural Network (NN)</a:t>
            </a:r>
            <a:r>
              <a:rPr lang="en-IN" sz="2000" b="0" i="0" dirty="0">
                <a:effectLst/>
                <a:latin typeface="Inter"/>
              </a:rPr>
              <a:t> for classification.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Hyperparameters:</a:t>
            </a:r>
            <a:endParaRPr lang="en-IN" sz="2400" b="0" i="0" dirty="0">
              <a:effectLst/>
              <a:latin typeface="Inter"/>
            </a:endParaRPr>
          </a:p>
          <a:p>
            <a:pPr marL="742950" lvl="1" indent="-285750">
              <a:spcBef>
                <a:spcPts val="300"/>
              </a:spcBef>
            </a:pPr>
            <a:r>
              <a:rPr lang="en-IN" sz="2000" dirty="0" err="1">
                <a:latin typeface="Inter"/>
              </a:rPr>
              <a:t>Max_Depth</a:t>
            </a:r>
            <a:r>
              <a:rPr lang="en-IN" sz="2000" dirty="0">
                <a:latin typeface="Inter"/>
              </a:rPr>
              <a:t>, </a:t>
            </a:r>
            <a:r>
              <a:rPr lang="en-IN" sz="2000" dirty="0" err="1">
                <a:latin typeface="Inter"/>
              </a:rPr>
              <a:t>Learning_rate</a:t>
            </a:r>
            <a:r>
              <a:rPr lang="en-IN" sz="2000" dirty="0">
                <a:latin typeface="Inter"/>
              </a:rPr>
              <a:t>, </a:t>
            </a:r>
            <a:r>
              <a:rPr lang="en-IN" sz="2000" dirty="0" err="1">
                <a:latin typeface="Inter"/>
              </a:rPr>
              <a:t>n_estimators</a:t>
            </a:r>
            <a:r>
              <a:rPr lang="en-IN" sz="2000" dirty="0">
                <a:latin typeface="Inter"/>
              </a:rPr>
              <a:t>, subsample, </a:t>
            </a:r>
            <a:r>
              <a:rPr lang="en-IN" sz="2000" b="0" dirty="0" err="1">
                <a:effectLst/>
                <a:latin typeface="Inter"/>
              </a:rPr>
              <a:t>colsample_bytree</a:t>
            </a:r>
            <a:r>
              <a:rPr lang="en-IN" sz="2000" b="0" dirty="0">
                <a:effectLst/>
                <a:latin typeface="Inter"/>
              </a:rPr>
              <a:t>, Gamma, </a:t>
            </a:r>
            <a:r>
              <a:rPr lang="en-IN" sz="2000" b="0" dirty="0" err="1">
                <a:effectLst/>
                <a:latin typeface="Inter"/>
              </a:rPr>
              <a:t>reg_alpham</a:t>
            </a:r>
            <a:r>
              <a:rPr lang="en-IN" sz="2000" b="0" dirty="0">
                <a:effectLst/>
                <a:latin typeface="Inter"/>
              </a:rPr>
              <a:t>, </a:t>
            </a:r>
            <a:r>
              <a:rPr lang="en-IN" sz="2000" b="0" dirty="0" err="1">
                <a:effectLst/>
                <a:latin typeface="Inter"/>
              </a:rPr>
              <a:t>reg_lambda</a:t>
            </a:r>
            <a:endParaRPr lang="en-IN" sz="2000" b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Results:</a:t>
            </a:r>
            <a:endParaRPr lang="en-IN" sz="24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Inter"/>
              </a:rPr>
              <a:t>Accuracy:</a:t>
            </a:r>
            <a:r>
              <a:rPr lang="en-IN" sz="2000" b="0" i="0" dirty="0">
                <a:effectLst/>
                <a:latin typeface="Inter"/>
              </a:rPr>
              <a:t> </a:t>
            </a:r>
            <a:r>
              <a:rPr lang="en-IN" sz="2000" dirty="0">
                <a:latin typeface="Inter"/>
              </a:rPr>
              <a:t>90</a:t>
            </a:r>
            <a:r>
              <a:rPr lang="en-IN" sz="2000" b="0" i="0" dirty="0">
                <a:effectLst/>
                <a:latin typeface="Inter"/>
              </a:rPr>
              <a:t>%.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Inter"/>
              </a:rPr>
              <a:t>Insight:</a:t>
            </a:r>
            <a:r>
              <a:rPr lang="en-IN" sz="2000" b="0" i="0" dirty="0">
                <a:effectLst/>
                <a:latin typeface="Inter"/>
              </a:rPr>
              <a:t> BERT captures contextual information better than classical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000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A583BBEA-4742-DE3B-7AD1-E7A9E40DC4C8}"/>
              </a:ext>
            </a:extLst>
          </p:cNvPr>
          <p:cNvSpPr/>
          <p:nvPr/>
        </p:nvSpPr>
        <p:spPr>
          <a:xfrm>
            <a:off x="728812" y="324683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Training – Deep Learning Models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49552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5EB5-5497-3994-0943-98F547296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6026636-B3AE-9252-CE98-2FE32E3F8E0F}"/>
              </a:ext>
            </a:extLst>
          </p:cNvPr>
          <p:cNvSpPr/>
          <p:nvPr/>
        </p:nvSpPr>
        <p:spPr>
          <a:xfrm>
            <a:off x="379615" y="120511"/>
            <a:ext cx="9344488" cy="577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Post Model Analysis – SHAP Analysis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CE0E7D-A255-6B70-D876-195CD578C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15" y="1091533"/>
            <a:ext cx="5716385" cy="52896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A6B07-91C1-97BF-521E-A3DF8030F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532" y="1091533"/>
            <a:ext cx="5743468" cy="3326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702512-7C70-A05C-A4D8-1BC516B7C20B}"/>
              </a:ext>
            </a:extLst>
          </p:cNvPr>
          <p:cNvSpPr txBox="1"/>
          <p:nvPr/>
        </p:nvSpPr>
        <p:spPr>
          <a:xfrm>
            <a:off x="7952867" y="4441976"/>
            <a:ext cx="295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with High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CCC06-7712-BDF8-D8F2-271C36CFBBE9}"/>
              </a:ext>
            </a:extLst>
          </p:cNvPr>
          <p:cNvSpPr txBox="1"/>
          <p:nvPr/>
        </p:nvSpPr>
        <p:spPr>
          <a:xfrm>
            <a:off x="6656439" y="4799441"/>
            <a:ext cx="5155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Probability: 68.7283% </a:t>
            </a:r>
          </a:p>
          <a:p>
            <a:r>
              <a:rPr lang="en-I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Probability: 99.9888%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9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E03F-F7CD-EF79-03AF-28EE3DD4A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60338C6-8AE1-471A-9FFA-63E9C4961F51}"/>
              </a:ext>
            </a:extLst>
          </p:cNvPr>
          <p:cNvSpPr/>
          <p:nvPr/>
        </p:nvSpPr>
        <p:spPr>
          <a:xfrm>
            <a:off x="227367" y="0"/>
            <a:ext cx="786458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Post Model Analysis – Model Fairness</a:t>
            </a:r>
            <a:endParaRPr lang="en-US" sz="44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F00E7-2BA9-61EF-02C0-A5526BA5BD6F}"/>
              </a:ext>
            </a:extLst>
          </p:cNvPr>
          <p:cNvSpPr txBox="1"/>
          <p:nvPr/>
        </p:nvSpPr>
        <p:spPr>
          <a:xfrm>
            <a:off x="689482" y="5683045"/>
            <a:ext cx="5730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Partial Dependence Plot for '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cultural_fit_sentiment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and '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clarity_score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EB3A0-2877-1530-34C2-D0606D42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832515"/>
            <a:ext cx="6433335" cy="4850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E3292C-CC99-5C33-D352-084D93DC4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75" y="1162664"/>
            <a:ext cx="5343525" cy="4314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9BF711-0F6D-8295-CC47-924761338D2D}"/>
              </a:ext>
            </a:extLst>
          </p:cNvPr>
          <p:cNvSpPr txBox="1"/>
          <p:nvPr/>
        </p:nvSpPr>
        <p:spPr>
          <a:xfrm>
            <a:off x="8292890" y="5604279"/>
            <a:ext cx="348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 Dependency Plot for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resume_transcript_similarity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238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770</TotalTime>
  <Words>752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Barlow Bold</vt:lpstr>
      <vt:lpstr>Inter</vt:lpstr>
      <vt:lpstr>Montserrat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 of the process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Durgesh Babu</dc:creator>
  <cp:lastModifiedBy>Durgesh Babu</cp:lastModifiedBy>
  <cp:revision>17</cp:revision>
  <dcterms:created xsi:type="dcterms:W3CDTF">2025-01-29T04:04:31Z</dcterms:created>
  <dcterms:modified xsi:type="dcterms:W3CDTF">2025-01-30T09:20:38Z</dcterms:modified>
</cp:coreProperties>
</file>