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5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74"/>
  </p:normalViewPr>
  <p:slideViewPr>
    <p:cSldViewPr snapToGrid="0" snapToObjects="1">
      <p:cViewPr varScale="1">
        <p:scale>
          <a:sx n="78" d="100"/>
          <a:sy n="78" d="100"/>
        </p:scale>
        <p:origin x="67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ntha Tresa" userId="aba5e649ae6a7808" providerId="LiveId" clId="{26DD0C8A-8D93-421A-84DA-B54B15B0C2D9}"/>
    <pc:docChg chg="modSld">
      <pc:chgData name="Samantha Tresa" userId="aba5e649ae6a7808" providerId="LiveId" clId="{26DD0C8A-8D93-421A-84DA-B54B15B0C2D9}" dt="2025-05-10T18:01:21.083" v="27" actId="20577"/>
      <pc:docMkLst>
        <pc:docMk/>
      </pc:docMkLst>
      <pc:sldChg chg="modSp mod">
        <pc:chgData name="Samantha Tresa" userId="aba5e649ae6a7808" providerId="LiveId" clId="{26DD0C8A-8D93-421A-84DA-B54B15B0C2D9}" dt="2025-05-10T18:01:21.083" v="27" actId="20577"/>
        <pc:sldMkLst>
          <pc:docMk/>
          <pc:sldMk cId="110924501" sldId="256"/>
        </pc:sldMkLst>
        <pc:spChg chg="mod">
          <ac:chgData name="Samantha Tresa" userId="aba5e649ae6a7808" providerId="LiveId" clId="{26DD0C8A-8D93-421A-84DA-B54B15B0C2D9}" dt="2025-05-10T18:01:21.083" v="27" actId="20577"/>
          <ac:spMkLst>
            <pc:docMk/>
            <pc:sldMk cId="110924501" sldId="256"/>
            <ac:spMk id="27" creationId="{17C37D88-33C2-1A18-7AB6-F5601AF8B7A8}"/>
          </ac:spMkLst>
        </pc:spChg>
        <pc:spChg chg="mod">
          <ac:chgData name="Samantha Tresa" userId="aba5e649ae6a7808" providerId="LiveId" clId="{26DD0C8A-8D93-421A-84DA-B54B15B0C2D9}" dt="2025-05-10T14:36:53.058" v="16" actId="20577"/>
          <ac:spMkLst>
            <pc:docMk/>
            <pc:sldMk cId="110924501" sldId="256"/>
            <ac:spMk id="58" creationId="{23626AFB-8624-FBC8-41B3-978DA33365EC}"/>
          </ac:spMkLst>
        </pc:spChg>
      </pc:sldChg>
      <pc:sldChg chg="modSp mod">
        <pc:chgData name="Samantha Tresa" userId="aba5e649ae6a7808" providerId="LiveId" clId="{26DD0C8A-8D93-421A-84DA-B54B15B0C2D9}" dt="2025-05-10T14:37:30.380" v="18" actId="255"/>
        <pc:sldMkLst>
          <pc:docMk/>
          <pc:sldMk cId="638680083" sldId="257"/>
        </pc:sldMkLst>
        <pc:spChg chg="mod">
          <ac:chgData name="Samantha Tresa" userId="aba5e649ae6a7808" providerId="LiveId" clId="{26DD0C8A-8D93-421A-84DA-B54B15B0C2D9}" dt="2025-05-10T14:37:30.380" v="18" actId="255"/>
          <ac:spMkLst>
            <pc:docMk/>
            <pc:sldMk cId="638680083" sldId="257"/>
            <ac:spMk id="13" creationId="{1AAB14DD-6A27-4871-BC1D-24E878027E4B}"/>
          </ac:spMkLst>
        </pc:spChg>
        <pc:spChg chg="mod">
          <ac:chgData name="Samantha Tresa" userId="aba5e649ae6a7808" providerId="LiveId" clId="{26DD0C8A-8D93-421A-84DA-B54B15B0C2D9}" dt="2025-05-10T14:37:23.182" v="17" actId="255"/>
          <ac:spMkLst>
            <pc:docMk/>
            <pc:sldMk cId="638680083" sldId="257"/>
            <ac:spMk id="14" creationId="{24F7F742-78CB-51D6-CA6C-BEBDF919237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CC0E-8974-6DBB-5836-9F54601FCB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3C546515-F1B9-E37B-39CC-663E0F470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D1C871-A258-C910-AFBE-50B979ADBAF6}"/>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DF33B7B8-EAFD-FB7C-6ECF-70857AD67D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6F083-7555-C9AD-3BA1-E274F648CFE2}"/>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2042322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6CDC9-C024-D7A3-B228-A7751538863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8446ED0-EF5E-B63B-4147-CE3D9A266AE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EE60D90-692F-D429-6FF3-5A0F9B38E812}"/>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5B840E98-D854-5AA4-2104-81A22CA8F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B1971-B6E8-1178-353D-EC4219D10151}"/>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722128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049F0F-2C38-D01C-7868-B4BA88DA813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F07557-80D2-AC37-56BF-6E79C1B202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D8023C-45E1-37DA-6CD1-B5136F1128B4}"/>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0A54D7E3-27E2-B8A5-61D7-D8E0209515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37960-916A-C0F5-07DE-67B2B446D7E6}"/>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493040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92B9-6956-48EB-9897-E907FEDA15F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71DF920-1925-199F-16F5-181D8C08FD2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8BD183E-BF73-20D4-FCB3-71F1855A8AA5}"/>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1799890A-31A6-DFBD-8190-E28D761183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1F9F7-0A75-C29C-CB00-6F9EFFADB908}"/>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1979249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37C3-C1DF-59A8-2CC7-7DD3978E210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D2B62A-173C-D301-D82C-6A2DBE6E39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9061FC-36F2-6464-16DC-41D569D30610}"/>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3994A934-57CA-80C2-198C-4D60A24DED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35BB0-CCA2-BDD6-29BA-180B8B7810BF}"/>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304846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EF09-AC49-260B-55AB-46E8742F4D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C4EAE5-17DE-6EE6-F8B5-51FAD8C6D80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FA6A130-82D7-243E-4A82-8584D2002D9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959647-1BCD-FDED-C501-ED759DAA8412}"/>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6" name="Footer Placeholder 5">
            <a:extLst>
              <a:ext uri="{FF2B5EF4-FFF2-40B4-BE49-F238E27FC236}">
                <a16:creationId xmlns:a16="http://schemas.microsoft.com/office/drawing/2014/main" id="{FB8C69E5-611D-A663-6A4F-A93F9D12F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9EBEC1-D73A-B794-C0D0-652536DCAFBA}"/>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345845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E050B-76A6-41CD-A4B6-57B65F77145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078B427-99AB-0095-F8F8-35E45E4669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F29A76-2D37-6ED8-98D9-3E704BA0BC6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15F134B-5DD3-844D-6119-C98C166B0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8528D0E-7609-8F13-8452-2DB595C652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536C1C1-29FE-DD4E-8695-953336ED5CD3}"/>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8" name="Footer Placeholder 7">
            <a:extLst>
              <a:ext uri="{FF2B5EF4-FFF2-40B4-BE49-F238E27FC236}">
                <a16:creationId xmlns:a16="http://schemas.microsoft.com/office/drawing/2014/main" id="{92BF36EA-D2D1-EC23-7D40-B14E8A2EF8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5623A8-4BC2-1984-68E7-FB0749B87217}"/>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284945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1271-336E-E4A0-2CB7-D01E67DB70B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93AF0C2-BAD9-F027-8FAC-EF93A6B74232}"/>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4" name="Footer Placeholder 3">
            <a:extLst>
              <a:ext uri="{FF2B5EF4-FFF2-40B4-BE49-F238E27FC236}">
                <a16:creationId xmlns:a16="http://schemas.microsoft.com/office/drawing/2014/main" id="{F39CF184-FD76-D43F-50D8-C76B5DEAEDF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E81E50-AD0D-8BA0-0166-FFBE90DACCB5}"/>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165227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5CB3DF-AC76-B527-3191-A3F8291218AA}"/>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3" name="Footer Placeholder 2">
            <a:extLst>
              <a:ext uri="{FF2B5EF4-FFF2-40B4-BE49-F238E27FC236}">
                <a16:creationId xmlns:a16="http://schemas.microsoft.com/office/drawing/2014/main" id="{C269620A-50E7-2B29-3134-11836AB860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74607A-2A14-4361-1A7A-CE75B0B231AD}"/>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407102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1CA51-D637-43A1-83F1-2E97962C248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CF365F4-8C57-6A15-0014-84A3EDB304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0FFB306-C4AC-1F5E-1F7E-EFB3B640F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FBD881-27E6-038D-80B2-63642B4A87FE}"/>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6" name="Footer Placeholder 5">
            <a:extLst>
              <a:ext uri="{FF2B5EF4-FFF2-40B4-BE49-F238E27FC236}">
                <a16:creationId xmlns:a16="http://schemas.microsoft.com/office/drawing/2014/main" id="{44C7C52E-B77C-6B6D-2F58-8673A1B812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990E22-49D6-95B5-CA38-446C08339A74}"/>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157336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207FC-B54C-02B8-4BEF-9E3C090898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CD0D4CD-1D18-DE80-AFF2-5A25BEF77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A4621C-008E-C949-12F4-0A5C9053B4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69A26B4-9011-0BD6-ED39-A65AD508D995}"/>
              </a:ext>
            </a:extLst>
          </p:cNvPr>
          <p:cNvSpPr>
            <a:spLocks noGrp="1"/>
          </p:cNvSpPr>
          <p:nvPr>
            <p:ph type="dt" sz="half" idx="10"/>
          </p:nvPr>
        </p:nvSpPr>
        <p:spPr/>
        <p:txBody>
          <a:bodyPr/>
          <a:lstStyle/>
          <a:p>
            <a:fld id="{986C9780-0709-EC4C-B821-2D0F06600C69}" type="datetimeFigureOut">
              <a:rPr lang="en-US" smtClean="0"/>
              <a:t>5/15/2025</a:t>
            </a:fld>
            <a:endParaRPr lang="en-US"/>
          </a:p>
        </p:txBody>
      </p:sp>
      <p:sp>
        <p:nvSpPr>
          <p:cNvPr id="6" name="Footer Placeholder 5">
            <a:extLst>
              <a:ext uri="{FF2B5EF4-FFF2-40B4-BE49-F238E27FC236}">
                <a16:creationId xmlns:a16="http://schemas.microsoft.com/office/drawing/2014/main" id="{6FB624EE-8F80-4A6E-A191-1BFAE23487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F10F9-8C52-E668-2953-A2F0ADB9BE5D}"/>
              </a:ext>
            </a:extLst>
          </p:cNvPr>
          <p:cNvSpPr>
            <a:spLocks noGrp="1"/>
          </p:cNvSpPr>
          <p:nvPr>
            <p:ph type="sldNum" sz="quarter" idx="12"/>
          </p:nvPr>
        </p:nvSpPr>
        <p:spPr/>
        <p:txBody>
          <a:bodyPr/>
          <a:lstStyle/>
          <a:p>
            <a:fld id="{2B660C22-7C8C-2142-A88B-C305D30DE310}" type="slidenum">
              <a:rPr lang="en-US" smtClean="0"/>
              <a:t>‹#›</a:t>
            </a:fld>
            <a:endParaRPr lang="en-US"/>
          </a:p>
        </p:txBody>
      </p:sp>
    </p:spTree>
    <p:extLst>
      <p:ext uri="{BB962C8B-B14F-4D97-AF65-F5344CB8AC3E}">
        <p14:creationId xmlns:p14="http://schemas.microsoft.com/office/powerpoint/2010/main" val="4024310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BD88DF-9091-4283-8806-256C933287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D93F24E-53C6-609A-0D12-C33F201F3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3DF895-E590-3CDD-699F-7DDE32D275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6C9780-0709-EC4C-B821-2D0F06600C69}" type="datetimeFigureOut">
              <a:rPr lang="en-US" smtClean="0"/>
              <a:t>5/15/2025</a:t>
            </a:fld>
            <a:endParaRPr lang="en-US"/>
          </a:p>
        </p:txBody>
      </p:sp>
      <p:sp>
        <p:nvSpPr>
          <p:cNvPr id="5" name="Footer Placeholder 4">
            <a:extLst>
              <a:ext uri="{FF2B5EF4-FFF2-40B4-BE49-F238E27FC236}">
                <a16:creationId xmlns:a16="http://schemas.microsoft.com/office/drawing/2014/main" id="{A9870089-79C1-8D08-896A-9528B67F28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66DCAE1-BD61-AE72-0289-00698EC855E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660C22-7C8C-2142-A88B-C305D30DE310}" type="slidenum">
              <a:rPr lang="en-US" smtClean="0"/>
              <a:t>‹#›</a:t>
            </a:fld>
            <a:endParaRPr lang="en-US"/>
          </a:p>
        </p:txBody>
      </p:sp>
    </p:spTree>
    <p:extLst>
      <p:ext uri="{BB962C8B-B14F-4D97-AF65-F5344CB8AC3E}">
        <p14:creationId xmlns:p14="http://schemas.microsoft.com/office/powerpoint/2010/main" val="3352578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Box 6">
            <a:extLst>
              <a:ext uri="{FF2B5EF4-FFF2-40B4-BE49-F238E27FC236}">
                <a16:creationId xmlns:a16="http://schemas.microsoft.com/office/drawing/2014/main" id="{BA48158D-AAF0-45BF-9BBF-ED2FE9BCA314}"/>
              </a:ext>
            </a:extLst>
          </p:cNvPr>
          <p:cNvSpPr txBox="1"/>
          <p:nvPr/>
        </p:nvSpPr>
        <p:spPr>
          <a:xfrm>
            <a:off x="654893" y="3550458"/>
            <a:ext cx="6720662" cy="465833"/>
          </a:xfrm>
          <a:prstGeom prst="rect">
            <a:avLst/>
          </a:prstGeom>
        </p:spPr>
        <p:txBody>
          <a:bodyPr wrap="square" lIns="0" tIns="0" rIns="0" bIns="0" rtlCol="0" anchor="t">
            <a:spAutoFit/>
          </a:bodyPr>
          <a:lstStyle/>
          <a:p>
            <a:pPr algn="l">
              <a:lnSpc>
                <a:spcPts val="4200"/>
              </a:lnSpc>
              <a:spcBef>
                <a:spcPct val="0"/>
              </a:spcBef>
            </a:pPr>
            <a:r>
              <a:rPr lang="en-US" sz="22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K Gothic Bold"/>
              </a:rPr>
              <a:t>Team Details</a:t>
            </a:r>
          </a:p>
        </p:txBody>
      </p:sp>
      <p:sp>
        <p:nvSpPr>
          <p:cNvPr id="11" name="TextBox 7">
            <a:extLst>
              <a:ext uri="{FF2B5EF4-FFF2-40B4-BE49-F238E27FC236}">
                <a16:creationId xmlns:a16="http://schemas.microsoft.com/office/drawing/2014/main" id="{1A1216FB-DF22-B811-362F-ACC967A4F9D4}"/>
              </a:ext>
            </a:extLst>
          </p:cNvPr>
          <p:cNvSpPr txBox="1"/>
          <p:nvPr/>
        </p:nvSpPr>
        <p:spPr>
          <a:xfrm>
            <a:off x="654893" y="4096558"/>
            <a:ext cx="3992862" cy="343171"/>
          </a:xfrm>
          <a:prstGeom prst="rect">
            <a:avLst/>
          </a:prstGeom>
        </p:spPr>
        <p:txBody>
          <a:bodyPr wrap="square" lIns="0" tIns="0" rIns="0" bIns="0" rtlCol="0" anchor="t">
            <a:spAutoFit/>
          </a:bodyPr>
          <a:lstStyle/>
          <a:p>
            <a:pPr algn="l">
              <a:lnSpc>
                <a:spcPts val="3079"/>
              </a:lnSpc>
              <a:spcBef>
                <a:spcPct val="0"/>
              </a:spcBef>
            </a:pPr>
            <a:r>
              <a:rPr lang="en-US" sz="1600" dirty="0" err="1">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Engg</a:t>
            </a: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Team Member 1 (Leader): </a:t>
            </a:r>
          </a:p>
        </p:txBody>
      </p:sp>
      <p:sp>
        <p:nvSpPr>
          <p:cNvPr id="12" name="TextBox 8">
            <a:extLst>
              <a:ext uri="{FF2B5EF4-FFF2-40B4-BE49-F238E27FC236}">
                <a16:creationId xmlns:a16="http://schemas.microsoft.com/office/drawing/2014/main" id="{F75A84E4-41F3-8D89-644B-81BB38A86D1D}"/>
              </a:ext>
            </a:extLst>
          </p:cNvPr>
          <p:cNvSpPr txBox="1"/>
          <p:nvPr/>
        </p:nvSpPr>
        <p:spPr>
          <a:xfrm>
            <a:off x="3525737" y="4096558"/>
            <a:ext cx="2755447"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Durgesh Babu P</a:t>
            </a:r>
          </a:p>
        </p:txBody>
      </p:sp>
      <p:sp>
        <p:nvSpPr>
          <p:cNvPr id="13" name="TextBox 9">
            <a:extLst>
              <a:ext uri="{FF2B5EF4-FFF2-40B4-BE49-F238E27FC236}">
                <a16:creationId xmlns:a16="http://schemas.microsoft.com/office/drawing/2014/main" id="{D9AD17A5-B575-D18F-92CE-5D5820F112ED}"/>
              </a:ext>
            </a:extLst>
          </p:cNvPr>
          <p:cNvSpPr txBox="1"/>
          <p:nvPr/>
        </p:nvSpPr>
        <p:spPr>
          <a:xfrm>
            <a:off x="654893" y="4437588"/>
            <a:ext cx="3815062" cy="343171"/>
          </a:xfrm>
          <a:prstGeom prst="rect">
            <a:avLst/>
          </a:prstGeom>
        </p:spPr>
        <p:txBody>
          <a:bodyPr wrap="square" lIns="0" tIns="0" rIns="0" bIns="0" rtlCol="0" anchor="t">
            <a:spAutoFit/>
          </a:bodyPr>
          <a:lstStyle/>
          <a:p>
            <a:pPr marL="0" lvl="0" indent="0" algn="l">
              <a:lnSpc>
                <a:spcPts val="3079"/>
              </a:lnSpc>
              <a:spcBef>
                <a:spcPct val="0"/>
              </a:spcBef>
            </a:pPr>
            <a:r>
              <a:rPr lang="en-US" sz="1600" dirty="0" err="1">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Engg</a:t>
            </a: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T</a:t>
            </a:r>
            <a:r>
              <a:rPr lang="en-US" sz="1600" u="none" strike="noStrike"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eam Member 2: </a:t>
            </a:r>
          </a:p>
        </p:txBody>
      </p:sp>
      <p:sp>
        <p:nvSpPr>
          <p:cNvPr id="14" name="TextBox 10">
            <a:extLst>
              <a:ext uri="{FF2B5EF4-FFF2-40B4-BE49-F238E27FC236}">
                <a16:creationId xmlns:a16="http://schemas.microsoft.com/office/drawing/2014/main" id="{81171E2C-6E2F-549D-A391-8DE7DF850A5C}"/>
              </a:ext>
            </a:extLst>
          </p:cNvPr>
          <p:cNvSpPr txBox="1"/>
          <p:nvPr/>
        </p:nvSpPr>
        <p:spPr>
          <a:xfrm>
            <a:off x="653991" y="4776098"/>
            <a:ext cx="3815062" cy="343171"/>
          </a:xfrm>
          <a:prstGeom prst="rect">
            <a:avLst/>
          </a:prstGeom>
        </p:spPr>
        <p:txBody>
          <a:bodyPr wrap="square" lIns="0" tIns="0" rIns="0" bIns="0" rtlCol="0" anchor="t">
            <a:spAutoFit/>
          </a:bodyPr>
          <a:lstStyle/>
          <a:p>
            <a:pPr marL="0" lvl="0" indent="0" algn="l">
              <a:lnSpc>
                <a:spcPts val="3079"/>
              </a:lnSpc>
              <a:spcBef>
                <a:spcPct val="0"/>
              </a:spcBef>
            </a:pPr>
            <a:r>
              <a:rPr lang="en-US" sz="1600" u="none" strike="noStrike" dirty="0" err="1">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Engg</a:t>
            </a:r>
            <a:r>
              <a:rPr lang="en-US" sz="1600" u="none" strike="noStrike"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Team Member 3: </a:t>
            </a:r>
          </a:p>
        </p:txBody>
      </p:sp>
      <p:sp>
        <p:nvSpPr>
          <p:cNvPr id="15" name="TextBox 11">
            <a:extLst>
              <a:ext uri="{FF2B5EF4-FFF2-40B4-BE49-F238E27FC236}">
                <a16:creationId xmlns:a16="http://schemas.microsoft.com/office/drawing/2014/main" id="{CC3A6DEB-4041-BA37-B132-BCD9ACAA862D}"/>
              </a:ext>
            </a:extLst>
          </p:cNvPr>
          <p:cNvSpPr txBox="1"/>
          <p:nvPr/>
        </p:nvSpPr>
        <p:spPr>
          <a:xfrm>
            <a:off x="653991" y="5093682"/>
            <a:ext cx="3815062" cy="343171"/>
          </a:xfrm>
          <a:prstGeom prst="rect">
            <a:avLst/>
          </a:prstGeom>
        </p:spPr>
        <p:txBody>
          <a:bodyPr wrap="square" lIns="0" tIns="0" rIns="0" bIns="0" rtlCol="0" anchor="t">
            <a:spAutoFit/>
          </a:bodyPr>
          <a:lstStyle/>
          <a:p>
            <a:pPr marL="0" lvl="0" indent="0" algn="l">
              <a:lnSpc>
                <a:spcPts val="3079"/>
              </a:lnSpc>
              <a:spcBef>
                <a:spcPct val="0"/>
              </a:spcBef>
            </a:pPr>
            <a:r>
              <a:rPr lang="en-US" sz="1600" u="none" strike="noStrike" dirty="0" err="1">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Engg</a:t>
            </a:r>
            <a:r>
              <a:rPr lang="en-US" sz="1600" u="none" strike="noStrike"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Team Member 4: </a:t>
            </a:r>
          </a:p>
        </p:txBody>
      </p:sp>
      <p:sp>
        <p:nvSpPr>
          <p:cNvPr id="19" name="TextBox 16">
            <a:extLst>
              <a:ext uri="{FF2B5EF4-FFF2-40B4-BE49-F238E27FC236}">
                <a16:creationId xmlns:a16="http://schemas.microsoft.com/office/drawing/2014/main" id="{BCFC4577-B826-40DB-CD8B-2D6A2B8F3B84}"/>
              </a:ext>
            </a:extLst>
          </p:cNvPr>
          <p:cNvSpPr txBox="1"/>
          <p:nvPr/>
        </p:nvSpPr>
        <p:spPr>
          <a:xfrm>
            <a:off x="2745996" y="4437588"/>
            <a:ext cx="3535189"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Manish K Jain</a:t>
            </a:r>
          </a:p>
        </p:txBody>
      </p:sp>
      <p:sp>
        <p:nvSpPr>
          <p:cNvPr id="20" name="TextBox 17">
            <a:extLst>
              <a:ext uri="{FF2B5EF4-FFF2-40B4-BE49-F238E27FC236}">
                <a16:creationId xmlns:a16="http://schemas.microsoft.com/office/drawing/2014/main" id="{4DF7996B-E104-B98A-AACA-1321AF4B177D}"/>
              </a:ext>
            </a:extLst>
          </p:cNvPr>
          <p:cNvSpPr txBox="1"/>
          <p:nvPr/>
        </p:nvSpPr>
        <p:spPr>
          <a:xfrm>
            <a:off x="2745997" y="4773957"/>
            <a:ext cx="3048820"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S Arthi</a:t>
            </a:r>
          </a:p>
        </p:txBody>
      </p:sp>
      <p:sp>
        <p:nvSpPr>
          <p:cNvPr id="21" name="TextBox 18">
            <a:extLst>
              <a:ext uri="{FF2B5EF4-FFF2-40B4-BE49-F238E27FC236}">
                <a16:creationId xmlns:a16="http://schemas.microsoft.com/office/drawing/2014/main" id="{44C96552-4784-6D8C-7C70-C5806E3D92FC}"/>
              </a:ext>
            </a:extLst>
          </p:cNvPr>
          <p:cNvSpPr txBox="1"/>
          <p:nvPr/>
        </p:nvSpPr>
        <p:spPr>
          <a:xfrm>
            <a:off x="2745996" y="5093682"/>
            <a:ext cx="3439429"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Gagan KM </a:t>
            </a:r>
          </a:p>
        </p:txBody>
      </p:sp>
      <p:sp>
        <p:nvSpPr>
          <p:cNvPr id="27" name="TextBox 14">
            <a:extLst>
              <a:ext uri="{FF2B5EF4-FFF2-40B4-BE49-F238E27FC236}">
                <a16:creationId xmlns:a16="http://schemas.microsoft.com/office/drawing/2014/main" id="{17C37D88-33C2-1A18-7AB6-F5601AF8B7A8}"/>
              </a:ext>
            </a:extLst>
          </p:cNvPr>
          <p:cNvSpPr txBox="1"/>
          <p:nvPr/>
        </p:nvSpPr>
        <p:spPr>
          <a:xfrm>
            <a:off x="2340190" y="2377451"/>
            <a:ext cx="7511620" cy="650691"/>
          </a:xfrm>
          <a:prstGeom prst="rect">
            <a:avLst/>
          </a:prstGeom>
        </p:spPr>
        <p:txBody>
          <a:bodyPr wrap="square" lIns="0" tIns="0" rIns="0" bIns="0" rtlCol="0" anchor="t">
            <a:spAutoFit/>
          </a:bodyPr>
          <a:lstStyle/>
          <a:p>
            <a:pPr algn="ctr">
              <a:lnSpc>
                <a:spcPts val="5599"/>
              </a:lnSpc>
              <a:spcBef>
                <a:spcPct val="0"/>
              </a:spcBef>
            </a:pPr>
            <a:r>
              <a:rPr lang="en-US" sz="3200" b="1"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K Gothic Bold"/>
              </a:rPr>
              <a:t>Team 23 - </a:t>
            </a:r>
            <a:r>
              <a:rPr lang="en-US" sz="3200" b="1"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K Gothic Bold"/>
              </a:rPr>
              <a:t>AlzBot</a:t>
            </a:r>
            <a:r>
              <a:rPr lang="en-US" sz="3200" b="1"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K Gothic Bold"/>
              </a:rPr>
              <a:t> </a:t>
            </a:r>
          </a:p>
        </p:txBody>
      </p:sp>
      <p:sp>
        <p:nvSpPr>
          <p:cNvPr id="31" name="Rectangle 30">
            <a:extLst>
              <a:ext uri="{FF2B5EF4-FFF2-40B4-BE49-F238E27FC236}">
                <a16:creationId xmlns:a16="http://schemas.microsoft.com/office/drawing/2014/main" id="{4CAA8D85-23FB-646D-C884-FF574B2D1663}"/>
              </a:ext>
            </a:extLst>
          </p:cNvPr>
          <p:cNvSpPr/>
          <p:nvPr/>
        </p:nvSpPr>
        <p:spPr>
          <a:xfrm>
            <a:off x="287866" y="3429000"/>
            <a:ext cx="11599333" cy="312420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12">
            <a:extLst>
              <a:ext uri="{FF2B5EF4-FFF2-40B4-BE49-F238E27FC236}">
                <a16:creationId xmlns:a16="http://schemas.microsoft.com/office/drawing/2014/main" id="{8FCEE441-49E2-5928-6128-36101D4794EA}"/>
              </a:ext>
            </a:extLst>
          </p:cNvPr>
          <p:cNvSpPr txBox="1"/>
          <p:nvPr/>
        </p:nvSpPr>
        <p:spPr>
          <a:xfrm>
            <a:off x="6652274" y="4102739"/>
            <a:ext cx="3075087" cy="343171"/>
          </a:xfrm>
          <a:prstGeom prst="rect">
            <a:avLst/>
          </a:prstGeom>
        </p:spPr>
        <p:txBody>
          <a:bodyPr lIns="0" tIns="0" rIns="0" bIns="0" rtlCol="0" anchor="t">
            <a:spAutoFit/>
          </a:bodyPr>
          <a:lstStyle/>
          <a:p>
            <a:pPr>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Organization Name: </a:t>
            </a:r>
          </a:p>
        </p:txBody>
      </p:sp>
      <p:sp>
        <p:nvSpPr>
          <p:cNvPr id="56" name="TextBox 13">
            <a:extLst>
              <a:ext uri="{FF2B5EF4-FFF2-40B4-BE49-F238E27FC236}">
                <a16:creationId xmlns:a16="http://schemas.microsoft.com/office/drawing/2014/main" id="{07EB3150-FBC2-41A0-0D67-BFEC996AB949}"/>
              </a:ext>
            </a:extLst>
          </p:cNvPr>
          <p:cNvSpPr txBox="1"/>
          <p:nvPr/>
        </p:nvSpPr>
        <p:spPr>
          <a:xfrm>
            <a:off x="6642605" y="4401943"/>
            <a:ext cx="3535189" cy="343171"/>
          </a:xfrm>
          <a:prstGeom prst="rect">
            <a:avLst/>
          </a:prstGeom>
        </p:spPr>
        <p:txBody>
          <a:bodyPr lIns="0" tIns="0" rIns="0" bIns="0" rtlCol="0" anchor="t">
            <a:spAutoFit/>
          </a:bodyPr>
          <a:lstStyle/>
          <a:p>
            <a:pPr>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Email Id (Team Leader):</a:t>
            </a:r>
          </a:p>
        </p:txBody>
      </p:sp>
      <p:sp>
        <p:nvSpPr>
          <p:cNvPr id="57" name="TextBox 15">
            <a:extLst>
              <a:ext uri="{FF2B5EF4-FFF2-40B4-BE49-F238E27FC236}">
                <a16:creationId xmlns:a16="http://schemas.microsoft.com/office/drawing/2014/main" id="{7C20F614-286F-CE84-2B69-A4B9EF305A1B}"/>
              </a:ext>
            </a:extLst>
          </p:cNvPr>
          <p:cNvSpPr txBox="1"/>
          <p:nvPr/>
        </p:nvSpPr>
        <p:spPr>
          <a:xfrm>
            <a:off x="6646172" y="4716107"/>
            <a:ext cx="4861620" cy="343171"/>
          </a:xfrm>
          <a:prstGeom prst="rect">
            <a:avLst/>
          </a:prstGeom>
        </p:spPr>
        <p:txBody>
          <a:bodyPr lIns="0" tIns="0" rIns="0" bIns="0" rtlCol="0" anchor="t">
            <a:spAutoFit/>
          </a:bodyPr>
          <a:lstStyle/>
          <a:p>
            <a:pPr>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Contact Number (Team Leader):</a:t>
            </a:r>
          </a:p>
        </p:txBody>
      </p:sp>
      <p:sp>
        <p:nvSpPr>
          <p:cNvPr id="58" name="TextBox 19">
            <a:extLst>
              <a:ext uri="{FF2B5EF4-FFF2-40B4-BE49-F238E27FC236}">
                <a16:creationId xmlns:a16="http://schemas.microsoft.com/office/drawing/2014/main" id="{23626AFB-8624-FBC8-41B3-978DA33365EC}"/>
              </a:ext>
            </a:extLst>
          </p:cNvPr>
          <p:cNvSpPr txBox="1"/>
          <p:nvPr/>
        </p:nvSpPr>
        <p:spPr>
          <a:xfrm>
            <a:off x="8523293" y="4098435"/>
            <a:ext cx="3363906" cy="347475"/>
          </a:xfrm>
          <a:prstGeom prst="rect">
            <a:avLst/>
          </a:prstGeom>
        </p:spPr>
        <p:txBody>
          <a:bodyPr wrap="square" lIns="0" tIns="0" rIns="0" bIns="0" rtlCol="0" anchor="t">
            <a:spAutoFit/>
          </a:bodyPr>
          <a:lstStyle/>
          <a:p>
            <a:pPr>
              <a:lnSpc>
                <a:spcPts val="3079"/>
              </a:lnSpc>
              <a:spcBef>
                <a:spcPct val="0"/>
              </a:spcBef>
            </a:pPr>
            <a:r>
              <a:rPr lang="en-US" sz="1600"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Rajarajeswari</a:t>
            </a: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College of Engineering</a:t>
            </a:r>
          </a:p>
        </p:txBody>
      </p:sp>
      <p:sp>
        <p:nvSpPr>
          <p:cNvPr id="59" name="TextBox 20">
            <a:extLst>
              <a:ext uri="{FF2B5EF4-FFF2-40B4-BE49-F238E27FC236}">
                <a16:creationId xmlns:a16="http://schemas.microsoft.com/office/drawing/2014/main" id="{98BC41A2-46B6-235D-903D-077874195C7F}"/>
              </a:ext>
            </a:extLst>
          </p:cNvPr>
          <p:cNvSpPr txBox="1"/>
          <p:nvPr/>
        </p:nvSpPr>
        <p:spPr>
          <a:xfrm>
            <a:off x="8910907" y="4401942"/>
            <a:ext cx="2508895" cy="339004"/>
          </a:xfrm>
          <a:prstGeom prst="rect">
            <a:avLst/>
          </a:prstGeom>
        </p:spPr>
        <p:txBody>
          <a:bodyPr wrap="square" lIns="0" tIns="0" rIns="0" bIns="0" rtlCol="0" anchor="t">
            <a:spAutoFit/>
          </a:bodyPr>
          <a:lstStyle/>
          <a:p>
            <a:pPr>
              <a:lnSpc>
                <a:spcPts val="3079"/>
              </a:lnSpc>
              <a:spcBef>
                <a:spcPct val="0"/>
              </a:spcBef>
            </a:pPr>
            <a:r>
              <a:rPr lang="en-US" sz="14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durgeshbabu5863@gmail.com</a:t>
            </a:r>
          </a:p>
        </p:txBody>
      </p:sp>
      <p:sp>
        <p:nvSpPr>
          <p:cNvPr id="60" name="TextBox 21">
            <a:extLst>
              <a:ext uri="{FF2B5EF4-FFF2-40B4-BE49-F238E27FC236}">
                <a16:creationId xmlns:a16="http://schemas.microsoft.com/office/drawing/2014/main" id="{6990AE64-0F85-6C43-EA81-05E0EA57C762}"/>
              </a:ext>
            </a:extLst>
          </p:cNvPr>
          <p:cNvSpPr txBox="1"/>
          <p:nvPr/>
        </p:nvSpPr>
        <p:spPr>
          <a:xfrm>
            <a:off x="9633747" y="4722452"/>
            <a:ext cx="1611412"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8438529357</a:t>
            </a:r>
          </a:p>
        </p:txBody>
      </p:sp>
      <p:sp>
        <p:nvSpPr>
          <p:cNvPr id="74" name="TextBox 7">
            <a:extLst>
              <a:ext uri="{FF2B5EF4-FFF2-40B4-BE49-F238E27FC236}">
                <a16:creationId xmlns:a16="http://schemas.microsoft.com/office/drawing/2014/main" id="{4097E22B-BE5C-5C66-7353-A12EF27E9069}"/>
              </a:ext>
            </a:extLst>
          </p:cNvPr>
          <p:cNvSpPr txBox="1"/>
          <p:nvPr/>
        </p:nvSpPr>
        <p:spPr>
          <a:xfrm>
            <a:off x="662919" y="5615241"/>
            <a:ext cx="3992862" cy="343171"/>
          </a:xfrm>
          <a:prstGeom prst="rect">
            <a:avLst/>
          </a:prstGeom>
        </p:spPr>
        <p:txBody>
          <a:bodyPr wrap="square" lIns="0" tIns="0" rIns="0" bIns="0" rtlCol="0" anchor="t">
            <a:spAutoFit/>
          </a:bodyPr>
          <a:lstStyle/>
          <a:p>
            <a:pPr algn="l">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Medical Team Member 1: </a:t>
            </a:r>
          </a:p>
        </p:txBody>
      </p:sp>
      <p:sp>
        <p:nvSpPr>
          <p:cNvPr id="75" name="TextBox 8">
            <a:extLst>
              <a:ext uri="{FF2B5EF4-FFF2-40B4-BE49-F238E27FC236}">
                <a16:creationId xmlns:a16="http://schemas.microsoft.com/office/drawing/2014/main" id="{31DE7E4D-178C-943E-20D8-E8AAC1D68379}"/>
              </a:ext>
            </a:extLst>
          </p:cNvPr>
          <p:cNvSpPr txBox="1"/>
          <p:nvPr/>
        </p:nvSpPr>
        <p:spPr>
          <a:xfrm>
            <a:off x="3043797" y="5615241"/>
            <a:ext cx="2755447"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Priyanka MR</a:t>
            </a:r>
          </a:p>
        </p:txBody>
      </p:sp>
      <p:sp>
        <p:nvSpPr>
          <p:cNvPr id="76" name="TextBox 9">
            <a:extLst>
              <a:ext uri="{FF2B5EF4-FFF2-40B4-BE49-F238E27FC236}">
                <a16:creationId xmlns:a16="http://schemas.microsoft.com/office/drawing/2014/main" id="{63ED5F2F-8F38-26DB-8013-D41608E3FD53}"/>
              </a:ext>
            </a:extLst>
          </p:cNvPr>
          <p:cNvSpPr txBox="1"/>
          <p:nvPr/>
        </p:nvSpPr>
        <p:spPr>
          <a:xfrm>
            <a:off x="662919" y="5956271"/>
            <a:ext cx="3815062" cy="343171"/>
          </a:xfrm>
          <a:prstGeom prst="rect">
            <a:avLst/>
          </a:prstGeom>
        </p:spPr>
        <p:txBody>
          <a:bodyPr wrap="square" lIns="0" tIns="0" rIns="0" bIns="0" rtlCol="0" anchor="t">
            <a:spAutoFit/>
          </a:bodyPr>
          <a:lstStyle/>
          <a:p>
            <a:pPr marL="0" lvl="0" indent="0" algn="l">
              <a:lnSpc>
                <a:spcPts val="3079"/>
              </a:lnSpc>
              <a:spcBef>
                <a:spcPct val="0"/>
              </a:spcBef>
            </a:pPr>
            <a:r>
              <a:rPr lang="en-US" sz="1600" u="none" strike="noStrike"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Medical Team Member 2: </a:t>
            </a:r>
          </a:p>
        </p:txBody>
      </p:sp>
      <p:sp>
        <p:nvSpPr>
          <p:cNvPr id="77" name="TextBox 16">
            <a:extLst>
              <a:ext uri="{FF2B5EF4-FFF2-40B4-BE49-F238E27FC236}">
                <a16:creationId xmlns:a16="http://schemas.microsoft.com/office/drawing/2014/main" id="{4B6D6CFD-1883-74FE-7FB3-A67CCC73B3FF}"/>
              </a:ext>
            </a:extLst>
          </p:cNvPr>
          <p:cNvSpPr txBox="1"/>
          <p:nvPr/>
        </p:nvSpPr>
        <p:spPr>
          <a:xfrm>
            <a:off x="3043797" y="5956271"/>
            <a:ext cx="3535189"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Samantha Tresa</a:t>
            </a:r>
          </a:p>
        </p:txBody>
      </p:sp>
      <p:sp>
        <p:nvSpPr>
          <p:cNvPr id="78" name="TextBox 12">
            <a:extLst>
              <a:ext uri="{FF2B5EF4-FFF2-40B4-BE49-F238E27FC236}">
                <a16:creationId xmlns:a16="http://schemas.microsoft.com/office/drawing/2014/main" id="{B8A8769F-1F92-8E01-646E-FC0F28F3F795}"/>
              </a:ext>
            </a:extLst>
          </p:cNvPr>
          <p:cNvSpPr txBox="1"/>
          <p:nvPr/>
        </p:nvSpPr>
        <p:spPr>
          <a:xfrm>
            <a:off x="6655841" y="5617404"/>
            <a:ext cx="3075087" cy="343171"/>
          </a:xfrm>
          <a:prstGeom prst="rect">
            <a:avLst/>
          </a:prstGeom>
        </p:spPr>
        <p:txBody>
          <a:bodyPr lIns="0" tIns="0" rIns="0" bIns="0" rtlCol="0" anchor="t">
            <a:spAutoFit/>
          </a:bodyPr>
          <a:lstStyle/>
          <a:p>
            <a:pPr>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Organization Name: </a:t>
            </a:r>
          </a:p>
        </p:txBody>
      </p:sp>
      <p:sp>
        <p:nvSpPr>
          <p:cNvPr id="79" name="TextBox 13">
            <a:extLst>
              <a:ext uri="{FF2B5EF4-FFF2-40B4-BE49-F238E27FC236}">
                <a16:creationId xmlns:a16="http://schemas.microsoft.com/office/drawing/2014/main" id="{120DA9A9-7749-7EF8-8824-74E22C272F08}"/>
              </a:ext>
            </a:extLst>
          </p:cNvPr>
          <p:cNvSpPr txBox="1"/>
          <p:nvPr/>
        </p:nvSpPr>
        <p:spPr>
          <a:xfrm>
            <a:off x="6646172" y="5916608"/>
            <a:ext cx="3535189" cy="343171"/>
          </a:xfrm>
          <a:prstGeom prst="rect">
            <a:avLst/>
          </a:prstGeom>
        </p:spPr>
        <p:txBody>
          <a:bodyPr lIns="0" tIns="0" rIns="0" bIns="0" rtlCol="0" anchor="t">
            <a:spAutoFit/>
          </a:bodyPr>
          <a:lstStyle/>
          <a:p>
            <a:pPr>
              <a:lnSpc>
                <a:spcPts val="3079"/>
              </a:lnSpc>
              <a:spcBef>
                <a:spcPct val="0"/>
              </a:spcBef>
            </a:pPr>
            <a:r>
              <a:rPr lang="en-US" sz="1600" dirty="0">
                <a:solidFill>
                  <a:srgbClr val="C6B79B"/>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Email Id (Team Leader):</a:t>
            </a:r>
          </a:p>
        </p:txBody>
      </p:sp>
      <p:sp>
        <p:nvSpPr>
          <p:cNvPr id="81" name="TextBox 19">
            <a:extLst>
              <a:ext uri="{FF2B5EF4-FFF2-40B4-BE49-F238E27FC236}">
                <a16:creationId xmlns:a16="http://schemas.microsoft.com/office/drawing/2014/main" id="{4F66F760-4B2D-801D-1AC6-64486F477394}"/>
              </a:ext>
            </a:extLst>
          </p:cNvPr>
          <p:cNvSpPr txBox="1"/>
          <p:nvPr/>
        </p:nvSpPr>
        <p:spPr>
          <a:xfrm>
            <a:off x="8526860" y="5613100"/>
            <a:ext cx="2508895" cy="343171"/>
          </a:xfrm>
          <a:prstGeom prst="rect">
            <a:avLst/>
          </a:prstGeom>
        </p:spPr>
        <p:txBody>
          <a:bodyPr wrap="square" lIns="0" tIns="0" rIns="0" bIns="0" rtlCol="0" anchor="t">
            <a:spAutoFit/>
          </a:bodyPr>
          <a:lstStyle/>
          <a:p>
            <a:pPr>
              <a:lnSpc>
                <a:spcPts val="3079"/>
              </a:lnSpc>
              <a:spcBef>
                <a:spcPct val="0"/>
              </a:spcBef>
            </a:pPr>
            <a:r>
              <a:rPr lang="en-US" sz="16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Dayananda Sagar College </a:t>
            </a:r>
          </a:p>
        </p:txBody>
      </p:sp>
      <p:sp>
        <p:nvSpPr>
          <p:cNvPr id="82" name="TextBox 20">
            <a:extLst>
              <a:ext uri="{FF2B5EF4-FFF2-40B4-BE49-F238E27FC236}">
                <a16:creationId xmlns:a16="http://schemas.microsoft.com/office/drawing/2014/main" id="{082713FE-0BAF-DDE6-2584-766DB0014EF3}"/>
              </a:ext>
            </a:extLst>
          </p:cNvPr>
          <p:cNvSpPr txBox="1"/>
          <p:nvPr/>
        </p:nvSpPr>
        <p:spPr>
          <a:xfrm>
            <a:off x="8914475" y="5916608"/>
            <a:ext cx="2972724" cy="339004"/>
          </a:xfrm>
          <a:prstGeom prst="rect">
            <a:avLst/>
          </a:prstGeom>
        </p:spPr>
        <p:txBody>
          <a:bodyPr wrap="square" lIns="0" tIns="0" rIns="0" bIns="0" rtlCol="0" anchor="t">
            <a:spAutoFit/>
          </a:bodyPr>
          <a:lstStyle/>
          <a:p>
            <a:pPr>
              <a:lnSpc>
                <a:spcPts val="3079"/>
              </a:lnSpc>
              <a:spcBef>
                <a:spcPct val="0"/>
              </a:spcBef>
            </a:pPr>
            <a:r>
              <a:rPr lang="en-US" sz="1400"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priyankamunirajreddy@gmail.com</a:t>
            </a:r>
          </a:p>
        </p:txBody>
      </p:sp>
    </p:spTree>
    <p:extLst>
      <p:ext uri="{BB962C8B-B14F-4D97-AF65-F5344CB8AC3E}">
        <p14:creationId xmlns:p14="http://schemas.microsoft.com/office/powerpoint/2010/main" val="110924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CFD4-3779-2312-F27D-5B3C50EB279E}"/>
              </a:ext>
            </a:extLst>
          </p:cNvPr>
          <p:cNvSpPr>
            <a:spLocks noGrp="1"/>
          </p:cNvSpPr>
          <p:nvPr>
            <p:ph type="title"/>
          </p:nvPr>
        </p:nvSpPr>
        <p:spPr>
          <a:xfrm>
            <a:off x="381000" y="245404"/>
            <a:ext cx="4279900" cy="714375"/>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Problem Statement</a:t>
            </a:r>
          </a:p>
        </p:txBody>
      </p:sp>
      <p:sp>
        <p:nvSpPr>
          <p:cNvPr id="5" name="TextBox 4">
            <a:extLst>
              <a:ext uri="{FF2B5EF4-FFF2-40B4-BE49-F238E27FC236}">
                <a16:creationId xmlns:a16="http://schemas.microsoft.com/office/drawing/2014/main" id="{613763F5-34D8-5800-1AAC-034289290588}"/>
              </a:ext>
            </a:extLst>
          </p:cNvPr>
          <p:cNvSpPr txBox="1"/>
          <p:nvPr/>
        </p:nvSpPr>
        <p:spPr>
          <a:xfrm>
            <a:off x="381000" y="1203492"/>
            <a:ext cx="2514600" cy="523220"/>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What is the challenge you're solving?</a:t>
            </a:r>
          </a:p>
        </p:txBody>
      </p:sp>
      <p:sp>
        <p:nvSpPr>
          <p:cNvPr id="6" name="TextBox 5">
            <a:extLst>
              <a:ext uri="{FF2B5EF4-FFF2-40B4-BE49-F238E27FC236}">
                <a16:creationId xmlns:a16="http://schemas.microsoft.com/office/drawing/2014/main" id="{19B45466-ECB6-80DE-93A3-9F2CB0AE7D9E}"/>
              </a:ext>
            </a:extLst>
          </p:cNvPr>
          <p:cNvSpPr txBox="1"/>
          <p:nvPr/>
        </p:nvSpPr>
        <p:spPr>
          <a:xfrm>
            <a:off x="381000" y="2905780"/>
            <a:ext cx="2006600" cy="523220"/>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Why is the problem important?</a:t>
            </a:r>
          </a:p>
        </p:txBody>
      </p:sp>
      <p:sp>
        <p:nvSpPr>
          <p:cNvPr id="7" name="TextBox 6">
            <a:extLst>
              <a:ext uri="{FF2B5EF4-FFF2-40B4-BE49-F238E27FC236}">
                <a16:creationId xmlns:a16="http://schemas.microsoft.com/office/drawing/2014/main" id="{D62C720F-7626-E0CF-AA61-9B28F268786C}"/>
              </a:ext>
            </a:extLst>
          </p:cNvPr>
          <p:cNvSpPr txBox="1"/>
          <p:nvPr/>
        </p:nvSpPr>
        <p:spPr>
          <a:xfrm>
            <a:off x="381000" y="4393438"/>
            <a:ext cx="2006600" cy="523220"/>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Who is affected and how?</a:t>
            </a:r>
          </a:p>
        </p:txBody>
      </p:sp>
      <p:sp>
        <p:nvSpPr>
          <p:cNvPr id="8" name="TextBox 7">
            <a:extLst>
              <a:ext uri="{FF2B5EF4-FFF2-40B4-BE49-F238E27FC236}">
                <a16:creationId xmlns:a16="http://schemas.microsoft.com/office/drawing/2014/main" id="{B6622512-EC6E-F702-75BC-506DCA14E6AD}"/>
              </a:ext>
            </a:extLst>
          </p:cNvPr>
          <p:cNvSpPr txBox="1"/>
          <p:nvPr/>
        </p:nvSpPr>
        <p:spPr>
          <a:xfrm>
            <a:off x="381000" y="5424658"/>
            <a:ext cx="2006600" cy="738664"/>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Any data, numbers, or real-world context you can share?</a:t>
            </a:r>
          </a:p>
        </p:txBody>
      </p:sp>
      <p:sp>
        <p:nvSpPr>
          <p:cNvPr id="9" name="Rectangle 8">
            <a:extLst>
              <a:ext uri="{FF2B5EF4-FFF2-40B4-BE49-F238E27FC236}">
                <a16:creationId xmlns:a16="http://schemas.microsoft.com/office/drawing/2014/main" id="{BA7A09C9-461C-4EC0-291F-14D90C4D0389}"/>
              </a:ext>
            </a:extLst>
          </p:cNvPr>
          <p:cNvSpPr/>
          <p:nvPr/>
        </p:nvSpPr>
        <p:spPr>
          <a:xfrm>
            <a:off x="2520950" y="1203492"/>
            <a:ext cx="9290050" cy="1636542"/>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DDD334-2DAE-3CF6-E2FA-E8986810D283}"/>
              </a:ext>
            </a:extLst>
          </p:cNvPr>
          <p:cNvSpPr/>
          <p:nvPr/>
        </p:nvSpPr>
        <p:spPr>
          <a:xfrm>
            <a:off x="2520950" y="3005302"/>
            <a:ext cx="9290050" cy="123649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EA8CAD4-6279-C272-00B6-FAD5E18E66B3}"/>
              </a:ext>
            </a:extLst>
          </p:cNvPr>
          <p:cNvSpPr/>
          <p:nvPr/>
        </p:nvSpPr>
        <p:spPr>
          <a:xfrm>
            <a:off x="2520950" y="4413916"/>
            <a:ext cx="9290050" cy="89468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77E36F1-603B-1FDB-B699-20EF93F04AC5}"/>
              </a:ext>
            </a:extLst>
          </p:cNvPr>
          <p:cNvSpPr/>
          <p:nvPr/>
        </p:nvSpPr>
        <p:spPr>
          <a:xfrm>
            <a:off x="2520950" y="5480715"/>
            <a:ext cx="9290050" cy="1053435"/>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AB14DD-6A27-4871-BC1D-24E878027E4B}"/>
              </a:ext>
            </a:extLst>
          </p:cNvPr>
          <p:cNvSpPr txBox="1"/>
          <p:nvPr/>
        </p:nvSpPr>
        <p:spPr>
          <a:xfrm>
            <a:off x="2552700" y="1254067"/>
            <a:ext cx="9258300" cy="1323439"/>
          </a:xfrm>
          <a:prstGeom prst="rect">
            <a:avLst/>
          </a:prstGeom>
          <a:noFill/>
        </p:spPr>
        <p:txBody>
          <a:bodyPr wrap="square">
            <a:spAutoFit/>
          </a:bodyPr>
          <a:lstStyle/>
          <a:p>
            <a:pPr marL="0" indent="0">
              <a:buNone/>
              <a:defRPr sz="2000">
                <a:solidFill>
                  <a:srgbClr val="000000"/>
                </a:solidFill>
                <a:latin typeface="Calibri"/>
              </a:defRPr>
            </a:pPr>
            <a:r>
              <a:rPr lang="en-GB" dirty="0">
                <a:latin typeface="Times New Roman" panose="02020603050405020304" pitchFamily="18" charset="0"/>
                <a:cs typeface="Times New Roman" panose="02020603050405020304" pitchFamily="18" charset="0"/>
              </a:rPr>
              <a:t>Alzheimer’s is often diagnosed too late, when significant brain damage has already occurred. Early symptoms like minor speech changes or eye movement shifts are subtle and usually missed in routine exams. We aim to solve this by using AI to detect these early signs through non-invasive inputs like speech and gaze</a:t>
            </a:r>
            <a:endParaRPr lang="en-IN" dirty="0">
              <a:latin typeface="Times New Roman" panose="02020603050405020304" pitchFamily="18" charset="0"/>
              <a:ea typeface="Helvetica Neue" panose="02000503000000020004" pitchFamily="2" charset="0"/>
              <a:cs typeface="Times New Roman" panose="02020603050405020304" pitchFamily="18" charset="0"/>
            </a:endParaRPr>
          </a:p>
        </p:txBody>
      </p:sp>
      <p:sp>
        <p:nvSpPr>
          <p:cNvPr id="14" name="TextBox 13">
            <a:extLst>
              <a:ext uri="{FF2B5EF4-FFF2-40B4-BE49-F238E27FC236}">
                <a16:creationId xmlns:a16="http://schemas.microsoft.com/office/drawing/2014/main" id="{24F7F742-78CB-51D6-CA6C-BEBDF919237D}"/>
              </a:ext>
            </a:extLst>
          </p:cNvPr>
          <p:cNvSpPr txBox="1"/>
          <p:nvPr/>
        </p:nvSpPr>
        <p:spPr>
          <a:xfrm>
            <a:off x="2601685" y="2956481"/>
            <a:ext cx="9160329" cy="1323439"/>
          </a:xfrm>
          <a:prstGeom prst="rect">
            <a:avLst/>
          </a:prstGeom>
          <a:noFill/>
        </p:spPr>
        <p:txBody>
          <a:bodyPr wrap="square">
            <a:spAutoFit/>
          </a:bodyPr>
          <a:lstStyle/>
          <a:p>
            <a:pPr marL="0" indent="0">
              <a:buNone/>
              <a:defRPr sz="2000">
                <a:solidFill>
                  <a:srgbClr val="000000"/>
                </a:solidFill>
                <a:latin typeface="Calibri"/>
              </a:defRPr>
            </a:pPr>
            <a:r>
              <a:rPr lang="en-GB" dirty="0">
                <a:latin typeface="Times New Roman" panose="02020603050405020304" pitchFamily="18" charset="0"/>
                <a:cs typeface="Times New Roman" panose="02020603050405020304" pitchFamily="18" charset="0"/>
              </a:rPr>
              <a:t>Early detection of Alzheimer’s can delay its progression and help patients maintain independence for longer. Since there’s no cure, identifying the disease early allows for better planning, treatment, and support. Without early diagnosis, families and healthcare systems face higher emotional and financial burdens.</a:t>
            </a:r>
            <a:endParaRPr lang="en-IN" dirty="0">
              <a:latin typeface="Times New Roman" panose="02020603050405020304" pitchFamily="18" charset="0"/>
              <a:ea typeface="Helvetica Neue" panose="02000503000000020004"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id="{AD78CA11-FE33-57D1-B25A-E45DEAB49BDF}"/>
              </a:ext>
            </a:extLst>
          </p:cNvPr>
          <p:cNvSpPr txBox="1"/>
          <p:nvPr/>
        </p:nvSpPr>
        <p:spPr>
          <a:xfrm>
            <a:off x="2561318" y="4421994"/>
            <a:ext cx="9209314" cy="830997"/>
          </a:xfrm>
          <a:prstGeom prst="rect">
            <a:avLst/>
          </a:prstGeom>
          <a:noFill/>
        </p:spPr>
        <p:txBody>
          <a:bodyPr wrap="square">
            <a:spAutoFit/>
          </a:bodyPr>
          <a:lstStyle/>
          <a:p>
            <a:pPr marL="0" indent="0">
              <a:buNone/>
              <a:defRPr sz="2000">
                <a:solidFill>
                  <a:srgbClr val="000000"/>
                </a:solidFill>
                <a:latin typeface="Calibri"/>
              </a:defRPr>
            </a:pPr>
            <a:r>
              <a:rPr lang="en-GB" sz="1600" dirty="0">
                <a:latin typeface="Times New Roman" panose="02020603050405020304" pitchFamily="18" charset="0"/>
                <a:cs typeface="Times New Roman" panose="02020603050405020304" pitchFamily="18" charset="0"/>
              </a:rPr>
              <a:t>Alzheimer’s affects over 50 million people worldwide, most of them over age 65. It causes memory loss, confusion, and decline in thinking and daily functioning. Family members are bound to stress, burnout, and financial strain. Healthcare providers also struggle with late-stage care demands.</a:t>
            </a:r>
            <a:endParaRPr lang="en-IN" sz="1600" dirty="0">
              <a:latin typeface="Times New Roman" panose="02020603050405020304" pitchFamily="18" charset="0"/>
              <a:ea typeface="Helvetica Neue" panose="02000503000000020004" pitchFamily="2" charset="0"/>
              <a:cs typeface="Times New Roman" panose="02020603050405020304" pitchFamily="18" charset="0"/>
            </a:endParaRPr>
          </a:p>
        </p:txBody>
      </p:sp>
      <p:sp>
        <p:nvSpPr>
          <p:cNvPr id="16" name="TextBox 15">
            <a:extLst>
              <a:ext uri="{FF2B5EF4-FFF2-40B4-BE49-F238E27FC236}">
                <a16:creationId xmlns:a16="http://schemas.microsoft.com/office/drawing/2014/main" id="{001BA6B3-0C2C-5178-D7B6-74589A53A2E6}"/>
              </a:ext>
            </a:extLst>
          </p:cNvPr>
          <p:cNvSpPr txBox="1"/>
          <p:nvPr/>
        </p:nvSpPr>
        <p:spPr>
          <a:xfrm>
            <a:off x="2552699" y="5453259"/>
            <a:ext cx="9209315" cy="1077218"/>
          </a:xfrm>
          <a:prstGeom prst="rect">
            <a:avLst/>
          </a:prstGeom>
          <a:noFill/>
        </p:spPr>
        <p:txBody>
          <a:bodyPr wrap="square">
            <a:spAutoFit/>
          </a:bodyPr>
          <a:lstStyle/>
          <a:p>
            <a:pPr marL="0" indent="0">
              <a:buNone/>
              <a:defRPr sz="2000">
                <a:solidFill>
                  <a:srgbClr val="000000"/>
                </a:solidFill>
                <a:latin typeface="Calibri"/>
              </a:defRPr>
            </a:pPr>
            <a:r>
              <a:rPr lang="en-GB" sz="1600" dirty="0">
                <a:latin typeface="Times New Roman" panose="02020603050405020304" pitchFamily="18" charset="0"/>
                <a:cs typeface="Times New Roman" panose="02020603050405020304" pitchFamily="18" charset="0"/>
              </a:rPr>
              <a:t>According to the WHO, Alzheimer’s cases could reach 139 million by 2050. One in nine people over 65 already live with the disease. Dementia costs the world more than $1.3 trillion each year. Traditional diagnosis methods like PET scans or spinal fluid tests are costly and invasive — making early, affordable detection a global need.</a:t>
            </a:r>
            <a:endParaRPr lang="en-IN" sz="1600" dirty="0">
              <a:latin typeface="Times New Roman" panose="02020603050405020304" pitchFamily="18" charset="0"/>
              <a:ea typeface="Helvetica Neue" panose="02000503000000020004" pitchFamily="2" charset="0"/>
              <a:cs typeface="Times New Roman" panose="02020603050405020304" pitchFamily="18" charset="0"/>
            </a:endParaRPr>
          </a:p>
        </p:txBody>
      </p:sp>
      <p:pic>
        <p:nvPicPr>
          <p:cNvPr id="18" name="Picture 17">
            <a:extLst>
              <a:ext uri="{FF2B5EF4-FFF2-40B4-BE49-F238E27FC236}">
                <a16:creationId xmlns:a16="http://schemas.microsoft.com/office/drawing/2014/main" id="{96E34F89-CE3D-9258-7A93-27FB0BF95EB5}"/>
              </a:ext>
            </a:extLst>
          </p:cNvPr>
          <p:cNvPicPr>
            <a:picLocks noChangeAspect="1"/>
          </p:cNvPicPr>
          <p:nvPr/>
        </p:nvPicPr>
        <p:blipFill rotWithShape="1">
          <a:blip r:embed="rId2"/>
          <a:srcRect l="8" t="22672" r="8" b="25146"/>
          <a:stretch/>
        </p:blipFill>
        <p:spPr>
          <a:xfrm>
            <a:off x="10629900" y="175554"/>
            <a:ext cx="1396335" cy="409855"/>
          </a:xfrm>
          <a:prstGeom prst="rect">
            <a:avLst/>
          </a:prstGeom>
        </p:spPr>
      </p:pic>
    </p:spTree>
    <p:extLst>
      <p:ext uri="{BB962C8B-B14F-4D97-AF65-F5344CB8AC3E}">
        <p14:creationId xmlns:p14="http://schemas.microsoft.com/office/powerpoint/2010/main" val="638680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CFD4-3779-2312-F27D-5B3C50EB279E}"/>
              </a:ext>
            </a:extLst>
          </p:cNvPr>
          <p:cNvSpPr>
            <a:spLocks noGrp="1"/>
          </p:cNvSpPr>
          <p:nvPr>
            <p:ph type="title"/>
          </p:nvPr>
        </p:nvSpPr>
        <p:spPr>
          <a:xfrm>
            <a:off x="381000" y="245404"/>
            <a:ext cx="4279900" cy="714375"/>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Proposed Solution</a:t>
            </a:r>
          </a:p>
        </p:txBody>
      </p:sp>
      <p:sp>
        <p:nvSpPr>
          <p:cNvPr id="5" name="TextBox 4">
            <a:extLst>
              <a:ext uri="{FF2B5EF4-FFF2-40B4-BE49-F238E27FC236}">
                <a16:creationId xmlns:a16="http://schemas.microsoft.com/office/drawing/2014/main" id="{613763F5-34D8-5800-1AAC-034289290588}"/>
              </a:ext>
            </a:extLst>
          </p:cNvPr>
          <p:cNvSpPr txBox="1"/>
          <p:nvPr/>
        </p:nvSpPr>
        <p:spPr>
          <a:xfrm>
            <a:off x="381000" y="1203492"/>
            <a:ext cx="1905000" cy="523220"/>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What solution are you building?</a:t>
            </a:r>
          </a:p>
        </p:txBody>
      </p:sp>
      <p:sp>
        <p:nvSpPr>
          <p:cNvPr id="6" name="TextBox 5">
            <a:extLst>
              <a:ext uri="{FF2B5EF4-FFF2-40B4-BE49-F238E27FC236}">
                <a16:creationId xmlns:a16="http://schemas.microsoft.com/office/drawing/2014/main" id="{19B45466-ECB6-80DE-93A3-9F2CB0AE7D9E}"/>
              </a:ext>
            </a:extLst>
          </p:cNvPr>
          <p:cNvSpPr txBox="1"/>
          <p:nvPr/>
        </p:nvSpPr>
        <p:spPr>
          <a:xfrm>
            <a:off x="381000" y="3723680"/>
            <a:ext cx="2006600" cy="2246769"/>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What technology stack are you using?</a:t>
            </a:r>
          </a:p>
          <a:p>
            <a:br>
              <a:rPr lang="en-IN" sz="1400" b="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ading Now 71-78"/>
              </a:rPr>
            </a:br>
            <a:r>
              <a:rPr lang="en-US" sz="1400" i="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Key technologies, frameworks, or APIs you plan to use.</a:t>
            </a:r>
            <a:r>
              <a:rPr lang="en-IN" sz="1400" b="1" i="1"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 </a:t>
            </a:r>
            <a:r>
              <a:rPr lang="en-IN" sz="1400" i="1" dirty="0">
                <a:effectLst/>
                <a:latin typeface="Helvetica Neue" panose="02000503000000020004" pitchFamily="2" charset="0"/>
                <a:ea typeface="Helvetica Neue" panose="02000503000000020004" pitchFamily="2" charset="0"/>
                <a:cs typeface="Helvetica Neue" panose="02000503000000020004" pitchFamily="2" charset="0"/>
              </a:rPr>
              <a:t>Example: </a:t>
            </a:r>
            <a:r>
              <a:rPr lang="en-IN" sz="1400" i="1" dirty="0" err="1">
                <a:effectLst/>
                <a:latin typeface="Helvetica Neue" panose="02000503000000020004" pitchFamily="2" charset="0"/>
                <a:ea typeface="Helvetica Neue" panose="02000503000000020004" pitchFamily="2" charset="0"/>
                <a:cs typeface="Helvetica Neue" panose="02000503000000020004" pitchFamily="2" charset="0"/>
              </a:rPr>
              <a:t>OpenAI</a:t>
            </a:r>
            <a:r>
              <a:rPr lang="en-IN" sz="14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1400" i="1" dirty="0" err="1">
                <a:effectLst/>
                <a:latin typeface="Helvetica Neue" panose="02000503000000020004" pitchFamily="2" charset="0"/>
                <a:ea typeface="Helvetica Neue" panose="02000503000000020004" pitchFamily="2" charset="0"/>
                <a:cs typeface="Helvetica Neue" panose="02000503000000020004" pitchFamily="2" charset="0"/>
              </a:rPr>
              <a:t>Groq</a:t>
            </a:r>
            <a:r>
              <a:rPr lang="en-IN" sz="1400" i="1" dirty="0">
                <a:effectLst/>
                <a:latin typeface="Helvetica Neue" panose="02000503000000020004" pitchFamily="2" charset="0"/>
                <a:ea typeface="Helvetica Neue" panose="02000503000000020004" pitchFamily="2" charset="0"/>
                <a:cs typeface="Helvetica Neue" panose="02000503000000020004" pitchFamily="2" charset="0"/>
              </a:rPr>
              <a:t>, </a:t>
            </a:r>
            <a:r>
              <a:rPr lang="en-IN" sz="1400" i="1" dirty="0" err="1">
                <a:effectLst/>
                <a:latin typeface="Helvetica Neue" panose="02000503000000020004" pitchFamily="2" charset="0"/>
                <a:ea typeface="Helvetica Neue" panose="02000503000000020004" pitchFamily="2" charset="0"/>
                <a:cs typeface="Helvetica Neue" panose="02000503000000020004" pitchFamily="2" charset="0"/>
              </a:rPr>
              <a:t>HuggingFace</a:t>
            </a:r>
            <a:r>
              <a:rPr lang="en-IN" sz="1400" i="1" dirty="0">
                <a:latin typeface="Helvetica Neue" panose="02000503000000020004" pitchFamily="2" charset="0"/>
                <a:ea typeface="Helvetica Neue" panose="02000503000000020004" pitchFamily="2" charset="0"/>
                <a:cs typeface="Helvetica Neue" panose="02000503000000020004" pitchFamily="2" charset="0"/>
              </a:rPr>
              <a:t>, </a:t>
            </a:r>
            <a:r>
              <a:rPr lang="en-IN" sz="1400" i="1" dirty="0" err="1">
                <a:effectLst/>
                <a:latin typeface="Helvetica Neue" panose="02000503000000020004" pitchFamily="2" charset="0"/>
                <a:ea typeface="Helvetica Neue" panose="02000503000000020004" pitchFamily="2" charset="0"/>
                <a:cs typeface="Helvetica Neue" panose="02000503000000020004" pitchFamily="2" charset="0"/>
              </a:rPr>
              <a:t>LlamaIndex</a:t>
            </a:r>
            <a:r>
              <a:rPr lang="en-IN" sz="1400" i="1" dirty="0">
                <a:effectLst/>
                <a:latin typeface="Helvetica Neue" panose="02000503000000020004" pitchFamily="2" charset="0"/>
                <a:ea typeface="Helvetica Neue" panose="02000503000000020004" pitchFamily="2" charset="0"/>
                <a:cs typeface="Helvetica Neue" panose="02000503000000020004" pitchFamily="2" charset="0"/>
              </a:rPr>
              <a:t>, Fast API etc.</a:t>
            </a:r>
          </a:p>
        </p:txBody>
      </p:sp>
      <p:sp>
        <p:nvSpPr>
          <p:cNvPr id="9" name="Rectangle 8">
            <a:extLst>
              <a:ext uri="{FF2B5EF4-FFF2-40B4-BE49-F238E27FC236}">
                <a16:creationId xmlns:a16="http://schemas.microsoft.com/office/drawing/2014/main" id="{BA7A09C9-461C-4EC0-291F-14D90C4D0389}"/>
              </a:ext>
            </a:extLst>
          </p:cNvPr>
          <p:cNvSpPr/>
          <p:nvPr/>
        </p:nvSpPr>
        <p:spPr>
          <a:xfrm>
            <a:off x="2520950" y="1203492"/>
            <a:ext cx="9290050" cy="239060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DDD334-2DAE-3CF6-E2FA-E8986810D283}"/>
              </a:ext>
            </a:extLst>
          </p:cNvPr>
          <p:cNvSpPr/>
          <p:nvPr/>
        </p:nvSpPr>
        <p:spPr>
          <a:xfrm>
            <a:off x="2520950" y="3823202"/>
            <a:ext cx="9290050" cy="224676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4F7F742-78CB-51D6-CA6C-BEBDF919237D}"/>
              </a:ext>
            </a:extLst>
          </p:cNvPr>
          <p:cNvSpPr txBox="1"/>
          <p:nvPr/>
        </p:nvSpPr>
        <p:spPr>
          <a:xfrm>
            <a:off x="2552700" y="3869501"/>
            <a:ext cx="2514600" cy="307777"/>
          </a:xfrm>
          <a:prstGeom prst="rect">
            <a:avLst/>
          </a:prstGeom>
          <a:noFill/>
        </p:spPr>
        <p:txBody>
          <a:bodyPr wrap="square">
            <a:spAutoFit/>
          </a:bodyPr>
          <a:lstStyle/>
          <a:p>
            <a:pPr marL="0" indent="0">
              <a:buNone/>
              <a:defRPr sz="2000">
                <a:solidFill>
                  <a:srgbClr val="000000"/>
                </a:solidFill>
                <a:latin typeface="Calibri"/>
              </a:defRPr>
            </a:pPr>
            <a:r>
              <a:rPr lang="en-IN" sz="1400" dirty="0">
                <a:latin typeface="Helvetica Neue" panose="02000503000000020004" pitchFamily="2" charset="0"/>
                <a:ea typeface="Helvetica Neue" panose="02000503000000020004" pitchFamily="2" charset="0"/>
                <a:cs typeface="Helvetica Neue" panose="02000503000000020004" pitchFamily="2" charset="0"/>
              </a:rPr>
              <a:t>Type here…</a:t>
            </a:r>
          </a:p>
        </p:txBody>
      </p:sp>
      <p:pic>
        <p:nvPicPr>
          <p:cNvPr id="18" name="Picture 17">
            <a:extLst>
              <a:ext uri="{FF2B5EF4-FFF2-40B4-BE49-F238E27FC236}">
                <a16:creationId xmlns:a16="http://schemas.microsoft.com/office/drawing/2014/main" id="{2D1D2E75-D794-262B-A618-D76C5CDAB6C1}"/>
              </a:ext>
            </a:extLst>
          </p:cNvPr>
          <p:cNvPicPr>
            <a:picLocks noChangeAspect="1"/>
          </p:cNvPicPr>
          <p:nvPr/>
        </p:nvPicPr>
        <p:blipFill rotWithShape="1">
          <a:blip r:embed="rId2"/>
          <a:srcRect l="8" t="22672" r="8" b="25146"/>
          <a:stretch/>
        </p:blipFill>
        <p:spPr>
          <a:xfrm>
            <a:off x="10629900" y="175554"/>
            <a:ext cx="1396335" cy="409855"/>
          </a:xfrm>
          <a:prstGeom prst="rect">
            <a:avLst/>
          </a:prstGeom>
        </p:spPr>
      </p:pic>
      <p:sp>
        <p:nvSpPr>
          <p:cNvPr id="3" name="TextBox 2">
            <a:extLst>
              <a:ext uri="{FF2B5EF4-FFF2-40B4-BE49-F238E27FC236}">
                <a16:creationId xmlns:a16="http://schemas.microsoft.com/office/drawing/2014/main" id="{635E0181-7F60-1651-F2EA-363261E6DA02}"/>
              </a:ext>
            </a:extLst>
          </p:cNvPr>
          <p:cNvSpPr txBox="1"/>
          <p:nvPr/>
        </p:nvSpPr>
        <p:spPr>
          <a:xfrm>
            <a:off x="2552700" y="1337187"/>
            <a:ext cx="9258300" cy="1477328"/>
          </a:xfrm>
          <a:prstGeom prst="rect">
            <a:avLst/>
          </a:prstGeom>
          <a:noFill/>
        </p:spPr>
        <p:txBody>
          <a:bodyPr wrap="square" rtlCol="0">
            <a:spAutoFit/>
          </a:bodyPr>
          <a:lstStyle/>
          <a:p>
            <a:r>
              <a:rPr lang="en-US" dirty="0"/>
              <a:t>Flask web application designed for Alzheimer's risk prediction using audio data. It allows users to upload audio files or record their </a:t>
            </a:r>
            <a:r>
              <a:rPr lang="en-US" dirty="0" err="1"/>
              <a:t>cvoice</a:t>
            </a:r>
            <a:r>
              <a:rPr lang="en-US" dirty="0"/>
              <a:t>, which are processed to extract features that are then analyzed by a machine learning model to predict the likelihood of Alzheimer's disease. The application provides a user-friendly interface for interaction and displays the prediction results efficiently.</a:t>
            </a:r>
            <a:endParaRPr lang="en-IN" dirty="0"/>
          </a:p>
        </p:txBody>
      </p:sp>
    </p:spTree>
    <p:extLst>
      <p:ext uri="{BB962C8B-B14F-4D97-AF65-F5344CB8AC3E}">
        <p14:creationId xmlns:p14="http://schemas.microsoft.com/office/powerpoint/2010/main" val="423597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CFD4-3779-2312-F27D-5B3C50EB279E}"/>
              </a:ext>
            </a:extLst>
          </p:cNvPr>
          <p:cNvSpPr>
            <a:spLocks noGrp="1"/>
          </p:cNvSpPr>
          <p:nvPr>
            <p:ph type="title"/>
          </p:nvPr>
        </p:nvSpPr>
        <p:spPr>
          <a:xfrm>
            <a:off x="381000" y="245404"/>
            <a:ext cx="4279900" cy="714375"/>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Proposed Solution</a:t>
            </a:r>
          </a:p>
        </p:txBody>
      </p:sp>
      <p:sp>
        <p:nvSpPr>
          <p:cNvPr id="5" name="TextBox 4">
            <a:extLst>
              <a:ext uri="{FF2B5EF4-FFF2-40B4-BE49-F238E27FC236}">
                <a16:creationId xmlns:a16="http://schemas.microsoft.com/office/drawing/2014/main" id="{613763F5-34D8-5800-1AAC-034289290588}"/>
              </a:ext>
            </a:extLst>
          </p:cNvPr>
          <p:cNvSpPr txBox="1"/>
          <p:nvPr/>
        </p:nvSpPr>
        <p:spPr>
          <a:xfrm>
            <a:off x="381000" y="1203492"/>
            <a:ext cx="1905000" cy="1169551"/>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Add a visual: solution architecture, workflow sketch, etc.</a:t>
            </a:r>
          </a:p>
        </p:txBody>
      </p:sp>
      <p:sp>
        <p:nvSpPr>
          <p:cNvPr id="6" name="TextBox 5">
            <a:extLst>
              <a:ext uri="{FF2B5EF4-FFF2-40B4-BE49-F238E27FC236}">
                <a16:creationId xmlns:a16="http://schemas.microsoft.com/office/drawing/2014/main" id="{19B45466-ECB6-80DE-93A3-9F2CB0AE7D9E}"/>
              </a:ext>
            </a:extLst>
          </p:cNvPr>
          <p:cNvSpPr txBox="1"/>
          <p:nvPr/>
        </p:nvSpPr>
        <p:spPr>
          <a:xfrm>
            <a:off x="381000" y="5518342"/>
            <a:ext cx="2006600" cy="738664"/>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Any datasets or resources you are using?</a:t>
            </a:r>
            <a:endParaRPr lang="en-IN" sz="1400" b="1" i="1" dirty="0">
              <a:effectLst/>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Rectangle 8">
            <a:extLst>
              <a:ext uri="{FF2B5EF4-FFF2-40B4-BE49-F238E27FC236}">
                <a16:creationId xmlns:a16="http://schemas.microsoft.com/office/drawing/2014/main" id="{BA7A09C9-461C-4EC0-291F-14D90C4D0389}"/>
              </a:ext>
            </a:extLst>
          </p:cNvPr>
          <p:cNvSpPr/>
          <p:nvPr/>
        </p:nvSpPr>
        <p:spPr>
          <a:xfrm>
            <a:off x="2520950" y="1203492"/>
            <a:ext cx="9290050" cy="409240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DDD334-2DAE-3CF6-E2FA-E8986810D283}"/>
              </a:ext>
            </a:extLst>
          </p:cNvPr>
          <p:cNvSpPr/>
          <p:nvPr/>
        </p:nvSpPr>
        <p:spPr>
          <a:xfrm>
            <a:off x="2520950" y="5533598"/>
            <a:ext cx="9290050" cy="1078998"/>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AAB14DD-6A27-4871-BC1D-24E878027E4B}"/>
              </a:ext>
            </a:extLst>
          </p:cNvPr>
          <p:cNvSpPr txBox="1"/>
          <p:nvPr/>
        </p:nvSpPr>
        <p:spPr>
          <a:xfrm>
            <a:off x="2552700" y="1254067"/>
            <a:ext cx="2514600" cy="307777"/>
          </a:xfrm>
          <a:prstGeom prst="rect">
            <a:avLst/>
          </a:prstGeom>
          <a:noFill/>
        </p:spPr>
        <p:txBody>
          <a:bodyPr wrap="square">
            <a:spAutoFit/>
          </a:bodyPr>
          <a:lstStyle/>
          <a:p>
            <a:pPr marL="0" indent="0">
              <a:buNone/>
              <a:defRPr sz="2000">
                <a:solidFill>
                  <a:srgbClr val="000000"/>
                </a:solidFill>
                <a:latin typeface="Calibri"/>
              </a:defRPr>
            </a:pPr>
            <a:r>
              <a:rPr lang="en-IN" sz="1400" dirty="0">
                <a:latin typeface="Helvetica Neue" panose="02000503000000020004" pitchFamily="2" charset="0"/>
                <a:ea typeface="Helvetica Neue" panose="02000503000000020004" pitchFamily="2" charset="0"/>
                <a:cs typeface="Helvetica Neue" panose="02000503000000020004" pitchFamily="2" charset="0"/>
              </a:rPr>
              <a:t>Add here…</a:t>
            </a:r>
          </a:p>
        </p:txBody>
      </p:sp>
      <p:sp>
        <p:nvSpPr>
          <p:cNvPr id="14" name="TextBox 13">
            <a:extLst>
              <a:ext uri="{FF2B5EF4-FFF2-40B4-BE49-F238E27FC236}">
                <a16:creationId xmlns:a16="http://schemas.microsoft.com/office/drawing/2014/main" id="{24F7F742-78CB-51D6-CA6C-BEBDF919237D}"/>
              </a:ext>
            </a:extLst>
          </p:cNvPr>
          <p:cNvSpPr txBox="1"/>
          <p:nvPr/>
        </p:nvSpPr>
        <p:spPr>
          <a:xfrm>
            <a:off x="2552700" y="5579897"/>
            <a:ext cx="2514600" cy="307777"/>
          </a:xfrm>
          <a:prstGeom prst="rect">
            <a:avLst/>
          </a:prstGeom>
          <a:noFill/>
        </p:spPr>
        <p:txBody>
          <a:bodyPr wrap="square">
            <a:spAutoFit/>
          </a:bodyPr>
          <a:lstStyle/>
          <a:p>
            <a:pPr marL="0" indent="0">
              <a:buNone/>
              <a:defRPr sz="2000">
                <a:solidFill>
                  <a:srgbClr val="000000"/>
                </a:solidFill>
                <a:latin typeface="Calibri"/>
              </a:defRPr>
            </a:pPr>
            <a:r>
              <a:rPr lang="en-IN" sz="1400" dirty="0">
                <a:latin typeface="Helvetica Neue" panose="02000503000000020004" pitchFamily="2" charset="0"/>
                <a:ea typeface="Helvetica Neue" panose="02000503000000020004" pitchFamily="2" charset="0"/>
                <a:cs typeface="Helvetica Neue" panose="02000503000000020004" pitchFamily="2" charset="0"/>
              </a:rPr>
              <a:t>Type here…</a:t>
            </a:r>
          </a:p>
        </p:txBody>
      </p:sp>
      <p:sp>
        <p:nvSpPr>
          <p:cNvPr id="11" name="Freeform 2">
            <a:extLst>
              <a:ext uri="{FF2B5EF4-FFF2-40B4-BE49-F238E27FC236}">
                <a16:creationId xmlns:a16="http://schemas.microsoft.com/office/drawing/2014/main" id="{32FD4F83-C48A-0152-1AC8-4B8A396CF471}"/>
              </a:ext>
            </a:extLst>
          </p:cNvPr>
          <p:cNvSpPr/>
          <p:nvPr/>
        </p:nvSpPr>
        <p:spPr>
          <a:xfrm>
            <a:off x="3774948" y="1254066"/>
            <a:ext cx="6918049" cy="4041833"/>
          </a:xfrm>
          <a:custGeom>
            <a:avLst/>
            <a:gdLst/>
            <a:ahLst/>
            <a:cxnLst/>
            <a:rect l="l" t="t" r="r" b="b"/>
            <a:pathLst>
              <a:path w="10101569" h="6487946">
                <a:moveTo>
                  <a:pt x="0" y="0"/>
                </a:moveTo>
                <a:lnTo>
                  <a:pt x="10101568" y="0"/>
                </a:lnTo>
                <a:lnTo>
                  <a:pt x="10101568" y="6487946"/>
                </a:lnTo>
                <a:lnTo>
                  <a:pt x="0" y="6487946"/>
                </a:lnTo>
                <a:lnTo>
                  <a:pt x="0" y="0"/>
                </a:lnTo>
                <a:close/>
              </a:path>
            </a:pathLst>
          </a:custGeom>
          <a:blipFill>
            <a:blip r:embed="rId2">
              <a:alphaModFix amt="50000"/>
            </a:blip>
            <a:stretch>
              <a:fillRect l="-8081" r="-7904"/>
            </a:stretch>
          </a:blipFill>
          <a:ln w="19050" cap="sq">
            <a:solidFill>
              <a:srgbClr val="000000">
                <a:alpha val="49804"/>
              </a:srgbClr>
            </a:solidFill>
            <a:prstDash val="solid"/>
            <a:miter/>
          </a:ln>
        </p:spPr>
      </p:sp>
      <p:sp>
        <p:nvSpPr>
          <p:cNvPr id="12" name="TextBox 4">
            <a:extLst>
              <a:ext uri="{FF2B5EF4-FFF2-40B4-BE49-F238E27FC236}">
                <a16:creationId xmlns:a16="http://schemas.microsoft.com/office/drawing/2014/main" id="{8ABD24CF-7328-D8F1-43C7-686FDE8F1E4B}"/>
              </a:ext>
            </a:extLst>
          </p:cNvPr>
          <p:cNvSpPr txBox="1"/>
          <p:nvPr/>
        </p:nvSpPr>
        <p:spPr>
          <a:xfrm>
            <a:off x="3771900" y="2782221"/>
            <a:ext cx="6897433" cy="895245"/>
          </a:xfrm>
          <a:prstGeom prst="rect">
            <a:avLst/>
          </a:prstGeom>
        </p:spPr>
        <p:txBody>
          <a:bodyPr wrap="square" lIns="0" tIns="0" rIns="0" bIns="0" rtlCol="0" anchor="t">
            <a:spAutoFit/>
          </a:bodyPr>
          <a:lstStyle/>
          <a:p>
            <a:pPr algn="ctr">
              <a:lnSpc>
                <a:spcPts val="3613"/>
              </a:lnSpc>
              <a:spcBef>
                <a:spcPct val="0"/>
              </a:spcBef>
            </a:pPr>
            <a:r>
              <a:rPr lang="en-US" sz="2200" dirty="0">
                <a:solidFill>
                  <a:srgbClr val="BC1823"/>
                </a:solidFill>
                <a:latin typeface="Helvetica Neue" panose="02000503000000020004" pitchFamily="2" charset="0"/>
                <a:ea typeface="Helvetica Neue" panose="02000503000000020004" pitchFamily="2" charset="0"/>
                <a:cs typeface="Helvetica Neue" panose="02000503000000020004" pitchFamily="2" charset="0"/>
                <a:sym typeface="Heading Now 71-78"/>
              </a:rPr>
              <a:t>Note: This is only a sample architecture. Please replace with your own solution architecture image.</a:t>
            </a:r>
          </a:p>
        </p:txBody>
      </p:sp>
      <p:pic>
        <p:nvPicPr>
          <p:cNvPr id="15" name="Picture 14">
            <a:extLst>
              <a:ext uri="{FF2B5EF4-FFF2-40B4-BE49-F238E27FC236}">
                <a16:creationId xmlns:a16="http://schemas.microsoft.com/office/drawing/2014/main" id="{2B77A563-994C-DC8A-B2A5-11F9591FF614}"/>
              </a:ext>
            </a:extLst>
          </p:cNvPr>
          <p:cNvPicPr>
            <a:picLocks noChangeAspect="1"/>
          </p:cNvPicPr>
          <p:nvPr/>
        </p:nvPicPr>
        <p:blipFill rotWithShape="1">
          <a:blip r:embed="rId3"/>
          <a:srcRect l="8" t="22672" r="8" b="25146"/>
          <a:stretch/>
        </p:blipFill>
        <p:spPr>
          <a:xfrm>
            <a:off x="10629900" y="175554"/>
            <a:ext cx="1396335" cy="409855"/>
          </a:xfrm>
          <a:prstGeom prst="rect">
            <a:avLst/>
          </a:prstGeom>
        </p:spPr>
      </p:pic>
    </p:spTree>
    <p:extLst>
      <p:ext uri="{BB962C8B-B14F-4D97-AF65-F5344CB8AC3E}">
        <p14:creationId xmlns:p14="http://schemas.microsoft.com/office/powerpoint/2010/main" val="3204234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CFD4-3779-2312-F27D-5B3C50EB279E}"/>
              </a:ext>
            </a:extLst>
          </p:cNvPr>
          <p:cNvSpPr>
            <a:spLocks noGrp="1"/>
          </p:cNvSpPr>
          <p:nvPr>
            <p:ph type="title"/>
          </p:nvPr>
        </p:nvSpPr>
        <p:spPr>
          <a:xfrm>
            <a:off x="381000" y="245404"/>
            <a:ext cx="4279900" cy="714375"/>
          </a:xfrm>
        </p:spPr>
        <p:txBody>
          <a:bodyPr>
            <a:normAutofit/>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Impact &amp; Readiness</a:t>
            </a:r>
          </a:p>
        </p:txBody>
      </p:sp>
      <p:sp>
        <p:nvSpPr>
          <p:cNvPr id="15" name="TextBox 14">
            <a:extLst>
              <a:ext uri="{FF2B5EF4-FFF2-40B4-BE49-F238E27FC236}">
                <a16:creationId xmlns:a16="http://schemas.microsoft.com/office/drawing/2014/main" id="{4867F9D6-B0C3-1813-3297-AB6FD476C80F}"/>
              </a:ext>
            </a:extLst>
          </p:cNvPr>
          <p:cNvSpPr txBox="1"/>
          <p:nvPr/>
        </p:nvSpPr>
        <p:spPr>
          <a:xfrm>
            <a:off x="381000" y="982808"/>
            <a:ext cx="2006600" cy="738664"/>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What real-world impact could this solution create?</a:t>
            </a:r>
          </a:p>
        </p:txBody>
      </p:sp>
      <p:sp>
        <p:nvSpPr>
          <p:cNvPr id="16" name="TextBox 15">
            <a:extLst>
              <a:ext uri="{FF2B5EF4-FFF2-40B4-BE49-F238E27FC236}">
                <a16:creationId xmlns:a16="http://schemas.microsoft.com/office/drawing/2014/main" id="{C19F6CF3-94EA-FCDE-351D-FEEBE53740B8}"/>
              </a:ext>
            </a:extLst>
          </p:cNvPr>
          <p:cNvSpPr txBox="1"/>
          <p:nvPr/>
        </p:nvSpPr>
        <p:spPr>
          <a:xfrm>
            <a:off x="381000" y="3221830"/>
            <a:ext cx="2006600" cy="738664"/>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Any cost savings, efficiency gains, or improved outcomes?</a:t>
            </a:r>
          </a:p>
        </p:txBody>
      </p:sp>
      <p:sp>
        <p:nvSpPr>
          <p:cNvPr id="17" name="TextBox 16">
            <a:extLst>
              <a:ext uri="{FF2B5EF4-FFF2-40B4-BE49-F238E27FC236}">
                <a16:creationId xmlns:a16="http://schemas.microsoft.com/office/drawing/2014/main" id="{689CF73C-499C-3F19-3C56-652B6F6324D4}"/>
              </a:ext>
            </a:extLst>
          </p:cNvPr>
          <p:cNvSpPr txBox="1"/>
          <p:nvPr/>
        </p:nvSpPr>
        <p:spPr>
          <a:xfrm>
            <a:off x="381000" y="5194193"/>
            <a:ext cx="2006600" cy="523220"/>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Is your prototype ready?</a:t>
            </a:r>
          </a:p>
        </p:txBody>
      </p:sp>
      <p:sp>
        <p:nvSpPr>
          <p:cNvPr id="18" name="TextBox 17">
            <a:extLst>
              <a:ext uri="{FF2B5EF4-FFF2-40B4-BE49-F238E27FC236}">
                <a16:creationId xmlns:a16="http://schemas.microsoft.com/office/drawing/2014/main" id="{EA9A750C-CAFB-66CB-5797-BCD87E7214DC}"/>
              </a:ext>
            </a:extLst>
          </p:cNvPr>
          <p:cNvSpPr txBox="1"/>
          <p:nvPr/>
        </p:nvSpPr>
        <p:spPr>
          <a:xfrm>
            <a:off x="381000" y="5936049"/>
            <a:ext cx="2006600" cy="738664"/>
          </a:xfrm>
          <a:prstGeom prst="rect">
            <a:avLst/>
          </a:prstGeom>
          <a:noFill/>
        </p:spPr>
        <p:txBody>
          <a:bodyPr wrap="square">
            <a:spAutoFit/>
          </a:bodyPr>
          <a:lstStyle/>
          <a:p>
            <a:pPr marL="0" indent="0">
              <a:buNone/>
              <a:defRPr sz="2000">
                <a:solidFill>
                  <a:srgbClr val="000000"/>
                </a:solidFill>
                <a:latin typeface="Calibri"/>
              </a:defRPr>
            </a:pPr>
            <a:r>
              <a:rPr lang="en-IN" sz="1400" b="1" dirty="0">
                <a:latin typeface="Helvetica Neue" panose="02000503000000020004" pitchFamily="2" charset="0"/>
                <a:ea typeface="Helvetica Neue" panose="02000503000000020004" pitchFamily="2" charset="0"/>
                <a:cs typeface="Helvetica Neue" panose="02000503000000020004" pitchFamily="2" charset="0"/>
              </a:rPr>
              <a:t>Will you be able to demo or present it on May 18?</a:t>
            </a:r>
          </a:p>
        </p:txBody>
      </p:sp>
      <p:sp>
        <p:nvSpPr>
          <p:cNvPr id="19" name="Rectangle 18">
            <a:extLst>
              <a:ext uri="{FF2B5EF4-FFF2-40B4-BE49-F238E27FC236}">
                <a16:creationId xmlns:a16="http://schemas.microsoft.com/office/drawing/2014/main" id="{EE6CEEC2-8F13-D828-0A89-FD33E1031E5C}"/>
              </a:ext>
            </a:extLst>
          </p:cNvPr>
          <p:cNvSpPr/>
          <p:nvPr/>
        </p:nvSpPr>
        <p:spPr>
          <a:xfrm>
            <a:off x="2520950" y="959779"/>
            <a:ext cx="9290050" cy="1629694"/>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00F4799-77ED-6B53-6B2F-1AF33A671BB4}"/>
              </a:ext>
            </a:extLst>
          </p:cNvPr>
          <p:cNvSpPr/>
          <p:nvPr/>
        </p:nvSpPr>
        <p:spPr>
          <a:xfrm>
            <a:off x="2552700" y="2730039"/>
            <a:ext cx="9290050" cy="2283662"/>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4CA7B89-8FA6-304B-C0DF-DAADEBE6F7A3}"/>
              </a:ext>
            </a:extLst>
          </p:cNvPr>
          <p:cNvSpPr/>
          <p:nvPr/>
        </p:nvSpPr>
        <p:spPr>
          <a:xfrm>
            <a:off x="2520950" y="5194193"/>
            <a:ext cx="9290050" cy="741856"/>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F7E2551-4ECC-36D2-73C5-0A9DB7A3C784}"/>
              </a:ext>
            </a:extLst>
          </p:cNvPr>
          <p:cNvSpPr/>
          <p:nvPr/>
        </p:nvSpPr>
        <p:spPr>
          <a:xfrm>
            <a:off x="2520950" y="6076615"/>
            <a:ext cx="9290050" cy="457535"/>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2F86FCB8-7DE0-5A6F-38C6-485476F93B95}"/>
              </a:ext>
            </a:extLst>
          </p:cNvPr>
          <p:cNvSpPr txBox="1"/>
          <p:nvPr/>
        </p:nvSpPr>
        <p:spPr>
          <a:xfrm>
            <a:off x="2552700" y="1082128"/>
            <a:ext cx="9177184" cy="1384995"/>
          </a:xfrm>
          <a:prstGeom prst="rect">
            <a:avLst/>
          </a:prstGeom>
          <a:noFill/>
        </p:spPr>
        <p:txBody>
          <a:bodyPr wrap="square">
            <a:spAutoFit/>
          </a:bodyPr>
          <a:lstStyle/>
          <a:p>
            <a:pPr marL="0" indent="0">
              <a:buNone/>
              <a:defRPr sz="2000">
                <a:solidFill>
                  <a:srgbClr val="000000"/>
                </a:solidFill>
                <a:latin typeface="Calibri"/>
              </a:defRPr>
            </a:pPr>
            <a:r>
              <a:rPr lang="en-US" sz="1400" dirty="0">
                <a:latin typeface="Helvetica Neue" panose="02000503000000020004" pitchFamily="2" charset="0"/>
                <a:ea typeface="Helvetica Neue" panose="02000503000000020004" pitchFamily="2" charset="0"/>
                <a:cs typeface="Helvetica Neue" panose="02000503000000020004" pitchFamily="2" charset="0"/>
              </a:rPr>
              <a:t>The real-world impact of this solution could be significant in the field of healthcare, particularly in early detection and management of Alzheimer's disease. By providing a non-invasive, accessible tool for assessing Alzheimer's risk through audio analysis, this application can facilitate early intervention and monitoring. It empowers healthcare providers and caregivers with a tool to track cognitive changes over time, potentially improving patient outcomes and quality of life. Additionally, it can raise awareness and encourage proactive health management among individuals at risk.</a:t>
            </a:r>
            <a:endParaRPr lang="en-IN"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372F348C-C8E5-A124-9824-600966984B85}"/>
              </a:ext>
            </a:extLst>
          </p:cNvPr>
          <p:cNvSpPr txBox="1"/>
          <p:nvPr/>
        </p:nvSpPr>
        <p:spPr>
          <a:xfrm>
            <a:off x="2520950" y="2766932"/>
            <a:ext cx="9177184" cy="2246769"/>
          </a:xfrm>
          <a:prstGeom prst="rect">
            <a:avLst/>
          </a:prstGeom>
          <a:noFill/>
        </p:spPr>
        <p:txBody>
          <a:bodyPr wrap="square">
            <a:spAutoFit/>
          </a:bodyPr>
          <a:lstStyle/>
          <a:p>
            <a:pPr marL="342900" indent="-342900">
              <a:buAutoNum type="arabicPeriod"/>
              <a:defRPr sz="2000">
                <a:solidFill>
                  <a:srgbClr val="000000"/>
                </a:solidFill>
                <a:latin typeface="Calibri"/>
              </a:defRPr>
            </a:pPr>
            <a:r>
              <a:rPr lang="en-US" sz="1400" dirty="0">
                <a:latin typeface="Helvetica Neue" panose="02000503000000020004" pitchFamily="2" charset="0"/>
                <a:ea typeface="Helvetica Neue" panose="02000503000000020004" pitchFamily="2" charset="0"/>
                <a:cs typeface="Helvetica Neue" panose="02000503000000020004" pitchFamily="2" charset="0"/>
              </a:rPr>
              <a:t>Cost Savings : By providing an automated tool for Alzheimer's risk assessment, healthcare providers can reduce the need for expensive and time-consuming diagnostic procedures. This can lead to significant cost savings for both healthcare systems and patients. </a:t>
            </a:r>
          </a:p>
          <a:p>
            <a:pPr marL="342900" indent="-342900">
              <a:buAutoNum type="arabicPeriod"/>
              <a:defRPr sz="2000">
                <a:solidFill>
                  <a:srgbClr val="000000"/>
                </a:solidFill>
                <a:latin typeface="Calibri"/>
              </a:defRPr>
            </a:pPr>
            <a:r>
              <a:rPr lang="en-US" sz="1400" dirty="0">
                <a:latin typeface="Helvetica Neue" panose="02000503000000020004" pitchFamily="2" charset="0"/>
                <a:ea typeface="Helvetica Neue" panose="02000503000000020004" pitchFamily="2" charset="0"/>
                <a:cs typeface="Helvetica Neue" panose="02000503000000020004" pitchFamily="2" charset="0"/>
              </a:rPr>
              <a:t>Efficiency Gains : The application streamlines the process of risk assessment by allowing users to upload audio files and receive predictions quickly. This efficiency can improve the workflow for healthcare professionals, enabling them to focus on patient care rather than manual assessments.</a:t>
            </a:r>
          </a:p>
          <a:p>
            <a:pPr marL="342900" indent="-342900">
              <a:buAutoNum type="arabicPeriod"/>
              <a:defRPr sz="2000">
                <a:solidFill>
                  <a:srgbClr val="000000"/>
                </a:solidFill>
                <a:latin typeface="Calibri"/>
              </a:defRPr>
            </a:pPr>
            <a:r>
              <a:rPr lang="en-US" sz="1400" dirty="0">
                <a:latin typeface="Helvetica Neue" panose="02000503000000020004" pitchFamily="2" charset="0"/>
                <a:ea typeface="Helvetica Neue" panose="02000503000000020004" pitchFamily="2" charset="0"/>
                <a:cs typeface="Helvetica Neue" panose="02000503000000020004" pitchFamily="2" charset="0"/>
              </a:rPr>
              <a:t>Improved Outcomes : Early detection of Alzheimer's risk can lead to timely interventions, potentially slowing disease progression and improving patient outcomes. By facilitating early diagnosis, the solution can enhance the quality of life for individuals at risk and provide valuable data for ongoing research and treatment strategies.</a:t>
            </a:r>
            <a:endParaRPr lang="en-IN"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 name="TextBox 24">
            <a:extLst>
              <a:ext uri="{FF2B5EF4-FFF2-40B4-BE49-F238E27FC236}">
                <a16:creationId xmlns:a16="http://schemas.microsoft.com/office/drawing/2014/main" id="{E44814E1-2EDC-61F2-C93D-E44BAB48EC00}"/>
              </a:ext>
            </a:extLst>
          </p:cNvPr>
          <p:cNvSpPr txBox="1"/>
          <p:nvPr/>
        </p:nvSpPr>
        <p:spPr>
          <a:xfrm>
            <a:off x="2552700" y="5371652"/>
            <a:ext cx="7731842" cy="307777"/>
          </a:xfrm>
          <a:prstGeom prst="rect">
            <a:avLst/>
          </a:prstGeom>
          <a:noFill/>
        </p:spPr>
        <p:txBody>
          <a:bodyPr wrap="square">
            <a:spAutoFit/>
          </a:bodyPr>
          <a:lstStyle/>
          <a:p>
            <a:pPr marL="0" indent="0">
              <a:buNone/>
              <a:defRPr sz="2000">
                <a:solidFill>
                  <a:srgbClr val="000000"/>
                </a:solidFill>
                <a:latin typeface="Calibri"/>
              </a:defRPr>
            </a:pPr>
            <a:r>
              <a:rPr lang="en-IN" sz="1400" dirty="0">
                <a:latin typeface="Helvetica Neue" panose="02000503000000020004" pitchFamily="2" charset="0"/>
                <a:ea typeface="Helvetica Neue" panose="02000503000000020004" pitchFamily="2" charset="0"/>
                <a:cs typeface="Helvetica Neue" panose="02000503000000020004" pitchFamily="2" charset="0"/>
              </a:rPr>
              <a:t>Almost ready. We do need to test it out. As for eye ball tracking, It is in planning stage</a:t>
            </a:r>
          </a:p>
        </p:txBody>
      </p:sp>
      <p:sp>
        <p:nvSpPr>
          <p:cNvPr id="26" name="TextBox 25">
            <a:extLst>
              <a:ext uri="{FF2B5EF4-FFF2-40B4-BE49-F238E27FC236}">
                <a16:creationId xmlns:a16="http://schemas.microsoft.com/office/drawing/2014/main" id="{4DAF1004-84D5-A832-EE2B-18A19B21FEFC}"/>
              </a:ext>
            </a:extLst>
          </p:cNvPr>
          <p:cNvSpPr txBox="1"/>
          <p:nvPr/>
        </p:nvSpPr>
        <p:spPr>
          <a:xfrm>
            <a:off x="2552700" y="6151493"/>
            <a:ext cx="2514600" cy="307777"/>
          </a:xfrm>
          <a:prstGeom prst="rect">
            <a:avLst/>
          </a:prstGeom>
          <a:noFill/>
        </p:spPr>
        <p:txBody>
          <a:bodyPr wrap="square">
            <a:spAutoFit/>
          </a:bodyPr>
          <a:lstStyle/>
          <a:p>
            <a:pPr marL="0" indent="0">
              <a:buNone/>
              <a:defRPr sz="2000">
                <a:solidFill>
                  <a:srgbClr val="000000"/>
                </a:solidFill>
                <a:latin typeface="Calibri"/>
              </a:defRPr>
            </a:pPr>
            <a:r>
              <a:rPr lang="en-IN" sz="1400" dirty="0">
                <a:latin typeface="Helvetica Neue" panose="02000503000000020004" pitchFamily="2" charset="0"/>
                <a:ea typeface="Helvetica Neue" panose="02000503000000020004" pitchFamily="2" charset="0"/>
                <a:cs typeface="Helvetica Neue" panose="02000503000000020004" pitchFamily="2" charset="0"/>
              </a:rPr>
              <a:t>Yes</a:t>
            </a:r>
          </a:p>
        </p:txBody>
      </p:sp>
      <p:pic>
        <p:nvPicPr>
          <p:cNvPr id="27" name="Picture 26">
            <a:extLst>
              <a:ext uri="{FF2B5EF4-FFF2-40B4-BE49-F238E27FC236}">
                <a16:creationId xmlns:a16="http://schemas.microsoft.com/office/drawing/2014/main" id="{E07BFE53-E617-DF33-3963-A589D3297AA6}"/>
              </a:ext>
            </a:extLst>
          </p:cNvPr>
          <p:cNvPicPr>
            <a:picLocks noChangeAspect="1"/>
          </p:cNvPicPr>
          <p:nvPr/>
        </p:nvPicPr>
        <p:blipFill rotWithShape="1">
          <a:blip r:embed="rId2"/>
          <a:srcRect l="8" t="22672" r="8" b="25146"/>
          <a:stretch/>
        </p:blipFill>
        <p:spPr>
          <a:xfrm>
            <a:off x="10629900" y="175554"/>
            <a:ext cx="1396335" cy="409855"/>
          </a:xfrm>
          <a:prstGeom prst="rect">
            <a:avLst/>
          </a:prstGeom>
        </p:spPr>
      </p:pic>
    </p:spTree>
    <p:extLst>
      <p:ext uri="{BB962C8B-B14F-4D97-AF65-F5344CB8AC3E}">
        <p14:creationId xmlns:p14="http://schemas.microsoft.com/office/powerpoint/2010/main" val="3962469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E6DB9FE6-9F21-FBC3-0394-D69BDBDB625D}"/>
              </a:ext>
            </a:extLst>
          </p:cNvPr>
          <p:cNvSpPr txBox="1"/>
          <p:nvPr/>
        </p:nvSpPr>
        <p:spPr>
          <a:xfrm>
            <a:off x="381000" y="875962"/>
            <a:ext cx="11268456" cy="892552"/>
          </a:xfrm>
          <a:prstGeom prst="rect">
            <a:avLst/>
          </a:prstGeom>
          <a:noFill/>
        </p:spPr>
        <p:txBody>
          <a:bodyPr wrap="square">
            <a:spAutoFit/>
          </a:bodyPr>
          <a:lstStyle/>
          <a:p>
            <a:r>
              <a:rPr lang="en-IN" sz="1400" b="1" i="1" dirty="0">
                <a:effectLst/>
                <a:latin typeface="Helvetica Neue" panose="02000503000000020004" pitchFamily="2" charset="0"/>
              </a:rPr>
              <a:t>Note: Provide a step-by-step breakdown of tasks and modules you will be implementing over the course of the hackathon (over the </a:t>
            </a:r>
            <a:r>
              <a:rPr lang="en-IN" sz="1400" b="1" i="1" dirty="0">
                <a:latin typeface="Helvetica Neue" panose="02000503000000020004" pitchFamily="2" charset="0"/>
              </a:rPr>
              <a:t>two-</a:t>
            </a:r>
            <a:r>
              <a:rPr lang="en-IN" sz="1400" b="1" i="1" dirty="0">
                <a:effectLst/>
                <a:latin typeface="Helvetica Neue" panose="02000503000000020004" pitchFamily="2" charset="0"/>
              </a:rPr>
              <a:t>week long build phase). Mention the core functionalities to be developed.</a:t>
            </a:r>
          </a:p>
          <a:p>
            <a:endParaRPr lang="en-IN" sz="1200" i="1" dirty="0">
              <a:latin typeface="Helvetica Neue" panose="02000503000000020004" pitchFamily="2" charset="0"/>
            </a:endParaRPr>
          </a:p>
          <a:p>
            <a:r>
              <a:rPr lang="en-IN" sz="1200" b="1" i="1" dirty="0">
                <a:solidFill>
                  <a:srgbClr val="FF0000"/>
                </a:solidFill>
                <a:effectLst/>
                <a:latin typeface="Helvetica Neue" panose="02000503000000020004" pitchFamily="2" charset="0"/>
              </a:rPr>
              <a:t>PROVIDE GITHUB LINK HERE (CODE): ________________________________________________</a:t>
            </a:r>
          </a:p>
        </p:txBody>
      </p:sp>
      <p:sp>
        <p:nvSpPr>
          <p:cNvPr id="32" name="Title 1">
            <a:extLst>
              <a:ext uri="{FF2B5EF4-FFF2-40B4-BE49-F238E27FC236}">
                <a16:creationId xmlns:a16="http://schemas.microsoft.com/office/drawing/2014/main" id="{F490CA03-3B42-976B-A840-74032F93F798}"/>
              </a:ext>
            </a:extLst>
          </p:cNvPr>
          <p:cNvSpPr>
            <a:spLocks noGrp="1"/>
          </p:cNvSpPr>
          <p:nvPr>
            <p:ph type="title"/>
          </p:nvPr>
        </p:nvSpPr>
        <p:spPr>
          <a:xfrm>
            <a:off x="381000" y="245404"/>
            <a:ext cx="4902200" cy="714375"/>
          </a:xfrm>
        </p:spPr>
        <p:txBody>
          <a:bodyPr>
            <a:normAutofit fontScale="90000"/>
          </a:bodyPr>
          <a:lstStyle/>
          <a:p>
            <a:r>
              <a:rPr lang="en-US" sz="3200" dirty="0">
                <a:latin typeface="Helvetica Neue" panose="02000503000000020004" pitchFamily="2" charset="0"/>
                <a:ea typeface="Helvetica Neue" panose="02000503000000020004" pitchFamily="2" charset="0"/>
                <a:cs typeface="Helvetica Neue" panose="02000503000000020004" pitchFamily="2" charset="0"/>
              </a:rPr>
              <a:t>Project Implementation Plan</a:t>
            </a:r>
          </a:p>
        </p:txBody>
      </p:sp>
      <p:pic>
        <p:nvPicPr>
          <p:cNvPr id="33" name="Picture 32">
            <a:extLst>
              <a:ext uri="{FF2B5EF4-FFF2-40B4-BE49-F238E27FC236}">
                <a16:creationId xmlns:a16="http://schemas.microsoft.com/office/drawing/2014/main" id="{A90485C9-6D58-448A-8C6C-9E0873BEDC0F}"/>
              </a:ext>
            </a:extLst>
          </p:cNvPr>
          <p:cNvPicPr>
            <a:picLocks noChangeAspect="1"/>
          </p:cNvPicPr>
          <p:nvPr/>
        </p:nvPicPr>
        <p:blipFill rotWithShape="1">
          <a:blip r:embed="rId2"/>
          <a:srcRect l="8" t="22672" r="8" b="25146"/>
          <a:stretch/>
        </p:blipFill>
        <p:spPr>
          <a:xfrm>
            <a:off x="10629900" y="175554"/>
            <a:ext cx="1396335" cy="409855"/>
          </a:xfrm>
          <a:prstGeom prst="rect">
            <a:avLst/>
          </a:prstGeom>
        </p:spPr>
      </p:pic>
    </p:spTree>
    <p:extLst>
      <p:ext uri="{BB962C8B-B14F-4D97-AF65-F5344CB8AC3E}">
        <p14:creationId xmlns:p14="http://schemas.microsoft.com/office/powerpoint/2010/main" val="41456805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192</TotalTime>
  <Words>834</Words>
  <Application>Microsoft Office PowerPoint</Application>
  <PresentationFormat>Widescreen</PresentationFormat>
  <Paragraphs>60</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Times New Roman</vt:lpstr>
      <vt:lpstr>Office Theme</vt:lpstr>
      <vt:lpstr>PowerPoint Presentation</vt:lpstr>
      <vt:lpstr>Problem Statement</vt:lpstr>
      <vt:lpstr>Proposed Solution</vt:lpstr>
      <vt:lpstr>Proposed Solution</vt:lpstr>
      <vt:lpstr>Impact &amp; Readiness</vt:lpstr>
      <vt:lpstr>Project Implementation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Srimayi Laddagiri</dc:creator>
  <cp:lastModifiedBy>Durgesh Babu</cp:lastModifiedBy>
  <cp:revision>6</cp:revision>
  <dcterms:created xsi:type="dcterms:W3CDTF">2025-05-08T10:48:21Z</dcterms:created>
  <dcterms:modified xsi:type="dcterms:W3CDTF">2025-05-15T06:43:09Z</dcterms:modified>
</cp:coreProperties>
</file>