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84" r:id="rId3"/>
    <p:sldId id="300" r:id="rId4"/>
    <p:sldId id="283" r:id="rId5"/>
    <p:sldId id="285" r:id="rId6"/>
    <p:sldId id="286" r:id="rId7"/>
    <p:sldId id="287" r:id="rId8"/>
    <p:sldId id="288" r:id="rId9"/>
    <p:sldId id="290" r:id="rId10"/>
    <p:sldId id="291" r:id="rId11"/>
    <p:sldId id="308" r:id="rId12"/>
    <p:sldId id="289" r:id="rId13"/>
    <p:sldId id="301" r:id="rId14"/>
    <p:sldId id="309" r:id="rId15"/>
    <p:sldId id="310" r:id="rId16"/>
    <p:sldId id="305" r:id="rId17"/>
    <p:sldId id="292" r:id="rId18"/>
    <p:sldId id="293" r:id="rId19"/>
    <p:sldId id="294" r:id="rId20"/>
    <p:sldId id="295" r:id="rId21"/>
    <p:sldId id="296" r:id="rId22"/>
    <p:sldId id="306" r:id="rId23"/>
    <p:sldId id="307" r:id="rId24"/>
    <p:sldId id="297" r:id="rId25"/>
    <p:sldId id="2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3374D542-6E3E-455F-9BFB-B45891911720}">
          <p14:sldIdLst>
            <p14:sldId id="256"/>
            <p14:sldId id="284"/>
          </p14:sldIdLst>
        </p14:section>
        <p14:section name="LM" id="{F77A6735-9D17-4FBD-A2D8-5533288AE27D}">
          <p14:sldIdLst>
            <p14:sldId id="300"/>
            <p14:sldId id="283"/>
            <p14:sldId id="285"/>
            <p14:sldId id="286"/>
            <p14:sldId id="287"/>
            <p14:sldId id="288"/>
            <p14:sldId id="290"/>
            <p14:sldId id="291"/>
            <p14:sldId id="308"/>
            <p14:sldId id="289"/>
            <p14:sldId id="301"/>
            <p14:sldId id="309"/>
            <p14:sldId id="310"/>
          </p14:sldIdLst>
        </p14:section>
        <p14:section name="GRU" id="{EA075EBA-7147-4607-8C9A-47A8A4D36986}">
          <p14:sldIdLst>
            <p14:sldId id="305"/>
            <p14:sldId id="292"/>
            <p14:sldId id="293"/>
            <p14:sldId id="294"/>
            <p14:sldId id="295"/>
            <p14:sldId id="296"/>
            <p14:sldId id="306"/>
          </p14:sldIdLst>
        </p14:section>
        <p14:section name="PD" id="{D50523BB-3C4A-4747-B1A1-700E4F280250}">
          <p14:sldIdLst>
            <p14:sldId id="307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 of NLP, GRU and POS tagging using GRU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u="sng" dirty="0"/>
              <a:t>Durgesh Kumar Singh(SC18M002)</a:t>
            </a:r>
          </a:p>
          <a:p>
            <a:r>
              <a:rPr lang="en-US" sz="1200" u="sng" dirty="0" err="1"/>
              <a:t>M.Tech</a:t>
            </a:r>
            <a:r>
              <a:rPr lang="en-US" sz="1200" u="sng" dirty="0"/>
              <a:t> in Machine Learning &amp; Computing</a:t>
            </a:r>
          </a:p>
          <a:p>
            <a:r>
              <a:rPr lang="en-US" sz="1200" u="sng" dirty="0"/>
              <a:t>Dept. of Mathematics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7BDA2F-506B-4893-8029-7E76CFAB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Extrinsic Evaluation: 								          Compare two models A and B by putting the model in a specific task and get the accuracy of the model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Intrinsic Evaluation:  use perplexity measure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buSzPct val="1000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5DEA0-7FDD-4FAC-BF00-ABA467E7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of N-gram Models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2C693-50E7-42C8-80E0-F0FD1D892DFA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82E53-0232-4FDA-BC3F-EB49666B3824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CC804-142C-422B-AFBE-839EE6597E12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D9B77-BCA3-4C60-AC86-06B5D58247E3}"/>
              </a:ext>
            </a:extLst>
          </p:cNvPr>
          <p:cNvSpPr txBox="1"/>
          <p:nvPr/>
        </p:nvSpPr>
        <p:spPr>
          <a:xfrm>
            <a:off x="934278" y="4578625"/>
            <a:ext cx="9919252" cy="150412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/>
              <a:t>Perplexity is the inverse probability of the test set, normalized by the number of words:</a:t>
            </a:r>
          </a:p>
          <a:p>
            <a:r>
              <a:rPr lang="en-US" dirty="0"/>
              <a:t>Chain rule: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bigrams: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D0BDC95-66B4-451E-A062-703A02712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779161"/>
              </p:ext>
            </p:extLst>
          </p:nvPr>
        </p:nvGraphicFramePr>
        <p:xfrm>
          <a:off x="6330112" y="2491092"/>
          <a:ext cx="2740269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2159000" imgH="1320800" progId="Equation.3">
                  <p:embed/>
                </p:oleObj>
              </mc:Choice>
              <mc:Fallback>
                <p:oleObj name="Equation" r:id="rId3" imgW="2159000" imgH="13208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0112" y="2491092"/>
                        <a:ext cx="2740269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5" descr="pp2">
            <a:extLst>
              <a:ext uri="{FF2B5EF4-FFF2-40B4-BE49-F238E27FC236}">
                <a16:creationId xmlns:a16="http://schemas.microsoft.com/office/drawing/2014/main" id="{9176DC86-3906-42B0-94C9-C08AEDED4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1948" y="4896601"/>
            <a:ext cx="253746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pp3">
            <a:extLst>
              <a:ext uri="{FF2B5EF4-FFF2-40B4-BE49-F238E27FC236}">
                <a16:creationId xmlns:a16="http://schemas.microsoft.com/office/drawing/2014/main" id="{24F8510C-78B9-44C3-8649-B3BF712A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01947" y="5687425"/>
            <a:ext cx="2537459" cy="72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08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31131D-AC5D-4895-AE41-5082C729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charset="0"/>
              </a:rPr>
              <a:t>Training 38 million words, test 1.5 million words, WSJ</a:t>
            </a:r>
          </a:p>
          <a:p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45551-7893-42DE-B251-77778D38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Lower perplexity = better model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84297-AF9D-469E-BC80-EBFF493BF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557462"/>
            <a:ext cx="61341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8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7BDA2F-506B-4893-8029-7E76CFAB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We do everything in log space</a:t>
            </a:r>
          </a:p>
          <a:p>
            <a:pPr marL="858838" lvl="1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Avoid underflow</a:t>
            </a:r>
          </a:p>
          <a:p>
            <a:pPr marL="858838" lvl="1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(also adding is faster than multiplying)</a:t>
            </a:r>
          </a:p>
          <a:p>
            <a:endParaRPr lang="en-IN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5DEA0-7FDD-4FAC-BF00-ABA467E7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Practical Issues</a:t>
            </a:r>
            <a:endParaRPr lang="en-IN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97BBC0-E555-4EAE-96D9-025558F4EE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713259"/>
              </p:ext>
            </p:extLst>
          </p:nvPr>
        </p:nvGraphicFramePr>
        <p:xfrm>
          <a:off x="1550506" y="3034221"/>
          <a:ext cx="8610600" cy="567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3276600" imgH="215900" progId="Equation.3">
                  <p:embed/>
                </p:oleObj>
              </mc:Choice>
              <mc:Fallback>
                <p:oleObj name="Equation" r:id="rId3" imgW="3276600" imgH="2159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0506" y="3034221"/>
                        <a:ext cx="8610600" cy="567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290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7BDA2F-506B-4893-8029-7E76CFAB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Bigrams with zero probability</a:t>
            </a:r>
          </a:p>
          <a:p>
            <a:pPr lvl="1" indent="0">
              <a:buNone/>
            </a:pPr>
            <a:r>
              <a:rPr lang="en-US" sz="2000" dirty="0"/>
              <a:t>mean that we will assign 0 probability to the test set!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And hence we cannot compute perplexity (can’t divide by 0)!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Example</a:t>
            </a:r>
          </a:p>
          <a:p>
            <a:pPr>
              <a:buSzPct val="100000"/>
              <a:buNone/>
            </a:pPr>
            <a:endParaRPr lang="en-IN" sz="2000" dirty="0"/>
          </a:p>
          <a:p>
            <a:pPr>
              <a:buSzPct val="100000"/>
              <a:buNone/>
            </a:pPr>
            <a:endParaRPr lang="en-US" sz="2000" dirty="0">
              <a:ea typeface="ＭＳ Ｐゴシック" charset="0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5DEA0-7FDD-4FAC-BF00-ABA467E7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Zero probability bigrams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05E29-E4A6-48F2-9DE7-F155AE59518C}"/>
              </a:ext>
            </a:extLst>
          </p:cNvPr>
          <p:cNvSpPr txBox="1"/>
          <p:nvPr/>
        </p:nvSpPr>
        <p:spPr>
          <a:xfrm>
            <a:off x="848138" y="3755623"/>
            <a:ext cx="5247860" cy="166451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ct val="70000"/>
              </a:lnSpc>
            </a:pPr>
            <a:r>
              <a:rPr lang="en-US" sz="2000" dirty="0">
                <a:ea typeface="ＭＳ Ｐゴシック" charset="0"/>
                <a:cs typeface="Calibri"/>
              </a:rPr>
              <a:t>Training set:</a:t>
            </a:r>
          </a:p>
          <a:p>
            <a:pPr lvl="1">
              <a:lnSpc>
                <a:spcPct val="70000"/>
              </a:lnSpc>
            </a:pPr>
            <a:r>
              <a:rPr lang="en-US" sz="2000" dirty="0">
                <a:ea typeface="ＭＳ Ｐゴシック" charset="0"/>
                <a:cs typeface="Calibri"/>
              </a:rPr>
              <a:t>… denied the allegations</a:t>
            </a:r>
          </a:p>
          <a:p>
            <a:pPr lvl="1">
              <a:lnSpc>
                <a:spcPct val="70000"/>
              </a:lnSpc>
            </a:pPr>
            <a:r>
              <a:rPr lang="en-US" sz="2000" dirty="0">
                <a:ea typeface="ＭＳ Ｐゴシック" charset="0"/>
                <a:cs typeface="Calibri"/>
              </a:rPr>
              <a:t>… denied the reports</a:t>
            </a:r>
          </a:p>
          <a:p>
            <a:pPr lvl="1">
              <a:lnSpc>
                <a:spcPct val="70000"/>
              </a:lnSpc>
            </a:pPr>
            <a:r>
              <a:rPr lang="en-US" sz="2000" dirty="0">
                <a:ea typeface="ＭＳ Ｐゴシック" charset="0"/>
                <a:cs typeface="Calibri"/>
              </a:rPr>
              <a:t>… denied the claims</a:t>
            </a:r>
          </a:p>
          <a:p>
            <a:pPr lvl="1">
              <a:lnSpc>
                <a:spcPct val="70000"/>
              </a:lnSpc>
            </a:pPr>
            <a:r>
              <a:rPr lang="en-US" sz="2000" dirty="0">
                <a:ea typeface="ＭＳ Ｐゴシック" charset="0"/>
                <a:cs typeface="Calibri"/>
              </a:rPr>
              <a:t>… denied the request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7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7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7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7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7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1567E-35C8-48E3-891B-5B5A882D369F}"/>
              </a:ext>
            </a:extLst>
          </p:cNvPr>
          <p:cNvSpPr txBox="1"/>
          <p:nvPr/>
        </p:nvSpPr>
        <p:spPr>
          <a:xfrm>
            <a:off x="4837044" y="3755623"/>
            <a:ext cx="3896139" cy="140473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ct val="70000"/>
              </a:lnSpc>
            </a:pPr>
            <a:r>
              <a:rPr lang="en-US" sz="2000" dirty="0">
                <a:ea typeface="ＭＳ Ｐゴシック" charset="0"/>
                <a:cs typeface="Calibri"/>
              </a:rPr>
              <a:t>Test set</a:t>
            </a:r>
          </a:p>
          <a:p>
            <a:pPr lvl="1">
              <a:lnSpc>
                <a:spcPct val="70000"/>
              </a:lnSpc>
            </a:pPr>
            <a:r>
              <a:rPr lang="en-US" sz="2000" dirty="0">
                <a:ea typeface="ＭＳ Ｐゴシック" charset="0"/>
                <a:cs typeface="Calibri"/>
              </a:rPr>
              <a:t>… denied the offer</a:t>
            </a:r>
          </a:p>
          <a:p>
            <a:pPr lvl="1">
              <a:lnSpc>
                <a:spcPct val="70000"/>
              </a:lnSpc>
            </a:pPr>
            <a:r>
              <a:rPr lang="en-US" sz="2000" dirty="0">
                <a:ea typeface="ＭＳ Ｐゴシック" charset="0"/>
                <a:cs typeface="Calibri"/>
              </a:rPr>
              <a:t>… denied the loan</a:t>
            </a:r>
          </a:p>
          <a:p>
            <a:pPr lvl="1">
              <a:lnSpc>
                <a:spcPct val="70000"/>
              </a:lnSpc>
            </a:pPr>
            <a:endParaRPr lang="en-US" sz="2000" dirty="0">
              <a:ea typeface="ＭＳ Ｐゴシック" charset="0"/>
              <a:cs typeface="Calibri"/>
            </a:endParaRPr>
          </a:p>
          <a:p>
            <a:pPr lvl="1">
              <a:lnSpc>
                <a:spcPct val="70000"/>
              </a:lnSpc>
            </a:pPr>
            <a:r>
              <a:rPr lang="en-US" sz="2000" dirty="0">
                <a:ea typeface="ＭＳ Ｐゴシック" charset="0"/>
                <a:cs typeface="Calibri"/>
              </a:rPr>
              <a:t>P(“offer” | denied the) = 0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BD51A9-0957-47C9-AFDA-1B2D7459D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a typeface="ＭＳ Ｐゴシック" charset="0"/>
                <a:cs typeface="Calibri"/>
              </a:rPr>
              <a:t>When we have sparse statistics:</a:t>
            </a:r>
          </a:p>
          <a:p>
            <a:endParaRPr lang="en-US" sz="2000" dirty="0">
              <a:ea typeface="ＭＳ Ｐゴシック" charset="0"/>
              <a:cs typeface="Calibri"/>
            </a:endParaRPr>
          </a:p>
          <a:p>
            <a:endParaRPr lang="en-US" sz="2000" dirty="0">
              <a:ea typeface="ＭＳ Ｐゴシック" charset="0"/>
              <a:cs typeface="Calibri"/>
            </a:endParaRPr>
          </a:p>
          <a:p>
            <a:endParaRPr lang="en-US" sz="2000" dirty="0">
              <a:ea typeface="ＭＳ Ｐゴシック" charset="0"/>
              <a:cs typeface="Calibri"/>
            </a:endParaRPr>
          </a:p>
          <a:p>
            <a:r>
              <a:rPr lang="en-US" sz="2000" dirty="0">
                <a:latin typeface="Calibri"/>
                <a:ea typeface="ＭＳ Ｐゴシック" charset="0"/>
                <a:cs typeface="Calibri"/>
              </a:rPr>
              <a:t>Steal probability mass to generalize better</a:t>
            </a:r>
          </a:p>
          <a:p>
            <a:endParaRPr lang="en-US" sz="2000" dirty="0">
              <a:ea typeface="ＭＳ Ｐゴシック" charset="0"/>
              <a:cs typeface="Calibri"/>
            </a:endParaRPr>
          </a:p>
          <a:p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45DBC9-3B1F-45E1-A436-B45FD5AE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Laplace Smoothening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1FB9B-DC5F-4355-8BB3-A8503CD74B9E}"/>
              </a:ext>
            </a:extLst>
          </p:cNvPr>
          <p:cNvSpPr txBox="1"/>
          <p:nvPr/>
        </p:nvSpPr>
        <p:spPr>
          <a:xfrm>
            <a:off x="1080051" y="2176353"/>
            <a:ext cx="2657061" cy="166677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1600" dirty="0">
                <a:latin typeface="Calibri"/>
                <a:cs typeface="Calibri"/>
              </a:rPr>
              <a:t>P(w | denied the)</a:t>
            </a:r>
          </a:p>
          <a:p>
            <a:r>
              <a:rPr lang="en-US" sz="1600" dirty="0">
                <a:latin typeface="Calibri"/>
                <a:cs typeface="Calibri"/>
              </a:rPr>
              <a:t>  3 allegations</a:t>
            </a:r>
          </a:p>
          <a:p>
            <a:r>
              <a:rPr lang="en-US" sz="1600" dirty="0">
                <a:latin typeface="Calibri"/>
                <a:cs typeface="Calibri"/>
              </a:rPr>
              <a:t>  2 reports</a:t>
            </a:r>
          </a:p>
          <a:p>
            <a:r>
              <a:rPr lang="en-US" sz="1600" dirty="0">
                <a:latin typeface="Calibri"/>
                <a:cs typeface="Calibri"/>
              </a:rPr>
              <a:t>  1 claims</a:t>
            </a:r>
          </a:p>
          <a:p>
            <a:r>
              <a:rPr lang="en-US" sz="1600" dirty="0">
                <a:latin typeface="Calibri"/>
                <a:cs typeface="Calibri"/>
              </a:rPr>
              <a:t>  1 request</a:t>
            </a:r>
          </a:p>
          <a:p>
            <a:r>
              <a:rPr lang="en-US" sz="1600" dirty="0">
                <a:latin typeface="Calibri"/>
                <a:cs typeface="Calibri"/>
              </a:rPr>
              <a:t>  7 total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53D24-2A27-43FE-96D6-05F526D4531A}"/>
              </a:ext>
            </a:extLst>
          </p:cNvPr>
          <p:cNvSpPr txBox="1"/>
          <p:nvPr/>
        </p:nvSpPr>
        <p:spPr>
          <a:xfrm>
            <a:off x="1080051" y="4439478"/>
            <a:ext cx="2020958" cy="173748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1600" dirty="0">
                <a:latin typeface="Calibri"/>
                <a:cs typeface="Calibri"/>
              </a:rPr>
              <a:t>P(w | denied the)</a:t>
            </a:r>
          </a:p>
          <a:p>
            <a:r>
              <a:rPr lang="en-US" sz="1600" dirty="0">
                <a:latin typeface="Calibri"/>
                <a:cs typeface="Calibri"/>
              </a:rPr>
              <a:t>  2.5 allegations</a:t>
            </a:r>
          </a:p>
          <a:p>
            <a:r>
              <a:rPr lang="en-US" sz="1600" dirty="0">
                <a:latin typeface="Calibri"/>
                <a:cs typeface="Calibri"/>
              </a:rPr>
              <a:t>  1.5 reports</a:t>
            </a:r>
          </a:p>
          <a:p>
            <a:r>
              <a:rPr lang="en-US" sz="1600" dirty="0">
                <a:latin typeface="Calibri"/>
                <a:cs typeface="Calibri"/>
              </a:rPr>
              <a:t>  0.5 claims</a:t>
            </a:r>
          </a:p>
          <a:p>
            <a:r>
              <a:rPr lang="en-US" sz="1600" dirty="0">
                <a:latin typeface="Calibri"/>
                <a:cs typeface="Calibri"/>
              </a:rPr>
              <a:t>  0.5 request</a:t>
            </a:r>
          </a:p>
          <a:p>
            <a:r>
              <a:rPr lang="en-US" sz="1600" dirty="0">
                <a:latin typeface="Calibri"/>
                <a:cs typeface="Calibri"/>
              </a:rPr>
              <a:t>  2 other</a:t>
            </a:r>
          </a:p>
          <a:p>
            <a:r>
              <a:rPr lang="en-US" sz="1600" dirty="0">
                <a:latin typeface="Calibri"/>
                <a:cs typeface="Calibri"/>
              </a:rPr>
              <a:t>  7 total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4B60B8-C53E-45FE-AD52-39D2566D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450" y="1995474"/>
            <a:ext cx="3438525" cy="1666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C64311-CEFA-454B-8A55-466A8D0E1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687" y="4418901"/>
            <a:ext cx="3448050" cy="175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9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2DEB84-8B85-4171-A87C-64CF34C8F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>
                <a:ea typeface="ＭＳ Ｐゴシック" charset="0"/>
              </a:rPr>
              <a:t>Sometimes it helps to use </a:t>
            </a:r>
            <a:r>
              <a:rPr lang="en-US" sz="2000" b="1" dirty="0">
                <a:ea typeface="ＭＳ Ｐゴシック" charset="0"/>
              </a:rPr>
              <a:t>less</a:t>
            </a:r>
            <a:r>
              <a:rPr lang="en-US" sz="2000" dirty="0">
                <a:ea typeface="ＭＳ Ｐゴシック" charset="0"/>
              </a:rPr>
              <a:t> context</a:t>
            </a:r>
            <a:endParaRPr lang="en-US" altLang="ja-JP" sz="2000" dirty="0">
              <a:ea typeface="ＭＳ Ｐゴシック" charset="0"/>
            </a:endParaRPr>
          </a:p>
          <a:p>
            <a:pPr lvl="1" indent="0">
              <a:buNone/>
            </a:pPr>
            <a:r>
              <a:rPr lang="en-US" sz="2000" dirty="0">
                <a:ea typeface="ＭＳ Ｐゴシック" charset="0"/>
              </a:rPr>
              <a:t>Condition on less context for contexts you haven’</a:t>
            </a:r>
            <a:r>
              <a:rPr lang="en-US" altLang="ja-JP" sz="2000" dirty="0">
                <a:ea typeface="ＭＳ Ｐゴシック" charset="0"/>
              </a:rPr>
              <a:t>t learned much about </a:t>
            </a:r>
            <a:endParaRPr lang="en-US" sz="2000" b="1" dirty="0">
              <a:ea typeface="ＭＳ Ｐゴシック" charset="0"/>
            </a:endParaRP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ea typeface="ＭＳ Ｐゴシック" charset="0"/>
              </a:rPr>
              <a:t>Back-off: </a:t>
            </a:r>
          </a:p>
          <a:p>
            <a:pPr lvl="1" indent="0">
              <a:buNone/>
            </a:pPr>
            <a:r>
              <a:rPr lang="en-US" sz="2000" dirty="0">
                <a:ea typeface="ＭＳ Ｐゴシック" charset="0"/>
              </a:rPr>
              <a:t>use trigram if you have good evidence,</a:t>
            </a:r>
          </a:p>
          <a:p>
            <a:pPr lvl="1" indent="0">
              <a:buNone/>
            </a:pPr>
            <a:r>
              <a:rPr lang="en-US" sz="2000" dirty="0">
                <a:ea typeface="ＭＳ Ｐゴシック" charset="0"/>
              </a:rPr>
              <a:t>otherwise bigram, otherwise unigram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ea typeface="ＭＳ Ｐゴシック" charset="0"/>
              </a:rPr>
              <a:t>Interpolation: </a:t>
            </a:r>
          </a:p>
          <a:p>
            <a:pPr lvl="1" indent="0">
              <a:buNone/>
            </a:pPr>
            <a:r>
              <a:rPr lang="en-US" sz="2000" dirty="0">
                <a:ea typeface="ＭＳ Ｐゴシック" charset="0"/>
              </a:rPr>
              <a:t>mix unigram, bigram, trigram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>
                <a:ea typeface="ＭＳ Ｐゴシック" charset="0"/>
              </a:rPr>
              <a:t>Interpolation works better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B9388-0600-4F31-BD37-BA9140AA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3" y="422124"/>
            <a:ext cx="10983132" cy="74776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Back-off and Interpolation</a:t>
            </a:r>
            <a:endParaRPr lang="en-IN" b="1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94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C4C850-1029-4FA8-87B9-929FB91A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1536192"/>
            <a:ext cx="9629957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II: NLP Algorithm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20E814-4DF5-4422-81EB-AC56041DDC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90415" y="3429000"/>
            <a:ext cx="11471015" cy="12765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/>
              <a:t>Gated Recurrent Unit(GRU)</a:t>
            </a:r>
            <a:br>
              <a:rPr lang="en-US" sz="4800" dirty="0"/>
            </a:b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896786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7BDA2F-506B-4893-8029-7E76CFAB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GRU was introduced in 2014 to solve the vanishing gradient problem which comes with standard RNN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GRU can be considered as variation of LSTM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The LSTM was followed by the Gated Recurrent Unit (GRU) and both have the same goal of tracking long-term dependencies effectively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5DEA0-7FDD-4FAC-BF00-ABA467E7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GRU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2144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C5DEA0-7FDD-4FAC-BF00-ABA467E7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of GRU Cell</a:t>
            </a:r>
            <a:endParaRPr lang="en-IN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77E3CEB-88AD-46DE-A619-9AE79B71A8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49" y="1604963"/>
            <a:ext cx="620849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586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7BDA2F-506B-4893-8029-7E76CFAB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start with calculating the </a:t>
            </a:r>
            <a:r>
              <a:rPr lang="en-US" sz="2000" b="1" dirty="0"/>
              <a:t>update gate </a:t>
            </a:r>
            <a:r>
              <a:rPr lang="en-US" sz="2000" b="1" dirty="0" err="1"/>
              <a:t>z_t</a:t>
            </a:r>
            <a:r>
              <a:rPr lang="en-US" sz="2000" b="1" dirty="0"/>
              <a:t> for time step t </a:t>
            </a:r>
            <a:r>
              <a:rPr lang="en-US" sz="2000" dirty="0"/>
              <a:t>using the formula:</a:t>
            </a:r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5DEA0-7FDD-4FAC-BF00-ABA467E7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Update Gate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3FFA1-B597-4395-9386-A6BD49877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102" y="2236925"/>
            <a:ext cx="2676525" cy="714375"/>
          </a:xfrm>
          <a:prstGeom prst="rect">
            <a:avLst/>
          </a:prstGeom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83CA44F5-ED49-46A4-BC9E-0517A95A3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982" y="2849217"/>
            <a:ext cx="5153646" cy="30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79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E26EBB4-07A7-4D19-98F7-D791A53F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b="1" dirty="0"/>
              <a:t>Presentation Agenda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F45A8E-D7E1-4523-8917-25D19035F878}"/>
              </a:ext>
            </a:extLst>
          </p:cNvPr>
          <p:cNvSpPr txBox="1"/>
          <p:nvPr/>
        </p:nvSpPr>
        <p:spPr>
          <a:xfrm>
            <a:off x="1136073" y="1454727"/>
            <a:ext cx="2574536" cy="459970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I: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Natural Language Processing</a:t>
            </a:r>
          </a:p>
          <a:p>
            <a:pPr marL="457200" indent="-457200">
              <a:lnSpc>
                <a:spcPts val="18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I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Text Processing</a:t>
            </a:r>
          </a:p>
          <a:p>
            <a:pPr marL="457200" indent="-457200">
              <a:lnSpc>
                <a:spcPts val="18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I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 Modelling</a:t>
            </a:r>
          </a:p>
          <a:p>
            <a:pPr marL="457200" indent="-457200">
              <a:lnSpc>
                <a:spcPts val="18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I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Spelling Correction</a:t>
            </a:r>
          </a:p>
          <a:p>
            <a:pPr marL="457200" indent="-457200">
              <a:lnSpc>
                <a:spcPts val="18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I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Classification</a:t>
            </a:r>
          </a:p>
          <a:p>
            <a:pPr marL="457200" indent="-457200">
              <a:lnSpc>
                <a:spcPts val="18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I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Sentiment Analysis</a:t>
            </a:r>
          </a:p>
          <a:p>
            <a:pPr marL="457200" indent="-457200">
              <a:lnSpc>
                <a:spcPts val="18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I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 Tagging</a:t>
            </a:r>
          </a:p>
          <a:p>
            <a:pPr marL="457200" indent="-457200">
              <a:lnSpc>
                <a:spcPts val="18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I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Parsing</a:t>
            </a:r>
          </a:p>
          <a:p>
            <a:pPr marL="457200" indent="-457200">
              <a:lnSpc>
                <a:spcPts val="18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I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 Retrieval</a:t>
            </a:r>
          </a:p>
          <a:p>
            <a:pPr marL="457200" indent="-457200">
              <a:lnSpc>
                <a:spcPts val="18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I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</a:p>
          <a:p>
            <a:pPr marL="457200" indent="-457200">
              <a:lnSpc>
                <a:spcPts val="18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I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 Answering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2D47A-9844-4D9D-A7FA-26CD74E5F785}"/>
              </a:ext>
            </a:extLst>
          </p:cNvPr>
          <p:cNvSpPr txBox="1"/>
          <p:nvPr/>
        </p:nvSpPr>
        <p:spPr>
          <a:xfrm>
            <a:off x="4115403" y="1454727"/>
            <a:ext cx="2574536" cy="389915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II:	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NLP Algorithm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GRU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19B77-3B07-4A6D-9C12-B15C3E788C00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3068C-5F54-43C3-A7C0-6F09B04191BF}"/>
              </a:ext>
            </a:extLst>
          </p:cNvPr>
          <p:cNvSpPr txBox="1"/>
          <p:nvPr/>
        </p:nvSpPr>
        <p:spPr>
          <a:xfrm>
            <a:off x="6286951" y="1454727"/>
            <a:ext cx="2574535" cy="389915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AC980-7D19-4795-A533-ABCEC15FC32C}"/>
              </a:ext>
            </a:extLst>
          </p:cNvPr>
          <p:cNvSpPr/>
          <p:nvPr/>
        </p:nvSpPr>
        <p:spPr>
          <a:xfrm>
            <a:off x="6494169" y="1510748"/>
            <a:ext cx="2574536" cy="3682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III: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 tagging using GRU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ts val="1800"/>
              </a:lnSpc>
              <a:spcAft>
                <a:spcPts val="600"/>
              </a:spcAft>
              <a:buFont typeface="+mj-lt"/>
              <a:buAutoNum type="arabicPeriod"/>
            </a:pPr>
            <a:endParaRPr lang="en-IN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7BDA2F-506B-4893-8029-7E76CFAB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Essentially, </a:t>
            </a:r>
            <a:r>
              <a:rPr lang="en-US" sz="2000" b="1" dirty="0"/>
              <a:t>this gate is used from the model to decide how much of the past information to forget</a:t>
            </a:r>
            <a:r>
              <a:rPr lang="en-US" sz="2000" dirty="0"/>
              <a:t>. To calculate it, we use:</a:t>
            </a:r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5DEA0-7FDD-4FAC-BF00-ABA467E7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Reset Gate</a:t>
            </a:r>
            <a:endParaRPr lang="en-IN" b="1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1AAC7A8-541C-4E10-B998-1AC66DC49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046" y="2311262"/>
            <a:ext cx="2905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D5D529E9-37D4-4B67-A3FC-1ADEE58D6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793" y="2776620"/>
            <a:ext cx="5367337" cy="363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04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7BDA2F-506B-4893-8029-7E76CFAB0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>
            <a:normAutofit/>
          </a:bodyPr>
          <a:lstStyle/>
          <a:p>
            <a:r>
              <a:rPr lang="en-US" sz="2000" dirty="0"/>
              <a:t> A new memory content which will use the reset gate to store the relevant information from the past. It is calculated as follows:</a:t>
            </a:r>
          </a:p>
          <a:p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5DEA0-7FDD-4FAC-BF00-ABA467E7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Current memory content</a:t>
            </a: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ED9CA8B-1214-4E3A-8AE5-BE4B3B89A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815" y="2325343"/>
            <a:ext cx="27051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8E59C328-A9E7-4898-B130-E93ECF96C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100" y="2995744"/>
            <a:ext cx="6607658" cy="390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742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54438D-BC42-48C5-BC2D-55269DCD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5" y="1604211"/>
            <a:ext cx="10983131" cy="4572752"/>
          </a:xfrm>
        </p:spPr>
        <p:txBody>
          <a:bodyPr>
            <a:normAutofit/>
          </a:bodyPr>
          <a:lstStyle/>
          <a:p>
            <a:r>
              <a:rPr lang="en-US" sz="2000" dirty="0"/>
              <a:t>As a last step, the network needs to calculate </a:t>
            </a:r>
            <a:r>
              <a:rPr lang="en-US" sz="2000" dirty="0" err="1"/>
              <a:t>h_t</a:t>
            </a:r>
            <a:r>
              <a:rPr lang="en-US" sz="2000" dirty="0"/>
              <a:t> — vector which holds information for the current unit and passes it down to the network.</a:t>
            </a:r>
          </a:p>
          <a:p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76AB0D-754F-4886-8C8D-50BE1206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Final memory at current time step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8C4C8D6-E9D2-4BB6-BF91-CBD914998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85" y="2230507"/>
            <a:ext cx="24098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9608A67-DEA5-494D-A3A5-CFE7583B7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826" y="2878207"/>
            <a:ext cx="6261652" cy="413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239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C4C850-1029-4FA8-87B9-929FB91A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1536192"/>
            <a:ext cx="9629957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III: Problem Description 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20E814-4DF5-4422-81EB-AC56041DDC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75722" y="3429001"/>
            <a:ext cx="6255026" cy="9574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/>
              <a:t>Parts of Speech tagging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25835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7BDA2F-506B-4893-8029-7E76CFAB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purpose of this project was to learn how to implement RNNs and implement GRU architecture for the task of </a:t>
            </a:r>
            <a:r>
              <a:rPr lang="en-US" sz="2000" b="1" dirty="0"/>
              <a:t>Parts-of-Speech tagging</a:t>
            </a:r>
            <a:r>
              <a:rPr lang="en-US" sz="2000" dirty="0"/>
              <a:t> using a part of the </a:t>
            </a:r>
            <a:r>
              <a:rPr lang="en-US" sz="2000" b="1" dirty="0"/>
              <a:t>CoNLL-2012 dataset</a:t>
            </a:r>
            <a:r>
              <a:rPr lang="en-US" sz="2000" dirty="0"/>
              <a:t> with 42 possible tags.</a:t>
            </a:r>
          </a:p>
          <a:p>
            <a:pPr>
              <a:buNone/>
            </a:pPr>
            <a:r>
              <a:rPr lang="en-US" sz="2000" dirty="0"/>
              <a:t>This project includes: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a custom implementation of the </a:t>
            </a:r>
            <a:r>
              <a:rPr lang="en-US" sz="2000" i="1" dirty="0"/>
              <a:t>GRU cell</a:t>
            </a:r>
            <a:r>
              <a:rPr lang="en-US" sz="2000" dirty="0"/>
              <a:t>.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a custom implementation of the RNN architecture that may be configured to be used as an </a:t>
            </a:r>
            <a:r>
              <a:rPr lang="en-US" sz="2000" i="1" dirty="0"/>
              <a:t>GRU</a:t>
            </a:r>
            <a:r>
              <a:rPr lang="en-US" sz="2000" dirty="0"/>
              <a:t> or </a:t>
            </a:r>
            <a:r>
              <a:rPr lang="en-US" sz="2000" i="1" dirty="0"/>
              <a:t>Vanilla RNN</a:t>
            </a:r>
            <a:r>
              <a:rPr lang="en-US" sz="2000" dirty="0"/>
              <a:t>.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a Parts-of-Speech tagger that can be configured to use any of the above custom RNN implementations.</a:t>
            </a:r>
          </a:p>
          <a:p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5DEA0-7FDD-4FAC-BF00-ABA467E7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Tagging using GRU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612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7BDA2F-506B-4893-8029-7E76CFAB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SzPct val="100000"/>
              <a:buNone/>
            </a:pPr>
            <a:r>
              <a:rPr lang="en-US" sz="2000" dirty="0"/>
              <a:t>Week I - II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Understanding the Parts of Speech tagging problem in detail</a:t>
            </a:r>
          </a:p>
          <a:p>
            <a:pPr>
              <a:buSzPct val="100000"/>
              <a:buNone/>
            </a:pPr>
            <a:r>
              <a:rPr lang="en-US" sz="2000" dirty="0"/>
              <a:t>Week III -IV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 Learning to use pytorch and torchtext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Preprocessing the dataset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Implementation of GRU architecture</a:t>
            </a:r>
          </a:p>
          <a:p>
            <a:pPr>
              <a:buSzPct val="100000"/>
              <a:buNone/>
            </a:pPr>
            <a:r>
              <a:rPr lang="en-US" sz="2000" dirty="0"/>
              <a:t>Week V - VI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Implementation of POS tagger</a:t>
            </a:r>
          </a:p>
          <a:p>
            <a:pPr>
              <a:buSzPct val="100000"/>
              <a:buNone/>
            </a:pPr>
            <a:r>
              <a:rPr lang="en-US" sz="2000" dirty="0"/>
              <a:t>Week VII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Project report submission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5DEA0-7FDD-4FAC-BF00-ABA467E7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the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96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C4C850-1029-4FA8-87B9-929FB91A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I:Basic Natural Language Processing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20E814-4DF5-4422-81EB-AC56041DDC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74620" y="3405146"/>
            <a:ext cx="9445752" cy="6400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5400" dirty="0"/>
              <a:t>Language Modelling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21214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AC5FD-BD11-4DE7-98AF-F93C4B868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0"/>
            <a:ext cx="10983131" cy="480516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Language Models are used in </a:t>
            </a:r>
            <a:r>
              <a:rPr lang="en-IN" sz="2000" dirty="0"/>
              <a:t>Machine Translation, Spell Correction, Speech Recognition, Summarization and Question Answering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Language Model computes:</a:t>
            </a:r>
          </a:p>
          <a:p>
            <a:pPr marL="858838" lvl="1" indent="-457200">
              <a:buSzPct val="100000"/>
              <a:buFont typeface="+mj-lt"/>
              <a:buAutoNum type="arabicPeriod"/>
            </a:pPr>
            <a:r>
              <a:rPr lang="en-US" sz="2000" dirty="0"/>
              <a:t>Compute the probability of a sentence or sequence of words:                                                      </a:t>
            </a:r>
            <a:r>
              <a:rPr lang="pl-PL" sz="2000" dirty="0"/>
              <a:t>P(W) = P(w1,w2,w3,w4,w5…wn)</a:t>
            </a:r>
            <a:endParaRPr lang="en-US" sz="2000" dirty="0"/>
          </a:p>
          <a:p>
            <a:pPr marL="858838" lvl="1" indent="-457200">
              <a:buSzPct val="100000"/>
              <a:buFont typeface="+mj-lt"/>
              <a:buAutoNum type="arabicPeriod"/>
            </a:pPr>
            <a:r>
              <a:rPr lang="en-US" sz="2000" dirty="0"/>
              <a:t>Related task: probability of an upcoming word:				</a:t>
            </a:r>
            <a:r>
              <a:rPr lang="pl-PL" sz="2000" dirty="0"/>
              <a:t>P(w5|w1,w2,w3,w4</a:t>
            </a:r>
            <a:r>
              <a:rPr lang="en-US" sz="2000" dirty="0"/>
              <a:t>) 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IN" sz="2000" dirty="0"/>
              <a:t>We can use conditional probability to compute joint probability of sequence of words in sentence:</a:t>
            </a:r>
          </a:p>
          <a:p>
            <a:pPr lvl="1" indent="0">
              <a:buSzPct val="100000"/>
              <a:buNone/>
            </a:pPr>
            <a:r>
              <a:rPr lang="en-US" sz="2000" dirty="0">
                <a:latin typeface="Calibri" charset="0"/>
              </a:rPr>
              <a:t>P(“its water is so transparent”) =</a:t>
            </a:r>
          </a:p>
          <a:p>
            <a:pPr lvl="1" indent="0">
              <a:buSzPct val="100000"/>
              <a:buNone/>
            </a:pPr>
            <a:r>
              <a:rPr lang="en-US" sz="2000" dirty="0">
                <a:latin typeface="Calibri" charset="0"/>
              </a:rPr>
              <a:t>		P(its) × P(</a:t>
            </a:r>
            <a:r>
              <a:rPr lang="en-US" sz="2000" dirty="0" err="1">
                <a:latin typeface="Calibri" charset="0"/>
              </a:rPr>
              <a:t>water|its</a:t>
            </a:r>
            <a:r>
              <a:rPr lang="en-US" sz="2000" dirty="0">
                <a:latin typeface="Calibri" charset="0"/>
              </a:rPr>
              <a:t>) ×  P(</a:t>
            </a:r>
            <a:r>
              <a:rPr lang="en-US" sz="2000" dirty="0" err="1">
                <a:latin typeface="Calibri" charset="0"/>
              </a:rPr>
              <a:t>is|its</a:t>
            </a:r>
            <a:r>
              <a:rPr lang="en-US" sz="2000" dirty="0">
                <a:latin typeface="Calibri" charset="0"/>
              </a:rPr>
              <a:t> water) </a:t>
            </a:r>
            <a:r>
              <a:rPr lang="en-IN" sz="2000" dirty="0"/>
              <a:t>	</a:t>
            </a:r>
            <a:r>
              <a:rPr lang="en-US" sz="2000" dirty="0">
                <a:latin typeface="Calibri" charset="0"/>
              </a:rPr>
              <a:t> ×  P(</a:t>
            </a:r>
            <a:r>
              <a:rPr lang="en-US" sz="2000" dirty="0" err="1">
                <a:latin typeface="Calibri" charset="0"/>
              </a:rPr>
              <a:t>so|its</a:t>
            </a:r>
            <a:r>
              <a:rPr lang="en-US" sz="2000" dirty="0">
                <a:latin typeface="Calibri" charset="0"/>
              </a:rPr>
              <a:t> water is) ×  P(</a:t>
            </a:r>
            <a:r>
              <a:rPr lang="en-US" sz="2000" dirty="0" err="1">
                <a:latin typeface="Calibri" charset="0"/>
              </a:rPr>
              <a:t>transparent|its</a:t>
            </a:r>
            <a:r>
              <a:rPr lang="en-US" sz="2000" dirty="0">
                <a:latin typeface="Calibri" charset="0"/>
              </a:rPr>
              <a:t> water is so)</a:t>
            </a:r>
            <a:endParaRPr lang="en-IN" sz="2000" dirty="0"/>
          </a:p>
          <a:p>
            <a:pPr>
              <a:buSzPct val="100000"/>
              <a:buNone/>
            </a:pPr>
            <a:r>
              <a:rPr lang="en-IN" sz="2000" dirty="0"/>
              <a:t>									</a:t>
            </a:r>
            <a:endParaRPr lang="en-US" sz="2000" dirty="0"/>
          </a:p>
          <a:p>
            <a:pPr lvl="1">
              <a:buSzPct val="100000"/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endParaRPr lang="en-IN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E4FA7-3F7C-4D09-A714-FAB13DE0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8466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7BDA2F-506B-4893-8029-7E76CFAB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Could we just count and divide?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Too many possible sentences to compute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Solution is Markov Assumption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5DEA0-7FDD-4FAC-BF00-ABA467E7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estimate these probabilities</a:t>
            </a:r>
            <a:endParaRPr lang="en-IN" b="1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2D04480C-820D-437E-A066-8FB48852A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094853"/>
              </p:ext>
            </p:extLst>
          </p:nvPr>
        </p:nvGraphicFramePr>
        <p:xfrm>
          <a:off x="2153479" y="2554356"/>
          <a:ext cx="6019800" cy="1994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578100" imgH="850900" progId="Equation.3">
                  <p:embed/>
                </p:oleObj>
              </mc:Choice>
              <mc:Fallback>
                <p:oleObj name="Equation" r:id="rId3" imgW="2578100" imgH="8509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479" y="2554356"/>
                        <a:ext cx="6019800" cy="199444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D952CD9F-9F8E-4606-9A16-96C8A19D4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868029"/>
              </p:ext>
            </p:extLst>
          </p:nvPr>
        </p:nvGraphicFramePr>
        <p:xfrm>
          <a:off x="1212573" y="5570371"/>
          <a:ext cx="76962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5" imgW="3187700" imgH="419100" progId="Equation.3">
                  <p:embed/>
                </p:oleObj>
              </mc:Choice>
              <mc:Fallback>
                <p:oleObj name="Equation" r:id="rId5" imgW="3187700" imgH="4191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573" y="5570371"/>
                        <a:ext cx="7696200" cy="1014412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27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7BDA2F-506B-4893-8029-7E76CFAB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We can create N-gram models by taking assumption for Nth-order Markov assumption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We can make unigram, bigram, trigram, 4-grams, 5-grams model by taking N=0,1,2,3,4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In general this is an insufficient model of language</a:t>
            </a:r>
          </a:p>
          <a:p>
            <a:pPr lvl="1"/>
            <a:r>
              <a:rPr lang="en-US" sz="2000" dirty="0"/>
              <a:t>because language has </a:t>
            </a:r>
            <a:r>
              <a:rPr lang="en-US" sz="2000" b="1" dirty="0">
                <a:solidFill>
                  <a:srgbClr val="008000"/>
                </a:solidFill>
              </a:rPr>
              <a:t>long-distance dependencies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“The computer which I had just put into the machine room on the fifth floor crashed.”</a:t>
            </a:r>
          </a:p>
          <a:p>
            <a:pPr lvl="1"/>
            <a:r>
              <a:rPr lang="en-US" sz="2000" dirty="0"/>
              <a:t>But we can often get away with N-gram models</a:t>
            </a:r>
          </a:p>
          <a:p>
            <a:pPr lvl="1"/>
            <a:endParaRPr lang="en-US" sz="2000" dirty="0"/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5DEA0-7FDD-4FAC-BF00-ABA467E7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83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7BDA2F-506B-4893-8029-7E76CFAB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charset="0"/>
              </a:rPr>
              <a:t>The Maximum Likelihood Estimate</a:t>
            </a:r>
          </a:p>
          <a:p>
            <a:endParaRPr lang="en-US" sz="2000" dirty="0">
              <a:latin typeface="Calibri" charset="0"/>
            </a:endParaRPr>
          </a:p>
          <a:p>
            <a:endParaRPr lang="en-US" sz="2000" dirty="0">
              <a:latin typeface="Calibri" charset="0"/>
            </a:endParaRPr>
          </a:p>
          <a:p>
            <a:endParaRPr lang="en-US" sz="2000" dirty="0">
              <a:latin typeface="Calibri" charset="0"/>
            </a:endParaRPr>
          </a:p>
          <a:p>
            <a:endParaRPr lang="en-US" sz="2000" dirty="0">
              <a:latin typeface="Calibri" charset="0"/>
            </a:endParaRPr>
          </a:p>
          <a:p>
            <a:endParaRPr lang="en-US" sz="2000" dirty="0">
              <a:latin typeface="Calibri" charset="0"/>
            </a:endParaRPr>
          </a:p>
          <a:p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5DEA0-7FDD-4FAC-BF00-ABA467E7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Estimating bigram probabilities</a:t>
            </a:r>
            <a:endParaRPr lang="en-IN" b="1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5FA9D95D-0B0F-4904-AA0D-BD9C37AD39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214959"/>
              </p:ext>
            </p:extLst>
          </p:nvPr>
        </p:nvGraphicFramePr>
        <p:xfrm>
          <a:off x="604433" y="2175246"/>
          <a:ext cx="5410200" cy="1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752600" imgH="406400" progId="Equation.3">
                  <p:embed/>
                </p:oleObj>
              </mc:Choice>
              <mc:Fallback>
                <p:oleObj name="Equation" r:id="rId3" imgW="1752600" imgH="4064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433" y="2175246"/>
                        <a:ext cx="5410200" cy="1253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EF7AC92-00E2-425B-9510-DFA1E9C1112C}"/>
              </a:ext>
            </a:extLst>
          </p:cNvPr>
          <p:cNvSpPr/>
          <p:nvPr/>
        </p:nvSpPr>
        <p:spPr>
          <a:xfrm>
            <a:off x="604433" y="3684103"/>
            <a:ext cx="5665305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</a:rPr>
              <a:t>&lt;s&gt; I am Sam &lt;/s&gt;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</a:rPr>
              <a:t>&lt;s&gt; Sam I am &lt;/s&gt;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</a:rPr>
              <a:t>&lt;s&gt; I do not like green eggs and ham &lt;/s&gt;</a:t>
            </a:r>
          </a:p>
        </p:txBody>
      </p:sp>
      <p:pic>
        <p:nvPicPr>
          <p:cNvPr id="12" name="Picture 7" descr="sam.tiff">
            <a:extLst>
              <a:ext uri="{FF2B5EF4-FFF2-40B4-BE49-F238E27FC236}">
                <a16:creationId xmlns:a16="http://schemas.microsoft.com/office/drawing/2014/main" id="{28D6BB1D-5848-48D9-BA13-6E57A67FF03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4433" y="4875963"/>
            <a:ext cx="8763000" cy="95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70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C5DEA0-7FDD-4FAC-BF00-ABA467E7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Raw bigram probabilities on Berkeley Restaurant Project sentences</a:t>
            </a:r>
            <a:endParaRPr lang="en-IN" b="1" dirty="0"/>
          </a:p>
        </p:txBody>
      </p:sp>
      <p:pic>
        <p:nvPicPr>
          <p:cNvPr id="4" name="Picture 4" descr="berp2">
            <a:extLst>
              <a:ext uri="{FF2B5EF4-FFF2-40B4-BE49-F238E27FC236}">
                <a16:creationId xmlns:a16="http://schemas.microsoft.com/office/drawing/2014/main" id="{26FB3887-E76A-468B-B305-4CF59DA4C3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4838" y="1944919"/>
            <a:ext cx="10982325" cy="38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64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7BDA2F-506B-4893-8029-7E76CFAB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Does our language model prefer good sentences to bad ones?</a:t>
            </a:r>
          </a:p>
          <a:p>
            <a:pPr marL="914400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Assign higher probability to “real” or “frequently observed” sentences </a:t>
            </a:r>
          </a:p>
          <a:p>
            <a:pPr marL="914400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Than “ungrammatical” or “rarely observed” sentences?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We train parameters of our model on a </a:t>
            </a:r>
            <a:r>
              <a:rPr lang="en-US" sz="2000" b="1" dirty="0">
                <a:solidFill>
                  <a:srgbClr val="008000"/>
                </a:solidFill>
              </a:rPr>
              <a:t>training set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We test the model’s performance on data we haven’t seen.</a:t>
            </a:r>
          </a:p>
          <a:p>
            <a:pPr marL="914400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 </a:t>
            </a:r>
            <a:r>
              <a:rPr lang="en-US" sz="2000" b="1" dirty="0">
                <a:solidFill>
                  <a:srgbClr val="008000"/>
                </a:solidFill>
              </a:rPr>
              <a:t>test set </a:t>
            </a:r>
            <a:r>
              <a:rPr lang="en-US" sz="2000" dirty="0">
                <a:solidFill>
                  <a:srgbClr val="000000"/>
                </a:solidFill>
              </a:rPr>
              <a:t>is an unseen dataset that is different from our training set, totally unused.</a:t>
            </a:r>
          </a:p>
          <a:p>
            <a:pPr marL="914400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An </a:t>
            </a:r>
            <a:r>
              <a:rPr lang="en-US" sz="2000" b="1" dirty="0">
                <a:solidFill>
                  <a:srgbClr val="008000"/>
                </a:solidFill>
              </a:rPr>
              <a:t>evaluation metric </a:t>
            </a:r>
            <a:r>
              <a:rPr lang="en-US" sz="2000" dirty="0">
                <a:solidFill>
                  <a:srgbClr val="000000"/>
                </a:solidFill>
              </a:rPr>
              <a:t>tells us how well our model does on the test set.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Evaluation of the model can be extrinsic or intrinsic</a:t>
            </a:r>
          </a:p>
          <a:p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5DEA0-7FDD-4FAC-BF00-ABA467E7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Evaluation: How good is our model?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28648558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813</Words>
  <Application>Microsoft Office PowerPoint</Application>
  <PresentationFormat>Widescreen</PresentationFormat>
  <Paragraphs>177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Segoe UI</vt:lpstr>
      <vt:lpstr>Segoe UI Light</vt:lpstr>
      <vt:lpstr>Wingdings</vt:lpstr>
      <vt:lpstr>Get Started with 3D</vt:lpstr>
      <vt:lpstr>Equation</vt:lpstr>
      <vt:lpstr>Microsoft Equation 3.0</vt:lpstr>
      <vt:lpstr>Mini Project Presentation</vt:lpstr>
      <vt:lpstr>Presentation Agenda</vt:lpstr>
      <vt:lpstr>PART I:Basic Natural Language Processing </vt:lpstr>
      <vt:lpstr>Language Models</vt:lpstr>
      <vt:lpstr>How to estimate these probabilities</vt:lpstr>
      <vt:lpstr>N-gram models</vt:lpstr>
      <vt:lpstr>Estimating bigram probabilities</vt:lpstr>
      <vt:lpstr>Raw bigram probabilities on Berkeley Restaurant Project sentences</vt:lpstr>
      <vt:lpstr>Evaluation: How good is our model?</vt:lpstr>
      <vt:lpstr>Evaluation of N-gram Models</vt:lpstr>
      <vt:lpstr>Lower perplexity = better model</vt:lpstr>
      <vt:lpstr>Practical Issues</vt:lpstr>
      <vt:lpstr>Zero probability bigrams</vt:lpstr>
      <vt:lpstr>Laplace Smoothening</vt:lpstr>
      <vt:lpstr>Back-off and Interpolation</vt:lpstr>
      <vt:lpstr>PART II: NLP Algorithm</vt:lpstr>
      <vt:lpstr>Introduction to GRU</vt:lpstr>
      <vt:lpstr>Architecture of GRU Cell</vt:lpstr>
      <vt:lpstr>Update Gate</vt:lpstr>
      <vt:lpstr>Reset Gate</vt:lpstr>
      <vt:lpstr>Current memory content</vt:lpstr>
      <vt:lpstr>Final memory at current time step</vt:lpstr>
      <vt:lpstr>PART III: Problem Description </vt:lpstr>
      <vt:lpstr>POS Tagging using GRU</vt:lpstr>
      <vt:lpstr>Timeline of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2019-02-17T13:46:10Z</dcterms:created>
  <dcterms:modified xsi:type="dcterms:W3CDTF">2019-02-19T03:11:54Z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