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10287000" cx="18288000"/>
  <p:notesSz cx="6858000" cy="9144000"/>
  <p:embeddedFontLst>
    <p:embeddedFont>
      <p:font typeface="Barlow Condensed"/>
      <p:bold r:id="rId24"/>
      <p:boldItalic r:id="rId25"/>
    </p:embeddedFont>
    <p:embeddedFont>
      <p:font typeface="Open Sans"/>
      <p:bold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 uri="GoogleSlidesCustomDataVersion2">
      <go:slidesCustomData xmlns:go="http://customooxmlschemas.google.com/" r:id="rId28" roundtripDataSignature="AMtx7miwtfKozW2zwOA1N6GVLI3AH0YIq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9FE42E67-8C62-4BB9-ABFC-66C3C16E68B9}">
  <a:tblStyle styleId="{9FE42E67-8C62-4BB9-ABFC-66C3C16E68B9}"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font" Target="fonts/BarlowCondensed-bold.fntdata"/><Relationship Id="rId23" Type="http://schemas.openxmlformats.org/officeDocument/2006/relationships/slide" Target="slides/slide1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font" Target="fonts/OpenSans-bold.fntdata"/><Relationship Id="rId25" Type="http://schemas.openxmlformats.org/officeDocument/2006/relationships/font" Target="fonts/BarlowCondensed-boldItalic.fntdata"/><Relationship Id="rId28" Type="http://customschemas.google.com/relationships/presentationmetadata" Target="metadata"/><Relationship Id="rId27" Type="http://schemas.openxmlformats.org/officeDocument/2006/relationships/font" Target="fonts/OpenSans-boldItalic.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p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p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0" name="Shape 290"/>
        <p:cNvGrpSpPr/>
        <p:nvPr/>
      </p:nvGrpSpPr>
      <p:grpSpPr>
        <a:xfrm>
          <a:off x="0" y="0"/>
          <a:ext cx="0" cy="0"/>
          <a:chOff x="0" y="0"/>
          <a:chExt cx="0" cy="0"/>
        </a:xfrm>
      </p:grpSpPr>
      <p:sp>
        <p:nvSpPr>
          <p:cNvPr id="291" name="Google Shape;291;p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1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7" name="Shape 307"/>
        <p:cNvGrpSpPr/>
        <p:nvPr/>
      </p:nvGrpSpPr>
      <p:grpSpPr>
        <a:xfrm>
          <a:off x="0" y="0"/>
          <a:ext cx="0" cy="0"/>
          <a:chOff x="0" y="0"/>
          <a:chExt cx="0" cy="0"/>
        </a:xfrm>
      </p:grpSpPr>
      <p:sp>
        <p:nvSpPr>
          <p:cNvPr id="308" name="Google Shape;308;p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4" name="Shape 324"/>
        <p:cNvGrpSpPr/>
        <p:nvPr/>
      </p:nvGrpSpPr>
      <p:grpSpPr>
        <a:xfrm>
          <a:off x="0" y="0"/>
          <a:ext cx="0" cy="0"/>
          <a:chOff x="0" y="0"/>
          <a:chExt cx="0" cy="0"/>
        </a:xfrm>
      </p:grpSpPr>
      <p:sp>
        <p:nvSpPr>
          <p:cNvPr id="325" name="Google Shape;325;p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6" name="Google Shape;326;p1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2" name="Google Shape;352;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3" name="Google Shape;103;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9: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1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1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1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2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28"/>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1" name="Google Shape;71;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9"/>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9"/>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7" name="Google Shape;77;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0"/>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0"/>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2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2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2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2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2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22"/>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22"/>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30" name="Google Shape;30;p2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2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2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2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23"/>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23"/>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7" name="Google Shape;37;p2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2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2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24"/>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3" name="Google Shape;43;p24"/>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4" name="Google Shape;44;p24"/>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5" name="Google Shape;45;p24"/>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6" name="Google Shape;46;p2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2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2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25"/>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2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2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2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26"/>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26"/>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57" name="Google Shape;57;p26"/>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58" name="Google Shape;58;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27"/>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27"/>
          <p:cNvSpPr/>
          <p:nvPr>
            <p:ph idx="2" type="pic"/>
          </p:nvPr>
        </p:nvSpPr>
        <p:spPr>
          <a:xfrm>
            <a:off x="1792288" y="612775"/>
            <a:ext cx="5486400" cy="4114800"/>
          </a:xfrm>
          <a:prstGeom prst="rect">
            <a:avLst/>
          </a:prstGeom>
          <a:noFill/>
          <a:ln>
            <a:noFill/>
          </a:ln>
        </p:spPr>
      </p:sp>
      <p:sp>
        <p:nvSpPr>
          <p:cNvPr id="64" name="Google Shape;64;p27"/>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5" name="Google Shape;65;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18"/>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8"/>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 name="Google Shape;8;p1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hyperlink" Target="https://huggingface.co/spaces/durgesh11/ASL-talk-AI"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hyperlink" Target="https://huggingface.co/spaces/durgesh11/ASL-talk-AI" TargetMode="Externa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hyperlink" Target="https://huggingface.co/spaces/durgesh11/ASL-talk-AI"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hyperlink" Target="https://huggingface.co/spaces/DurgeshRajput11/ASL-talk-AI/tree/main" TargetMode="External"/><Relationship Id="rId4" Type="http://schemas.openxmlformats.org/officeDocument/2006/relationships/hyperlink" Target="https://github.com/DurgeshRajput11/ASL-AI" TargetMode="External"/><Relationship Id="rId5" Type="http://schemas.openxmlformats.org/officeDocument/2006/relationships/hyperlink" Target="http://www.linkedin.com/in/durgesh-singh-09844b253" TargetMode="External"/><Relationship Id="rId6" Type="http://schemas.openxmlformats.org/officeDocument/2006/relationships/hyperlink" Target="http://www.linkedin.com/in/durgesh-singh-09844b253" TargetMode="External"/><Relationship Id="rId7" Type="http://schemas.openxmlformats.org/officeDocument/2006/relationships/hyperlink" Target="https://github.com/DurgeshRajput11/ASL-AI" TargetMode="Externa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2.png"/><Relationship Id="rId4" Type="http://schemas.openxmlformats.org/officeDocument/2006/relationships/hyperlink" Target="https://www.kaggle.com/datasets/grassknoted/asl-alphabet" TargetMode="External"/><Relationship Id="rId5" Type="http://schemas.openxmlformats.org/officeDocument/2006/relationships/hyperlink" Target="https://www.kaggle.com/datasets/datamunge/sign-language-mnist" TargetMode="External"/><Relationship Id="rId6" Type="http://schemas.openxmlformats.org/officeDocument/2006/relationships/hyperlink" Target="https://empslocal.ex.ac.uk/people/staff/np331/index.php?section=FingerSpellingDataset" TargetMode="External"/><Relationship Id="rId7" Type="http://schemas.openxmlformats.org/officeDocument/2006/relationships/hyperlink" Target="https://www.kaggle.com/datasets/lexset/synthetic-asl-alphabet" TargetMode="External"/><Relationship Id="rId8" Type="http://schemas.openxmlformats.org/officeDocument/2006/relationships/hyperlink" Target="https://www.kaggle.com/datasets/signnteam/asl-sign-language-pictures-minus-j-z"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
          <p:cNvSpPr/>
          <p:nvPr/>
        </p:nvSpPr>
        <p:spPr>
          <a:xfrm>
            <a:off x="1725159" y="3035914"/>
            <a:ext cx="4215172" cy="4215172"/>
          </a:xfrm>
          <a:custGeom>
            <a:rect b="b" l="l" r="r" t="t"/>
            <a:pathLst>
              <a:path extrusionOk="0" h="4215172" w="4215172">
                <a:moveTo>
                  <a:pt x="0" y="0"/>
                </a:moveTo>
                <a:lnTo>
                  <a:pt x="4215173" y="0"/>
                </a:lnTo>
                <a:lnTo>
                  <a:pt x="4215173" y="4215172"/>
                </a:lnTo>
                <a:lnTo>
                  <a:pt x="0" y="4215172"/>
                </a:lnTo>
                <a:lnTo>
                  <a:pt x="0" y="0"/>
                </a:lnTo>
                <a:close/>
              </a:path>
            </a:pathLst>
          </a:custGeom>
          <a:blipFill rotWithShape="1">
            <a:blip r:embed="rId3">
              <a:alphaModFix/>
            </a:blip>
            <a:stretch>
              <a:fillRect b="0" l="0" r="0" t="0"/>
            </a:stretch>
          </a:blipFill>
          <a:ln>
            <a:noFill/>
          </a:ln>
        </p:spPr>
        <p:txBody>
          <a:bodyPr anchorCtr="0" anchor="t" bIns="45700" lIns="91425" spcFirstLastPara="1" rIns="91425" wrap="square" tIns="4570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nvGrpSpPr>
          <p:cNvPr id="85" name="Google Shape;85;p1"/>
          <p:cNvGrpSpPr/>
          <p:nvPr/>
        </p:nvGrpSpPr>
        <p:grpSpPr>
          <a:xfrm>
            <a:off x="17749838" y="7382819"/>
            <a:ext cx="47625" cy="1885006"/>
            <a:chOff x="0" y="-38100"/>
            <a:chExt cx="12543" cy="496462"/>
          </a:xfrm>
        </p:grpSpPr>
        <p:sp>
          <p:nvSpPr>
            <p:cNvPr id="86" name="Google Shape;86;p1"/>
            <p:cNvSpPr/>
            <p:nvPr/>
          </p:nvSpPr>
          <p:spPr>
            <a:xfrm>
              <a:off x="0" y="0"/>
              <a:ext cx="12543" cy="458362"/>
            </a:xfrm>
            <a:custGeom>
              <a:rect b="b" l="l" r="r" t="t"/>
              <a:pathLst>
                <a:path extrusionOk="0" h="458362" w="12543">
                  <a:moveTo>
                    <a:pt x="0" y="0"/>
                  </a:moveTo>
                  <a:lnTo>
                    <a:pt x="12543" y="0"/>
                  </a:lnTo>
                  <a:lnTo>
                    <a:pt x="12543" y="458362"/>
                  </a:lnTo>
                  <a:lnTo>
                    <a:pt x="0" y="458362"/>
                  </a:lnTo>
                  <a:close/>
                </a:path>
              </a:pathLst>
            </a:custGeom>
            <a:gradFill>
              <a:gsLst>
                <a:gs pos="0">
                  <a:srgbClr val="45D0FC"/>
                </a:gs>
                <a:gs pos="100000">
                  <a:srgbClr val="085DA0"/>
                </a:gs>
              </a:gsLst>
              <a:lin ang="2700000" scaled="0"/>
            </a:gradFill>
            <a:ln>
              <a:noFill/>
            </a:ln>
          </p:spPr>
        </p:sp>
        <p:sp>
          <p:nvSpPr>
            <p:cNvPr id="87" name="Google Shape;87;p1"/>
            <p:cNvSpPr txBox="1"/>
            <p:nvPr/>
          </p:nvSpPr>
          <p:spPr>
            <a:xfrm>
              <a:off x="0" y="-38100"/>
              <a:ext cx="12543" cy="49646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88" name="Google Shape;88;p1"/>
          <p:cNvSpPr/>
          <p:nvPr/>
        </p:nvSpPr>
        <p:spPr>
          <a:xfrm>
            <a:off x="473588" y="377888"/>
            <a:ext cx="369285" cy="363243"/>
          </a:xfrm>
          <a:custGeom>
            <a:rect b="b" l="l" r="r" t="t"/>
            <a:pathLst>
              <a:path extrusionOk="0" h="363243" w="369285">
                <a:moveTo>
                  <a:pt x="0" y="0"/>
                </a:moveTo>
                <a:lnTo>
                  <a:pt x="369285" y="0"/>
                </a:lnTo>
                <a:lnTo>
                  <a:pt x="369285" y="363242"/>
                </a:lnTo>
                <a:lnTo>
                  <a:pt x="0" y="363242"/>
                </a:lnTo>
                <a:lnTo>
                  <a:pt x="0" y="0"/>
                </a:lnTo>
                <a:close/>
              </a:path>
            </a:pathLst>
          </a:custGeom>
          <a:blipFill rotWithShape="1">
            <a:blip r:embed="rId4">
              <a:alphaModFix/>
            </a:blip>
            <a:stretch>
              <a:fillRect b="0" l="0" r="0" t="0"/>
            </a:stretch>
          </a:blipFill>
          <a:ln>
            <a:noFill/>
          </a:ln>
        </p:spPr>
      </p:sp>
      <p:grpSp>
        <p:nvGrpSpPr>
          <p:cNvPr id="89" name="Google Shape;89;p1"/>
          <p:cNvGrpSpPr/>
          <p:nvPr/>
        </p:nvGrpSpPr>
        <p:grpSpPr>
          <a:xfrm>
            <a:off x="17259300" y="-144661"/>
            <a:ext cx="1028700" cy="1173361"/>
            <a:chOff x="0" y="-38100"/>
            <a:chExt cx="270933" cy="309033"/>
          </a:xfrm>
        </p:grpSpPr>
        <p:sp>
          <p:nvSpPr>
            <p:cNvPr id="90" name="Google Shape;90;p1"/>
            <p:cNvSpPr/>
            <p:nvPr/>
          </p:nvSpPr>
          <p:spPr>
            <a:xfrm>
              <a:off x="0" y="0"/>
              <a:ext cx="270933" cy="270933"/>
            </a:xfrm>
            <a:custGeom>
              <a:rect b="b" l="l" r="r" t="t"/>
              <a:pathLst>
                <a:path extrusionOk="0" h="270933" w="270933">
                  <a:moveTo>
                    <a:pt x="0" y="0"/>
                  </a:moveTo>
                  <a:lnTo>
                    <a:pt x="270933" y="0"/>
                  </a:lnTo>
                  <a:lnTo>
                    <a:pt x="270933" y="270933"/>
                  </a:lnTo>
                  <a:lnTo>
                    <a:pt x="0" y="270933"/>
                  </a:lnTo>
                  <a:close/>
                </a:path>
              </a:pathLst>
            </a:custGeom>
            <a:gradFill>
              <a:gsLst>
                <a:gs pos="0">
                  <a:srgbClr val="45D0FC"/>
                </a:gs>
                <a:gs pos="100000">
                  <a:srgbClr val="085DA0"/>
                </a:gs>
              </a:gsLst>
              <a:lin ang="2700000" scaled="0"/>
            </a:gradFill>
            <a:ln>
              <a:noFill/>
            </a:ln>
          </p:spPr>
        </p:sp>
        <p:sp>
          <p:nvSpPr>
            <p:cNvPr id="91" name="Google Shape;91;p1"/>
            <p:cNvSpPr txBox="1"/>
            <p:nvPr/>
          </p:nvSpPr>
          <p:spPr>
            <a:xfrm>
              <a:off x="0" y="-38100"/>
              <a:ext cx="270933" cy="3090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92" name="Google Shape;92;p1"/>
          <p:cNvGrpSpPr/>
          <p:nvPr/>
        </p:nvGrpSpPr>
        <p:grpSpPr>
          <a:xfrm>
            <a:off x="17259300" y="9113639"/>
            <a:ext cx="1028700" cy="1173361"/>
            <a:chOff x="0" y="-38100"/>
            <a:chExt cx="270933" cy="309033"/>
          </a:xfrm>
        </p:grpSpPr>
        <p:sp>
          <p:nvSpPr>
            <p:cNvPr id="93" name="Google Shape;93;p1"/>
            <p:cNvSpPr/>
            <p:nvPr/>
          </p:nvSpPr>
          <p:spPr>
            <a:xfrm>
              <a:off x="0" y="0"/>
              <a:ext cx="270933" cy="270933"/>
            </a:xfrm>
            <a:custGeom>
              <a:rect b="b" l="l" r="r" t="t"/>
              <a:pathLst>
                <a:path extrusionOk="0" h="270933" w="270933">
                  <a:moveTo>
                    <a:pt x="0" y="0"/>
                  </a:moveTo>
                  <a:lnTo>
                    <a:pt x="270933" y="0"/>
                  </a:lnTo>
                  <a:lnTo>
                    <a:pt x="270933" y="270933"/>
                  </a:lnTo>
                  <a:lnTo>
                    <a:pt x="0" y="270933"/>
                  </a:lnTo>
                  <a:close/>
                </a:path>
              </a:pathLst>
            </a:custGeom>
            <a:gradFill>
              <a:gsLst>
                <a:gs pos="0">
                  <a:srgbClr val="45D0FC"/>
                </a:gs>
                <a:gs pos="100000">
                  <a:srgbClr val="085DA0"/>
                </a:gs>
              </a:gsLst>
              <a:lin ang="2700000" scaled="0"/>
            </a:gradFill>
            <a:ln>
              <a:noFill/>
            </a:ln>
          </p:spPr>
        </p:sp>
        <p:sp>
          <p:nvSpPr>
            <p:cNvPr id="94" name="Google Shape;94;p1"/>
            <p:cNvSpPr txBox="1"/>
            <p:nvPr/>
          </p:nvSpPr>
          <p:spPr>
            <a:xfrm>
              <a:off x="0" y="-38100"/>
              <a:ext cx="270933" cy="3090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95" name="Google Shape;95;p1"/>
          <p:cNvSpPr txBox="1"/>
          <p:nvPr/>
        </p:nvSpPr>
        <p:spPr>
          <a:xfrm>
            <a:off x="17499918" y="9638067"/>
            <a:ext cx="547464" cy="240591"/>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1400">
                <a:solidFill>
                  <a:srgbClr val="FFFFFF"/>
                </a:solidFill>
                <a:latin typeface="Open Sans"/>
                <a:ea typeface="Open Sans"/>
                <a:cs typeface="Open Sans"/>
                <a:sym typeface="Open Sans"/>
              </a:rPr>
              <a:t>01</a:t>
            </a:r>
            <a:endParaRPr/>
          </a:p>
        </p:txBody>
      </p:sp>
      <p:sp>
        <p:nvSpPr>
          <p:cNvPr id="96" name="Google Shape;96;p1"/>
          <p:cNvSpPr txBox="1"/>
          <p:nvPr/>
        </p:nvSpPr>
        <p:spPr>
          <a:xfrm>
            <a:off x="7505886" y="2740639"/>
            <a:ext cx="11772713" cy="2273058"/>
          </a:xfrm>
          <a:prstGeom prst="rect">
            <a:avLst/>
          </a:prstGeom>
          <a:noFill/>
          <a:ln>
            <a:noFill/>
          </a:ln>
        </p:spPr>
        <p:txBody>
          <a:bodyPr anchorCtr="0" anchor="t" bIns="0" lIns="0" spcFirstLastPara="1" rIns="0" wrap="square" tIns="0">
            <a:spAutoFit/>
          </a:bodyPr>
          <a:lstStyle/>
          <a:p>
            <a:pPr indent="0" lvl="0" marL="0" marR="0" rtl="0" algn="l">
              <a:lnSpc>
                <a:spcPct val="268262"/>
              </a:lnSpc>
              <a:spcBef>
                <a:spcPts val="0"/>
              </a:spcBef>
              <a:spcAft>
                <a:spcPts val="0"/>
              </a:spcAft>
              <a:buNone/>
            </a:pPr>
            <a:r>
              <a:rPr b="1" lang="en-US" sz="8000">
                <a:solidFill>
                  <a:srgbClr val="1F2020"/>
                </a:solidFill>
                <a:latin typeface="Barlow Condensed"/>
                <a:ea typeface="Barlow Condensed"/>
                <a:cs typeface="Barlow Condensed"/>
                <a:sym typeface="Barlow Condensed"/>
              </a:rPr>
              <a:t>ASL Character Recognition </a:t>
            </a:r>
            <a:endParaRPr/>
          </a:p>
        </p:txBody>
      </p:sp>
      <p:sp>
        <p:nvSpPr>
          <p:cNvPr id="97" name="Google Shape;97;p1"/>
          <p:cNvSpPr txBox="1"/>
          <p:nvPr/>
        </p:nvSpPr>
        <p:spPr>
          <a:xfrm>
            <a:off x="7315200" y="4013442"/>
            <a:ext cx="10588530" cy="2273058"/>
          </a:xfrm>
          <a:prstGeom prst="rect">
            <a:avLst/>
          </a:prstGeom>
          <a:noFill/>
          <a:ln>
            <a:noFill/>
          </a:ln>
        </p:spPr>
        <p:txBody>
          <a:bodyPr anchorCtr="0" anchor="t" bIns="0" lIns="0" spcFirstLastPara="1" rIns="0" wrap="square" tIns="0">
            <a:spAutoFit/>
          </a:bodyPr>
          <a:lstStyle/>
          <a:p>
            <a:pPr indent="0" lvl="0" marL="0" marR="0" rtl="0" algn="l">
              <a:lnSpc>
                <a:spcPct val="268262"/>
              </a:lnSpc>
              <a:spcBef>
                <a:spcPts val="0"/>
              </a:spcBef>
              <a:spcAft>
                <a:spcPts val="0"/>
              </a:spcAft>
              <a:buNone/>
            </a:pPr>
            <a:r>
              <a:rPr b="1" lang="en-US" sz="8000">
                <a:solidFill>
                  <a:srgbClr val="02CDFF"/>
                </a:solidFill>
                <a:latin typeface="Barlow Condensed"/>
                <a:ea typeface="Barlow Condensed"/>
                <a:cs typeface="Barlow Condensed"/>
                <a:sym typeface="Barlow Condensed"/>
              </a:rPr>
              <a:t> Using Deep Learning</a:t>
            </a:r>
            <a:endParaRPr/>
          </a:p>
        </p:txBody>
      </p:sp>
      <p:sp>
        <p:nvSpPr>
          <p:cNvPr id="98" name="Google Shape;98;p1"/>
          <p:cNvSpPr txBox="1"/>
          <p:nvPr/>
        </p:nvSpPr>
        <p:spPr>
          <a:xfrm>
            <a:off x="7505886" y="6872153"/>
            <a:ext cx="4167547" cy="189282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900">
                <a:solidFill>
                  <a:schemeClr val="dk1"/>
                </a:solidFill>
                <a:latin typeface="Barlow Condensed"/>
                <a:ea typeface="Barlow Condensed"/>
                <a:cs typeface="Barlow Condensed"/>
                <a:sym typeface="Barlow Condensed"/>
              </a:rPr>
              <a:t>Durgesh Singh Gour</a:t>
            </a:r>
            <a:endParaRPr/>
          </a:p>
          <a:p>
            <a:pPr indent="0" lvl="0" marL="0" marR="0" rtl="0" algn="l">
              <a:spcBef>
                <a:spcPts val="0"/>
              </a:spcBef>
              <a:spcAft>
                <a:spcPts val="0"/>
              </a:spcAft>
              <a:buNone/>
            </a:pPr>
            <a:r>
              <a:rPr b="1" lang="en-US" sz="3900">
                <a:solidFill>
                  <a:schemeClr val="dk1"/>
                </a:solidFill>
                <a:latin typeface="Barlow Condensed"/>
                <a:ea typeface="Barlow Condensed"/>
                <a:cs typeface="Barlow Condensed"/>
                <a:sym typeface="Barlow Condensed"/>
              </a:rPr>
              <a:t>Roll No : 25DLS157 </a:t>
            </a:r>
            <a:endParaRPr/>
          </a:p>
          <a:p>
            <a:pPr indent="0" lvl="0" marL="0" marR="0" rtl="0" algn="l">
              <a:spcBef>
                <a:spcPts val="0"/>
              </a:spcBef>
              <a:spcAft>
                <a:spcPts val="0"/>
              </a:spcAft>
              <a:buNone/>
            </a:pPr>
            <a:r>
              <a:rPr b="1" lang="en-US" sz="3900">
                <a:solidFill>
                  <a:schemeClr val="dk1"/>
                </a:solidFill>
                <a:latin typeface="Barlow Condensed"/>
                <a:ea typeface="Barlow Condensed"/>
                <a:cs typeface="Barlow Condensed"/>
                <a:sym typeface="Barlow Condensed"/>
              </a:rPr>
              <a:t>IIIT Una , IT   </a:t>
            </a:r>
            <a:endParaRPr/>
          </a:p>
        </p:txBody>
      </p:sp>
      <p:sp>
        <p:nvSpPr>
          <p:cNvPr id="99" name="Google Shape;99;p1"/>
          <p:cNvSpPr txBox="1"/>
          <p:nvPr/>
        </p:nvSpPr>
        <p:spPr>
          <a:xfrm>
            <a:off x="7410461" y="1788464"/>
            <a:ext cx="4709700" cy="554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3000">
                <a:solidFill>
                  <a:schemeClr val="dk1"/>
                </a:solidFill>
                <a:latin typeface="Barlow Condensed"/>
                <a:ea typeface="Barlow Condensed"/>
                <a:cs typeface="Barlow Condensed"/>
                <a:sym typeface="Barlow Condensed"/>
              </a:rPr>
              <a:t>CAPSTONE PROJECT </a:t>
            </a:r>
            <a:endParaRPr/>
          </a:p>
        </p:txBody>
      </p:sp>
      <p:sp>
        <p:nvSpPr>
          <p:cNvPr id="100" name="Google Shape;100;p1"/>
          <p:cNvSpPr txBox="1"/>
          <p:nvPr/>
        </p:nvSpPr>
        <p:spPr>
          <a:xfrm>
            <a:off x="7410453" y="8776293"/>
            <a:ext cx="10493277" cy="86177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5000" u="sng">
                <a:solidFill>
                  <a:schemeClr val="dk1"/>
                </a:solidFill>
                <a:latin typeface="Barlow Condensed"/>
                <a:ea typeface="Barlow Condensed"/>
                <a:cs typeface="Barlow Condensed"/>
                <a:sym typeface="Barlow Condensed"/>
                <a:hlinkClick r:id="rId5">
                  <a:extLst>
                    <a:ext uri="{A12FA001-AC4F-418D-AE19-62706E023703}">
                      <ahyp:hlinkClr val="tx"/>
                    </a:ext>
                  </a:extLst>
                </a:hlinkClick>
              </a:rPr>
              <a:t>WEBSITE FOR LIVE DEMO(Click)</a:t>
            </a:r>
            <a:endParaRPr b="1" sz="5000">
              <a:solidFill>
                <a:schemeClr val="dk1"/>
              </a:solidFill>
              <a:latin typeface="Barlow Condensed"/>
              <a:ea typeface="Barlow Condensed"/>
              <a:cs typeface="Barlow Condensed"/>
              <a:sym typeface="Barlow Condense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grpSp>
        <p:nvGrpSpPr>
          <p:cNvPr id="245" name="Google Shape;245;p10"/>
          <p:cNvGrpSpPr/>
          <p:nvPr/>
        </p:nvGrpSpPr>
        <p:grpSpPr>
          <a:xfrm>
            <a:off x="17749838" y="7382819"/>
            <a:ext cx="47625" cy="1885006"/>
            <a:chOff x="0" y="-38100"/>
            <a:chExt cx="12543" cy="496462"/>
          </a:xfrm>
        </p:grpSpPr>
        <p:sp>
          <p:nvSpPr>
            <p:cNvPr id="246" name="Google Shape;246;p10"/>
            <p:cNvSpPr/>
            <p:nvPr/>
          </p:nvSpPr>
          <p:spPr>
            <a:xfrm>
              <a:off x="0" y="0"/>
              <a:ext cx="12543" cy="458362"/>
            </a:xfrm>
            <a:custGeom>
              <a:rect b="b" l="l" r="r" t="t"/>
              <a:pathLst>
                <a:path extrusionOk="0" h="458362" w="12543">
                  <a:moveTo>
                    <a:pt x="0" y="0"/>
                  </a:moveTo>
                  <a:lnTo>
                    <a:pt x="12543" y="0"/>
                  </a:lnTo>
                  <a:lnTo>
                    <a:pt x="12543" y="458362"/>
                  </a:lnTo>
                  <a:lnTo>
                    <a:pt x="0" y="458362"/>
                  </a:lnTo>
                  <a:close/>
                </a:path>
              </a:pathLst>
            </a:custGeom>
            <a:gradFill>
              <a:gsLst>
                <a:gs pos="0">
                  <a:srgbClr val="45D0FC"/>
                </a:gs>
                <a:gs pos="100000">
                  <a:srgbClr val="085DA0"/>
                </a:gs>
              </a:gsLst>
              <a:lin ang="2700000" scaled="0"/>
            </a:gradFill>
            <a:ln>
              <a:noFill/>
            </a:ln>
          </p:spPr>
        </p:sp>
        <p:sp>
          <p:nvSpPr>
            <p:cNvPr id="247" name="Google Shape;247;p10"/>
            <p:cNvSpPr txBox="1"/>
            <p:nvPr/>
          </p:nvSpPr>
          <p:spPr>
            <a:xfrm>
              <a:off x="0" y="-38100"/>
              <a:ext cx="12543" cy="49646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48" name="Google Shape;248;p10"/>
          <p:cNvSpPr/>
          <p:nvPr/>
        </p:nvSpPr>
        <p:spPr>
          <a:xfrm>
            <a:off x="473588" y="377888"/>
            <a:ext cx="369285" cy="363243"/>
          </a:xfrm>
          <a:custGeom>
            <a:rect b="b" l="l" r="r" t="t"/>
            <a:pathLst>
              <a:path extrusionOk="0" h="363243" w="369285">
                <a:moveTo>
                  <a:pt x="0" y="0"/>
                </a:moveTo>
                <a:lnTo>
                  <a:pt x="369285" y="0"/>
                </a:lnTo>
                <a:lnTo>
                  <a:pt x="369285" y="363242"/>
                </a:lnTo>
                <a:lnTo>
                  <a:pt x="0" y="363242"/>
                </a:lnTo>
                <a:lnTo>
                  <a:pt x="0" y="0"/>
                </a:lnTo>
                <a:close/>
              </a:path>
            </a:pathLst>
          </a:custGeom>
          <a:blipFill rotWithShape="1">
            <a:blip r:embed="rId3">
              <a:alphaModFix/>
            </a:blip>
            <a:stretch>
              <a:fillRect b="0" l="0" r="0" t="0"/>
            </a:stretch>
          </a:blipFill>
          <a:ln>
            <a:noFill/>
          </a:ln>
        </p:spPr>
      </p:sp>
      <p:grpSp>
        <p:nvGrpSpPr>
          <p:cNvPr id="249" name="Google Shape;249;p10"/>
          <p:cNvGrpSpPr/>
          <p:nvPr/>
        </p:nvGrpSpPr>
        <p:grpSpPr>
          <a:xfrm>
            <a:off x="17259300" y="-144661"/>
            <a:ext cx="1028700" cy="1173361"/>
            <a:chOff x="0" y="-38100"/>
            <a:chExt cx="270933" cy="309033"/>
          </a:xfrm>
        </p:grpSpPr>
        <p:sp>
          <p:nvSpPr>
            <p:cNvPr id="250" name="Google Shape;250;p10"/>
            <p:cNvSpPr/>
            <p:nvPr/>
          </p:nvSpPr>
          <p:spPr>
            <a:xfrm>
              <a:off x="0" y="0"/>
              <a:ext cx="270933" cy="270933"/>
            </a:xfrm>
            <a:custGeom>
              <a:rect b="b" l="l" r="r" t="t"/>
              <a:pathLst>
                <a:path extrusionOk="0" h="270933" w="270933">
                  <a:moveTo>
                    <a:pt x="0" y="0"/>
                  </a:moveTo>
                  <a:lnTo>
                    <a:pt x="270933" y="0"/>
                  </a:lnTo>
                  <a:lnTo>
                    <a:pt x="270933" y="270933"/>
                  </a:lnTo>
                  <a:lnTo>
                    <a:pt x="0" y="270933"/>
                  </a:lnTo>
                  <a:close/>
                </a:path>
              </a:pathLst>
            </a:custGeom>
            <a:gradFill>
              <a:gsLst>
                <a:gs pos="0">
                  <a:srgbClr val="45D0FC"/>
                </a:gs>
                <a:gs pos="100000">
                  <a:srgbClr val="085DA0"/>
                </a:gs>
              </a:gsLst>
              <a:lin ang="2700000" scaled="0"/>
            </a:gradFill>
            <a:ln>
              <a:noFill/>
            </a:ln>
          </p:spPr>
        </p:sp>
        <p:sp>
          <p:nvSpPr>
            <p:cNvPr id="251" name="Google Shape;251;p10"/>
            <p:cNvSpPr txBox="1"/>
            <p:nvPr/>
          </p:nvSpPr>
          <p:spPr>
            <a:xfrm>
              <a:off x="0" y="-38100"/>
              <a:ext cx="270933" cy="3090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52" name="Google Shape;252;p10"/>
          <p:cNvGrpSpPr/>
          <p:nvPr/>
        </p:nvGrpSpPr>
        <p:grpSpPr>
          <a:xfrm>
            <a:off x="17259300" y="9113639"/>
            <a:ext cx="1028700" cy="1173361"/>
            <a:chOff x="0" y="-38100"/>
            <a:chExt cx="270933" cy="309033"/>
          </a:xfrm>
        </p:grpSpPr>
        <p:sp>
          <p:nvSpPr>
            <p:cNvPr id="253" name="Google Shape;253;p10"/>
            <p:cNvSpPr/>
            <p:nvPr/>
          </p:nvSpPr>
          <p:spPr>
            <a:xfrm>
              <a:off x="0" y="0"/>
              <a:ext cx="270933" cy="270933"/>
            </a:xfrm>
            <a:custGeom>
              <a:rect b="b" l="l" r="r" t="t"/>
              <a:pathLst>
                <a:path extrusionOk="0" h="270933" w="270933">
                  <a:moveTo>
                    <a:pt x="0" y="0"/>
                  </a:moveTo>
                  <a:lnTo>
                    <a:pt x="270933" y="0"/>
                  </a:lnTo>
                  <a:lnTo>
                    <a:pt x="270933" y="270933"/>
                  </a:lnTo>
                  <a:lnTo>
                    <a:pt x="0" y="270933"/>
                  </a:lnTo>
                  <a:close/>
                </a:path>
              </a:pathLst>
            </a:custGeom>
            <a:gradFill>
              <a:gsLst>
                <a:gs pos="0">
                  <a:srgbClr val="45D0FC"/>
                </a:gs>
                <a:gs pos="100000">
                  <a:srgbClr val="085DA0"/>
                </a:gs>
              </a:gsLst>
              <a:lin ang="2700000" scaled="0"/>
            </a:gradFill>
            <a:ln>
              <a:noFill/>
            </a:ln>
          </p:spPr>
        </p:sp>
        <p:sp>
          <p:nvSpPr>
            <p:cNvPr id="254" name="Google Shape;254;p10"/>
            <p:cNvSpPr txBox="1"/>
            <p:nvPr/>
          </p:nvSpPr>
          <p:spPr>
            <a:xfrm>
              <a:off x="0" y="-38100"/>
              <a:ext cx="270933" cy="3090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55" name="Google Shape;255;p10"/>
          <p:cNvSpPr txBox="1"/>
          <p:nvPr/>
        </p:nvSpPr>
        <p:spPr>
          <a:xfrm>
            <a:off x="17499918" y="9638067"/>
            <a:ext cx="547464" cy="240591"/>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1400">
                <a:solidFill>
                  <a:srgbClr val="FFFFFF"/>
                </a:solidFill>
                <a:latin typeface="Open Sans"/>
                <a:ea typeface="Open Sans"/>
                <a:cs typeface="Open Sans"/>
                <a:sym typeface="Open Sans"/>
              </a:rPr>
              <a:t>10</a:t>
            </a:r>
            <a:endParaRPr/>
          </a:p>
        </p:txBody>
      </p:sp>
      <p:sp>
        <p:nvSpPr>
          <p:cNvPr id="256" name="Google Shape;256;p10"/>
          <p:cNvSpPr txBox="1"/>
          <p:nvPr/>
        </p:nvSpPr>
        <p:spPr>
          <a:xfrm>
            <a:off x="1039108" y="1714500"/>
            <a:ext cx="15209472" cy="92333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lang="en-US" sz="6500">
                <a:solidFill>
                  <a:srgbClr val="02CDFF"/>
                </a:solidFill>
                <a:latin typeface="Barlow Condensed"/>
                <a:ea typeface="Barlow Condensed"/>
                <a:cs typeface="Barlow Condensed"/>
                <a:sym typeface="Barlow Condensed"/>
              </a:rPr>
              <a:t>MediaPipe Integration &amp;  Training Methodology</a:t>
            </a:r>
            <a:endParaRPr/>
          </a:p>
        </p:txBody>
      </p:sp>
      <p:sp>
        <p:nvSpPr>
          <p:cNvPr id="257" name="Google Shape;257;p10"/>
          <p:cNvSpPr txBox="1"/>
          <p:nvPr/>
        </p:nvSpPr>
        <p:spPr>
          <a:xfrm>
            <a:off x="1039108" y="3743673"/>
            <a:ext cx="13794982" cy="5355312"/>
          </a:xfrm>
          <a:prstGeom prst="rect">
            <a:avLst/>
          </a:prstGeom>
          <a:noFill/>
          <a:ln>
            <a:noFill/>
          </a:ln>
        </p:spPr>
        <p:txBody>
          <a:bodyPr anchorCtr="0" anchor="t" bIns="45700" lIns="91425" spcFirstLastPara="1" rIns="91425" wrap="square" tIns="45700">
            <a:spAutoFit/>
          </a:bodyPr>
          <a:lstStyle/>
          <a:p>
            <a:pPr indent="-571500" lvl="0" marL="571500" marR="0" rtl="0" algn="l">
              <a:spcBef>
                <a:spcPts val="0"/>
              </a:spcBef>
              <a:spcAft>
                <a:spcPts val="0"/>
              </a:spcAft>
              <a:buClr>
                <a:schemeClr val="dk1"/>
              </a:buClr>
              <a:buSzPts val="3800"/>
              <a:buFont typeface="Noto Sans Symbols"/>
              <a:buChar char="❖"/>
            </a:pPr>
            <a:r>
              <a:rPr lang="en-US" sz="3800">
                <a:solidFill>
                  <a:schemeClr val="dk1"/>
                </a:solidFill>
                <a:latin typeface="Calibri"/>
                <a:ea typeface="Calibri"/>
                <a:cs typeface="Calibri"/>
                <a:sym typeface="Calibri"/>
              </a:rPr>
              <a:t>Used for real-time hand landmark detection</a:t>
            </a:r>
            <a:endParaRPr/>
          </a:p>
          <a:p>
            <a:pPr indent="-571500" lvl="0" marL="571500" marR="0" rtl="0" algn="l">
              <a:spcBef>
                <a:spcPts val="0"/>
              </a:spcBef>
              <a:spcAft>
                <a:spcPts val="0"/>
              </a:spcAft>
              <a:buClr>
                <a:schemeClr val="dk1"/>
              </a:buClr>
              <a:buSzPts val="3800"/>
              <a:buFont typeface="Noto Sans Symbols"/>
              <a:buChar char="❖"/>
            </a:pPr>
            <a:r>
              <a:rPr lang="en-US" sz="3800">
                <a:solidFill>
                  <a:schemeClr val="dk1"/>
                </a:solidFill>
                <a:latin typeface="Calibri"/>
                <a:ea typeface="Calibri"/>
                <a:cs typeface="Calibri"/>
                <a:sym typeface="Calibri"/>
              </a:rPr>
              <a:t>Improved hand region localization and reduced background noise</a:t>
            </a:r>
            <a:endParaRPr/>
          </a:p>
          <a:p>
            <a:pPr indent="-571500" lvl="0" marL="571500" marR="0" rtl="0" algn="l">
              <a:spcBef>
                <a:spcPts val="0"/>
              </a:spcBef>
              <a:spcAft>
                <a:spcPts val="0"/>
              </a:spcAft>
              <a:buClr>
                <a:schemeClr val="dk1"/>
              </a:buClr>
              <a:buSzPts val="3800"/>
              <a:buFont typeface="Noto Sans Symbols"/>
              <a:buChar char="❖"/>
            </a:pPr>
            <a:r>
              <a:rPr lang="en-US" sz="3800">
                <a:solidFill>
                  <a:schemeClr val="dk1"/>
                </a:solidFill>
                <a:latin typeface="Calibri"/>
                <a:ea typeface="Calibri"/>
                <a:cs typeface="Calibri"/>
                <a:sym typeface="Calibri"/>
              </a:rPr>
              <a:t>Enhanced input quality for the classifier</a:t>
            </a:r>
            <a:endParaRPr/>
          </a:p>
          <a:p>
            <a:pPr indent="-571500" lvl="0" marL="571500" marR="0" rtl="0" algn="l">
              <a:spcBef>
                <a:spcPts val="0"/>
              </a:spcBef>
              <a:spcAft>
                <a:spcPts val="0"/>
              </a:spcAft>
              <a:buClr>
                <a:schemeClr val="dk1"/>
              </a:buClr>
              <a:buSzPts val="3800"/>
              <a:buFont typeface="Noto Sans Symbols"/>
              <a:buChar char="❖"/>
            </a:pPr>
            <a:r>
              <a:rPr lang="en-US" sz="3800">
                <a:solidFill>
                  <a:schemeClr val="dk1"/>
                </a:solidFill>
                <a:latin typeface="Calibri"/>
                <a:ea typeface="Calibri"/>
                <a:cs typeface="Calibri"/>
                <a:sym typeface="Calibri"/>
              </a:rPr>
              <a:t>Augmentation: Real-time, on-the-fly using ImageDataGenerator</a:t>
            </a:r>
            <a:endParaRPr/>
          </a:p>
          <a:p>
            <a:pPr indent="-571500" lvl="0" marL="571500" marR="0" rtl="0" algn="l">
              <a:spcBef>
                <a:spcPts val="0"/>
              </a:spcBef>
              <a:spcAft>
                <a:spcPts val="0"/>
              </a:spcAft>
              <a:buClr>
                <a:schemeClr val="dk1"/>
              </a:buClr>
              <a:buSzPts val="3800"/>
              <a:buFont typeface="Noto Sans Symbols"/>
              <a:buChar char="❖"/>
            </a:pPr>
            <a:r>
              <a:rPr lang="en-US" sz="3800">
                <a:solidFill>
                  <a:schemeClr val="dk1"/>
                </a:solidFill>
                <a:latin typeface="Calibri"/>
                <a:ea typeface="Calibri"/>
                <a:cs typeface="Calibri"/>
                <a:sym typeface="Calibri"/>
              </a:rPr>
              <a:t>Callbacks: ModelCheckpoint (save every epoch), EarlyStopping, ReduceLROnPlateau</a:t>
            </a:r>
            <a:endParaRPr/>
          </a:p>
          <a:p>
            <a:pPr indent="-571500" lvl="0" marL="571500" marR="0" rtl="0" algn="l">
              <a:spcBef>
                <a:spcPts val="0"/>
              </a:spcBef>
              <a:spcAft>
                <a:spcPts val="0"/>
              </a:spcAft>
              <a:buClr>
                <a:schemeClr val="dk1"/>
              </a:buClr>
              <a:buSzPts val="3800"/>
              <a:buFont typeface="Noto Sans Symbols"/>
              <a:buChar char="❖"/>
            </a:pPr>
            <a:r>
              <a:rPr lang="en-US" sz="3800">
                <a:solidFill>
                  <a:schemeClr val="dk1"/>
                </a:solidFill>
                <a:latin typeface="Calibri"/>
                <a:ea typeface="Calibri"/>
                <a:cs typeface="Calibri"/>
                <a:sym typeface="Calibri"/>
              </a:rPr>
              <a:t>Batch Size: 34(First),64(Second) </a:t>
            </a:r>
            <a:endParaRPr/>
          </a:p>
          <a:p>
            <a:pPr indent="-571500" lvl="0" marL="571500" marR="0" rtl="0" algn="l">
              <a:spcBef>
                <a:spcPts val="0"/>
              </a:spcBef>
              <a:spcAft>
                <a:spcPts val="0"/>
              </a:spcAft>
              <a:buClr>
                <a:schemeClr val="dk1"/>
              </a:buClr>
              <a:buSzPts val="3800"/>
              <a:buFont typeface="Noto Sans Symbols"/>
              <a:buChar char="❖"/>
            </a:pPr>
            <a:r>
              <a:rPr lang="en-US" sz="3800">
                <a:solidFill>
                  <a:schemeClr val="dk1"/>
                </a:solidFill>
                <a:latin typeface="Calibri"/>
                <a:ea typeface="Calibri"/>
                <a:cs typeface="Calibri"/>
                <a:sym typeface="Calibri"/>
              </a:rPr>
              <a:t>Epochs: 10–30, monitored for overfitting</a:t>
            </a:r>
            <a:endParaRPr/>
          </a:p>
          <a:p>
            <a:pPr indent="-330200" lvl="0" marL="571500" marR="0" rtl="0" algn="l">
              <a:spcBef>
                <a:spcPts val="0"/>
              </a:spcBef>
              <a:spcAft>
                <a:spcPts val="0"/>
              </a:spcAft>
              <a:buClr>
                <a:schemeClr val="dk1"/>
              </a:buClr>
              <a:buSzPts val="3800"/>
              <a:buFont typeface="Noto Sans Symbols"/>
              <a:buNone/>
            </a:pPr>
            <a:r>
              <a:t/>
            </a:r>
            <a:endParaRPr sz="3800">
              <a:solidFill>
                <a:schemeClr val="dk1"/>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1" name="Shape 261"/>
        <p:cNvGrpSpPr/>
        <p:nvPr/>
      </p:nvGrpSpPr>
      <p:grpSpPr>
        <a:xfrm>
          <a:off x="0" y="0"/>
          <a:ext cx="0" cy="0"/>
          <a:chOff x="0" y="0"/>
          <a:chExt cx="0" cy="0"/>
        </a:xfrm>
      </p:grpSpPr>
      <p:sp>
        <p:nvSpPr>
          <p:cNvPr id="262" name="Google Shape;262;p11"/>
          <p:cNvSpPr txBox="1"/>
          <p:nvPr/>
        </p:nvSpPr>
        <p:spPr>
          <a:xfrm>
            <a:off x="914400" y="1257300"/>
            <a:ext cx="13258800" cy="1938992"/>
          </a:xfrm>
          <a:prstGeom prst="rect">
            <a:avLst/>
          </a:prstGeom>
          <a:noFill/>
          <a:ln>
            <a:noFill/>
          </a:ln>
        </p:spPr>
        <p:txBody>
          <a:bodyPr anchorCtr="0" anchor="t" bIns="45700" lIns="91425" spcFirstLastPara="1" rIns="91425" wrap="square" tIns="45700">
            <a:spAutoFit/>
          </a:bodyPr>
          <a:lstStyle/>
          <a:p>
            <a:pPr indent="0" lvl="0" marL="0" marR="0" rtl="0" algn="l">
              <a:lnSpc>
                <a:spcPct val="110000"/>
              </a:lnSpc>
              <a:spcBef>
                <a:spcPts val="0"/>
              </a:spcBef>
              <a:spcAft>
                <a:spcPts val="0"/>
              </a:spcAft>
              <a:buClr>
                <a:srgbClr val="02CDFF"/>
              </a:buClr>
              <a:buSzPts val="6500"/>
              <a:buFont typeface="Barlow Condensed"/>
              <a:buNone/>
            </a:pPr>
            <a:r>
              <a:rPr b="1" i="0" lang="en-US" sz="6500" u="none" cap="none" strike="noStrike">
                <a:solidFill>
                  <a:srgbClr val="02CDFF"/>
                </a:solidFill>
                <a:latin typeface="Barlow Condensed"/>
                <a:ea typeface="Barlow Condensed"/>
                <a:cs typeface="Barlow Condensed"/>
                <a:sym typeface="Barlow Condensed"/>
              </a:rPr>
              <a:t>Fine-Tuning Strategy &amp; </a:t>
            </a:r>
            <a:endParaRPr/>
          </a:p>
          <a:p>
            <a:pPr indent="0" lvl="0" marL="0" marR="0" rtl="0" algn="l">
              <a:lnSpc>
                <a:spcPct val="110000"/>
              </a:lnSpc>
              <a:spcBef>
                <a:spcPts val="0"/>
              </a:spcBef>
              <a:spcAft>
                <a:spcPts val="0"/>
              </a:spcAft>
              <a:buClr>
                <a:srgbClr val="02CDFF"/>
              </a:buClr>
              <a:buSzPts val="6500"/>
              <a:buFont typeface="Barlow Condensed"/>
              <a:buNone/>
            </a:pPr>
            <a:r>
              <a:rPr b="1" i="0" lang="en-US" sz="6500" u="none" cap="none" strike="noStrike">
                <a:solidFill>
                  <a:srgbClr val="02CDFF"/>
                </a:solidFill>
                <a:latin typeface="Barlow Condensed"/>
                <a:ea typeface="Barlow Condensed"/>
                <a:cs typeface="Barlow Condensed"/>
                <a:sym typeface="Barlow Condensed"/>
              </a:rPr>
              <a:t>Performance Optimization</a:t>
            </a:r>
            <a:endParaRPr/>
          </a:p>
        </p:txBody>
      </p:sp>
      <p:grpSp>
        <p:nvGrpSpPr>
          <p:cNvPr id="263" name="Google Shape;263;p11"/>
          <p:cNvGrpSpPr/>
          <p:nvPr/>
        </p:nvGrpSpPr>
        <p:grpSpPr>
          <a:xfrm>
            <a:off x="17749838" y="7382819"/>
            <a:ext cx="47625" cy="1885006"/>
            <a:chOff x="0" y="-38100"/>
            <a:chExt cx="12543" cy="496462"/>
          </a:xfrm>
        </p:grpSpPr>
        <p:sp>
          <p:nvSpPr>
            <p:cNvPr id="264" name="Google Shape;264;p11"/>
            <p:cNvSpPr/>
            <p:nvPr/>
          </p:nvSpPr>
          <p:spPr>
            <a:xfrm>
              <a:off x="0" y="0"/>
              <a:ext cx="12543" cy="458362"/>
            </a:xfrm>
            <a:custGeom>
              <a:rect b="b" l="l" r="r" t="t"/>
              <a:pathLst>
                <a:path extrusionOk="0" h="458362" w="12543">
                  <a:moveTo>
                    <a:pt x="0" y="0"/>
                  </a:moveTo>
                  <a:lnTo>
                    <a:pt x="12543" y="0"/>
                  </a:lnTo>
                  <a:lnTo>
                    <a:pt x="12543" y="458362"/>
                  </a:lnTo>
                  <a:lnTo>
                    <a:pt x="0" y="458362"/>
                  </a:lnTo>
                  <a:close/>
                </a:path>
              </a:pathLst>
            </a:custGeom>
            <a:gradFill>
              <a:gsLst>
                <a:gs pos="0">
                  <a:srgbClr val="45D0FC"/>
                </a:gs>
                <a:gs pos="100000">
                  <a:srgbClr val="085DA0"/>
                </a:gs>
              </a:gsLst>
              <a:lin ang="2700000" scaled="0"/>
            </a:gradFill>
            <a:ln>
              <a:noFill/>
            </a:ln>
          </p:spPr>
        </p:sp>
        <p:sp>
          <p:nvSpPr>
            <p:cNvPr id="265" name="Google Shape;265;p11"/>
            <p:cNvSpPr txBox="1"/>
            <p:nvPr/>
          </p:nvSpPr>
          <p:spPr>
            <a:xfrm>
              <a:off x="0" y="-38100"/>
              <a:ext cx="12543" cy="49646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66" name="Google Shape;266;p11"/>
          <p:cNvGrpSpPr/>
          <p:nvPr/>
        </p:nvGrpSpPr>
        <p:grpSpPr>
          <a:xfrm>
            <a:off x="17259300" y="-144661"/>
            <a:ext cx="1028700" cy="1173361"/>
            <a:chOff x="0" y="-38100"/>
            <a:chExt cx="270933" cy="309033"/>
          </a:xfrm>
        </p:grpSpPr>
        <p:sp>
          <p:nvSpPr>
            <p:cNvPr id="267" name="Google Shape;267;p11"/>
            <p:cNvSpPr/>
            <p:nvPr/>
          </p:nvSpPr>
          <p:spPr>
            <a:xfrm>
              <a:off x="0" y="0"/>
              <a:ext cx="270933" cy="270933"/>
            </a:xfrm>
            <a:custGeom>
              <a:rect b="b" l="l" r="r" t="t"/>
              <a:pathLst>
                <a:path extrusionOk="0" h="270933" w="270933">
                  <a:moveTo>
                    <a:pt x="0" y="0"/>
                  </a:moveTo>
                  <a:lnTo>
                    <a:pt x="270933" y="0"/>
                  </a:lnTo>
                  <a:lnTo>
                    <a:pt x="270933" y="270933"/>
                  </a:lnTo>
                  <a:lnTo>
                    <a:pt x="0" y="270933"/>
                  </a:lnTo>
                  <a:close/>
                </a:path>
              </a:pathLst>
            </a:custGeom>
            <a:gradFill>
              <a:gsLst>
                <a:gs pos="0">
                  <a:srgbClr val="45D0FC"/>
                </a:gs>
                <a:gs pos="100000">
                  <a:srgbClr val="085DA0"/>
                </a:gs>
              </a:gsLst>
              <a:lin ang="2700000" scaled="0"/>
            </a:gradFill>
            <a:ln>
              <a:noFill/>
            </a:ln>
          </p:spPr>
        </p:sp>
        <p:sp>
          <p:nvSpPr>
            <p:cNvPr id="268" name="Google Shape;268;p11"/>
            <p:cNvSpPr txBox="1"/>
            <p:nvPr/>
          </p:nvSpPr>
          <p:spPr>
            <a:xfrm>
              <a:off x="0" y="-38100"/>
              <a:ext cx="270933" cy="3090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69" name="Google Shape;269;p11"/>
          <p:cNvGrpSpPr/>
          <p:nvPr/>
        </p:nvGrpSpPr>
        <p:grpSpPr>
          <a:xfrm>
            <a:off x="17259300" y="9113639"/>
            <a:ext cx="1028700" cy="1173361"/>
            <a:chOff x="0" y="-38100"/>
            <a:chExt cx="270933" cy="309033"/>
          </a:xfrm>
        </p:grpSpPr>
        <p:sp>
          <p:nvSpPr>
            <p:cNvPr id="270" name="Google Shape;270;p11"/>
            <p:cNvSpPr/>
            <p:nvPr/>
          </p:nvSpPr>
          <p:spPr>
            <a:xfrm>
              <a:off x="0" y="0"/>
              <a:ext cx="270933" cy="270933"/>
            </a:xfrm>
            <a:custGeom>
              <a:rect b="b" l="l" r="r" t="t"/>
              <a:pathLst>
                <a:path extrusionOk="0" h="270933" w="270933">
                  <a:moveTo>
                    <a:pt x="0" y="0"/>
                  </a:moveTo>
                  <a:lnTo>
                    <a:pt x="270933" y="0"/>
                  </a:lnTo>
                  <a:lnTo>
                    <a:pt x="270933" y="270933"/>
                  </a:lnTo>
                  <a:lnTo>
                    <a:pt x="0" y="270933"/>
                  </a:lnTo>
                  <a:close/>
                </a:path>
              </a:pathLst>
            </a:custGeom>
            <a:gradFill>
              <a:gsLst>
                <a:gs pos="0">
                  <a:srgbClr val="45D0FC"/>
                </a:gs>
                <a:gs pos="100000">
                  <a:srgbClr val="085DA0"/>
                </a:gs>
              </a:gsLst>
              <a:lin ang="2700000" scaled="0"/>
            </a:gradFill>
            <a:ln>
              <a:noFill/>
            </a:ln>
          </p:spPr>
        </p:sp>
        <p:sp>
          <p:nvSpPr>
            <p:cNvPr id="271" name="Google Shape;271;p11"/>
            <p:cNvSpPr txBox="1"/>
            <p:nvPr/>
          </p:nvSpPr>
          <p:spPr>
            <a:xfrm>
              <a:off x="0" y="-38100"/>
              <a:ext cx="270933" cy="3090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72" name="Google Shape;272;p11"/>
          <p:cNvSpPr txBox="1"/>
          <p:nvPr/>
        </p:nvSpPr>
        <p:spPr>
          <a:xfrm>
            <a:off x="17499918" y="9638067"/>
            <a:ext cx="547464" cy="4952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1400">
                <a:solidFill>
                  <a:srgbClr val="FFFFFF"/>
                </a:solidFill>
                <a:latin typeface="Open Sans"/>
                <a:ea typeface="Open Sans"/>
                <a:cs typeface="Open Sans"/>
                <a:sym typeface="Open Sans"/>
              </a:rPr>
              <a:t>11</a:t>
            </a:r>
            <a:endParaRPr/>
          </a:p>
          <a:p>
            <a:pPr indent="0" lvl="0" marL="0" marR="0" rtl="0" algn="ctr">
              <a:lnSpc>
                <a:spcPct val="140000"/>
              </a:lnSpc>
              <a:spcBef>
                <a:spcPts val="0"/>
              </a:spcBef>
              <a:spcAft>
                <a:spcPts val="0"/>
              </a:spcAft>
              <a:buNone/>
            </a:pPr>
            <a:r>
              <a:t/>
            </a:r>
            <a:endParaRPr b="1" sz="1400">
              <a:solidFill>
                <a:srgbClr val="FFFFFF"/>
              </a:solidFill>
              <a:latin typeface="Open Sans"/>
              <a:ea typeface="Open Sans"/>
              <a:cs typeface="Open Sans"/>
              <a:sym typeface="Open Sans"/>
            </a:endParaRPr>
          </a:p>
        </p:txBody>
      </p:sp>
      <p:sp>
        <p:nvSpPr>
          <p:cNvPr id="273" name="Google Shape;273;p11"/>
          <p:cNvSpPr txBox="1"/>
          <p:nvPr/>
        </p:nvSpPr>
        <p:spPr>
          <a:xfrm>
            <a:off x="914400" y="4000500"/>
            <a:ext cx="17983200" cy="4770537"/>
          </a:xfrm>
          <a:prstGeom prst="rect">
            <a:avLst/>
          </a:prstGeom>
          <a:noFill/>
          <a:ln>
            <a:noFill/>
          </a:ln>
        </p:spPr>
        <p:txBody>
          <a:bodyPr anchorCtr="0" anchor="t" bIns="45700" lIns="91425" spcFirstLastPara="1" rIns="91425" wrap="square" tIns="45700">
            <a:spAutoFit/>
          </a:bodyPr>
          <a:lstStyle/>
          <a:p>
            <a:pPr indent="-571500" lvl="0" marL="571500" marR="0" rtl="0" algn="l">
              <a:spcBef>
                <a:spcPts val="0"/>
              </a:spcBef>
              <a:spcAft>
                <a:spcPts val="0"/>
              </a:spcAft>
              <a:buClr>
                <a:schemeClr val="dk1"/>
              </a:buClr>
              <a:buSzPts val="3800"/>
              <a:buFont typeface="Noto Sans Symbols"/>
              <a:buChar char="❖"/>
            </a:pPr>
            <a:r>
              <a:rPr lang="en-US" sz="3800">
                <a:solidFill>
                  <a:schemeClr val="dk1"/>
                </a:solidFill>
                <a:latin typeface="Calibri"/>
                <a:ea typeface="Calibri"/>
                <a:cs typeface="Calibri"/>
                <a:sym typeface="Calibri"/>
              </a:rPr>
              <a:t>First Fine-Tune: Unfroze last 4 layers, trained with low learning rate (1e-5)</a:t>
            </a:r>
            <a:endParaRPr/>
          </a:p>
          <a:p>
            <a:pPr indent="-571500" lvl="0" marL="571500" marR="0" rtl="0" algn="l">
              <a:spcBef>
                <a:spcPts val="0"/>
              </a:spcBef>
              <a:spcAft>
                <a:spcPts val="0"/>
              </a:spcAft>
              <a:buClr>
                <a:schemeClr val="dk1"/>
              </a:buClr>
              <a:buSzPts val="3800"/>
              <a:buFont typeface="Noto Sans Symbols"/>
              <a:buChar char="❖"/>
            </a:pPr>
            <a:r>
              <a:rPr lang="en-US" sz="3800">
                <a:solidFill>
                  <a:schemeClr val="dk1"/>
                </a:solidFill>
                <a:latin typeface="Calibri"/>
                <a:ea typeface="Calibri"/>
                <a:cs typeface="Calibri"/>
                <a:sym typeface="Calibri"/>
              </a:rPr>
              <a:t>Second Fine-Tune: Unfroze last 8 layers, further trained for deeper feature adaptation</a:t>
            </a:r>
            <a:endParaRPr/>
          </a:p>
          <a:p>
            <a:pPr indent="-571500" lvl="0" marL="571500" marR="0" rtl="0" algn="l">
              <a:spcBef>
                <a:spcPts val="0"/>
              </a:spcBef>
              <a:spcAft>
                <a:spcPts val="0"/>
              </a:spcAft>
              <a:buClr>
                <a:schemeClr val="dk1"/>
              </a:buClr>
              <a:buSzPts val="3800"/>
              <a:buFont typeface="Noto Sans Symbols"/>
              <a:buChar char="❖"/>
            </a:pPr>
            <a:r>
              <a:rPr lang="en-US" sz="3800">
                <a:solidFill>
                  <a:schemeClr val="dk1"/>
                </a:solidFill>
                <a:latin typeface="Calibri"/>
                <a:ea typeface="Calibri"/>
                <a:cs typeface="Calibri"/>
                <a:sym typeface="Calibri"/>
              </a:rPr>
              <a:t>Result: Each stage improved validation accuracy, confirming the value of progressive fine-tuning</a:t>
            </a:r>
            <a:endParaRPr/>
          </a:p>
          <a:p>
            <a:pPr indent="-571500" lvl="0" marL="571500" marR="0" rtl="0" algn="l">
              <a:spcBef>
                <a:spcPts val="0"/>
              </a:spcBef>
              <a:spcAft>
                <a:spcPts val="0"/>
              </a:spcAft>
              <a:buClr>
                <a:schemeClr val="dk1"/>
              </a:buClr>
              <a:buSzPts val="3800"/>
              <a:buFont typeface="Noto Sans Symbols"/>
              <a:buChar char="❖"/>
            </a:pPr>
            <a:r>
              <a:rPr lang="en-US" sz="3800">
                <a:solidFill>
                  <a:schemeClr val="dk1"/>
                </a:solidFill>
                <a:latin typeface="Calibri"/>
                <a:ea typeface="Calibri"/>
                <a:cs typeface="Calibri"/>
                <a:sym typeface="Calibri"/>
              </a:rPr>
              <a:t>Hyperparameter tuning for learning rate, batch size, and augmentation range</a:t>
            </a:r>
            <a:endParaRPr/>
          </a:p>
          <a:p>
            <a:pPr indent="-571500" lvl="0" marL="571500" marR="0" rtl="0" algn="l">
              <a:spcBef>
                <a:spcPts val="0"/>
              </a:spcBef>
              <a:spcAft>
                <a:spcPts val="0"/>
              </a:spcAft>
              <a:buClr>
                <a:schemeClr val="dk1"/>
              </a:buClr>
              <a:buSzPts val="3800"/>
              <a:buFont typeface="Noto Sans Symbols"/>
              <a:buChar char="❖"/>
            </a:pPr>
            <a:r>
              <a:rPr lang="en-US" sz="3800">
                <a:solidFill>
                  <a:schemeClr val="dk1"/>
                </a:solidFill>
                <a:latin typeface="Calibri"/>
                <a:ea typeface="Calibri"/>
                <a:cs typeface="Calibri"/>
                <a:sym typeface="Calibri"/>
              </a:rPr>
              <a:t>Used ReduceLROnPlateau to adjust learning rate dynamically</a:t>
            </a:r>
            <a:endParaRPr/>
          </a:p>
          <a:p>
            <a:pPr indent="-571500" lvl="0" marL="571500" marR="0" rtl="0" algn="l">
              <a:spcBef>
                <a:spcPts val="0"/>
              </a:spcBef>
              <a:spcAft>
                <a:spcPts val="0"/>
              </a:spcAft>
              <a:buClr>
                <a:schemeClr val="dk1"/>
              </a:buClr>
              <a:buSzPts val="3800"/>
              <a:buFont typeface="Noto Sans Symbols"/>
              <a:buChar char="❖"/>
            </a:pPr>
            <a:r>
              <a:rPr lang="en-US" sz="3800">
                <a:solidFill>
                  <a:schemeClr val="dk1"/>
                </a:solidFill>
                <a:latin typeface="Calibri"/>
                <a:ea typeface="Calibri"/>
                <a:cs typeface="Calibri"/>
                <a:sym typeface="Calibri"/>
              </a:rPr>
              <a:t>Achieved stable convergence and minimized overfitting</a:t>
            </a:r>
            <a:endParaRPr sz="3800">
              <a:solidFill>
                <a:schemeClr val="dk1"/>
              </a:solidFill>
              <a:latin typeface="Calibri"/>
              <a:ea typeface="Calibri"/>
              <a:cs typeface="Calibri"/>
              <a:sym typeface="Calibri"/>
            </a:endParaRPr>
          </a:p>
          <a:p>
            <a:pPr indent="-330200" lvl="0" marL="571500" marR="0" rtl="0" algn="l">
              <a:spcBef>
                <a:spcPts val="0"/>
              </a:spcBef>
              <a:spcAft>
                <a:spcPts val="0"/>
              </a:spcAft>
              <a:buClr>
                <a:schemeClr val="dk1"/>
              </a:buClr>
              <a:buSzPts val="3800"/>
              <a:buFont typeface="Noto Sans Symbols"/>
              <a:buNone/>
            </a:pPr>
            <a:r>
              <a:t/>
            </a:r>
            <a:endParaRPr sz="3800">
              <a:solidFill>
                <a:schemeClr val="dk1"/>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12"/>
          <p:cNvSpPr txBox="1"/>
          <p:nvPr/>
        </p:nvSpPr>
        <p:spPr>
          <a:xfrm>
            <a:off x="914400" y="1257300"/>
            <a:ext cx="13258800" cy="1015663"/>
          </a:xfrm>
          <a:prstGeom prst="rect">
            <a:avLst/>
          </a:prstGeom>
          <a:noFill/>
          <a:ln>
            <a:noFill/>
          </a:ln>
        </p:spPr>
        <p:txBody>
          <a:bodyPr anchorCtr="0" anchor="t" bIns="45700" lIns="91425" spcFirstLastPara="1" rIns="91425" wrap="square" tIns="45700">
            <a:spAutoFit/>
          </a:bodyPr>
          <a:lstStyle/>
          <a:p>
            <a:pPr indent="0" lvl="0" marL="0" marR="0" rtl="0" algn="l">
              <a:lnSpc>
                <a:spcPct val="110000"/>
              </a:lnSpc>
              <a:spcBef>
                <a:spcPts val="0"/>
              </a:spcBef>
              <a:spcAft>
                <a:spcPts val="0"/>
              </a:spcAft>
              <a:buClr>
                <a:srgbClr val="02CDFF"/>
              </a:buClr>
              <a:buSzPts val="6500"/>
              <a:buFont typeface="Barlow Condensed"/>
              <a:buNone/>
            </a:pPr>
            <a:r>
              <a:rPr b="1" i="0" lang="en-US" sz="6500" u="none" cap="none" strike="noStrike">
                <a:solidFill>
                  <a:srgbClr val="02CDFF"/>
                </a:solidFill>
                <a:latin typeface="Barlow Condensed"/>
                <a:ea typeface="Barlow Condensed"/>
                <a:cs typeface="Barlow Condensed"/>
                <a:sym typeface="Barlow Condensed"/>
              </a:rPr>
              <a:t>Real-Time Application Pipeline</a:t>
            </a:r>
            <a:endParaRPr/>
          </a:p>
        </p:txBody>
      </p:sp>
      <p:grpSp>
        <p:nvGrpSpPr>
          <p:cNvPr id="279" name="Google Shape;279;p12"/>
          <p:cNvGrpSpPr/>
          <p:nvPr/>
        </p:nvGrpSpPr>
        <p:grpSpPr>
          <a:xfrm>
            <a:off x="17749838" y="7382819"/>
            <a:ext cx="47625" cy="1885006"/>
            <a:chOff x="0" y="-38100"/>
            <a:chExt cx="12543" cy="496462"/>
          </a:xfrm>
        </p:grpSpPr>
        <p:sp>
          <p:nvSpPr>
            <p:cNvPr id="280" name="Google Shape;280;p12"/>
            <p:cNvSpPr/>
            <p:nvPr/>
          </p:nvSpPr>
          <p:spPr>
            <a:xfrm>
              <a:off x="0" y="0"/>
              <a:ext cx="12543" cy="458362"/>
            </a:xfrm>
            <a:custGeom>
              <a:rect b="b" l="l" r="r" t="t"/>
              <a:pathLst>
                <a:path extrusionOk="0" h="458362" w="12543">
                  <a:moveTo>
                    <a:pt x="0" y="0"/>
                  </a:moveTo>
                  <a:lnTo>
                    <a:pt x="12543" y="0"/>
                  </a:lnTo>
                  <a:lnTo>
                    <a:pt x="12543" y="458362"/>
                  </a:lnTo>
                  <a:lnTo>
                    <a:pt x="0" y="458362"/>
                  </a:lnTo>
                  <a:close/>
                </a:path>
              </a:pathLst>
            </a:custGeom>
            <a:gradFill>
              <a:gsLst>
                <a:gs pos="0">
                  <a:srgbClr val="45D0FC"/>
                </a:gs>
                <a:gs pos="100000">
                  <a:srgbClr val="085DA0"/>
                </a:gs>
              </a:gsLst>
              <a:lin ang="2700000" scaled="0"/>
            </a:gradFill>
            <a:ln>
              <a:noFill/>
            </a:ln>
          </p:spPr>
        </p:sp>
        <p:sp>
          <p:nvSpPr>
            <p:cNvPr id="281" name="Google Shape;281;p12"/>
            <p:cNvSpPr txBox="1"/>
            <p:nvPr/>
          </p:nvSpPr>
          <p:spPr>
            <a:xfrm>
              <a:off x="0" y="-38100"/>
              <a:ext cx="12543" cy="49646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82" name="Google Shape;282;p12"/>
          <p:cNvGrpSpPr/>
          <p:nvPr/>
        </p:nvGrpSpPr>
        <p:grpSpPr>
          <a:xfrm>
            <a:off x="17259300" y="-144661"/>
            <a:ext cx="1028700" cy="1173361"/>
            <a:chOff x="0" y="-38100"/>
            <a:chExt cx="270933" cy="309033"/>
          </a:xfrm>
        </p:grpSpPr>
        <p:sp>
          <p:nvSpPr>
            <p:cNvPr id="283" name="Google Shape;283;p12"/>
            <p:cNvSpPr/>
            <p:nvPr/>
          </p:nvSpPr>
          <p:spPr>
            <a:xfrm>
              <a:off x="0" y="0"/>
              <a:ext cx="270933" cy="270933"/>
            </a:xfrm>
            <a:custGeom>
              <a:rect b="b" l="l" r="r" t="t"/>
              <a:pathLst>
                <a:path extrusionOk="0" h="270933" w="270933">
                  <a:moveTo>
                    <a:pt x="0" y="0"/>
                  </a:moveTo>
                  <a:lnTo>
                    <a:pt x="270933" y="0"/>
                  </a:lnTo>
                  <a:lnTo>
                    <a:pt x="270933" y="270933"/>
                  </a:lnTo>
                  <a:lnTo>
                    <a:pt x="0" y="270933"/>
                  </a:lnTo>
                  <a:close/>
                </a:path>
              </a:pathLst>
            </a:custGeom>
            <a:gradFill>
              <a:gsLst>
                <a:gs pos="0">
                  <a:srgbClr val="45D0FC"/>
                </a:gs>
                <a:gs pos="100000">
                  <a:srgbClr val="085DA0"/>
                </a:gs>
              </a:gsLst>
              <a:lin ang="2700000" scaled="0"/>
            </a:gradFill>
            <a:ln>
              <a:noFill/>
            </a:ln>
          </p:spPr>
        </p:sp>
        <p:sp>
          <p:nvSpPr>
            <p:cNvPr id="284" name="Google Shape;284;p12"/>
            <p:cNvSpPr txBox="1"/>
            <p:nvPr/>
          </p:nvSpPr>
          <p:spPr>
            <a:xfrm>
              <a:off x="0" y="-38100"/>
              <a:ext cx="270933" cy="3090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85" name="Google Shape;285;p12"/>
          <p:cNvGrpSpPr/>
          <p:nvPr/>
        </p:nvGrpSpPr>
        <p:grpSpPr>
          <a:xfrm>
            <a:off x="17259300" y="9113639"/>
            <a:ext cx="1028700" cy="1173361"/>
            <a:chOff x="0" y="-38100"/>
            <a:chExt cx="270933" cy="309033"/>
          </a:xfrm>
        </p:grpSpPr>
        <p:sp>
          <p:nvSpPr>
            <p:cNvPr id="286" name="Google Shape;286;p12"/>
            <p:cNvSpPr/>
            <p:nvPr/>
          </p:nvSpPr>
          <p:spPr>
            <a:xfrm>
              <a:off x="0" y="0"/>
              <a:ext cx="270933" cy="270933"/>
            </a:xfrm>
            <a:custGeom>
              <a:rect b="b" l="l" r="r" t="t"/>
              <a:pathLst>
                <a:path extrusionOk="0" h="270933" w="270933">
                  <a:moveTo>
                    <a:pt x="0" y="0"/>
                  </a:moveTo>
                  <a:lnTo>
                    <a:pt x="270933" y="0"/>
                  </a:lnTo>
                  <a:lnTo>
                    <a:pt x="270933" y="270933"/>
                  </a:lnTo>
                  <a:lnTo>
                    <a:pt x="0" y="270933"/>
                  </a:lnTo>
                  <a:close/>
                </a:path>
              </a:pathLst>
            </a:custGeom>
            <a:gradFill>
              <a:gsLst>
                <a:gs pos="0">
                  <a:srgbClr val="45D0FC"/>
                </a:gs>
                <a:gs pos="100000">
                  <a:srgbClr val="085DA0"/>
                </a:gs>
              </a:gsLst>
              <a:lin ang="2700000" scaled="0"/>
            </a:gradFill>
            <a:ln>
              <a:noFill/>
            </a:ln>
          </p:spPr>
        </p:sp>
        <p:sp>
          <p:nvSpPr>
            <p:cNvPr id="287" name="Google Shape;287;p12"/>
            <p:cNvSpPr txBox="1"/>
            <p:nvPr/>
          </p:nvSpPr>
          <p:spPr>
            <a:xfrm>
              <a:off x="0" y="-38100"/>
              <a:ext cx="270933" cy="3090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88" name="Google Shape;288;p12"/>
          <p:cNvSpPr txBox="1"/>
          <p:nvPr/>
        </p:nvSpPr>
        <p:spPr>
          <a:xfrm>
            <a:off x="17499918" y="9638067"/>
            <a:ext cx="547500" cy="7389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US" sz="2000">
                <a:solidFill>
                  <a:srgbClr val="FFFFFF"/>
                </a:solidFill>
                <a:latin typeface="Open Sans"/>
                <a:ea typeface="Open Sans"/>
                <a:cs typeface="Open Sans"/>
                <a:sym typeface="Open Sans"/>
              </a:rPr>
              <a:t>12</a:t>
            </a:r>
            <a:endParaRPr sz="2000"/>
          </a:p>
          <a:p>
            <a:pPr indent="0" lvl="0" marL="0" marR="0" rtl="0" algn="ctr">
              <a:lnSpc>
                <a:spcPct val="140000"/>
              </a:lnSpc>
              <a:spcBef>
                <a:spcPts val="0"/>
              </a:spcBef>
              <a:spcAft>
                <a:spcPts val="0"/>
              </a:spcAft>
              <a:buNone/>
            </a:pPr>
            <a:r>
              <a:t/>
            </a:r>
            <a:endParaRPr b="1" sz="2000">
              <a:solidFill>
                <a:srgbClr val="FFFFFF"/>
              </a:solidFill>
              <a:latin typeface="Open Sans"/>
              <a:ea typeface="Open Sans"/>
              <a:cs typeface="Open Sans"/>
              <a:sym typeface="Open Sans"/>
            </a:endParaRPr>
          </a:p>
        </p:txBody>
      </p:sp>
      <p:sp>
        <p:nvSpPr>
          <p:cNvPr id="289" name="Google Shape;289;p12"/>
          <p:cNvSpPr txBox="1"/>
          <p:nvPr/>
        </p:nvSpPr>
        <p:spPr>
          <a:xfrm>
            <a:off x="914400" y="2759520"/>
            <a:ext cx="17983200" cy="3016210"/>
          </a:xfrm>
          <a:prstGeom prst="rect">
            <a:avLst/>
          </a:prstGeom>
          <a:noFill/>
          <a:ln>
            <a:noFill/>
          </a:ln>
        </p:spPr>
        <p:txBody>
          <a:bodyPr anchorCtr="0" anchor="t" bIns="45700" lIns="91425" spcFirstLastPara="1" rIns="91425" wrap="square" tIns="45700">
            <a:spAutoFit/>
          </a:bodyPr>
          <a:lstStyle/>
          <a:p>
            <a:pPr indent="-571500" lvl="0" marL="571500" marR="0" rtl="0" algn="l">
              <a:spcBef>
                <a:spcPts val="0"/>
              </a:spcBef>
              <a:spcAft>
                <a:spcPts val="0"/>
              </a:spcAft>
              <a:buClr>
                <a:schemeClr val="dk1"/>
              </a:buClr>
              <a:buSzPts val="3800"/>
              <a:buFont typeface="Noto Sans Symbols"/>
              <a:buChar char="❖"/>
            </a:pPr>
            <a:r>
              <a:rPr lang="en-US" sz="3800">
                <a:solidFill>
                  <a:schemeClr val="dk1"/>
                </a:solidFill>
                <a:latin typeface="Calibri"/>
                <a:ea typeface="Calibri"/>
                <a:cs typeface="Calibri"/>
                <a:sym typeface="Calibri"/>
              </a:rPr>
              <a:t>Live webcam input processed via MediaPipe</a:t>
            </a:r>
            <a:endParaRPr/>
          </a:p>
          <a:p>
            <a:pPr indent="-330200" lvl="0" marL="571500" marR="0" rtl="0" algn="l">
              <a:spcBef>
                <a:spcPts val="0"/>
              </a:spcBef>
              <a:spcAft>
                <a:spcPts val="0"/>
              </a:spcAft>
              <a:buClr>
                <a:schemeClr val="dk1"/>
              </a:buClr>
              <a:buSzPts val="3800"/>
              <a:buFont typeface="Noto Sans Symbols"/>
              <a:buNone/>
            </a:pPr>
            <a:r>
              <a:t/>
            </a:r>
            <a:endParaRPr sz="3800">
              <a:solidFill>
                <a:schemeClr val="dk1"/>
              </a:solidFill>
              <a:latin typeface="Calibri"/>
              <a:ea typeface="Calibri"/>
              <a:cs typeface="Calibri"/>
              <a:sym typeface="Calibri"/>
            </a:endParaRPr>
          </a:p>
          <a:p>
            <a:pPr indent="-571500" lvl="0" marL="571500" marR="0" rtl="0" algn="l">
              <a:spcBef>
                <a:spcPts val="0"/>
              </a:spcBef>
              <a:spcAft>
                <a:spcPts val="0"/>
              </a:spcAft>
              <a:buClr>
                <a:schemeClr val="dk1"/>
              </a:buClr>
              <a:buSzPts val="3800"/>
              <a:buFont typeface="Noto Sans Symbols"/>
              <a:buChar char="❖"/>
            </a:pPr>
            <a:r>
              <a:rPr lang="en-US" sz="3800">
                <a:solidFill>
                  <a:schemeClr val="dk1"/>
                </a:solidFill>
                <a:latin typeface="Calibri"/>
                <a:ea typeface="Calibri"/>
                <a:cs typeface="Calibri"/>
                <a:sym typeface="Calibri"/>
              </a:rPr>
              <a:t>Preprocessed and fed to fine-tuned VGG16 model</a:t>
            </a:r>
            <a:endParaRPr/>
          </a:p>
          <a:p>
            <a:pPr indent="-330200" lvl="0" marL="571500" marR="0" rtl="0" algn="l">
              <a:spcBef>
                <a:spcPts val="0"/>
              </a:spcBef>
              <a:spcAft>
                <a:spcPts val="0"/>
              </a:spcAft>
              <a:buClr>
                <a:schemeClr val="dk1"/>
              </a:buClr>
              <a:buSzPts val="3800"/>
              <a:buFont typeface="Noto Sans Symbols"/>
              <a:buNone/>
            </a:pPr>
            <a:r>
              <a:t/>
            </a:r>
            <a:endParaRPr sz="3800">
              <a:solidFill>
                <a:schemeClr val="dk1"/>
              </a:solidFill>
              <a:latin typeface="Calibri"/>
              <a:ea typeface="Calibri"/>
              <a:cs typeface="Calibri"/>
              <a:sym typeface="Calibri"/>
            </a:endParaRPr>
          </a:p>
          <a:p>
            <a:pPr indent="-571500" lvl="0" marL="571500" marR="0" rtl="0" algn="l">
              <a:spcBef>
                <a:spcPts val="0"/>
              </a:spcBef>
              <a:spcAft>
                <a:spcPts val="0"/>
              </a:spcAft>
              <a:buClr>
                <a:schemeClr val="dk1"/>
              </a:buClr>
              <a:buSzPts val="3800"/>
              <a:buFont typeface="Noto Sans Symbols"/>
              <a:buChar char="❖"/>
            </a:pPr>
            <a:r>
              <a:rPr lang="en-US" sz="3800">
                <a:solidFill>
                  <a:schemeClr val="dk1"/>
                </a:solidFill>
                <a:latin typeface="Calibri"/>
                <a:ea typeface="Calibri"/>
                <a:cs typeface="Calibri"/>
                <a:sym typeface="Calibri"/>
              </a:rPr>
              <a:t>Prediction displayed instantly in web app UI</a:t>
            </a:r>
            <a:endParaRPr sz="3800">
              <a:solidFill>
                <a:schemeClr val="dk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3" name="Shape 293"/>
        <p:cNvGrpSpPr/>
        <p:nvPr/>
      </p:nvGrpSpPr>
      <p:grpSpPr>
        <a:xfrm>
          <a:off x="0" y="0"/>
          <a:ext cx="0" cy="0"/>
          <a:chOff x="0" y="0"/>
          <a:chExt cx="0" cy="0"/>
        </a:xfrm>
      </p:grpSpPr>
      <p:sp>
        <p:nvSpPr>
          <p:cNvPr id="294" name="Google Shape;294;p13"/>
          <p:cNvSpPr txBox="1"/>
          <p:nvPr/>
        </p:nvSpPr>
        <p:spPr>
          <a:xfrm>
            <a:off x="931985" y="1395739"/>
            <a:ext cx="15316200" cy="1015663"/>
          </a:xfrm>
          <a:prstGeom prst="rect">
            <a:avLst/>
          </a:prstGeom>
          <a:noFill/>
          <a:ln>
            <a:noFill/>
          </a:ln>
        </p:spPr>
        <p:txBody>
          <a:bodyPr anchorCtr="0" anchor="t" bIns="45700" lIns="91425" spcFirstLastPara="1" rIns="91425" wrap="square" tIns="45700">
            <a:spAutoFit/>
          </a:bodyPr>
          <a:lstStyle/>
          <a:p>
            <a:pPr indent="0" lvl="0" marL="0" marR="0" rtl="0" algn="l">
              <a:lnSpc>
                <a:spcPct val="79444"/>
              </a:lnSpc>
              <a:spcBef>
                <a:spcPts val="0"/>
              </a:spcBef>
              <a:spcAft>
                <a:spcPts val="0"/>
              </a:spcAft>
              <a:buClr>
                <a:srgbClr val="02CDFF"/>
              </a:buClr>
              <a:buSzPts val="9000"/>
              <a:buFont typeface="Barlow Condensed"/>
              <a:buNone/>
            </a:pPr>
            <a:r>
              <a:rPr b="1" i="0" lang="en-US" sz="9000" u="none" cap="none" strike="noStrike">
                <a:solidFill>
                  <a:srgbClr val="02CDFF"/>
                </a:solidFill>
                <a:latin typeface="Barlow Condensed"/>
                <a:ea typeface="Barlow Condensed"/>
                <a:cs typeface="Barlow Condensed"/>
                <a:sym typeface="Barlow Condensed"/>
              </a:rPr>
              <a:t>Deployment</a:t>
            </a:r>
            <a:endParaRPr/>
          </a:p>
        </p:txBody>
      </p:sp>
      <p:grpSp>
        <p:nvGrpSpPr>
          <p:cNvPr id="295" name="Google Shape;295;p13"/>
          <p:cNvGrpSpPr/>
          <p:nvPr/>
        </p:nvGrpSpPr>
        <p:grpSpPr>
          <a:xfrm>
            <a:off x="17749838" y="7382819"/>
            <a:ext cx="47625" cy="1885006"/>
            <a:chOff x="0" y="-38100"/>
            <a:chExt cx="12543" cy="496462"/>
          </a:xfrm>
        </p:grpSpPr>
        <p:sp>
          <p:nvSpPr>
            <p:cNvPr id="296" name="Google Shape;296;p13"/>
            <p:cNvSpPr/>
            <p:nvPr/>
          </p:nvSpPr>
          <p:spPr>
            <a:xfrm>
              <a:off x="0" y="0"/>
              <a:ext cx="12543" cy="458362"/>
            </a:xfrm>
            <a:custGeom>
              <a:rect b="b" l="l" r="r" t="t"/>
              <a:pathLst>
                <a:path extrusionOk="0" h="458362" w="12543">
                  <a:moveTo>
                    <a:pt x="0" y="0"/>
                  </a:moveTo>
                  <a:lnTo>
                    <a:pt x="12543" y="0"/>
                  </a:lnTo>
                  <a:lnTo>
                    <a:pt x="12543" y="458362"/>
                  </a:lnTo>
                  <a:lnTo>
                    <a:pt x="0" y="458362"/>
                  </a:lnTo>
                  <a:close/>
                </a:path>
              </a:pathLst>
            </a:custGeom>
            <a:gradFill>
              <a:gsLst>
                <a:gs pos="0">
                  <a:srgbClr val="45D0FC"/>
                </a:gs>
                <a:gs pos="100000">
                  <a:srgbClr val="085DA0"/>
                </a:gs>
              </a:gsLst>
              <a:lin ang="2700000" scaled="0"/>
            </a:gradFill>
            <a:ln>
              <a:noFill/>
            </a:ln>
          </p:spPr>
        </p:sp>
        <p:sp>
          <p:nvSpPr>
            <p:cNvPr id="297" name="Google Shape;297;p13"/>
            <p:cNvSpPr txBox="1"/>
            <p:nvPr/>
          </p:nvSpPr>
          <p:spPr>
            <a:xfrm>
              <a:off x="0" y="-38100"/>
              <a:ext cx="12543" cy="49646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98" name="Google Shape;298;p13"/>
          <p:cNvGrpSpPr/>
          <p:nvPr/>
        </p:nvGrpSpPr>
        <p:grpSpPr>
          <a:xfrm>
            <a:off x="17259300" y="-144661"/>
            <a:ext cx="1028700" cy="1173361"/>
            <a:chOff x="0" y="-38100"/>
            <a:chExt cx="270933" cy="309033"/>
          </a:xfrm>
        </p:grpSpPr>
        <p:sp>
          <p:nvSpPr>
            <p:cNvPr id="299" name="Google Shape;299;p13"/>
            <p:cNvSpPr/>
            <p:nvPr/>
          </p:nvSpPr>
          <p:spPr>
            <a:xfrm>
              <a:off x="0" y="0"/>
              <a:ext cx="270933" cy="270933"/>
            </a:xfrm>
            <a:custGeom>
              <a:rect b="b" l="l" r="r" t="t"/>
              <a:pathLst>
                <a:path extrusionOk="0" h="270933" w="270933">
                  <a:moveTo>
                    <a:pt x="0" y="0"/>
                  </a:moveTo>
                  <a:lnTo>
                    <a:pt x="270933" y="0"/>
                  </a:lnTo>
                  <a:lnTo>
                    <a:pt x="270933" y="270933"/>
                  </a:lnTo>
                  <a:lnTo>
                    <a:pt x="0" y="270933"/>
                  </a:lnTo>
                  <a:close/>
                </a:path>
              </a:pathLst>
            </a:custGeom>
            <a:gradFill>
              <a:gsLst>
                <a:gs pos="0">
                  <a:srgbClr val="45D0FC"/>
                </a:gs>
                <a:gs pos="100000">
                  <a:srgbClr val="085DA0"/>
                </a:gs>
              </a:gsLst>
              <a:lin ang="2700000" scaled="0"/>
            </a:gradFill>
            <a:ln>
              <a:noFill/>
            </a:ln>
          </p:spPr>
        </p:sp>
        <p:sp>
          <p:nvSpPr>
            <p:cNvPr id="300" name="Google Shape;300;p13"/>
            <p:cNvSpPr txBox="1"/>
            <p:nvPr/>
          </p:nvSpPr>
          <p:spPr>
            <a:xfrm>
              <a:off x="0" y="-38100"/>
              <a:ext cx="270933" cy="3090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01" name="Google Shape;301;p13"/>
          <p:cNvGrpSpPr/>
          <p:nvPr/>
        </p:nvGrpSpPr>
        <p:grpSpPr>
          <a:xfrm>
            <a:off x="17259300" y="9113639"/>
            <a:ext cx="1028700" cy="1173361"/>
            <a:chOff x="0" y="-38100"/>
            <a:chExt cx="270933" cy="309033"/>
          </a:xfrm>
        </p:grpSpPr>
        <p:sp>
          <p:nvSpPr>
            <p:cNvPr id="302" name="Google Shape;302;p13"/>
            <p:cNvSpPr/>
            <p:nvPr/>
          </p:nvSpPr>
          <p:spPr>
            <a:xfrm>
              <a:off x="0" y="0"/>
              <a:ext cx="270933" cy="270933"/>
            </a:xfrm>
            <a:custGeom>
              <a:rect b="b" l="l" r="r" t="t"/>
              <a:pathLst>
                <a:path extrusionOk="0" h="270933" w="270933">
                  <a:moveTo>
                    <a:pt x="0" y="0"/>
                  </a:moveTo>
                  <a:lnTo>
                    <a:pt x="270933" y="0"/>
                  </a:lnTo>
                  <a:lnTo>
                    <a:pt x="270933" y="270933"/>
                  </a:lnTo>
                  <a:lnTo>
                    <a:pt x="0" y="270933"/>
                  </a:lnTo>
                  <a:close/>
                </a:path>
              </a:pathLst>
            </a:custGeom>
            <a:gradFill>
              <a:gsLst>
                <a:gs pos="0">
                  <a:srgbClr val="45D0FC"/>
                </a:gs>
                <a:gs pos="100000">
                  <a:srgbClr val="085DA0"/>
                </a:gs>
              </a:gsLst>
              <a:lin ang="2700000" scaled="0"/>
            </a:gradFill>
            <a:ln>
              <a:noFill/>
            </a:ln>
          </p:spPr>
        </p:sp>
        <p:sp>
          <p:nvSpPr>
            <p:cNvPr id="303" name="Google Shape;303;p13"/>
            <p:cNvSpPr txBox="1"/>
            <p:nvPr/>
          </p:nvSpPr>
          <p:spPr>
            <a:xfrm>
              <a:off x="0" y="-38100"/>
              <a:ext cx="270933" cy="3090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04" name="Google Shape;304;p13"/>
          <p:cNvSpPr txBox="1"/>
          <p:nvPr/>
        </p:nvSpPr>
        <p:spPr>
          <a:xfrm>
            <a:off x="17499918" y="9638067"/>
            <a:ext cx="547500" cy="7758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2100">
                <a:solidFill>
                  <a:srgbClr val="FFFFFF"/>
                </a:solidFill>
                <a:latin typeface="Open Sans"/>
                <a:ea typeface="Open Sans"/>
                <a:cs typeface="Open Sans"/>
                <a:sym typeface="Open Sans"/>
              </a:rPr>
              <a:t>13</a:t>
            </a:r>
            <a:endParaRPr sz="2700"/>
          </a:p>
          <a:p>
            <a:pPr indent="0" lvl="0" marL="0" marR="0" rtl="0" algn="ctr">
              <a:lnSpc>
                <a:spcPct val="140000"/>
              </a:lnSpc>
              <a:spcBef>
                <a:spcPts val="0"/>
              </a:spcBef>
              <a:spcAft>
                <a:spcPts val="0"/>
              </a:spcAft>
              <a:buNone/>
            </a:pPr>
            <a:r>
              <a:t/>
            </a:r>
            <a:endParaRPr b="1" sz="2100">
              <a:solidFill>
                <a:srgbClr val="FFFFFF"/>
              </a:solidFill>
              <a:latin typeface="Open Sans"/>
              <a:ea typeface="Open Sans"/>
              <a:cs typeface="Open Sans"/>
              <a:sym typeface="Open Sans"/>
            </a:endParaRPr>
          </a:p>
        </p:txBody>
      </p:sp>
      <p:sp>
        <p:nvSpPr>
          <p:cNvPr id="305" name="Google Shape;305;p13"/>
          <p:cNvSpPr txBox="1"/>
          <p:nvPr/>
        </p:nvSpPr>
        <p:spPr>
          <a:xfrm>
            <a:off x="931985" y="3393275"/>
            <a:ext cx="17983200" cy="3016210"/>
          </a:xfrm>
          <a:prstGeom prst="rect">
            <a:avLst/>
          </a:prstGeom>
          <a:noFill/>
          <a:ln>
            <a:noFill/>
          </a:ln>
        </p:spPr>
        <p:txBody>
          <a:bodyPr anchorCtr="0" anchor="t" bIns="45700" lIns="91425" spcFirstLastPara="1" rIns="91425" wrap="square" tIns="45700">
            <a:spAutoFit/>
          </a:bodyPr>
          <a:lstStyle/>
          <a:p>
            <a:pPr indent="-571500" lvl="0" marL="571500" marR="0" rtl="0" algn="l">
              <a:spcBef>
                <a:spcPts val="0"/>
              </a:spcBef>
              <a:spcAft>
                <a:spcPts val="0"/>
              </a:spcAft>
              <a:buClr>
                <a:schemeClr val="dk1"/>
              </a:buClr>
              <a:buSzPts val="3800"/>
              <a:buFont typeface="Noto Sans Symbols"/>
              <a:buChar char="❖"/>
            </a:pPr>
            <a:r>
              <a:rPr lang="en-US" sz="3800">
                <a:solidFill>
                  <a:schemeClr val="dk1"/>
                </a:solidFill>
                <a:latin typeface="Calibri"/>
                <a:ea typeface="Calibri"/>
                <a:cs typeface="Calibri"/>
                <a:sym typeface="Calibri"/>
              </a:rPr>
              <a:t>Model exported as .keras and deployed on Hugging Face Spaces</a:t>
            </a:r>
            <a:endParaRPr/>
          </a:p>
          <a:p>
            <a:pPr indent="-330200" lvl="0" marL="571500" marR="0" rtl="0" algn="l">
              <a:spcBef>
                <a:spcPts val="0"/>
              </a:spcBef>
              <a:spcAft>
                <a:spcPts val="0"/>
              </a:spcAft>
              <a:buClr>
                <a:schemeClr val="dk1"/>
              </a:buClr>
              <a:buSzPts val="3800"/>
              <a:buFont typeface="Noto Sans Symbols"/>
              <a:buNone/>
            </a:pPr>
            <a:r>
              <a:t/>
            </a:r>
            <a:endParaRPr sz="3800">
              <a:solidFill>
                <a:schemeClr val="dk1"/>
              </a:solidFill>
              <a:latin typeface="Calibri"/>
              <a:ea typeface="Calibri"/>
              <a:cs typeface="Calibri"/>
              <a:sym typeface="Calibri"/>
            </a:endParaRPr>
          </a:p>
          <a:p>
            <a:pPr indent="-571500" lvl="0" marL="571500" marR="0" rtl="0" algn="l">
              <a:spcBef>
                <a:spcPts val="0"/>
              </a:spcBef>
              <a:spcAft>
                <a:spcPts val="0"/>
              </a:spcAft>
              <a:buClr>
                <a:schemeClr val="dk1"/>
              </a:buClr>
              <a:buSzPts val="3800"/>
              <a:buFont typeface="Noto Sans Symbols"/>
              <a:buChar char="❖"/>
            </a:pPr>
            <a:r>
              <a:rPr lang="en-US" sz="3800">
                <a:solidFill>
                  <a:schemeClr val="dk1"/>
                </a:solidFill>
                <a:latin typeface="Calibri"/>
                <a:ea typeface="Calibri"/>
                <a:cs typeface="Calibri"/>
                <a:sym typeface="Calibri"/>
              </a:rPr>
              <a:t>Streamlit app for user-friendly interface</a:t>
            </a:r>
            <a:endParaRPr/>
          </a:p>
          <a:p>
            <a:pPr indent="-330200" lvl="0" marL="571500" marR="0" rtl="0" algn="l">
              <a:spcBef>
                <a:spcPts val="0"/>
              </a:spcBef>
              <a:spcAft>
                <a:spcPts val="0"/>
              </a:spcAft>
              <a:buClr>
                <a:schemeClr val="dk1"/>
              </a:buClr>
              <a:buSzPts val="3800"/>
              <a:buFont typeface="Noto Sans Symbols"/>
              <a:buNone/>
            </a:pPr>
            <a:r>
              <a:t/>
            </a:r>
            <a:endParaRPr sz="3800">
              <a:solidFill>
                <a:schemeClr val="dk1"/>
              </a:solidFill>
              <a:latin typeface="Calibri"/>
              <a:ea typeface="Calibri"/>
              <a:cs typeface="Calibri"/>
              <a:sym typeface="Calibri"/>
            </a:endParaRPr>
          </a:p>
          <a:p>
            <a:pPr indent="-571500" lvl="0" marL="571500" marR="0" rtl="0" algn="l">
              <a:spcBef>
                <a:spcPts val="0"/>
              </a:spcBef>
              <a:spcAft>
                <a:spcPts val="0"/>
              </a:spcAft>
              <a:buClr>
                <a:schemeClr val="dk1"/>
              </a:buClr>
              <a:buSzPts val="3800"/>
              <a:buFont typeface="Noto Sans Symbols"/>
              <a:buChar char="❖"/>
            </a:pPr>
            <a:r>
              <a:rPr lang="en-US" sz="3800">
                <a:solidFill>
                  <a:schemeClr val="dk1"/>
                </a:solidFill>
                <a:latin typeface="Calibri"/>
                <a:ea typeface="Calibri"/>
                <a:cs typeface="Calibri"/>
                <a:sym typeface="Calibri"/>
              </a:rPr>
              <a:t>Huggingface for checkpoint backup and versioning</a:t>
            </a:r>
            <a:endParaRPr sz="3800">
              <a:solidFill>
                <a:schemeClr val="dk1"/>
              </a:solidFill>
              <a:latin typeface="Calibri"/>
              <a:ea typeface="Calibri"/>
              <a:cs typeface="Calibri"/>
              <a:sym typeface="Calibri"/>
            </a:endParaRPr>
          </a:p>
        </p:txBody>
      </p:sp>
      <p:sp>
        <p:nvSpPr>
          <p:cNvPr id="306" name="Google Shape;306;p13"/>
          <p:cNvSpPr txBox="1"/>
          <p:nvPr/>
        </p:nvSpPr>
        <p:spPr>
          <a:xfrm>
            <a:off x="1447800" y="7001883"/>
            <a:ext cx="11991975" cy="101566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6000" u="sng">
                <a:solidFill>
                  <a:schemeClr val="dk1"/>
                </a:solidFill>
                <a:latin typeface="Barlow Condensed"/>
                <a:ea typeface="Barlow Condensed"/>
                <a:cs typeface="Barlow Condensed"/>
                <a:sym typeface="Barlow Condensed"/>
                <a:hlinkClick r:id="rId3">
                  <a:extLst>
                    <a:ext uri="{A12FA001-AC4F-418D-AE19-62706E023703}">
                      <ahyp:hlinkClr val="tx"/>
                    </a:ext>
                  </a:extLst>
                </a:hlinkClick>
              </a:rPr>
              <a:t>HERE IS THE LINK OF WEBSITE(Click) </a:t>
            </a:r>
            <a:endParaRPr b="1" sz="6000">
              <a:solidFill>
                <a:schemeClr val="dk1"/>
              </a:solidFill>
              <a:latin typeface="Barlow Condensed"/>
              <a:ea typeface="Barlow Condensed"/>
              <a:cs typeface="Barlow Condensed"/>
              <a:sym typeface="Barlow Condense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0" name="Shape 310"/>
        <p:cNvGrpSpPr/>
        <p:nvPr/>
      </p:nvGrpSpPr>
      <p:grpSpPr>
        <a:xfrm>
          <a:off x="0" y="0"/>
          <a:ext cx="0" cy="0"/>
          <a:chOff x="0" y="0"/>
          <a:chExt cx="0" cy="0"/>
        </a:xfrm>
      </p:grpSpPr>
      <p:sp>
        <p:nvSpPr>
          <p:cNvPr id="311" name="Google Shape;311;p14"/>
          <p:cNvSpPr txBox="1"/>
          <p:nvPr/>
        </p:nvSpPr>
        <p:spPr>
          <a:xfrm>
            <a:off x="885092" y="596775"/>
            <a:ext cx="13258800" cy="1015663"/>
          </a:xfrm>
          <a:prstGeom prst="rect">
            <a:avLst/>
          </a:prstGeom>
          <a:noFill/>
          <a:ln>
            <a:noFill/>
          </a:ln>
        </p:spPr>
        <p:txBody>
          <a:bodyPr anchorCtr="0" anchor="t" bIns="45700" lIns="91425" spcFirstLastPara="1" rIns="91425" wrap="square" tIns="45700">
            <a:spAutoFit/>
          </a:bodyPr>
          <a:lstStyle/>
          <a:p>
            <a:pPr indent="0" lvl="0" marL="0" marR="0" rtl="0" algn="l">
              <a:lnSpc>
                <a:spcPct val="110000"/>
              </a:lnSpc>
              <a:spcBef>
                <a:spcPts val="0"/>
              </a:spcBef>
              <a:spcAft>
                <a:spcPts val="0"/>
              </a:spcAft>
              <a:buClr>
                <a:srgbClr val="02CDFF"/>
              </a:buClr>
              <a:buSzPts val="6500"/>
              <a:buFont typeface="Barlow Condensed"/>
              <a:buNone/>
            </a:pPr>
            <a:r>
              <a:rPr b="1" i="0" lang="en-US" sz="6500" u="none" cap="none" strike="noStrike">
                <a:solidFill>
                  <a:srgbClr val="02CDFF"/>
                </a:solidFill>
                <a:latin typeface="Barlow Condensed"/>
                <a:ea typeface="Barlow Condensed"/>
                <a:cs typeface="Barlow Condensed"/>
                <a:sym typeface="Barlow Condensed"/>
              </a:rPr>
              <a:t>Model Performance</a:t>
            </a:r>
            <a:endParaRPr/>
          </a:p>
        </p:txBody>
      </p:sp>
      <p:grpSp>
        <p:nvGrpSpPr>
          <p:cNvPr id="312" name="Google Shape;312;p14"/>
          <p:cNvGrpSpPr/>
          <p:nvPr/>
        </p:nvGrpSpPr>
        <p:grpSpPr>
          <a:xfrm>
            <a:off x="17749838" y="7382819"/>
            <a:ext cx="47625" cy="1885006"/>
            <a:chOff x="0" y="-38100"/>
            <a:chExt cx="12543" cy="496462"/>
          </a:xfrm>
        </p:grpSpPr>
        <p:sp>
          <p:nvSpPr>
            <p:cNvPr id="313" name="Google Shape;313;p14"/>
            <p:cNvSpPr/>
            <p:nvPr/>
          </p:nvSpPr>
          <p:spPr>
            <a:xfrm>
              <a:off x="0" y="0"/>
              <a:ext cx="12543" cy="458362"/>
            </a:xfrm>
            <a:custGeom>
              <a:rect b="b" l="l" r="r" t="t"/>
              <a:pathLst>
                <a:path extrusionOk="0" h="458362" w="12543">
                  <a:moveTo>
                    <a:pt x="0" y="0"/>
                  </a:moveTo>
                  <a:lnTo>
                    <a:pt x="12543" y="0"/>
                  </a:lnTo>
                  <a:lnTo>
                    <a:pt x="12543" y="458362"/>
                  </a:lnTo>
                  <a:lnTo>
                    <a:pt x="0" y="458362"/>
                  </a:lnTo>
                  <a:close/>
                </a:path>
              </a:pathLst>
            </a:custGeom>
            <a:gradFill>
              <a:gsLst>
                <a:gs pos="0">
                  <a:srgbClr val="45D0FC"/>
                </a:gs>
                <a:gs pos="100000">
                  <a:srgbClr val="085DA0"/>
                </a:gs>
              </a:gsLst>
              <a:lin ang="2700000" scaled="0"/>
            </a:gradFill>
            <a:ln>
              <a:noFill/>
            </a:ln>
          </p:spPr>
        </p:sp>
        <p:sp>
          <p:nvSpPr>
            <p:cNvPr id="314" name="Google Shape;314;p14"/>
            <p:cNvSpPr txBox="1"/>
            <p:nvPr/>
          </p:nvSpPr>
          <p:spPr>
            <a:xfrm>
              <a:off x="0" y="-38100"/>
              <a:ext cx="12543" cy="49646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15" name="Google Shape;315;p14"/>
          <p:cNvGrpSpPr/>
          <p:nvPr/>
        </p:nvGrpSpPr>
        <p:grpSpPr>
          <a:xfrm>
            <a:off x="17259300" y="-144661"/>
            <a:ext cx="1028700" cy="1173361"/>
            <a:chOff x="0" y="-38100"/>
            <a:chExt cx="270933" cy="309033"/>
          </a:xfrm>
        </p:grpSpPr>
        <p:sp>
          <p:nvSpPr>
            <p:cNvPr id="316" name="Google Shape;316;p14"/>
            <p:cNvSpPr/>
            <p:nvPr/>
          </p:nvSpPr>
          <p:spPr>
            <a:xfrm>
              <a:off x="0" y="0"/>
              <a:ext cx="270933" cy="270933"/>
            </a:xfrm>
            <a:custGeom>
              <a:rect b="b" l="l" r="r" t="t"/>
              <a:pathLst>
                <a:path extrusionOk="0" h="270933" w="270933">
                  <a:moveTo>
                    <a:pt x="0" y="0"/>
                  </a:moveTo>
                  <a:lnTo>
                    <a:pt x="270933" y="0"/>
                  </a:lnTo>
                  <a:lnTo>
                    <a:pt x="270933" y="270933"/>
                  </a:lnTo>
                  <a:lnTo>
                    <a:pt x="0" y="270933"/>
                  </a:lnTo>
                  <a:close/>
                </a:path>
              </a:pathLst>
            </a:custGeom>
            <a:gradFill>
              <a:gsLst>
                <a:gs pos="0">
                  <a:srgbClr val="45D0FC"/>
                </a:gs>
                <a:gs pos="100000">
                  <a:srgbClr val="085DA0"/>
                </a:gs>
              </a:gsLst>
              <a:lin ang="2700000" scaled="0"/>
            </a:gradFill>
            <a:ln>
              <a:noFill/>
            </a:ln>
          </p:spPr>
        </p:sp>
        <p:sp>
          <p:nvSpPr>
            <p:cNvPr id="317" name="Google Shape;317;p14"/>
            <p:cNvSpPr txBox="1"/>
            <p:nvPr/>
          </p:nvSpPr>
          <p:spPr>
            <a:xfrm>
              <a:off x="0" y="-38100"/>
              <a:ext cx="270933" cy="3090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18" name="Google Shape;318;p14"/>
          <p:cNvGrpSpPr/>
          <p:nvPr/>
        </p:nvGrpSpPr>
        <p:grpSpPr>
          <a:xfrm>
            <a:off x="17259300" y="9113639"/>
            <a:ext cx="1028700" cy="1173361"/>
            <a:chOff x="0" y="-38100"/>
            <a:chExt cx="270933" cy="309033"/>
          </a:xfrm>
        </p:grpSpPr>
        <p:sp>
          <p:nvSpPr>
            <p:cNvPr id="319" name="Google Shape;319;p14"/>
            <p:cNvSpPr/>
            <p:nvPr/>
          </p:nvSpPr>
          <p:spPr>
            <a:xfrm>
              <a:off x="0" y="0"/>
              <a:ext cx="270933" cy="270933"/>
            </a:xfrm>
            <a:custGeom>
              <a:rect b="b" l="l" r="r" t="t"/>
              <a:pathLst>
                <a:path extrusionOk="0" h="270933" w="270933">
                  <a:moveTo>
                    <a:pt x="0" y="0"/>
                  </a:moveTo>
                  <a:lnTo>
                    <a:pt x="270933" y="0"/>
                  </a:lnTo>
                  <a:lnTo>
                    <a:pt x="270933" y="270933"/>
                  </a:lnTo>
                  <a:lnTo>
                    <a:pt x="0" y="270933"/>
                  </a:lnTo>
                  <a:close/>
                </a:path>
              </a:pathLst>
            </a:custGeom>
            <a:gradFill>
              <a:gsLst>
                <a:gs pos="0">
                  <a:srgbClr val="45D0FC"/>
                </a:gs>
                <a:gs pos="100000">
                  <a:srgbClr val="085DA0"/>
                </a:gs>
              </a:gsLst>
              <a:lin ang="2700000" scaled="0"/>
            </a:gradFill>
            <a:ln>
              <a:noFill/>
            </a:ln>
          </p:spPr>
        </p:sp>
        <p:sp>
          <p:nvSpPr>
            <p:cNvPr id="320" name="Google Shape;320;p14"/>
            <p:cNvSpPr txBox="1"/>
            <p:nvPr/>
          </p:nvSpPr>
          <p:spPr>
            <a:xfrm>
              <a:off x="0" y="-38100"/>
              <a:ext cx="270933" cy="3090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21" name="Google Shape;321;p14"/>
          <p:cNvSpPr txBox="1"/>
          <p:nvPr/>
        </p:nvSpPr>
        <p:spPr>
          <a:xfrm>
            <a:off x="17499918" y="9638067"/>
            <a:ext cx="547500" cy="7758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US" sz="2100">
                <a:solidFill>
                  <a:srgbClr val="FFFFFF"/>
                </a:solidFill>
                <a:latin typeface="Open Sans"/>
                <a:ea typeface="Open Sans"/>
                <a:cs typeface="Open Sans"/>
                <a:sym typeface="Open Sans"/>
              </a:rPr>
              <a:t>14</a:t>
            </a:r>
            <a:endParaRPr sz="2100"/>
          </a:p>
          <a:p>
            <a:pPr indent="0" lvl="0" marL="0" marR="0" rtl="0" algn="ctr">
              <a:lnSpc>
                <a:spcPct val="140000"/>
              </a:lnSpc>
              <a:spcBef>
                <a:spcPts val="0"/>
              </a:spcBef>
              <a:spcAft>
                <a:spcPts val="0"/>
              </a:spcAft>
              <a:buNone/>
            </a:pPr>
            <a:r>
              <a:t/>
            </a:r>
            <a:endParaRPr b="1" sz="2100">
              <a:solidFill>
                <a:srgbClr val="FFFFFF"/>
              </a:solidFill>
              <a:latin typeface="Open Sans"/>
              <a:ea typeface="Open Sans"/>
              <a:cs typeface="Open Sans"/>
              <a:sym typeface="Open Sans"/>
            </a:endParaRPr>
          </a:p>
        </p:txBody>
      </p:sp>
      <p:sp>
        <p:nvSpPr>
          <p:cNvPr id="322" name="Google Shape;322;p14"/>
          <p:cNvSpPr txBox="1"/>
          <p:nvPr/>
        </p:nvSpPr>
        <p:spPr>
          <a:xfrm>
            <a:off x="885092" y="2028911"/>
            <a:ext cx="17983200" cy="2431435"/>
          </a:xfrm>
          <a:prstGeom prst="rect">
            <a:avLst/>
          </a:prstGeom>
          <a:noFill/>
          <a:ln>
            <a:noFill/>
          </a:ln>
        </p:spPr>
        <p:txBody>
          <a:bodyPr anchorCtr="0" anchor="t" bIns="45700" lIns="91425" spcFirstLastPara="1" rIns="91425" wrap="square" tIns="45700">
            <a:spAutoFit/>
          </a:bodyPr>
          <a:lstStyle/>
          <a:p>
            <a:pPr indent="-571500" lvl="0" marL="571500" marR="0" rtl="0" algn="l">
              <a:spcBef>
                <a:spcPts val="0"/>
              </a:spcBef>
              <a:spcAft>
                <a:spcPts val="0"/>
              </a:spcAft>
              <a:buClr>
                <a:schemeClr val="dk1"/>
              </a:buClr>
              <a:buSzPts val="3800"/>
              <a:buFont typeface="Noto Sans Symbols"/>
              <a:buChar char="❖"/>
            </a:pPr>
            <a:r>
              <a:rPr lang="en-US" sz="3800">
                <a:solidFill>
                  <a:schemeClr val="dk1"/>
                </a:solidFill>
                <a:latin typeface="Calibri"/>
                <a:ea typeface="Calibri"/>
                <a:cs typeface="Calibri"/>
                <a:sym typeface="Calibri"/>
              </a:rPr>
              <a:t>Final Validation Accuracy: 96.7% after two rounds of VGG16 fine-tuning</a:t>
            </a:r>
            <a:endParaRPr/>
          </a:p>
          <a:p>
            <a:pPr indent="-571500" lvl="0" marL="571500" marR="0" rtl="0" algn="l">
              <a:spcBef>
                <a:spcPts val="0"/>
              </a:spcBef>
              <a:spcAft>
                <a:spcPts val="0"/>
              </a:spcAft>
              <a:buClr>
                <a:schemeClr val="dk1"/>
              </a:buClr>
              <a:buSzPts val="3800"/>
              <a:buFont typeface="Noto Sans Symbols"/>
              <a:buChar char="❖"/>
            </a:pPr>
            <a:r>
              <a:rPr lang="en-US" sz="3800">
                <a:solidFill>
                  <a:schemeClr val="dk1"/>
                </a:solidFill>
                <a:latin typeface="Calibri"/>
                <a:ea typeface="Calibri"/>
                <a:cs typeface="Calibri"/>
                <a:sym typeface="Calibri"/>
              </a:rPr>
              <a:t>Training Curve: Accuracy improved steadily, loss decreased and stabilized (see plot)</a:t>
            </a:r>
            <a:endParaRPr/>
          </a:p>
          <a:p>
            <a:pPr indent="-571500" lvl="0" marL="571500" marR="0" rtl="0" algn="l">
              <a:spcBef>
                <a:spcPts val="0"/>
              </a:spcBef>
              <a:spcAft>
                <a:spcPts val="0"/>
              </a:spcAft>
              <a:buClr>
                <a:schemeClr val="dk1"/>
              </a:buClr>
              <a:buSzPts val="3800"/>
              <a:buFont typeface="Noto Sans Symbols"/>
              <a:buChar char="❖"/>
            </a:pPr>
            <a:r>
              <a:rPr lang="en-US" sz="3800">
                <a:solidFill>
                  <a:schemeClr val="dk1"/>
                </a:solidFill>
                <a:latin typeface="Calibri"/>
                <a:ea typeface="Calibri"/>
                <a:cs typeface="Calibri"/>
                <a:sym typeface="Calibri"/>
              </a:rPr>
              <a:t>Confusion Matrix: High precision/recall across most classes; minor confusion in visually similar signs</a:t>
            </a:r>
            <a:endParaRPr sz="3800">
              <a:solidFill>
                <a:schemeClr val="dk1"/>
              </a:solidFill>
              <a:latin typeface="Calibri"/>
              <a:ea typeface="Calibri"/>
              <a:cs typeface="Calibri"/>
              <a:sym typeface="Calibri"/>
            </a:endParaRPr>
          </a:p>
        </p:txBody>
      </p:sp>
      <p:pic>
        <p:nvPicPr>
          <p:cNvPr id="323" name="Google Shape;323;p14"/>
          <p:cNvPicPr preferRelativeResize="0"/>
          <p:nvPr/>
        </p:nvPicPr>
        <p:blipFill rotWithShape="1">
          <a:blip r:embed="rId3">
            <a:alphaModFix/>
          </a:blip>
          <a:srcRect b="0" l="0" r="0" t="0"/>
          <a:stretch/>
        </p:blipFill>
        <p:spPr>
          <a:xfrm>
            <a:off x="3904504" y="4076700"/>
            <a:ext cx="9439287" cy="592221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7" name="Shape 327"/>
        <p:cNvGrpSpPr/>
        <p:nvPr/>
      </p:nvGrpSpPr>
      <p:grpSpPr>
        <a:xfrm>
          <a:off x="0" y="0"/>
          <a:ext cx="0" cy="0"/>
          <a:chOff x="0" y="0"/>
          <a:chExt cx="0" cy="0"/>
        </a:xfrm>
      </p:grpSpPr>
      <p:sp>
        <p:nvSpPr>
          <p:cNvPr id="328" name="Google Shape;328;p15"/>
          <p:cNvSpPr txBox="1"/>
          <p:nvPr/>
        </p:nvSpPr>
        <p:spPr>
          <a:xfrm>
            <a:off x="0" y="2705100"/>
            <a:ext cx="18288000" cy="7612084"/>
          </a:xfrm>
          <a:prstGeom prst="rect">
            <a:avLst/>
          </a:prstGeom>
          <a:noFill/>
          <a:ln>
            <a:noFill/>
          </a:ln>
        </p:spPr>
        <p:txBody>
          <a:bodyPr anchorCtr="0" anchor="t" bIns="45700" lIns="91425" spcFirstLastPara="1" rIns="91425" wrap="square" tIns="45700">
            <a:spAutoFit/>
          </a:bodyPr>
          <a:lstStyle/>
          <a:p>
            <a:pPr indent="-457200" lvl="0" marL="457200" marR="0" rtl="0" algn="l">
              <a:lnSpc>
                <a:spcPct val="105000"/>
              </a:lnSpc>
              <a:spcBef>
                <a:spcPts val="0"/>
              </a:spcBef>
              <a:spcAft>
                <a:spcPts val="0"/>
              </a:spcAft>
              <a:buClr>
                <a:schemeClr val="dk1"/>
              </a:buClr>
              <a:buSzPts val="3500"/>
              <a:buFont typeface="Noto Sans Symbols"/>
              <a:buChar char="❖"/>
            </a:pPr>
            <a:r>
              <a:rPr lang="en-US" sz="3500">
                <a:solidFill>
                  <a:schemeClr val="dk1"/>
                </a:solidFill>
                <a:latin typeface="Times New Roman"/>
                <a:ea typeface="Times New Roman"/>
                <a:cs typeface="Times New Roman"/>
                <a:sym typeface="Times New Roman"/>
              </a:rPr>
              <a:t>In conclusion, our study successfully implemented a CNN and TensorFlow model for ASL alphabet recognition, achieving high accuracy rates. </a:t>
            </a:r>
            <a:endParaRPr/>
          </a:p>
          <a:p>
            <a:pPr indent="-457200" lvl="0" marL="457200" marR="0" rtl="0" algn="l">
              <a:lnSpc>
                <a:spcPct val="105000"/>
              </a:lnSpc>
              <a:spcBef>
                <a:spcPts val="1200"/>
              </a:spcBef>
              <a:spcAft>
                <a:spcPts val="0"/>
              </a:spcAft>
              <a:buClr>
                <a:schemeClr val="dk1"/>
              </a:buClr>
              <a:buSzPts val="3500"/>
              <a:buFont typeface="Noto Sans Symbols"/>
              <a:buChar char="❖"/>
            </a:pPr>
            <a:r>
              <a:rPr lang="en-US" sz="3500">
                <a:solidFill>
                  <a:schemeClr val="dk1"/>
                </a:solidFill>
                <a:latin typeface="Times New Roman"/>
                <a:ea typeface="Times New Roman"/>
                <a:cs typeface="Times New Roman"/>
                <a:sym typeface="Times New Roman"/>
              </a:rPr>
              <a:t>However, certain letters posed challenges, highlighting the need for refining the model architecture and dataset selection. </a:t>
            </a:r>
            <a:endParaRPr/>
          </a:p>
          <a:p>
            <a:pPr indent="-457200" lvl="0" marL="457200" marR="0" rtl="0" algn="l">
              <a:lnSpc>
                <a:spcPct val="105000"/>
              </a:lnSpc>
              <a:spcBef>
                <a:spcPts val="1200"/>
              </a:spcBef>
              <a:spcAft>
                <a:spcPts val="0"/>
              </a:spcAft>
              <a:buClr>
                <a:schemeClr val="dk1"/>
              </a:buClr>
              <a:buSzPts val="3500"/>
              <a:buFont typeface="Noto Sans Symbols"/>
              <a:buChar char="❖"/>
            </a:pPr>
            <a:r>
              <a:rPr lang="en-US" sz="3500">
                <a:solidFill>
                  <a:schemeClr val="dk1"/>
                </a:solidFill>
                <a:latin typeface="Times New Roman"/>
                <a:ea typeface="Times New Roman"/>
                <a:cs typeface="Times New Roman"/>
                <a:sym typeface="Times New Roman"/>
              </a:rPr>
              <a:t>Moving forward, incorporating hand landmark data could enhance the model's precision and resilience by providing detailed hand positioning information. </a:t>
            </a:r>
            <a:endParaRPr/>
          </a:p>
          <a:p>
            <a:pPr indent="-457200" lvl="0" marL="457200" marR="0" rtl="0" algn="l">
              <a:lnSpc>
                <a:spcPct val="105000"/>
              </a:lnSpc>
              <a:spcBef>
                <a:spcPts val="1200"/>
              </a:spcBef>
              <a:spcAft>
                <a:spcPts val="0"/>
              </a:spcAft>
              <a:buClr>
                <a:schemeClr val="dk1"/>
              </a:buClr>
              <a:buSzPts val="3500"/>
              <a:buFont typeface="Noto Sans Symbols"/>
              <a:buChar char="❖"/>
            </a:pPr>
            <a:r>
              <a:rPr lang="en-US" sz="3500">
                <a:solidFill>
                  <a:schemeClr val="dk1"/>
                </a:solidFill>
                <a:latin typeface="Times New Roman"/>
                <a:ea typeface="Times New Roman"/>
                <a:cs typeface="Times New Roman"/>
                <a:sym typeface="Times New Roman"/>
              </a:rPr>
              <a:t>Further improvements can be made by refining the model's architecture and expanding the dataset. We are just setting  the foundation for advancements in ASL recognition technology, promoting accessibility and efficacy in real-world scenarios, such as education and 					communication for the deaf and hard of hearing.</a:t>
            </a:r>
            <a:endParaRPr/>
          </a:p>
          <a:p>
            <a:pPr indent="-234950" lvl="0" marL="457200" marR="0" rtl="0" algn="l">
              <a:lnSpc>
                <a:spcPct val="105000"/>
              </a:lnSpc>
              <a:spcBef>
                <a:spcPts val="1200"/>
              </a:spcBef>
              <a:spcAft>
                <a:spcPts val="0"/>
              </a:spcAft>
              <a:buClr>
                <a:schemeClr val="dk1"/>
              </a:buClr>
              <a:buSzPts val="3500"/>
              <a:buFont typeface="Noto Sans Symbols"/>
              <a:buNone/>
            </a:pPr>
            <a:r>
              <a:t/>
            </a:r>
            <a:endParaRPr sz="3500">
              <a:solidFill>
                <a:schemeClr val="dk1"/>
              </a:solidFill>
              <a:latin typeface="Times New Roman"/>
              <a:ea typeface="Times New Roman"/>
              <a:cs typeface="Times New Roman"/>
              <a:sym typeface="Times New Roman"/>
            </a:endParaRPr>
          </a:p>
          <a:p>
            <a:pPr indent="-457200" lvl="0" marL="457200" marR="0" rtl="0" algn="l">
              <a:lnSpc>
                <a:spcPct val="105000"/>
              </a:lnSpc>
              <a:spcBef>
                <a:spcPts val="1200"/>
              </a:spcBef>
              <a:spcAft>
                <a:spcPts val="0"/>
              </a:spcAft>
              <a:buClr>
                <a:schemeClr val="dk1"/>
              </a:buClr>
              <a:buSzPts val="3500"/>
              <a:buFont typeface="Noto Sans Symbols"/>
              <a:buChar char="❖"/>
            </a:pPr>
            <a:r>
              <a:rPr b="1" lang="en-US" sz="3500" u="sng">
                <a:solidFill>
                  <a:schemeClr val="dk1"/>
                </a:solidFill>
                <a:latin typeface="Times New Roman"/>
                <a:ea typeface="Times New Roman"/>
                <a:cs typeface="Times New Roman"/>
                <a:sym typeface="Times New Roman"/>
                <a:hlinkClick r:id="rId3">
                  <a:extLst>
                    <a:ext uri="{A12FA001-AC4F-418D-AE19-62706E023703}">
                      <ahyp:hlinkClr val="tx"/>
                    </a:ext>
                  </a:extLst>
                </a:hlinkClick>
              </a:rPr>
              <a:t>A video walkthrough of project workflow and a live demo: (LINK)</a:t>
            </a:r>
            <a:endParaRPr b="1" sz="3500">
              <a:solidFill>
                <a:schemeClr val="dk1"/>
              </a:solidFill>
              <a:latin typeface="Times New Roman"/>
              <a:ea typeface="Times New Roman"/>
              <a:cs typeface="Times New Roman"/>
              <a:sym typeface="Times New Roman"/>
            </a:endParaRPr>
          </a:p>
        </p:txBody>
      </p:sp>
      <p:sp>
        <p:nvSpPr>
          <p:cNvPr id="329" name="Google Shape;329;p15"/>
          <p:cNvSpPr txBox="1"/>
          <p:nvPr/>
        </p:nvSpPr>
        <p:spPr>
          <a:xfrm>
            <a:off x="762000" y="723900"/>
            <a:ext cx="9144000"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8000">
                <a:solidFill>
                  <a:schemeClr val="dk1"/>
                </a:solidFill>
                <a:latin typeface="Barlow Condensed"/>
                <a:ea typeface="Barlow Condensed"/>
                <a:cs typeface="Barlow Condensed"/>
                <a:sym typeface="Barlow Condensed"/>
              </a:rPr>
              <a:t>CONCLUSION</a:t>
            </a:r>
            <a:endParaRPr/>
          </a:p>
        </p:txBody>
      </p:sp>
      <p:grpSp>
        <p:nvGrpSpPr>
          <p:cNvPr id="330" name="Google Shape;330;p15"/>
          <p:cNvGrpSpPr/>
          <p:nvPr/>
        </p:nvGrpSpPr>
        <p:grpSpPr>
          <a:xfrm>
            <a:off x="17749838" y="7382818"/>
            <a:ext cx="47841" cy="1885161"/>
            <a:chOff x="0" y="-38100"/>
            <a:chExt cx="12600" cy="496500"/>
          </a:xfrm>
        </p:grpSpPr>
        <p:sp>
          <p:nvSpPr>
            <p:cNvPr id="331" name="Google Shape;331;p15"/>
            <p:cNvSpPr/>
            <p:nvPr/>
          </p:nvSpPr>
          <p:spPr>
            <a:xfrm>
              <a:off x="0" y="0"/>
              <a:ext cx="12543" cy="458362"/>
            </a:xfrm>
            <a:custGeom>
              <a:rect b="b" l="l" r="r" t="t"/>
              <a:pathLst>
                <a:path extrusionOk="0" h="458362" w="12543">
                  <a:moveTo>
                    <a:pt x="0" y="0"/>
                  </a:moveTo>
                  <a:lnTo>
                    <a:pt x="12543" y="0"/>
                  </a:lnTo>
                  <a:lnTo>
                    <a:pt x="12543" y="458362"/>
                  </a:lnTo>
                  <a:lnTo>
                    <a:pt x="0" y="458362"/>
                  </a:lnTo>
                  <a:close/>
                </a:path>
              </a:pathLst>
            </a:custGeom>
            <a:gradFill>
              <a:gsLst>
                <a:gs pos="0">
                  <a:srgbClr val="45D0FC"/>
                </a:gs>
                <a:gs pos="100000">
                  <a:srgbClr val="085DA0"/>
                </a:gs>
              </a:gsLst>
              <a:lin ang="2700006" scaled="0"/>
            </a:gradFill>
            <a:ln>
              <a:noFill/>
            </a:ln>
          </p:spPr>
        </p:sp>
        <p:sp>
          <p:nvSpPr>
            <p:cNvPr id="332" name="Google Shape;332;p15"/>
            <p:cNvSpPr txBox="1"/>
            <p:nvPr/>
          </p:nvSpPr>
          <p:spPr>
            <a:xfrm>
              <a:off x="0" y="-38100"/>
              <a:ext cx="12600" cy="496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33" name="Google Shape;333;p15"/>
          <p:cNvGrpSpPr/>
          <p:nvPr/>
        </p:nvGrpSpPr>
        <p:grpSpPr>
          <a:xfrm>
            <a:off x="17259300" y="9113638"/>
            <a:ext cx="1028706" cy="1173367"/>
            <a:chOff x="0" y="-38100"/>
            <a:chExt cx="270933" cy="309033"/>
          </a:xfrm>
        </p:grpSpPr>
        <p:sp>
          <p:nvSpPr>
            <p:cNvPr id="334" name="Google Shape;334;p15"/>
            <p:cNvSpPr/>
            <p:nvPr/>
          </p:nvSpPr>
          <p:spPr>
            <a:xfrm>
              <a:off x="0" y="0"/>
              <a:ext cx="270933" cy="270933"/>
            </a:xfrm>
            <a:custGeom>
              <a:rect b="b" l="l" r="r" t="t"/>
              <a:pathLst>
                <a:path extrusionOk="0" h="270933" w="270933">
                  <a:moveTo>
                    <a:pt x="0" y="0"/>
                  </a:moveTo>
                  <a:lnTo>
                    <a:pt x="270933" y="0"/>
                  </a:lnTo>
                  <a:lnTo>
                    <a:pt x="270933" y="270933"/>
                  </a:lnTo>
                  <a:lnTo>
                    <a:pt x="0" y="270933"/>
                  </a:lnTo>
                  <a:close/>
                </a:path>
              </a:pathLst>
            </a:custGeom>
            <a:gradFill>
              <a:gsLst>
                <a:gs pos="0">
                  <a:srgbClr val="45D0FC"/>
                </a:gs>
                <a:gs pos="100000">
                  <a:srgbClr val="085DA0"/>
                </a:gs>
              </a:gsLst>
              <a:lin ang="2700006" scaled="0"/>
            </a:gradFill>
            <a:ln>
              <a:noFill/>
            </a:ln>
          </p:spPr>
        </p:sp>
        <p:sp>
          <p:nvSpPr>
            <p:cNvPr id="335" name="Google Shape;335;p15"/>
            <p:cNvSpPr txBox="1"/>
            <p:nvPr/>
          </p:nvSpPr>
          <p:spPr>
            <a:xfrm>
              <a:off x="0" y="-38100"/>
              <a:ext cx="270900" cy="309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36" name="Google Shape;336;p15"/>
          <p:cNvSpPr txBox="1"/>
          <p:nvPr/>
        </p:nvSpPr>
        <p:spPr>
          <a:xfrm>
            <a:off x="17499918" y="9638067"/>
            <a:ext cx="547500" cy="3231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2100">
                <a:solidFill>
                  <a:srgbClr val="FFFFFF"/>
                </a:solidFill>
                <a:latin typeface="Open Sans"/>
                <a:ea typeface="Open Sans"/>
                <a:cs typeface="Open Sans"/>
                <a:sym typeface="Open Sans"/>
              </a:rPr>
              <a:t>15</a:t>
            </a:r>
            <a:endParaRPr b="1" sz="2100">
              <a:solidFill>
                <a:srgbClr val="FFFFFF"/>
              </a:solidFill>
              <a:latin typeface="Open Sans"/>
              <a:ea typeface="Open Sans"/>
              <a:cs typeface="Open Sans"/>
              <a:sym typeface="Open Sans"/>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16"/>
          <p:cNvSpPr txBox="1"/>
          <p:nvPr/>
        </p:nvSpPr>
        <p:spPr>
          <a:xfrm>
            <a:off x="1447800" y="3689023"/>
            <a:ext cx="14935200" cy="5479800"/>
          </a:xfrm>
          <a:prstGeom prst="rect">
            <a:avLst/>
          </a:prstGeom>
          <a:noFill/>
          <a:ln>
            <a:noFill/>
          </a:ln>
        </p:spPr>
        <p:txBody>
          <a:bodyPr anchorCtr="0" anchor="t" bIns="45700" lIns="91425" spcFirstLastPara="1" rIns="91425" wrap="square" tIns="45700">
            <a:spAutoFit/>
          </a:bodyPr>
          <a:lstStyle/>
          <a:p>
            <a:pPr indent="-685800" lvl="0" marL="685800" marR="0" rtl="0" algn="l">
              <a:spcBef>
                <a:spcPts val="0"/>
              </a:spcBef>
              <a:spcAft>
                <a:spcPts val="0"/>
              </a:spcAft>
              <a:buClr>
                <a:schemeClr val="dk1"/>
              </a:buClr>
              <a:buSzPts val="5000"/>
              <a:buFont typeface="Noto Sans Symbols"/>
              <a:buChar char="❖"/>
            </a:pPr>
            <a:r>
              <a:rPr b="1" i="0" lang="en-US" sz="5000">
                <a:solidFill>
                  <a:schemeClr val="dk1"/>
                </a:solidFill>
                <a:latin typeface="Barlow Condensed"/>
                <a:ea typeface="Barlow Condensed"/>
                <a:cs typeface="Barlow Condensed"/>
                <a:sym typeface="Barlow Condensed"/>
              </a:rPr>
              <a:t>Name: </a:t>
            </a:r>
            <a:r>
              <a:rPr b="1" lang="en-US" sz="5000">
                <a:solidFill>
                  <a:schemeClr val="dk1"/>
                </a:solidFill>
                <a:latin typeface="Barlow Condensed"/>
                <a:ea typeface="Barlow Condensed"/>
                <a:cs typeface="Barlow Condensed"/>
                <a:sym typeface="Barlow Condensed"/>
              </a:rPr>
              <a:t>Durgesh Singh Gour</a:t>
            </a:r>
            <a:endParaRPr/>
          </a:p>
          <a:p>
            <a:pPr indent="-685800" lvl="0" marL="685800" marR="0" rtl="0" algn="l">
              <a:spcBef>
                <a:spcPts val="0"/>
              </a:spcBef>
              <a:spcAft>
                <a:spcPts val="0"/>
              </a:spcAft>
              <a:buClr>
                <a:schemeClr val="dk1"/>
              </a:buClr>
              <a:buSzPts val="5000"/>
              <a:buFont typeface="Noto Sans Symbols"/>
              <a:buChar char="❖"/>
            </a:pPr>
            <a:r>
              <a:rPr b="1" i="0" lang="en-US" sz="5000">
                <a:solidFill>
                  <a:schemeClr val="dk1"/>
                </a:solidFill>
                <a:latin typeface="Barlow Condensed"/>
                <a:ea typeface="Barlow Condensed"/>
                <a:cs typeface="Barlow Condensed"/>
                <a:sym typeface="Barlow Condensed"/>
              </a:rPr>
              <a:t>Email: </a:t>
            </a:r>
            <a:r>
              <a:rPr b="1" lang="en-US" sz="5000">
                <a:solidFill>
                  <a:schemeClr val="dk1"/>
                </a:solidFill>
                <a:latin typeface="Barlow Condensed"/>
                <a:ea typeface="Barlow Condensed"/>
                <a:cs typeface="Barlow Condensed"/>
                <a:sym typeface="Barlow Condensed"/>
              </a:rPr>
              <a:t>dsgaur1125@gmail.com</a:t>
            </a:r>
            <a:endParaRPr b="1" i="0" sz="5000">
              <a:solidFill>
                <a:schemeClr val="dk1"/>
              </a:solidFill>
              <a:latin typeface="Barlow Condensed"/>
              <a:ea typeface="Barlow Condensed"/>
              <a:cs typeface="Barlow Condensed"/>
              <a:sym typeface="Barlow Condensed"/>
            </a:endParaRPr>
          </a:p>
          <a:p>
            <a:pPr indent="-546100" lvl="0" marL="457200" rtl="0" algn="l">
              <a:spcBef>
                <a:spcPts val="0"/>
              </a:spcBef>
              <a:spcAft>
                <a:spcPts val="0"/>
              </a:spcAft>
              <a:buClr>
                <a:schemeClr val="dk1"/>
              </a:buClr>
              <a:buSzPts val="5000"/>
              <a:buFont typeface="Barlow Condensed"/>
              <a:buChar char="❖"/>
            </a:pPr>
            <a:r>
              <a:rPr b="1" lang="en-US" sz="5000">
                <a:solidFill>
                  <a:schemeClr val="dk1"/>
                </a:solidFill>
                <a:latin typeface="Barlow Condensed"/>
                <a:ea typeface="Barlow Condensed"/>
                <a:cs typeface="Barlow Condensed"/>
                <a:sym typeface="Barlow Condensed"/>
              </a:rPr>
              <a:t> </a:t>
            </a:r>
            <a:r>
              <a:rPr b="1" lang="en-US" sz="5000">
                <a:solidFill>
                  <a:schemeClr val="dk1"/>
                </a:solidFill>
                <a:latin typeface="Barlow Condensed"/>
                <a:ea typeface="Barlow Condensed"/>
                <a:cs typeface="Barlow Condensed"/>
                <a:sym typeface="Barlow Condensed"/>
              </a:rPr>
              <a:t>Spaces:</a:t>
            </a:r>
            <a:r>
              <a:rPr b="1" lang="en-US" sz="5000" u="sng">
                <a:solidFill>
                  <a:schemeClr val="hlink"/>
                </a:solidFill>
                <a:latin typeface="Barlow Condensed"/>
                <a:ea typeface="Barlow Condensed"/>
                <a:cs typeface="Barlow Condensed"/>
                <a:sym typeface="Barlow Condensed"/>
                <a:hlinkClick r:id="rId3"/>
              </a:rPr>
              <a:t>spaces/DurgeshRajput11/</a:t>
            </a:r>
            <a:endParaRPr b="1" sz="5000">
              <a:solidFill>
                <a:schemeClr val="dk1"/>
              </a:solidFill>
              <a:latin typeface="Barlow Condensed"/>
              <a:ea typeface="Barlow Condensed"/>
              <a:cs typeface="Barlow Condensed"/>
              <a:sym typeface="Barlow Condensed"/>
            </a:endParaRPr>
          </a:p>
          <a:p>
            <a:pPr indent="-685800" lvl="0" marL="685800" marR="0" rtl="0" algn="l">
              <a:spcBef>
                <a:spcPts val="0"/>
              </a:spcBef>
              <a:spcAft>
                <a:spcPts val="0"/>
              </a:spcAft>
              <a:buClr>
                <a:schemeClr val="dk1"/>
              </a:buClr>
              <a:buSzPts val="5000"/>
              <a:buFont typeface="Noto Sans Symbols"/>
              <a:buChar char="❖"/>
            </a:pPr>
            <a:r>
              <a:rPr b="1" i="0" lang="en-US" sz="5000">
                <a:solidFill>
                  <a:schemeClr val="dk1"/>
                </a:solidFill>
                <a:latin typeface="Barlow Condensed"/>
                <a:ea typeface="Barlow Condensed"/>
                <a:cs typeface="Barlow Condensed"/>
                <a:sym typeface="Barlow Condensed"/>
              </a:rPr>
              <a:t>GitHub: </a:t>
            </a:r>
            <a:r>
              <a:rPr b="1" i="0" lang="en-US" sz="5000" u="sng">
                <a:solidFill>
                  <a:schemeClr val="hlink"/>
                </a:solidFill>
                <a:latin typeface="Barlow Condensed"/>
                <a:ea typeface="Barlow Condensed"/>
                <a:cs typeface="Barlow Condensed"/>
                <a:sym typeface="Barlow Condensed"/>
                <a:hlinkClick r:id="rId4"/>
              </a:rPr>
              <a:t>github.com/DurgeshRajput11</a:t>
            </a:r>
            <a:endParaRPr b="1" sz="5000">
              <a:solidFill>
                <a:schemeClr val="dk1"/>
              </a:solidFill>
              <a:latin typeface="Barlow Condensed"/>
              <a:ea typeface="Barlow Condensed"/>
              <a:cs typeface="Barlow Condensed"/>
              <a:sym typeface="Barlow Condensed"/>
            </a:endParaRPr>
          </a:p>
          <a:p>
            <a:pPr indent="-685800" lvl="0" marL="685800" marR="0" rtl="0" algn="l">
              <a:spcBef>
                <a:spcPts val="0"/>
              </a:spcBef>
              <a:spcAft>
                <a:spcPts val="0"/>
              </a:spcAft>
              <a:buClr>
                <a:schemeClr val="dk1"/>
              </a:buClr>
              <a:buSzPts val="5000"/>
              <a:buFont typeface="Noto Sans Symbols"/>
              <a:buChar char="❖"/>
            </a:pPr>
            <a:r>
              <a:rPr b="1" i="0" lang="en-US" sz="5000">
                <a:solidFill>
                  <a:schemeClr val="dk1"/>
                </a:solidFill>
                <a:latin typeface="Barlow Condensed"/>
                <a:ea typeface="Barlow Condensed"/>
                <a:cs typeface="Barlow Condensed"/>
                <a:sym typeface="Barlow Condensed"/>
              </a:rPr>
              <a:t>LinkedIn: </a:t>
            </a:r>
            <a:r>
              <a:rPr b="1" i="0" lang="en-US" sz="5000" u="sng">
                <a:solidFill>
                  <a:schemeClr val="hlink"/>
                </a:solidFill>
                <a:latin typeface="Barlow Condensed"/>
                <a:ea typeface="Barlow Condensed"/>
                <a:cs typeface="Barlow Condensed"/>
                <a:sym typeface="Barlow Condensed"/>
                <a:hlinkClick r:id="rId5"/>
              </a:rPr>
              <a:t>linkedin</a:t>
            </a:r>
            <a:r>
              <a:rPr b="1" lang="en-US" sz="5000" u="sng">
                <a:solidFill>
                  <a:schemeClr val="hlink"/>
                </a:solidFill>
                <a:latin typeface="Barlow Condensed"/>
                <a:ea typeface="Barlow Condensed"/>
                <a:cs typeface="Barlow Condensed"/>
                <a:sym typeface="Barlow Condensed"/>
                <a:hlinkClick r:id="rId6"/>
              </a:rPr>
              <a:t>.com</a:t>
            </a:r>
            <a:endParaRPr b="1" i="0" sz="5000">
              <a:solidFill>
                <a:schemeClr val="dk1"/>
              </a:solidFill>
              <a:latin typeface="Barlow Condensed"/>
              <a:ea typeface="Barlow Condensed"/>
              <a:cs typeface="Barlow Condensed"/>
              <a:sym typeface="Barlow Condensed"/>
            </a:endParaRPr>
          </a:p>
          <a:p>
            <a:pPr indent="-685800" lvl="0" marL="685800" marR="0" rtl="0" algn="l">
              <a:spcBef>
                <a:spcPts val="0"/>
              </a:spcBef>
              <a:spcAft>
                <a:spcPts val="0"/>
              </a:spcAft>
              <a:buClr>
                <a:schemeClr val="dk1"/>
              </a:buClr>
              <a:buSzPts val="5000"/>
              <a:buFont typeface="Noto Sans Symbols"/>
              <a:buChar char="❖"/>
            </a:pPr>
            <a:r>
              <a:rPr b="1" i="0" lang="en-US" sz="5000">
                <a:solidFill>
                  <a:schemeClr val="dk1"/>
                </a:solidFill>
                <a:latin typeface="Barlow Condensed"/>
                <a:ea typeface="Barlow Condensed"/>
                <a:cs typeface="Barlow Condensed"/>
                <a:sym typeface="Barlow Condensed"/>
              </a:rPr>
              <a:t>Project Repository:</a:t>
            </a:r>
            <a:r>
              <a:rPr b="1" i="0" lang="en-US" sz="5000">
                <a:solidFill>
                  <a:schemeClr val="dk1"/>
                </a:solidFill>
                <a:latin typeface="Barlow Condensed"/>
                <a:ea typeface="Barlow Condensed"/>
                <a:cs typeface="Barlow Condensed"/>
                <a:sym typeface="Barlow Condensed"/>
              </a:rPr>
              <a:t> </a:t>
            </a:r>
            <a:r>
              <a:rPr b="1" lang="en-US" sz="5000" u="sng">
                <a:solidFill>
                  <a:schemeClr val="hlink"/>
                </a:solidFill>
                <a:latin typeface="Barlow Condensed"/>
                <a:ea typeface="Barlow Condensed"/>
                <a:cs typeface="Barlow Condensed"/>
                <a:sym typeface="Barlow Condensed"/>
                <a:hlinkClick r:id="rId7"/>
              </a:rPr>
              <a:t>GitHub</a:t>
            </a:r>
            <a:br>
              <a:rPr b="1" lang="en-US" sz="5000">
                <a:solidFill>
                  <a:schemeClr val="dk1"/>
                </a:solidFill>
                <a:latin typeface="Barlow Condensed"/>
                <a:ea typeface="Barlow Condensed"/>
                <a:cs typeface="Barlow Condensed"/>
                <a:sym typeface="Barlow Condensed"/>
              </a:rPr>
            </a:br>
            <a:endParaRPr b="1" sz="5000">
              <a:solidFill>
                <a:schemeClr val="dk1"/>
              </a:solidFill>
              <a:latin typeface="Barlow Condensed"/>
              <a:ea typeface="Barlow Condensed"/>
              <a:cs typeface="Barlow Condensed"/>
              <a:sym typeface="Barlow Condensed"/>
            </a:endParaRPr>
          </a:p>
        </p:txBody>
      </p:sp>
      <p:sp>
        <p:nvSpPr>
          <p:cNvPr id="342" name="Google Shape;342;p16"/>
          <p:cNvSpPr txBox="1"/>
          <p:nvPr/>
        </p:nvSpPr>
        <p:spPr>
          <a:xfrm>
            <a:off x="1219200" y="1104900"/>
            <a:ext cx="9144000"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8000">
                <a:solidFill>
                  <a:schemeClr val="accent5"/>
                </a:solidFill>
                <a:latin typeface="Barlow Condensed"/>
                <a:ea typeface="Barlow Condensed"/>
                <a:cs typeface="Barlow Condensed"/>
                <a:sym typeface="Barlow Condensed"/>
              </a:rPr>
              <a:t>Contact Information</a:t>
            </a:r>
            <a:endParaRPr/>
          </a:p>
        </p:txBody>
      </p:sp>
      <p:grpSp>
        <p:nvGrpSpPr>
          <p:cNvPr id="343" name="Google Shape;343;p16"/>
          <p:cNvGrpSpPr/>
          <p:nvPr/>
        </p:nvGrpSpPr>
        <p:grpSpPr>
          <a:xfrm>
            <a:off x="17749838" y="7382818"/>
            <a:ext cx="47841" cy="1885161"/>
            <a:chOff x="0" y="-38100"/>
            <a:chExt cx="12600" cy="496500"/>
          </a:xfrm>
        </p:grpSpPr>
        <p:sp>
          <p:nvSpPr>
            <p:cNvPr id="344" name="Google Shape;344;p16"/>
            <p:cNvSpPr/>
            <p:nvPr/>
          </p:nvSpPr>
          <p:spPr>
            <a:xfrm>
              <a:off x="0" y="0"/>
              <a:ext cx="12543" cy="458362"/>
            </a:xfrm>
            <a:custGeom>
              <a:rect b="b" l="l" r="r" t="t"/>
              <a:pathLst>
                <a:path extrusionOk="0" h="458362" w="12543">
                  <a:moveTo>
                    <a:pt x="0" y="0"/>
                  </a:moveTo>
                  <a:lnTo>
                    <a:pt x="12543" y="0"/>
                  </a:lnTo>
                  <a:lnTo>
                    <a:pt x="12543" y="458362"/>
                  </a:lnTo>
                  <a:lnTo>
                    <a:pt x="0" y="458362"/>
                  </a:lnTo>
                  <a:close/>
                </a:path>
              </a:pathLst>
            </a:custGeom>
            <a:gradFill>
              <a:gsLst>
                <a:gs pos="0">
                  <a:srgbClr val="45D0FC"/>
                </a:gs>
                <a:gs pos="100000">
                  <a:srgbClr val="085DA0"/>
                </a:gs>
              </a:gsLst>
              <a:lin ang="2700006" scaled="0"/>
            </a:gradFill>
            <a:ln>
              <a:noFill/>
            </a:ln>
          </p:spPr>
        </p:sp>
        <p:sp>
          <p:nvSpPr>
            <p:cNvPr id="345" name="Google Shape;345;p16"/>
            <p:cNvSpPr txBox="1"/>
            <p:nvPr/>
          </p:nvSpPr>
          <p:spPr>
            <a:xfrm>
              <a:off x="0" y="-38100"/>
              <a:ext cx="12600" cy="496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46" name="Google Shape;346;p16"/>
          <p:cNvGrpSpPr/>
          <p:nvPr/>
        </p:nvGrpSpPr>
        <p:grpSpPr>
          <a:xfrm>
            <a:off x="17259300" y="9113638"/>
            <a:ext cx="1028706" cy="1173367"/>
            <a:chOff x="0" y="-38100"/>
            <a:chExt cx="270933" cy="309033"/>
          </a:xfrm>
        </p:grpSpPr>
        <p:sp>
          <p:nvSpPr>
            <p:cNvPr id="347" name="Google Shape;347;p16"/>
            <p:cNvSpPr/>
            <p:nvPr/>
          </p:nvSpPr>
          <p:spPr>
            <a:xfrm>
              <a:off x="0" y="0"/>
              <a:ext cx="270933" cy="270933"/>
            </a:xfrm>
            <a:custGeom>
              <a:rect b="b" l="l" r="r" t="t"/>
              <a:pathLst>
                <a:path extrusionOk="0" h="270933" w="270933">
                  <a:moveTo>
                    <a:pt x="0" y="0"/>
                  </a:moveTo>
                  <a:lnTo>
                    <a:pt x="270933" y="0"/>
                  </a:lnTo>
                  <a:lnTo>
                    <a:pt x="270933" y="270933"/>
                  </a:lnTo>
                  <a:lnTo>
                    <a:pt x="0" y="270933"/>
                  </a:lnTo>
                  <a:close/>
                </a:path>
              </a:pathLst>
            </a:custGeom>
            <a:gradFill>
              <a:gsLst>
                <a:gs pos="0">
                  <a:srgbClr val="45D0FC"/>
                </a:gs>
                <a:gs pos="100000">
                  <a:srgbClr val="085DA0"/>
                </a:gs>
              </a:gsLst>
              <a:lin ang="2700006" scaled="0"/>
            </a:gradFill>
            <a:ln>
              <a:noFill/>
            </a:ln>
          </p:spPr>
        </p:sp>
        <p:sp>
          <p:nvSpPr>
            <p:cNvPr id="348" name="Google Shape;348;p16"/>
            <p:cNvSpPr txBox="1"/>
            <p:nvPr/>
          </p:nvSpPr>
          <p:spPr>
            <a:xfrm>
              <a:off x="0" y="-38100"/>
              <a:ext cx="270900" cy="309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49" name="Google Shape;349;p16"/>
          <p:cNvSpPr txBox="1"/>
          <p:nvPr/>
        </p:nvSpPr>
        <p:spPr>
          <a:xfrm>
            <a:off x="17499918" y="9638067"/>
            <a:ext cx="547500" cy="3231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2100">
                <a:solidFill>
                  <a:srgbClr val="FFFFFF"/>
                </a:solidFill>
                <a:latin typeface="Open Sans"/>
                <a:ea typeface="Open Sans"/>
                <a:cs typeface="Open Sans"/>
                <a:sym typeface="Open Sans"/>
              </a:rPr>
              <a:t>15</a:t>
            </a:r>
            <a:endParaRPr b="1" sz="2100">
              <a:solidFill>
                <a:srgbClr val="FFFFFF"/>
              </a:solidFill>
              <a:latin typeface="Open Sans"/>
              <a:ea typeface="Open Sans"/>
              <a:cs typeface="Open Sans"/>
              <a:sym typeface="Open San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17"/>
          <p:cNvSpPr txBox="1"/>
          <p:nvPr/>
        </p:nvSpPr>
        <p:spPr>
          <a:xfrm>
            <a:off x="1790700" y="4097059"/>
            <a:ext cx="14706600" cy="209288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3000">
                <a:solidFill>
                  <a:schemeClr val="accent5"/>
                </a:solidFill>
                <a:latin typeface="Barlow Condensed"/>
                <a:ea typeface="Barlow Condensed"/>
                <a:cs typeface="Barlow Condensed"/>
                <a:sym typeface="Barlow Condensed"/>
              </a:rPr>
              <a:t>THANKS FOR YOUR TIME</a:t>
            </a:r>
            <a:endParaRPr/>
          </a:p>
        </p:txBody>
      </p:sp>
      <p:grpSp>
        <p:nvGrpSpPr>
          <p:cNvPr id="355" name="Google Shape;355;p17"/>
          <p:cNvGrpSpPr/>
          <p:nvPr/>
        </p:nvGrpSpPr>
        <p:grpSpPr>
          <a:xfrm>
            <a:off x="17749838" y="7382818"/>
            <a:ext cx="47841" cy="1885161"/>
            <a:chOff x="0" y="-38100"/>
            <a:chExt cx="12600" cy="496500"/>
          </a:xfrm>
        </p:grpSpPr>
        <p:sp>
          <p:nvSpPr>
            <p:cNvPr id="356" name="Google Shape;356;p17"/>
            <p:cNvSpPr/>
            <p:nvPr/>
          </p:nvSpPr>
          <p:spPr>
            <a:xfrm>
              <a:off x="0" y="0"/>
              <a:ext cx="12543" cy="458362"/>
            </a:xfrm>
            <a:custGeom>
              <a:rect b="b" l="l" r="r" t="t"/>
              <a:pathLst>
                <a:path extrusionOk="0" h="458362" w="12543">
                  <a:moveTo>
                    <a:pt x="0" y="0"/>
                  </a:moveTo>
                  <a:lnTo>
                    <a:pt x="12543" y="0"/>
                  </a:lnTo>
                  <a:lnTo>
                    <a:pt x="12543" y="458362"/>
                  </a:lnTo>
                  <a:lnTo>
                    <a:pt x="0" y="458362"/>
                  </a:lnTo>
                  <a:close/>
                </a:path>
              </a:pathLst>
            </a:custGeom>
            <a:gradFill>
              <a:gsLst>
                <a:gs pos="0">
                  <a:srgbClr val="45D0FC"/>
                </a:gs>
                <a:gs pos="100000">
                  <a:srgbClr val="085DA0"/>
                </a:gs>
              </a:gsLst>
              <a:lin ang="2700006" scaled="0"/>
            </a:gradFill>
            <a:ln>
              <a:noFill/>
            </a:ln>
          </p:spPr>
        </p:sp>
        <p:sp>
          <p:nvSpPr>
            <p:cNvPr id="357" name="Google Shape;357;p17"/>
            <p:cNvSpPr txBox="1"/>
            <p:nvPr/>
          </p:nvSpPr>
          <p:spPr>
            <a:xfrm>
              <a:off x="0" y="-38100"/>
              <a:ext cx="12600" cy="4965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358" name="Google Shape;358;p17"/>
          <p:cNvGrpSpPr/>
          <p:nvPr/>
        </p:nvGrpSpPr>
        <p:grpSpPr>
          <a:xfrm>
            <a:off x="17259300" y="9113638"/>
            <a:ext cx="1028706" cy="1173367"/>
            <a:chOff x="0" y="-38100"/>
            <a:chExt cx="270933" cy="309033"/>
          </a:xfrm>
        </p:grpSpPr>
        <p:sp>
          <p:nvSpPr>
            <p:cNvPr id="359" name="Google Shape;359;p17"/>
            <p:cNvSpPr/>
            <p:nvPr/>
          </p:nvSpPr>
          <p:spPr>
            <a:xfrm>
              <a:off x="0" y="0"/>
              <a:ext cx="270933" cy="270933"/>
            </a:xfrm>
            <a:custGeom>
              <a:rect b="b" l="l" r="r" t="t"/>
              <a:pathLst>
                <a:path extrusionOk="0" h="270933" w="270933">
                  <a:moveTo>
                    <a:pt x="0" y="0"/>
                  </a:moveTo>
                  <a:lnTo>
                    <a:pt x="270933" y="0"/>
                  </a:lnTo>
                  <a:lnTo>
                    <a:pt x="270933" y="270933"/>
                  </a:lnTo>
                  <a:lnTo>
                    <a:pt x="0" y="270933"/>
                  </a:lnTo>
                  <a:close/>
                </a:path>
              </a:pathLst>
            </a:custGeom>
            <a:gradFill>
              <a:gsLst>
                <a:gs pos="0">
                  <a:srgbClr val="45D0FC"/>
                </a:gs>
                <a:gs pos="100000">
                  <a:srgbClr val="085DA0"/>
                </a:gs>
              </a:gsLst>
              <a:lin ang="2700006" scaled="0"/>
            </a:gradFill>
            <a:ln>
              <a:noFill/>
            </a:ln>
          </p:spPr>
        </p:sp>
        <p:sp>
          <p:nvSpPr>
            <p:cNvPr id="360" name="Google Shape;360;p17"/>
            <p:cNvSpPr txBox="1"/>
            <p:nvPr/>
          </p:nvSpPr>
          <p:spPr>
            <a:xfrm>
              <a:off x="0" y="-38100"/>
              <a:ext cx="270900" cy="309000"/>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61" name="Google Shape;361;p17"/>
          <p:cNvSpPr txBox="1"/>
          <p:nvPr/>
        </p:nvSpPr>
        <p:spPr>
          <a:xfrm>
            <a:off x="17499918" y="9638067"/>
            <a:ext cx="547500" cy="775800"/>
          </a:xfrm>
          <a:prstGeom prst="rect">
            <a:avLst/>
          </a:prstGeom>
          <a:noFill/>
          <a:ln>
            <a:noFill/>
          </a:ln>
        </p:spPr>
        <p:txBody>
          <a:bodyPr anchorCtr="0" anchor="t" bIns="0" lIns="0" spcFirstLastPara="1" rIns="0" wrap="square" tIns="0">
            <a:spAutoFit/>
          </a:bodyPr>
          <a:lstStyle/>
          <a:p>
            <a:pPr indent="0" lvl="0" marL="0" marR="0" rtl="0" algn="l">
              <a:lnSpc>
                <a:spcPct val="140000"/>
              </a:lnSpc>
              <a:spcBef>
                <a:spcPts val="0"/>
              </a:spcBef>
              <a:spcAft>
                <a:spcPts val="0"/>
              </a:spcAft>
              <a:buNone/>
            </a:pPr>
            <a:r>
              <a:rPr b="1" lang="en-US" sz="2100">
                <a:solidFill>
                  <a:srgbClr val="FFFFFF"/>
                </a:solidFill>
                <a:latin typeface="Open Sans"/>
                <a:ea typeface="Open Sans"/>
                <a:cs typeface="Open Sans"/>
                <a:sym typeface="Open Sans"/>
              </a:rPr>
              <a:t>16</a:t>
            </a:r>
            <a:endParaRPr sz="2100"/>
          </a:p>
          <a:p>
            <a:pPr indent="0" lvl="0" marL="0" marR="0" rtl="0" algn="ctr">
              <a:lnSpc>
                <a:spcPct val="140000"/>
              </a:lnSpc>
              <a:spcBef>
                <a:spcPts val="0"/>
              </a:spcBef>
              <a:spcAft>
                <a:spcPts val="0"/>
              </a:spcAft>
              <a:buNone/>
            </a:pPr>
            <a:r>
              <a:t/>
            </a:r>
            <a:endParaRPr b="1" sz="2100">
              <a:solidFill>
                <a:srgbClr val="FFFFFF"/>
              </a:solidFill>
              <a:latin typeface="Open Sans"/>
              <a:ea typeface="Open Sans"/>
              <a:cs typeface="Open Sans"/>
              <a:sym typeface="Open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 name="Shape 104"/>
        <p:cNvGrpSpPr/>
        <p:nvPr/>
      </p:nvGrpSpPr>
      <p:grpSpPr>
        <a:xfrm>
          <a:off x="0" y="0"/>
          <a:ext cx="0" cy="0"/>
          <a:chOff x="0" y="0"/>
          <a:chExt cx="0" cy="0"/>
        </a:xfrm>
      </p:grpSpPr>
      <p:grpSp>
        <p:nvGrpSpPr>
          <p:cNvPr id="105" name="Google Shape;105;p2"/>
          <p:cNvGrpSpPr/>
          <p:nvPr/>
        </p:nvGrpSpPr>
        <p:grpSpPr>
          <a:xfrm>
            <a:off x="17749838" y="7382819"/>
            <a:ext cx="47625" cy="1885006"/>
            <a:chOff x="0" y="-38100"/>
            <a:chExt cx="12543" cy="496462"/>
          </a:xfrm>
        </p:grpSpPr>
        <p:sp>
          <p:nvSpPr>
            <p:cNvPr id="106" name="Google Shape;106;p2"/>
            <p:cNvSpPr/>
            <p:nvPr/>
          </p:nvSpPr>
          <p:spPr>
            <a:xfrm>
              <a:off x="0" y="0"/>
              <a:ext cx="12543" cy="458362"/>
            </a:xfrm>
            <a:custGeom>
              <a:rect b="b" l="l" r="r" t="t"/>
              <a:pathLst>
                <a:path extrusionOk="0" h="458362" w="12543">
                  <a:moveTo>
                    <a:pt x="0" y="0"/>
                  </a:moveTo>
                  <a:lnTo>
                    <a:pt x="12543" y="0"/>
                  </a:lnTo>
                  <a:lnTo>
                    <a:pt x="12543" y="458362"/>
                  </a:lnTo>
                  <a:lnTo>
                    <a:pt x="0" y="458362"/>
                  </a:lnTo>
                  <a:close/>
                </a:path>
              </a:pathLst>
            </a:custGeom>
            <a:gradFill>
              <a:gsLst>
                <a:gs pos="0">
                  <a:srgbClr val="45D0FC"/>
                </a:gs>
                <a:gs pos="100000">
                  <a:srgbClr val="085DA0"/>
                </a:gs>
              </a:gsLst>
              <a:lin ang="2700000" scaled="0"/>
            </a:gradFill>
            <a:ln>
              <a:noFill/>
            </a:ln>
          </p:spPr>
        </p:sp>
        <p:sp>
          <p:nvSpPr>
            <p:cNvPr id="107" name="Google Shape;107;p2"/>
            <p:cNvSpPr txBox="1"/>
            <p:nvPr/>
          </p:nvSpPr>
          <p:spPr>
            <a:xfrm>
              <a:off x="0" y="-38100"/>
              <a:ext cx="12543" cy="49646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08" name="Google Shape;108;p2"/>
          <p:cNvSpPr/>
          <p:nvPr/>
        </p:nvSpPr>
        <p:spPr>
          <a:xfrm>
            <a:off x="473588" y="377888"/>
            <a:ext cx="369285" cy="363243"/>
          </a:xfrm>
          <a:custGeom>
            <a:rect b="b" l="l" r="r" t="t"/>
            <a:pathLst>
              <a:path extrusionOk="0" h="363243" w="369285">
                <a:moveTo>
                  <a:pt x="0" y="0"/>
                </a:moveTo>
                <a:lnTo>
                  <a:pt x="369285" y="0"/>
                </a:lnTo>
                <a:lnTo>
                  <a:pt x="369285" y="363242"/>
                </a:lnTo>
                <a:lnTo>
                  <a:pt x="0" y="363242"/>
                </a:lnTo>
                <a:lnTo>
                  <a:pt x="0" y="0"/>
                </a:lnTo>
                <a:close/>
              </a:path>
            </a:pathLst>
          </a:custGeom>
          <a:blipFill rotWithShape="1">
            <a:blip r:embed="rId3">
              <a:alphaModFix/>
            </a:blip>
            <a:stretch>
              <a:fillRect b="0" l="0" r="0" t="0"/>
            </a:stretch>
          </a:blipFill>
          <a:ln>
            <a:noFill/>
          </a:ln>
        </p:spPr>
      </p:sp>
      <p:grpSp>
        <p:nvGrpSpPr>
          <p:cNvPr id="109" name="Google Shape;109;p2"/>
          <p:cNvGrpSpPr/>
          <p:nvPr/>
        </p:nvGrpSpPr>
        <p:grpSpPr>
          <a:xfrm>
            <a:off x="17259300" y="-144661"/>
            <a:ext cx="1028700" cy="1173361"/>
            <a:chOff x="0" y="-38100"/>
            <a:chExt cx="270933" cy="309033"/>
          </a:xfrm>
        </p:grpSpPr>
        <p:sp>
          <p:nvSpPr>
            <p:cNvPr id="110" name="Google Shape;110;p2"/>
            <p:cNvSpPr/>
            <p:nvPr/>
          </p:nvSpPr>
          <p:spPr>
            <a:xfrm>
              <a:off x="0" y="0"/>
              <a:ext cx="270933" cy="270933"/>
            </a:xfrm>
            <a:custGeom>
              <a:rect b="b" l="l" r="r" t="t"/>
              <a:pathLst>
                <a:path extrusionOk="0" h="270933" w="270933">
                  <a:moveTo>
                    <a:pt x="0" y="0"/>
                  </a:moveTo>
                  <a:lnTo>
                    <a:pt x="270933" y="0"/>
                  </a:lnTo>
                  <a:lnTo>
                    <a:pt x="270933" y="270933"/>
                  </a:lnTo>
                  <a:lnTo>
                    <a:pt x="0" y="270933"/>
                  </a:lnTo>
                  <a:close/>
                </a:path>
              </a:pathLst>
            </a:custGeom>
            <a:gradFill>
              <a:gsLst>
                <a:gs pos="0">
                  <a:srgbClr val="45D0FC"/>
                </a:gs>
                <a:gs pos="100000">
                  <a:srgbClr val="085DA0"/>
                </a:gs>
              </a:gsLst>
              <a:lin ang="2700000" scaled="0"/>
            </a:gradFill>
            <a:ln>
              <a:noFill/>
            </a:ln>
          </p:spPr>
        </p:sp>
        <p:sp>
          <p:nvSpPr>
            <p:cNvPr id="111" name="Google Shape;111;p2"/>
            <p:cNvSpPr txBox="1"/>
            <p:nvPr/>
          </p:nvSpPr>
          <p:spPr>
            <a:xfrm>
              <a:off x="0" y="-38100"/>
              <a:ext cx="270933" cy="3090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12" name="Google Shape;112;p2"/>
          <p:cNvGrpSpPr/>
          <p:nvPr/>
        </p:nvGrpSpPr>
        <p:grpSpPr>
          <a:xfrm>
            <a:off x="17259300" y="9113639"/>
            <a:ext cx="1028700" cy="1173361"/>
            <a:chOff x="0" y="-38100"/>
            <a:chExt cx="270933" cy="309033"/>
          </a:xfrm>
        </p:grpSpPr>
        <p:sp>
          <p:nvSpPr>
            <p:cNvPr id="113" name="Google Shape;113;p2"/>
            <p:cNvSpPr/>
            <p:nvPr/>
          </p:nvSpPr>
          <p:spPr>
            <a:xfrm>
              <a:off x="0" y="0"/>
              <a:ext cx="270933" cy="270933"/>
            </a:xfrm>
            <a:custGeom>
              <a:rect b="b" l="l" r="r" t="t"/>
              <a:pathLst>
                <a:path extrusionOk="0" h="270933" w="270933">
                  <a:moveTo>
                    <a:pt x="0" y="0"/>
                  </a:moveTo>
                  <a:lnTo>
                    <a:pt x="270933" y="0"/>
                  </a:lnTo>
                  <a:lnTo>
                    <a:pt x="270933" y="270933"/>
                  </a:lnTo>
                  <a:lnTo>
                    <a:pt x="0" y="270933"/>
                  </a:lnTo>
                  <a:close/>
                </a:path>
              </a:pathLst>
            </a:custGeom>
            <a:gradFill>
              <a:gsLst>
                <a:gs pos="0">
                  <a:srgbClr val="45D0FC"/>
                </a:gs>
                <a:gs pos="100000">
                  <a:srgbClr val="085DA0"/>
                </a:gs>
              </a:gsLst>
              <a:lin ang="2700000" scaled="0"/>
            </a:gradFill>
            <a:ln>
              <a:noFill/>
            </a:ln>
          </p:spPr>
        </p:sp>
        <p:sp>
          <p:nvSpPr>
            <p:cNvPr id="114" name="Google Shape;114;p2"/>
            <p:cNvSpPr txBox="1"/>
            <p:nvPr/>
          </p:nvSpPr>
          <p:spPr>
            <a:xfrm>
              <a:off x="0" y="-38100"/>
              <a:ext cx="270933" cy="3090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15" name="Google Shape;115;p2"/>
          <p:cNvSpPr txBox="1"/>
          <p:nvPr/>
        </p:nvSpPr>
        <p:spPr>
          <a:xfrm>
            <a:off x="17499918" y="9638067"/>
            <a:ext cx="547464" cy="240591"/>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1400">
                <a:solidFill>
                  <a:srgbClr val="FFFFFF"/>
                </a:solidFill>
                <a:latin typeface="Open Sans"/>
                <a:ea typeface="Open Sans"/>
                <a:cs typeface="Open Sans"/>
                <a:sym typeface="Open Sans"/>
              </a:rPr>
              <a:t>02</a:t>
            </a:r>
            <a:endParaRPr/>
          </a:p>
        </p:txBody>
      </p:sp>
      <p:sp>
        <p:nvSpPr>
          <p:cNvPr id="116" name="Google Shape;116;p2"/>
          <p:cNvSpPr txBox="1"/>
          <p:nvPr/>
        </p:nvSpPr>
        <p:spPr>
          <a:xfrm>
            <a:off x="842873" y="1790700"/>
            <a:ext cx="7092767" cy="923330"/>
          </a:xfrm>
          <a:prstGeom prst="rect">
            <a:avLst/>
          </a:prstGeom>
          <a:noFill/>
          <a:ln>
            <a:noFill/>
          </a:ln>
        </p:spPr>
        <p:txBody>
          <a:bodyPr anchorCtr="0" anchor="t" bIns="0" lIns="0" spcFirstLastPara="1" rIns="0" wrap="square" tIns="0">
            <a:spAutoFit/>
          </a:bodyPr>
          <a:lstStyle/>
          <a:p>
            <a:pPr indent="0" lvl="0" marL="0" marR="0" rtl="0" algn="l">
              <a:lnSpc>
                <a:spcPct val="89375"/>
              </a:lnSpc>
              <a:spcBef>
                <a:spcPts val="0"/>
              </a:spcBef>
              <a:spcAft>
                <a:spcPts val="0"/>
              </a:spcAft>
              <a:buNone/>
            </a:pPr>
            <a:r>
              <a:rPr b="1" lang="en-US" sz="8000">
                <a:solidFill>
                  <a:srgbClr val="02CDFF"/>
                </a:solidFill>
                <a:latin typeface="Barlow Condensed"/>
                <a:ea typeface="Barlow Condensed"/>
                <a:cs typeface="Barlow Condensed"/>
                <a:sym typeface="Barlow Condensed"/>
              </a:rPr>
              <a:t>INTRODUCTION</a:t>
            </a:r>
            <a:endParaRPr/>
          </a:p>
        </p:txBody>
      </p:sp>
      <p:sp>
        <p:nvSpPr>
          <p:cNvPr id="117" name="Google Shape;117;p2"/>
          <p:cNvSpPr txBox="1"/>
          <p:nvPr/>
        </p:nvSpPr>
        <p:spPr>
          <a:xfrm>
            <a:off x="848735" y="3221178"/>
            <a:ext cx="9695586" cy="5924699"/>
          </a:xfrm>
          <a:prstGeom prst="rect">
            <a:avLst/>
          </a:prstGeom>
          <a:noFill/>
          <a:ln>
            <a:noFill/>
          </a:ln>
        </p:spPr>
        <p:txBody>
          <a:bodyPr anchorCtr="0" anchor="t" bIns="0" lIns="0" spcFirstLastPara="1" rIns="0" wrap="square" tIns="0">
            <a:spAutoFit/>
          </a:bodyPr>
          <a:lstStyle/>
          <a:p>
            <a:pPr indent="-457200" lvl="0" marL="457200" marR="0" rtl="0" algn="l">
              <a:spcBef>
                <a:spcPts val="0"/>
              </a:spcBef>
              <a:spcAft>
                <a:spcPts val="0"/>
              </a:spcAft>
              <a:buClr>
                <a:schemeClr val="dk1"/>
              </a:buClr>
              <a:buSzPts val="3500"/>
              <a:buFont typeface="Noto Sans Symbols"/>
              <a:buChar char="❖"/>
            </a:pPr>
            <a:r>
              <a:rPr lang="en-US" sz="3500">
                <a:solidFill>
                  <a:schemeClr val="dk1"/>
                </a:solidFill>
                <a:latin typeface="Times New Roman"/>
                <a:ea typeface="Times New Roman"/>
                <a:cs typeface="Times New Roman"/>
                <a:sym typeface="Times New Roman"/>
              </a:rPr>
              <a:t>American Sign Language (ASL) is a visual language used by the deaf and hard-of-hearing community.</a:t>
            </a:r>
            <a:endParaRPr/>
          </a:p>
          <a:p>
            <a:pPr indent="-457200" lvl="0" marL="457200" marR="0" rtl="0" algn="l">
              <a:spcBef>
                <a:spcPts val="0"/>
              </a:spcBef>
              <a:spcAft>
                <a:spcPts val="0"/>
              </a:spcAft>
              <a:buClr>
                <a:schemeClr val="dk1"/>
              </a:buClr>
              <a:buSzPts val="3500"/>
              <a:buFont typeface="Noto Sans Symbols"/>
              <a:buChar char="❖"/>
            </a:pPr>
            <a:r>
              <a:rPr lang="en-US" sz="3500">
                <a:solidFill>
                  <a:schemeClr val="dk1"/>
                </a:solidFill>
                <a:latin typeface="Times New Roman"/>
                <a:ea typeface="Times New Roman"/>
                <a:cs typeface="Times New Roman"/>
                <a:sym typeface="Times New Roman"/>
              </a:rPr>
              <a:t>Automatic ASL recognition helps bridge the communication gap.</a:t>
            </a:r>
            <a:endParaRPr/>
          </a:p>
          <a:p>
            <a:pPr indent="-457200" lvl="0" marL="457200" marR="0" rtl="0" algn="l">
              <a:spcBef>
                <a:spcPts val="0"/>
              </a:spcBef>
              <a:spcAft>
                <a:spcPts val="0"/>
              </a:spcAft>
              <a:buClr>
                <a:schemeClr val="dk1"/>
              </a:buClr>
              <a:buSzPts val="3500"/>
              <a:buFont typeface="Noto Sans Symbols"/>
              <a:buChar char="❖"/>
            </a:pPr>
            <a:r>
              <a:rPr lang="en-US" sz="3500">
                <a:solidFill>
                  <a:schemeClr val="dk1"/>
                </a:solidFill>
                <a:latin typeface="Times New Roman"/>
                <a:ea typeface="Times New Roman"/>
                <a:cs typeface="Times New Roman"/>
                <a:sym typeface="Times New Roman"/>
              </a:rPr>
              <a:t>This project uses deep learning to recognize ASL  alphabets from images.</a:t>
            </a:r>
            <a:endParaRPr/>
          </a:p>
          <a:p>
            <a:pPr indent="-457200" lvl="0" marL="457200" marR="0" rtl="0" algn="l">
              <a:spcBef>
                <a:spcPts val="0"/>
              </a:spcBef>
              <a:spcAft>
                <a:spcPts val="0"/>
              </a:spcAft>
              <a:buClr>
                <a:schemeClr val="dk1"/>
              </a:buClr>
              <a:buSzPts val="3500"/>
              <a:buFont typeface="Noto Sans Symbols"/>
              <a:buChar char="❖"/>
            </a:pPr>
            <a:r>
              <a:rPr lang="en-US" sz="3500">
                <a:solidFill>
                  <a:schemeClr val="dk1"/>
                </a:solidFill>
                <a:latin typeface="Times New Roman"/>
                <a:ea typeface="Times New Roman"/>
                <a:cs typeface="Times New Roman"/>
                <a:sym typeface="Times New Roman"/>
              </a:rPr>
              <a:t>This project uses CNN and TensorFlow to translate ASL and to improve communication between hearing and deaf individuals.</a:t>
            </a:r>
            <a:endParaRPr/>
          </a:p>
          <a:p>
            <a:pPr indent="-234950" lvl="0" marL="457200" marR="0" rtl="0" algn="l">
              <a:spcBef>
                <a:spcPts val="0"/>
              </a:spcBef>
              <a:spcAft>
                <a:spcPts val="0"/>
              </a:spcAft>
              <a:buClr>
                <a:schemeClr val="dk1"/>
              </a:buClr>
              <a:buSzPts val="3500"/>
              <a:buFont typeface="Noto Sans Symbols"/>
              <a:buNone/>
            </a:pPr>
            <a:r>
              <a:t/>
            </a:r>
            <a:endParaRPr sz="3500">
              <a:solidFill>
                <a:schemeClr val="dk1"/>
              </a:solidFill>
              <a:latin typeface="Times New Roman"/>
              <a:ea typeface="Times New Roman"/>
              <a:cs typeface="Times New Roman"/>
              <a:sym typeface="Times New Roman"/>
            </a:endParaRPr>
          </a:p>
        </p:txBody>
      </p:sp>
      <p:pic>
        <p:nvPicPr>
          <p:cNvPr id="118" name="Google Shape;118;p2"/>
          <p:cNvPicPr preferRelativeResize="0"/>
          <p:nvPr/>
        </p:nvPicPr>
        <p:blipFill rotWithShape="1">
          <a:blip r:embed="rId4">
            <a:alphaModFix/>
          </a:blip>
          <a:srcRect b="0" l="0" r="0" t="0"/>
          <a:stretch/>
        </p:blipFill>
        <p:spPr>
          <a:xfrm>
            <a:off x="11682677" y="2406866"/>
            <a:ext cx="4473437" cy="632847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2" name="Shape 122"/>
        <p:cNvGrpSpPr/>
        <p:nvPr/>
      </p:nvGrpSpPr>
      <p:grpSpPr>
        <a:xfrm>
          <a:off x="0" y="0"/>
          <a:ext cx="0" cy="0"/>
          <a:chOff x="0" y="0"/>
          <a:chExt cx="0" cy="0"/>
        </a:xfrm>
      </p:grpSpPr>
      <p:grpSp>
        <p:nvGrpSpPr>
          <p:cNvPr id="123" name="Google Shape;123;p3"/>
          <p:cNvGrpSpPr/>
          <p:nvPr/>
        </p:nvGrpSpPr>
        <p:grpSpPr>
          <a:xfrm>
            <a:off x="17749838" y="7382819"/>
            <a:ext cx="47625" cy="1885006"/>
            <a:chOff x="0" y="-38100"/>
            <a:chExt cx="12543" cy="496462"/>
          </a:xfrm>
        </p:grpSpPr>
        <p:sp>
          <p:nvSpPr>
            <p:cNvPr id="124" name="Google Shape;124;p3"/>
            <p:cNvSpPr/>
            <p:nvPr/>
          </p:nvSpPr>
          <p:spPr>
            <a:xfrm>
              <a:off x="0" y="0"/>
              <a:ext cx="12543" cy="458362"/>
            </a:xfrm>
            <a:custGeom>
              <a:rect b="b" l="l" r="r" t="t"/>
              <a:pathLst>
                <a:path extrusionOk="0" h="458362" w="12543">
                  <a:moveTo>
                    <a:pt x="0" y="0"/>
                  </a:moveTo>
                  <a:lnTo>
                    <a:pt x="12543" y="0"/>
                  </a:lnTo>
                  <a:lnTo>
                    <a:pt x="12543" y="458362"/>
                  </a:lnTo>
                  <a:lnTo>
                    <a:pt x="0" y="458362"/>
                  </a:lnTo>
                  <a:close/>
                </a:path>
              </a:pathLst>
            </a:custGeom>
            <a:gradFill>
              <a:gsLst>
                <a:gs pos="0">
                  <a:srgbClr val="45D0FC"/>
                </a:gs>
                <a:gs pos="100000">
                  <a:srgbClr val="085DA0"/>
                </a:gs>
              </a:gsLst>
              <a:lin ang="2700000" scaled="0"/>
            </a:gradFill>
            <a:ln>
              <a:noFill/>
            </a:ln>
          </p:spPr>
        </p:sp>
        <p:sp>
          <p:nvSpPr>
            <p:cNvPr id="125" name="Google Shape;125;p3"/>
            <p:cNvSpPr txBox="1"/>
            <p:nvPr/>
          </p:nvSpPr>
          <p:spPr>
            <a:xfrm>
              <a:off x="0" y="-38100"/>
              <a:ext cx="12543" cy="49646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26" name="Google Shape;126;p3"/>
          <p:cNvSpPr/>
          <p:nvPr/>
        </p:nvSpPr>
        <p:spPr>
          <a:xfrm>
            <a:off x="473588" y="377888"/>
            <a:ext cx="369285" cy="363243"/>
          </a:xfrm>
          <a:custGeom>
            <a:rect b="b" l="l" r="r" t="t"/>
            <a:pathLst>
              <a:path extrusionOk="0" h="363243" w="369285">
                <a:moveTo>
                  <a:pt x="0" y="0"/>
                </a:moveTo>
                <a:lnTo>
                  <a:pt x="369285" y="0"/>
                </a:lnTo>
                <a:lnTo>
                  <a:pt x="369285" y="363242"/>
                </a:lnTo>
                <a:lnTo>
                  <a:pt x="0" y="363242"/>
                </a:lnTo>
                <a:lnTo>
                  <a:pt x="0" y="0"/>
                </a:lnTo>
                <a:close/>
              </a:path>
            </a:pathLst>
          </a:custGeom>
          <a:blipFill rotWithShape="1">
            <a:blip r:embed="rId3">
              <a:alphaModFix/>
            </a:blip>
            <a:stretch>
              <a:fillRect b="0" l="0" r="0" t="0"/>
            </a:stretch>
          </a:blipFill>
          <a:ln>
            <a:noFill/>
          </a:ln>
        </p:spPr>
      </p:sp>
      <p:grpSp>
        <p:nvGrpSpPr>
          <p:cNvPr id="127" name="Google Shape;127;p3"/>
          <p:cNvGrpSpPr/>
          <p:nvPr/>
        </p:nvGrpSpPr>
        <p:grpSpPr>
          <a:xfrm>
            <a:off x="17259300" y="-144661"/>
            <a:ext cx="1028700" cy="1173361"/>
            <a:chOff x="0" y="-38100"/>
            <a:chExt cx="270933" cy="309033"/>
          </a:xfrm>
        </p:grpSpPr>
        <p:sp>
          <p:nvSpPr>
            <p:cNvPr id="128" name="Google Shape;128;p3"/>
            <p:cNvSpPr/>
            <p:nvPr/>
          </p:nvSpPr>
          <p:spPr>
            <a:xfrm>
              <a:off x="0" y="0"/>
              <a:ext cx="270933" cy="270933"/>
            </a:xfrm>
            <a:custGeom>
              <a:rect b="b" l="l" r="r" t="t"/>
              <a:pathLst>
                <a:path extrusionOk="0" h="270933" w="270933">
                  <a:moveTo>
                    <a:pt x="0" y="0"/>
                  </a:moveTo>
                  <a:lnTo>
                    <a:pt x="270933" y="0"/>
                  </a:lnTo>
                  <a:lnTo>
                    <a:pt x="270933" y="270933"/>
                  </a:lnTo>
                  <a:lnTo>
                    <a:pt x="0" y="270933"/>
                  </a:lnTo>
                  <a:close/>
                </a:path>
              </a:pathLst>
            </a:custGeom>
            <a:gradFill>
              <a:gsLst>
                <a:gs pos="0">
                  <a:srgbClr val="45D0FC"/>
                </a:gs>
                <a:gs pos="100000">
                  <a:srgbClr val="085DA0"/>
                </a:gs>
              </a:gsLst>
              <a:lin ang="2700000" scaled="0"/>
            </a:gradFill>
            <a:ln>
              <a:noFill/>
            </a:ln>
          </p:spPr>
        </p:sp>
        <p:sp>
          <p:nvSpPr>
            <p:cNvPr id="129" name="Google Shape;129;p3"/>
            <p:cNvSpPr txBox="1"/>
            <p:nvPr/>
          </p:nvSpPr>
          <p:spPr>
            <a:xfrm>
              <a:off x="0" y="-38100"/>
              <a:ext cx="270933" cy="3090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30" name="Google Shape;130;p3"/>
          <p:cNvGrpSpPr/>
          <p:nvPr/>
        </p:nvGrpSpPr>
        <p:grpSpPr>
          <a:xfrm>
            <a:off x="17259300" y="9113639"/>
            <a:ext cx="1028700" cy="1173361"/>
            <a:chOff x="0" y="-38100"/>
            <a:chExt cx="270933" cy="309033"/>
          </a:xfrm>
        </p:grpSpPr>
        <p:sp>
          <p:nvSpPr>
            <p:cNvPr id="131" name="Google Shape;131;p3"/>
            <p:cNvSpPr/>
            <p:nvPr/>
          </p:nvSpPr>
          <p:spPr>
            <a:xfrm>
              <a:off x="0" y="0"/>
              <a:ext cx="270933" cy="270933"/>
            </a:xfrm>
            <a:custGeom>
              <a:rect b="b" l="l" r="r" t="t"/>
              <a:pathLst>
                <a:path extrusionOk="0" h="270933" w="270933">
                  <a:moveTo>
                    <a:pt x="0" y="0"/>
                  </a:moveTo>
                  <a:lnTo>
                    <a:pt x="270933" y="0"/>
                  </a:lnTo>
                  <a:lnTo>
                    <a:pt x="270933" y="270933"/>
                  </a:lnTo>
                  <a:lnTo>
                    <a:pt x="0" y="270933"/>
                  </a:lnTo>
                  <a:close/>
                </a:path>
              </a:pathLst>
            </a:custGeom>
            <a:gradFill>
              <a:gsLst>
                <a:gs pos="0">
                  <a:srgbClr val="45D0FC"/>
                </a:gs>
                <a:gs pos="100000">
                  <a:srgbClr val="085DA0"/>
                </a:gs>
              </a:gsLst>
              <a:lin ang="2700000" scaled="0"/>
            </a:gradFill>
            <a:ln>
              <a:noFill/>
            </a:ln>
          </p:spPr>
        </p:sp>
        <p:sp>
          <p:nvSpPr>
            <p:cNvPr id="132" name="Google Shape;132;p3"/>
            <p:cNvSpPr txBox="1"/>
            <p:nvPr/>
          </p:nvSpPr>
          <p:spPr>
            <a:xfrm>
              <a:off x="0" y="-38100"/>
              <a:ext cx="270933" cy="3090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33" name="Google Shape;133;p3"/>
          <p:cNvSpPr txBox="1"/>
          <p:nvPr/>
        </p:nvSpPr>
        <p:spPr>
          <a:xfrm>
            <a:off x="17499918" y="9638067"/>
            <a:ext cx="547464" cy="240591"/>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1400">
                <a:solidFill>
                  <a:srgbClr val="FFFFFF"/>
                </a:solidFill>
                <a:latin typeface="Open Sans"/>
                <a:ea typeface="Open Sans"/>
                <a:cs typeface="Open Sans"/>
                <a:sym typeface="Open Sans"/>
              </a:rPr>
              <a:t>03</a:t>
            </a:r>
            <a:endParaRPr/>
          </a:p>
        </p:txBody>
      </p:sp>
      <p:sp>
        <p:nvSpPr>
          <p:cNvPr id="134" name="Google Shape;134;p3"/>
          <p:cNvSpPr txBox="1"/>
          <p:nvPr/>
        </p:nvSpPr>
        <p:spPr>
          <a:xfrm>
            <a:off x="1371600" y="1544241"/>
            <a:ext cx="9982201" cy="1846659"/>
          </a:xfrm>
          <a:prstGeom prst="rect">
            <a:avLst/>
          </a:prstGeom>
          <a:noFill/>
          <a:ln>
            <a:noFill/>
          </a:ln>
        </p:spPr>
        <p:txBody>
          <a:bodyPr anchorCtr="0" anchor="t" bIns="0" lIns="0" spcFirstLastPara="1" rIns="0" wrap="square" tIns="0">
            <a:spAutoFit/>
          </a:bodyPr>
          <a:lstStyle/>
          <a:p>
            <a:pPr indent="0" lvl="0" marL="0" marR="0" rtl="0" algn="l">
              <a:lnSpc>
                <a:spcPct val="89375"/>
              </a:lnSpc>
              <a:spcBef>
                <a:spcPts val="0"/>
              </a:spcBef>
              <a:spcAft>
                <a:spcPts val="0"/>
              </a:spcAft>
              <a:buNone/>
            </a:pPr>
            <a:r>
              <a:rPr b="1" lang="en-US" sz="8000">
                <a:solidFill>
                  <a:srgbClr val="02CDFF"/>
                </a:solidFill>
                <a:latin typeface="Barlow Condensed"/>
                <a:ea typeface="Barlow Condensed"/>
                <a:cs typeface="Barlow Condensed"/>
                <a:sym typeface="Barlow Condensed"/>
              </a:rPr>
              <a:t>Problem &amp; Motivation</a:t>
            </a:r>
            <a:endParaRPr/>
          </a:p>
          <a:p>
            <a:pPr indent="0" lvl="0" marL="0" marR="0" rtl="0" algn="l">
              <a:lnSpc>
                <a:spcPct val="89375"/>
              </a:lnSpc>
              <a:spcBef>
                <a:spcPts val="0"/>
              </a:spcBef>
              <a:spcAft>
                <a:spcPts val="0"/>
              </a:spcAft>
              <a:buNone/>
            </a:pPr>
            <a:r>
              <a:t/>
            </a:r>
            <a:endParaRPr b="1" sz="8000">
              <a:solidFill>
                <a:srgbClr val="02CDFF"/>
              </a:solidFill>
              <a:latin typeface="Barlow Condensed"/>
              <a:ea typeface="Barlow Condensed"/>
              <a:cs typeface="Barlow Condensed"/>
              <a:sym typeface="Barlow Condensed"/>
            </a:endParaRPr>
          </a:p>
        </p:txBody>
      </p:sp>
      <p:sp>
        <p:nvSpPr>
          <p:cNvPr id="135" name="Google Shape;135;p3"/>
          <p:cNvSpPr txBox="1"/>
          <p:nvPr/>
        </p:nvSpPr>
        <p:spPr>
          <a:xfrm>
            <a:off x="2240788" y="7105600"/>
            <a:ext cx="496110" cy="297180"/>
          </a:xfrm>
          <a:prstGeom prst="rect">
            <a:avLst/>
          </a:prstGeom>
          <a:noFill/>
          <a:ln>
            <a:noFill/>
          </a:ln>
        </p:spPr>
        <p:txBody>
          <a:bodyPr anchorCtr="0" anchor="t" bIns="0" lIns="0" spcFirstLastPara="1" rIns="0" wrap="square" tIns="0">
            <a:spAutoFit/>
          </a:bodyPr>
          <a:lstStyle/>
          <a:p>
            <a:pPr indent="0" lvl="0" marL="0" marR="0" rtl="0" algn="ctr">
              <a:lnSpc>
                <a:spcPct val="140022"/>
              </a:lnSpc>
              <a:spcBef>
                <a:spcPts val="0"/>
              </a:spcBef>
              <a:spcAft>
                <a:spcPts val="0"/>
              </a:spcAft>
              <a:buNone/>
            </a:pPr>
            <a:r>
              <a:rPr b="1" lang="en-US" sz="1799">
                <a:solidFill>
                  <a:srgbClr val="FFFFFF"/>
                </a:solidFill>
                <a:latin typeface="Open Sans"/>
                <a:ea typeface="Open Sans"/>
                <a:cs typeface="Open Sans"/>
                <a:sym typeface="Open Sans"/>
              </a:rPr>
              <a:t>01</a:t>
            </a:r>
            <a:endParaRPr/>
          </a:p>
        </p:txBody>
      </p:sp>
      <p:sp>
        <p:nvSpPr>
          <p:cNvPr id="136" name="Google Shape;136;p3"/>
          <p:cNvSpPr txBox="1"/>
          <p:nvPr/>
        </p:nvSpPr>
        <p:spPr>
          <a:xfrm>
            <a:off x="7255969" y="7105600"/>
            <a:ext cx="496110" cy="297180"/>
          </a:xfrm>
          <a:prstGeom prst="rect">
            <a:avLst/>
          </a:prstGeom>
          <a:noFill/>
          <a:ln>
            <a:noFill/>
          </a:ln>
        </p:spPr>
        <p:txBody>
          <a:bodyPr anchorCtr="0" anchor="t" bIns="0" lIns="0" spcFirstLastPara="1" rIns="0" wrap="square" tIns="0">
            <a:spAutoFit/>
          </a:bodyPr>
          <a:lstStyle/>
          <a:p>
            <a:pPr indent="0" lvl="0" marL="0" marR="0" rtl="0" algn="ctr">
              <a:lnSpc>
                <a:spcPct val="140022"/>
              </a:lnSpc>
              <a:spcBef>
                <a:spcPts val="0"/>
              </a:spcBef>
              <a:spcAft>
                <a:spcPts val="0"/>
              </a:spcAft>
              <a:buNone/>
            </a:pPr>
            <a:r>
              <a:rPr b="1" lang="en-US" sz="1799">
                <a:solidFill>
                  <a:srgbClr val="FFFFFF"/>
                </a:solidFill>
                <a:latin typeface="Open Sans"/>
                <a:ea typeface="Open Sans"/>
                <a:cs typeface="Open Sans"/>
                <a:sym typeface="Open Sans"/>
              </a:rPr>
              <a:t>02</a:t>
            </a:r>
            <a:endParaRPr/>
          </a:p>
        </p:txBody>
      </p:sp>
      <p:sp>
        <p:nvSpPr>
          <p:cNvPr id="137" name="Google Shape;137;p3"/>
          <p:cNvSpPr txBox="1"/>
          <p:nvPr/>
        </p:nvSpPr>
        <p:spPr>
          <a:xfrm>
            <a:off x="1371600" y="3390900"/>
            <a:ext cx="12677776" cy="5501143"/>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3800"/>
              <a:buFont typeface="Noto Sans Symbols"/>
              <a:buChar char="❖"/>
            </a:pPr>
            <a:r>
              <a:rPr lang="en-US" sz="3800">
                <a:solidFill>
                  <a:schemeClr val="dk1"/>
                </a:solidFill>
                <a:latin typeface="Times New Roman"/>
                <a:ea typeface="Times New Roman"/>
                <a:cs typeface="Times New Roman"/>
                <a:sym typeface="Times New Roman"/>
              </a:rPr>
              <a:t> Communication barriers affect over 70 million deaf individuals worldwide.</a:t>
            </a:r>
            <a:endParaRPr/>
          </a:p>
          <a:p>
            <a:pPr indent="-342900" lvl="0" marL="342900" marR="0" rtl="0" algn="l">
              <a:spcBef>
                <a:spcPts val="0"/>
              </a:spcBef>
              <a:spcAft>
                <a:spcPts val="0"/>
              </a:spcAft>
              <a:buClr>
                <a:schemeClr val="dk1"/>
              </a:buClr>
              <a:buSzPts val="3800"/>
              <a:buFont typeface="Noto Sans Symbols"/>
              <a:buChar char="❖"/>
            </a:pPr>
            <a:r>
              <a:rPr lang="en-US" sz="3800">
                <a:solidFill>
                  <a:schemeClr val="dk1"/>
                </a:solidFill>
                <a:latin typeface="Times New Roman"/>
                <a:ea typeface="Times New Roman"/>
                <a:cs typeface="Times New Roman"/>
                <a:sym typeface="Times New Roman"/>
              </a:rPr>
              <a:t> Lack of accessible communication tools limits social and educational opportunities.</a:t>
            </a:r>
            <a:endParaRPr/>
          </a:p>
          <a:p>
            <a:pPr indent="-342900" lvl="0" marL="342900" marR="0" rtl="0" algn="l">
              <a:spcBef>
                <a:spcPts val="0"/>
              </a:spcBef>
              <a:spcAft>
                <a:spcPts val="0"/>
              </a:spcAft>
              <a:buClr>
                <a:schemeClr val="dk1"/>
              </a:buClr>
              <a:buSzPts val="3800"/>
              <a:buFont typeface="Noto Sans Symbols"/>
              <a:buChar char="❖"/>
            </a:pPr>
            <a:r>
              <a:rPr lang="en-US" sz="3800">
                <a:solidFill>
                  <a:schemeClr val="dk1"/>
                </a:solidFill>
                <a:latin typeface="Times New Roman"/>
                <a:ea typeface="Times New Roman"/>
                <a:cs typeface="Times New Roman"/>
                <a:sym typeface="Times New Roman"/>
              </a:rPr>
              <a:t> Goal: Develop an automated ASL recognition system with &gt;95% accuracy to bridge this gap.</a:t>
            </a:r>
            <a:endParaRPr/>
          </a:p>
          <a:p>
            <a:pPr indent="-342900" lvl="0" marL="342900" marR="0" rtl="0" algn="l">
              <a:spcBef>
                <a:spcPts val="0"/>
              </a:spcBef>
              <a:spcAft>
                <a:spcPts val="0"/>
              </a:spcAft>
              <a:buClr>
                <a:schemeClr val="dk1"/>
              </a:buClr>
              <a:buSzPts val="3800"/>
              <a:buFont typeface="Noto Sans Symbols"/>
              <a:buChar char="❖"/>
            </a:pPr>
            <a:r>
              <a:rPr lang="en-US" sz="3800">
                <a:solidFill>
                  <a:schemeClr val="dk1"/>
                </a:solidFill>
                <a:latin typeface="Times New Roman"/>
                <a:ea typeface="Times New Roman"/>
                <a:cs typeface="Times New Roman"/>
                <a:sym typeface="Times New Roman"/>
              </a:rPr>
              <a:t> Utilize modern AI frameworks for robust and scalable solutions.</a:t>
            </a:r>
            <a:endParaRPr/>
          </a:p>
          <a:p>
            <a:pPr indent="-101600" lvl="0" marL="342900" marR="0" rtl="0" algn="l">
              <a:spcBef>
                <a:spcPts val="0"/>
              </a:spcBef>
              <a:spcAft>
                <a:spcPts val="0"/>
              </a:spcAft>
              <a:buClr>
                <a:schemeClr val="dk1"/>
              </a:buClr>
              <a:buSzPts val="3800"/>
              <a:buFont typeface="Noto Sans Symbols"/>
              <a:buNone/>
            </a:pPr>
            <a:r>
              <a:t/>
            </a:r>
            <a:endParaRPr sz="3800">
              <a:solidFill>
                <a:schemeClr val="dk1"/>
              </a:solidFill>
              <a:latin typeface="Times New Roman"/>
              <a:ea typeface="Times New Roman"/>
              <a:cs typeface="Times New Roman"/>
              <a:sym typeface="Times New Roman"/>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grpSp>
        <p:nvGrpSpPr>
          <p:cNvPr id="142" name="Google Shape;142;p4"/>
          <p:cNvGrpSpPr/>
          <p:nvPr/>
        </p:nvGrpSpPr>
        <p:grpSpPr>
          <a:xfrm>
            <a:off x="17749838" y="7382819"/>
            <a:ext cx="47625" cy="1885006"/>
            <a:chOff x="0" y="-38100"/>
            <a:chExt cx="12543" cy="496462"/>
          </a:xfrm>
        </p:grpSpPr>
        <p:sp>
          <p:nvSpPr>
            <p:cNvPr id="143" name="Google Shape;143;p4"/>
            <p:cNvSpPr/>
            <p:nvPr/>
          </p:nvSpPr>
          <p:spPr>
            <a:xfrm>
              <a:off x="0" y="0"/>
              <a:ext cx="12543" cy="458362"/>
            </a:xfrm>
            <a:custGeom>
              <a:rect b="b" l="l" r="r" t="t"/>
              <a:pathLst>
                <a:path extrusionOk="0" h="458362" w="12543">
                  <a:moveTo>
                    <a:pt x="0" y="0"/>
                  </a:moveTo>
                  <a:lnTo>
                    <a:pt x="12543" y="0"/>
                  </a:lnTo>
                  <a:lnTo>
                    <a:pt x="12543" y="458362"/>
                  </a:lnTo>
                  <a:lnTo>
                    <a:pt x="0" y="458362"/>
                  </a:lnTo>
                  <a:close/>
                </a:path>
              </a:pathLst>
            </a:custGeom>
            <a:gradFill>
              <a:gsLst>
                <a:gs pos="0">
                  <a:srgbClr val="45D0FC"/>
                </a:gs>
                <a:gs pos="100000">
                  <a:srgbClr val="085DA0"/>
                </a:gs>
              </a:gsLst>
              <a:lin ang="2700000" scaled="0"/>
            </a:gradFill>
            <a:ln>
              <a:noFill/>
            </a:ln>
          </p:spPr>
        </p:sp>
        <p:sp>
          <p:nvSpPr>
            <p:cNvPr id="144" name="Google Shape;144;p4"/>
            <p:cNvSpPr txBox="1"/>
            <p:nvPr/>
          </p:nvSpPr>
          <p:spPr>
            <a:xfrm>
              <a:off x="0" y="-38100"/>
              <a:ext cx="12543" cy="49646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45" name="Google Shape;145;p4"/>
          <p:cNvSpPr/>
          <p:nvPr/>
        </p:nvSpPr>
        <p:spPr>
          <a:xfrm>
            <a:off x="473588" y="377888"/>
            <a:ext cx="369285" cy="363243"/>
          </a:xfrm>
          <a:custGeom>
            <a:rect b="b" l="l" r="r" t="t"/>
            <a:pathLst>
              <a:path extrusionOk="0" h="363243" w="369285">
                <a:moveTo>
                  <a:pt x="0" y="0"/>
                </a:moveTo>
                <a:lnTo>
                  <a:pt x="369285" y="0"/>
                </a:lnTo>
                <a:lnTo>
                  <a:pt x="369285" y="363242"/>
                </a:lnTo>
                <a:lnTo>
                  <a:pt x="0" y="363242"/>
                </a:lnTo>
                <a:lnTo>
                  <a:pt x="0" y="0"/>
                </a:lnTo>
                <a:close/>
              </a:path>
            </a:pathLst>
          </a:custGeom>
          <a:blipFill rotWithShape="1">
            <a:blip r:embed="rId3">
              <a:alphaModFix/>
            </a:blip>
            <a:stretch>
              <a:fillRect b="0" l="0" r="0" t="0"/>
            </a:stretch>
          </a:blipFill>
          <a:ln>
            <a:noFill/>
          </a:ln>
        </p:spPr>
      </p:sp>
      <p:grpSp>
        <p:nvGrpSpPr>
          <p:cNvPr id="146" name="Google Shape;146;p4"/>
          <p:cNvGrpSpPr/>
          <p:nvPr/>
        </p:nvGrpSpPr>
        <p:grpSpPr>
          <a:xfrm>
            <a:off x="17259300" y="-144661"/>
            <a:ext cx="1028700" cy="1173361"/>
            <a:chOff x="0" y="-38100"/>
            <a:chExt cx="270933" cy="309033"/>
          </a:xfrm>
        </p:grpSpPr>
        <p:sp>
          <p:nvSpPr>
            <p:cNvPr id="147" name="Google Shape;147;p4"/>
            <p:cNvSpPr/>
            <p:nvPr/>
          </p:nvSpPr>
          <p:spPr>
            <a:xfrm>
              <a:off x="0" y="0"/>
              <a:ext cx="270933" cy="270933"/>
            </a:xfrm>
            <a:custGeom>
              <a:rect b="b" l="l" r="r" t="t"/>
              <a:pathLst>
                <a:path extrusionOk="0" h="270933" w="270933">
                  <a:moveTo>
                    <a:pt x="0" y="0"/>
                  </a:moveTo>
                  <a:lnTo>
                    <a:pt x="270933" y="0"/>
                  </a:lnTo>
                  <a:lnTo>
                    <a:pt x="270933" y="270933"/>
                  </a:lnTo>
                  <a:lnTo>
                    <a:pt x="0" y="270933"/>
                  </a:lnTo>
                  <a:close/>
                </a:path>
              </a:pathLst>
            </a:custGeom>
            <a:gradFill>
              <a:gsLst>
                <a:gs pos="0">
                  <a:srgbClr val="45D0FC"/>
                </a:gs>
                <a:gs pos="100000">
                  <a:srgbClr val="085DA0"/>
                </a:gs>
              </a:gsLst>
              <a:lin ang="2700000" scaled="0"/>
            </a:gradFill>
            <a:ln>
              <a:noFill/>
            </a:ln>
          </p:spPr>
        </p:sp>
        <p:sp>
          <p:nvSpPr>
            <p:cNvPr id="148" name="Google Shape;148;p4"/>
            <p:cNvSpPr txBox="1"/>
            <p:nvPr/>
          </p:nvSpPr>
          <p:spPr>
            <a:xfrm>
              <a:off x="0" y="-38100"/>
              <a:ext cx="270933" cy="3090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49" name="Google Shape;149;p4"/>
          <p:cNvGrpSpPr/>
          <p:nvPr/>
        </p:nvGrpSpPr>
        <p:grpSpPr>
          <a:xfrm>
            <a:off x="17259300" y="9113639"/>
            <a:ext cx="1028700" cy="1173361"/>
            <a:chOff x="0" y="-38100"/>
            <a:chExt cx="270933" cy="309033"/>
          </a:xfrm>
        </p:grpSpPr>
        <p:sp>
          <p:nvSpPr>
            <p:cNvPr id="150" name="Google Shape;150;p4"/>
            <p:cNvSpPr/>
            <p:nvPr/>
          </p:nvSpPr>
          <p:spPr>
            <a:xfrm>
              <a:off x="0" y="0"/>
              <a:ext cx="270933" cy="270933"/>
            </a:xfrm>
            <a:custGeom>
              <a:rect b="b" l="l" r="r" t="t"/>
              <a:pathLst>
                <a:path extrusionOk="0" h="270933" w="270933">
                  <a:moveTo>
                    <a:pt x="0" y="0"/>
                  </a:moveTo>
                  <a:lnTo>
                    <a:pt x="270933" y="0"/>
                  </a:lnTo>
                  <a:lnTo>
                    <a:pt x="270933" y="270933"/>
                  </a:lnTo>
                  <a:lnTo>
                    <a:pt x="0" y="270933"/>
                  </a:lnTo>
                  <a:close/>
                </a:path>
              </a:pathLst>
            </a:custGeom>
            <a:gradFill>
              <a:gsLst>
                <a:gs pos="0">
                  <a:srgbClr val="45D0FC"/>
                </a:gs>
                <a:gs pos="100000">
                  <a:srgbClr val="085DA0"/>
                </a:gs>
              </a:gsLst>
              <a:lin ang="2700000" scaled="0"/>
            </a:gradFill>
            <a:ln>
              <a:noFill/>
            </a:ln>
          </p:spPr>
        </p:sp>
        <p:sp>
          <p:nvSpPr>
            <p:cNvPr id="151" name="Google Shape;151;p4"/>
            <p:cNvSpPr txBox="1"/>
            <p:nvPr/>
          </p:nvSpPr>
          <p:spPr>
            <a:xfrm>
              <a:off x="0" y="-38100"/>
              <a:ext cx="270933" cy="3090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52" name="Google Shape;152;p4"/>
          <p:cNvSpPr txBox="1"/>
          <p:nvPr/>
        </p:nvSpPr>
        <p:spPr>
          <a:xfrm>
            <a:off x="17499918" y="9638067"/>
            <a:ext cx="547464" cy="240591"/>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1400">
                <a:solidFill>
                  <a:srgbClr val="FFFFFF"/>
                </a:solidFill>
                <a:latin typeface="Open Sans"/>
                <a:ea typeface="Open Sans"/>
                <a:cs typeface="Open Sans"/>
                <a:sym typeface="Open Sans"/>
              </a:rPr>
              <a:t>04</a:t>
            </a:r>
            <a:endParaRPr/>
          </a:p>
        </p:txBody>
      </p:sp>
      <p:sp>
        <p:nvSpPr>
          <p:cNvPr id="153" name="Google Shape;153;p4"/>
          <p:cNvSpPr txBox="1"/>
          <p:nvPr/>
        </p:nvSpPr>
        <p:spPr>
          <a:xfrm>
            <a:off x="1371600" y="1590647"/>
            <a:ext cx="6716002" cy="923330"/>
          </a:xfrm>
          <a:prstGeom prst="rect">
            <a:avLst/>
          </a:prstGeom>
          <a:noFill/>
          <a:ln>
            <a:noFill/>
          </a:ln>
        </p:spPr>
        <p:txBody>
          <a:bodyPr anchorCtr="0" anchor="t" bIns="0" lIns="0" spcFirstLastPara="1" rIns="0" wrap="square" tIns="0">
            <a:spAutoFit/>
          </a:bodyPr>
          <a:lstStyle/>
          <a:p>
            <a:pPr indent="0" lvl="0" marL="0" marR="0" rtl="0" algn="l">
              <a:lnSpc>
                <a:spcPct val="89375"/>
              </a:lnSpc>
              <a:spcBef>
                <a:spcPts val="0"/>
              </a:spcBef>
              <a:spcAft>
                <a:spcPts val="0"/>
              </a:spcAft>
              <a:buNone/>
            </a:pPr>
            <a:r>
              <a:rPr b="1" lang="en-US" sz="8000">
                <a:solidFill>
                  <a:srgbClr val="02CDFF"/>
                </a:solidFill>
                <a:latin typeface="Barlow Condensed"/>
                <a:ea typeface="Barlow Condensed"/>
                <a:cs typeface="Barlow Condensed"/>
                <a:sym typeface="Barlow Condensed"/>
              </a:rPr>
              <a:t>Project Objectives</a:t>
            </a:r>
            <a:endParaRPr/>
          </a:p>
        </p:txBody>
      </p:sp>
      <p:sp>
        <p:nvSpPr>
          <p:cNvPr id="154" name="Google Shape;154;p4"/>
          <p:cNvSpPr txBox="1"/>
          <p:nvPr/>
        </p:nvSpPr>
        <p:spPr>
          <a:xfrm>
            <a:off x="1371600" y="3619500"/>
            <a:ext cx="14735176" cy="4185761"/>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3800"/>
              <a:buFont typeface="Noto Sans Symbols"/>
              <a:buChar char="❖"/>
            </a:pPr>
            <a:r>
              <a:rPr lang="en-US" sz="3800">
                <a:solidFill>
                  <a:schemeClr val="dk1"/>
                </a:solidFill>
                <a:latin typeface="Times New Roman"/>
                <a:ea typeface="Times New Roman"/>
                <a:cs typeface="Times New Roman"/>
                <a:sym typeface="Times New Roman"/>
              </a:rPr>
              <a:t>  Develop a robust, real-time ASL recognition system to bridge communication gaps.</a:t>
            </a:r>
            <a:endParaRPr/>
          </a:p>
          <a:p>
            <a:pPr indent="-457200" lvl="0" marL="457200" marR="0" rtl="0" algn="l">
              <a:spcBef>
                <a:spcPts val="0"/>
              </a:spcBef>
              <a:spcAft>
                <a:spcPts val="0"/>
              </a:spcAft>
              <a:buClr>
                <a:schemeClr val="dk1"/>
              </a:buClr>
              <a:buSzPts val="3800"/>
              <a:buFont typeface="Noto Sans Symbols"/>
              <a:buChar char="❖"/>
            </a:pPr>
            <a:r>
              <a:rPr lang="en-US" sz="3800">
                <a:solidFill>
                  <a:schemeClr val="dk1"/>
                </a:solidFill>
                <a:latin typeface="Times New Roman"/>
                <a:ea typeface="Times New Roman"/>
                <a:cs typeface="Times New Roman"/>
                <a:sym typeface="Times New Roman"/>
              </a:rPr>
              <a:t>  Target &gt;95% accuracy for practical usability in diverse environments.</a:t>
            </a:r>
            <a:endParaRPr/>
          </a:p>
          <a:p>
            <a:pPr indent="-457200" lvl="0" marL="457200" marR="0" rtl="0" algn="l">
              <a:spcBef>
                <a:spcPts val="0"/>
              </a:spcBef>
              <a:spcAft>
                <a:spcPts val="0"/>
              </a:spcAft>
              <a:buClr>
                <a:schemeClr val="dk1"/>
              </a:buClr>
              <a:buSzPts val="3800"/>
              <a:buFont typeface="Noto Sans Symbols"/>
              <a:buChar char="❖"/>
            </a:pPr>
            <a:r>
              <a:rPr lang="en-US" sz="3800">
                <a:solidFill>
                  <a:schemeClr val="dk1"/>
                </a:solidFill>
                <a:latin typeface="Times New Roman"/>
                <a:ea typeface="Times New Roman"/>
                <a:cs typeface="Times New Roman"/>
                <a:sym typeface="Times New Roman"/>
              </a:rPr>
              <a:t>  Ensure accessibility through a user-friendly interface and open-source deployment.</a:t>
            </a:r>
            <a:endParaRPr/>
          </a:p>
          <a:p>
            <a:pPr indent="-457200" lvl="0" marL="457200" marR="0" rtl="0" algn="l">
              <a:spcBef>
                <a:spcPts val="0"/>
              </a:spcBef>
              <a:spcAft>
                <a:spcPts val="0"/>
              </a:spcAft>
              <a:buClr>
                <a:schemeClr val="dk1"/>
              </a:buClr>
              <a:buSzPts val="3800"/>
              <a:buFont typeface="Noto Sans Symbols"/>
              <a:buChar char="❖"/>
            </a:pPr>
            <a:r>
              <a:rPr lang="en-US" sz="3800">
                <a:solidFill>
                  <a:schemeClr val="dk1"/>
                </a:solidFill>
                <a:latin typeface="Times New Roman"/>
                <a:ea typeface="Times New Roman"/>
                <a:cs typeface="Times New Roman"/>
                <a:sym typeface="Times New Roman"/>
              </a:rPr>
              <a:t>  Leverage state-of-the-art deep learning and computer vision techniques.</a:t>
            </a:r>
            <a:endParaRPr sz="3800">
              <a:solidFill>
                <a:schemeClr val="dk1"/>
              </a:solidFill>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8" name="Shape 158"/>
        <p:cNvGrpSpPr/>
        <p:nvPr/>
      </p:nvGrpSpPr>
      <p:grpSpPr>
        <a:xfrm>
          <a:off x="0" y="0"/>
          <a:ext cx="0" cy="0"/>
          <a:chOff x="0" y="0"/>
          <a:chExt cx="0" cy="0"/>
        </a:xfrm>
      </p:grpSpPr>
      <p:grpSp>
        <p:nvGrpSpPr>
          <p:cNvPr id="159" name="Google Shape;159;p5"/>
          <p:cNvGrpSpPr/>
          <p:nvPr/>
        </p:nvGrpSpPr>
        <p:grpSpPr>
          <a:xfrm>
            <a:off x="17749838" y="7382819"/>
            <a:ext cx="47625" cy="1885006"/>
            <a:chOff x="0" y="-38100"/>
            <a:chExt cx="12543" cy="496462"/>
          </a:xfrm>
        </p:grpSpPr>
        <p:sp>
          <p:nvSpPr>
            <p:cNvPr id="160" name="Google Shape;160;p5"/>
            <p:cNvSpPr/>
            <p:nvPr/>
          </p:nvSpPr>
          <p:spPr>
            <a:xfrm>
              <a:off x="0" y="0"/>
              <a:ext cx="12543" cy="458362"/>
            </a:xfrm>
            <a:custGeom>
              <a:rect b="b" l="l" r="r" t="t"/>
              <a:pathLst>
                <a:path extrusionOk="0" h="458362" w="12543">
                  <a:moveTo>
                    <a:pt x="0" y="0"/>
                  </a:moveTo>
                  <a:lnTo>
                    <a:pt x="12543" y="0"/>
                  </a:lnTo>
                  <a:lnTo>
                    <a:pt x="12543" y="458362"/>
                  </a:lnTo>
                  <a:lnTo>
                    <a:pt x="0" y="458362"/>
                  </a:lnTo>
                  <a:close/>
                </a:path>
              </a:pathLst>
            </a:custGeom>
            <a:gradFill>
              <a:gsLst>
                <a:gs pos="0">
                  <a:srgbClr val="45D0FC"/>
                </a:gs>
                <a:gs pos="100000">
                  <a:srgbClr val="085DA0"/>
                </a:gs>
              </a:gsLst>
              <a:lin ang="2700000" scaled="0"/>
            </a:gradFill>
            <a:ln>
              <a:noFill/>
            </a:ln>
          </p:spPr>
        </p:sp>
        <p:sp>
          <p:nvSpPr>
            <p:cNvPr id="161" name="Google Shape;161;p5"/>
            <p:cNvSpPr txBox="1"/>
            <p:nvPr/>
          </p:nvSpPr>
          <p:spPr>
            <a:xfrm>
              <a:off x="0" y="-38100"/>
              <a:ext cx="12543" cy="49646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62" name="Google Shape;162;p5"/>
          <p:cNvSpPr/>
          <p:nvPr/>
        </p:nvSpPr>
        <p:spPr>
          <a:xfrm>
            <a:off x="473588" y="377888"/>
            <a:ext cx="369285" cy="363243"/>
          </a:xfrm>
          <a:custGeom>
            <a:rect b="b" l="l" r="r" t="t"/>
            <a:pathLst>
              <a:path extrusionOk="0" h="363243" w="369285">
                <a:moveTo>
                  <a:pt x="0" y="0"/>
                </a:moveTo>
                <a:lnTo>
                  <a:pt x="369285" y="0"/>
                </a:lnTo>
                <a:lnTo>
                  <a:pt x="369285" y="363242"/>
                </a:lnTo>
                <a:lnTo>
                  <a:pt x="0" y="363242"/>
                </a:lnTo>
                <a:lnTo>
                  <a:pt x="0" y="0"/>
                </a:lnTo>
                <a:close/>
              </a:path>
            </a:pathLst>
          </a:custGeom>
          <a:blipFill rotWithShape="1">
            <a:blip r:embed="rId3">
              <a:alphaModFix/>
            </a:blip>
            <a:stretch>
              <a:fillRect b="0" l="0" r="0" t="0"/>
            </a:stretch>
          </a:blipFill>
          <a:ln>
            <a:noFill/>
          </a:ln>
        </p:spPr>
      </p:sp>
      <p:grpSp>
        <p:nvGrpSpPr>
          <p:cNvPr id="163" name="Google Shape;163;p5"/>
          <p:cNvGrpSpPr/>
          <p:nvPr/>
        </p:nvGrpSpPr>
        <p:grpSpPr>
          <a:xfrm>
            <a:off x="17259300" y="-144661"/>
            <a:ext cx="1028700" cy="1173361"/>
            <a:chOff x="0" y="-38100"/>
            <a:chExt cx="270933" cy="309033"/>
          </a:xfrm>
        </p:grpSpPr>
        <p:sp>
          <p:nvSpPr>
            <p:cNvPr id="164" name="Google Shape;164;p5"/>
            <p:cNvSpPr/>
            <p:nvPr/>
          </p:nvSpPr>
          <p:spPr>
            <a:xfrm>
              <a:off x="0" y="0"/>
              <a:ext cx="270933" cy="270933"/>
            </a:xfrm>
            <a:custGeom>
              <a:rect b="b" l="l" r="r" t="t"/>
              <a:pathLst>
                <a:path extrusionOk="0" h="270933" w="270933">
                  <a:moveTo>
                    <a:pt x="0" y="0"/>
                  </a:moveTo>
                  <a:lnTo>
                    <a:pt x="270933" y="0"/>
                  </a:lnTo>
                  <a:lnTo>
                    <a:pt x="270933" y="270933"/>
                  </a:lnTo>
                  <a:lnTo>
                    <a:pt x="0" y="270933"/>
                  </a:lnTo>
                  <a:close/>
                </a:path>
              </a:pathLst>
            </a:custGeom>
            <a:gradFill>
              <a:gsLst>
                <a:gs pos="0">
                  <a:srgbClr val="45D0FC"/>
                </a:gs>
                <a:gs pos="100000">
                  <a:srgbClr val="085DA0"/>
                </a:gs>
              </a:gsLst>
              <a:lin ang="2700000" scaled="0"/>
            </a:gradFill>
            <a:ln>
              <a:noFill/>
            </a:ln>
          </p:spPr>
        </p:sp>
        <p:sp>
          <p:nvSpPr>
            <p:cNvPr id="165" name="Google Shape;165;p5"/>
            <p:cNvSpPr txBox="1"/>
            <p:nvPr/>
          </p:nvSpPr>
          <p:spPr>
            <a:xfrm>
              <a:off x="0" y="-38100"/>
              <a:ext cx="270933" cy="3090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66" name="Google Shape;166;p5"/>
          <p:cNvGrpSpPr/>
          <p:nvPr/>
        </p:nvGrpSpPr>
        <p:grpSpPr>
          <a:xfrm>
            <a:off x="17259300" y="9113639"/>
            <a:ext cx="1028700" cy="1173361"/>
            <a:chOff x="0" y="-38100"/>
            <a:chExt cx="270933" cy="309033"/>
          </a:xfrm>
        </p:grpSpPr>
        <p:sp>
          <p:nvSpPr>
            <p:cNvPr id="167" name="Google Shape;167;p5"/>
            <p:cNvSpPr/>
            <p:nvPr/>
          </p:nvSpPr>
          <p:spPr>
            <a:xfrm>
              <a:off x="0" y="0"/>
              <a:ext cx="270933" cy="270933"/>
            </a:xfrm>
            <a:custGeom>
              <a:rect b="b" l="l" r="r" t="t"/>
              <a:pathLst>
                <a:path extrusionOk="0" h="270933" w="270933">
                  <a:moveTo>
                    <a:pt x="0" y="0"/>
                  </a:moveTo>
                  <a:lnTo>
                    <a:pt x="270933" y="0"/>
                  </a:lnTo>
                  <a:lnTo>
                    <a:pt x="270933" y="270933"/>
                  </a:lnTo>
                  <a:lnTo>
                    <a:pt x="0" y="270933"/>
                  </a:lnTo>
                  <a:close/>
                </a:path>
              </a:pathLst>
            </a:custGeom>
            <a:gradFill>
              <a:gsLst>
                <a:gs pos="0">
                  <a:srgbClr val="45D0FC"/>
                </a:gs>
                <a:gs pos="100000">
                  <a:srgbClr val="085DA0"/>
                </a:gs>
              </a:gsLst>
              <a:lin ang="2700000" scaled="0"/>
            </a:gradFill>
            <a:ln>
              <a:noFill/>
            </a:ln>
          </p:spPr>
        </p:sp>
        <p:sp>
          <p:nvSpPr>
            <p:cNvPr id="168" name="Google Shape;168;p5"/>
            <p:cNvSpPr txBox="1"/>
            <p:nvPr/>
          </p:nvSpPr>
          <p:spPr>
            <a:xfrm>
              <a:off x="0" y="-38100"/>
              <a:ext cx="270933" cy="3090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69" name="Google Shape;169;p5"/>
          <p:cNvSpPr txBox="1"/>
          <p:nvPr/>
        </p:nvSpPr>
        <p:spPr>
          <a:xfrm>
            <a:off x="17499918" y="9638067"/>
            <a:ext cx="547464" cy="240591"/>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1400">
                <a:solidFill>
                  <a:srgbClr val="FFFFFF"/>
                </a:solidFill>
                <a:latin typeface="Open Sans"/>
                <a:ea typeface="Open Sans"/>
                <a:cs typeface="Open Sans"/>
                <a:sym typeface="Open Sans"/>
              </a:rPr>
              <a:t>05</a:t>
            </a:r>
            <a:endParaRPr/>
          </a:p>
        </p:txBody>
      </p:sp>
      <p:sp>
        <p:nvSpPr>
          <p:cNvPr id="170" name="Google Shape;170;p5"/>
          <p:cNvSpPr txBox="1"/>
          <p:nvPr/>
        </p:nvSpPr>
        <p:spPr>
          <a:xfrm>
            <a:off x="1260230" y="1347764"/>
            <a:ext cx="9253041" cy="92333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lang="en-US" sz="6500">
                <a:solidFill>
                  <a:srgbClr val="02CDFF"/>
                </a:solidFill>
                <a:latin typeface="Barlow Condensed"/>
                <a:ea typeface="Barlow Condensed"/>
                <a:cs typeface="Barlow Condensed"/>
                <a:sym typeface="Barlow Condensed"/>
              </a:rPr>
              <a:t>Technology Stack Overview</a:t>
            </a:r>
            <a:endParaRPr/>
          </a:p>
        </p:txBody>
      </p:sp>
      <p:sp>
        <p:nvSpPr>
          <p:cNvPr id="171" name="Google Shape;171;p5"/>
          <p:cNvSpPr txBox="1"/>
          <p:nvPr/>
        </p:nvSpPr>
        <p:spPr>
          <a:xfrm>
            <a:off x="1295399" y="3076092"/>
            <a:ext cx="14497037" cy="4939814"/>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3500"/>
              <a:buFont typeface="Noto Sans Symbols"/>
              <a:buChar char="❖"/>
            </a:pPr>
            <a:r>
              <a:rPr lang="en-US" sz="3500">
                <a:solidFill>
                  <a:schemeClr val="dk1"/>
                </a:solidFill>
                <a:latin typeface="Times New Roman"/>
                <a:ea typeface="Times New Roman"/>
                <a:cs typeface="Times New Roman"/>
                <a:sym typeface="Times New Roman"/>
              </a:rPr>
              <a:t>   Deep Learning Frameworks: TensorFlow, Keras for model development and training.</a:t>
            </a:r>
            <a:endParaRPr/>
          </a:p>
          <a:p>
            <a:pPr indent="-457200" lvl="0" marL="457200" marR="0" rtl="0" algn="l">
              <a:spcBef>
                <a:spcPts val="0"/>
              </a:spcBef>
              <a:spcAft>
                <a:spcPts val="0"/>
              </a:spcAft>
              <a:buClr>
                <a:schemeClr val="dk1"/>
              </a:buClr>
              <a:buSzPts val="3500"/>
              <a:buFont typeface="Noto Sans Symbols"/>
              <a:buChar char="❖"/>
            </a:pPr>
            <a:r>
              <a:rPr lang="en-US" sz="3500">
                <a:solidFill>
                  <a:schemeClr val="dk1"/>
                </a:solidFill>
                <a:latin typeface="Times New Roman"/>
                <a:ea typeface="Times New Roman"/>
                <a:cs typeface="Times New Roman"/>
                <a:sym typeface="Times New Roman"/>
              </a:rPr>
              <a:t>   Transfer Learning Models: VGG16, ResNet50, MobileNetV2,    InceptionV3, EfficientNet—chosen for proven performance in image classification tasks.</a:t>
            </a:r>
            <a:endParaRPr/>
          </a:p>
          <a:p>
            <a:pPr indent="-457200" lvl="0" marL="457200" marR="0" rtl="0" algn="l">
              <a:spcBef>
                <a:spcPts val="0"/>
              </a:spcBef>
              <a:spcAft>
                <a:spcPts val="0"/>
              </a:spcAft>
              <a:buClr>
                <a:schemeClr val="dk1"/>
              </a:buClr>
              <a:buSzPts val="3500"/>
              <a:buFont typeface="Noto Sans Symbols"/>
              <a:buChar char="❖"/>
            </a:pPr>
            <a:r>
              <a:rPr lang="en-US" sz="3500">
                <a:solidFill>
                  <a:schemeClr val="dk1"/>
                </a:solidFill>
                <a:latin typeface="Times New Roman"/>
                <a:ea typeface="Times New Roman"/>
                <a:cs typeface="Times New Roman"/>
                <a:sym typeface="Times New Roman"/>
              </a:rPr>
              <a:t>  Hand Detection: MediaPipe for precise, real-time hand landmark extraction.</a:t>
            </a:r>
            <a:endParaRPr/>
          </a:p>
          <a:p>
            <a:pPr indent="-457200" lvl="0" marL="457200" marR="0" rtl="0" algn="l">
              <a:spcBef>
                <a:spcPts val="0"/>
              </a:spcBef>
              <a:spcAft>
                <a:spcPts val="0"/>
              </a:spcAft>
              <a:buClr>
                <a:schemeClr val="dk1"/>
              </a:buClr>
              <a:buSzPts val="3500"/>
              <a:buFont typeface="Noto Sans Symbols"/>
              <a:buChar char="❖"/>
            </a:pPr>
            <a:r>
              <a:rPr lang="en-US" sz="3500">
                <a:solidFill>
                  <a:schemeClr val="dk1"/>
                </a:solidFill>
                <a:latin typeface="Times New Roman"/>
                <a:ea typeface="Times New Roman"/>
                <a:cs typeface="Times New Roman"/>
                <a:sym typeface="Times New Roman"/>
              </a:rPr>
              <a:t>  Deployment: Hugging Face Spaces for public, cloud-based access.</a:t>
            </a:r>
            <a:endParaRPr/>
          </a:p>
          <a:p>
            <a:pPr indent="-457200" lvl="0" marL="457200" marR="0" rtl="0" algn="l">
              <a:spcBef>
                <a:spcPts val="0"/>
              </a:spcBef>
              <a:spcAft>
                <a:spcPts val="0"/>
              </a:spcAft>
              <a:buClr>
                <a:schemeClr val="dk1"/>
              </a:buClr>
              <a:buSzPts val="3500"/>
              <a:buFont typeface="Noto Sans Symbols"/>
              <a:buChar char="❖"/>
            </a:pPr>
            <a:r>
              <a:rPr lang="en-US" sz="3500">
                <a:solidFill>
                  <a:schemeClr val="dk1"/>
                </a:solidFill>
                <a:latin typeface="Times New Roman"/>
                <a:ea typeface="Times New Roman"/>
                <a:cs typeface="Times New Roman"/>
                <a:sym typeface="Times New Roman"/>
              </a:rPr>
              <a:t>  Supporting Libraries: OpenCV for image processing, scikit-learn for evaluation metrics.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grpSp>
        <p:nvGrpSpPr>
          <p:cNvPr id="176" name="Google Shape;176;p6"/>
          <p:cNvGrpSpPr/>
          <p:nvPr/>
        </p:nvGrpSpPr>
        <p:grpSpPr>
          <a:xfrm>
            <a:off x="17749838" y="7382819"/>
            <a:ext cx="47625" cy="1885006"/>
            <a:chOff x="0" y="-38100"/>
            <a:chExt cx="12543" cy="496462"/>
          </a:xfrm>
        </p:grpSpPr>
        <p:sp>
          <p:nvSpPr>
            <p:cNvPr id="177" name="Google Shape;177;p6"/>
            <p:cNvSpPr/>
            <p:nvPr/>
          </p:nvSpPr>
          <p:spPr>
            <a:xfrm>
              <a:off x="0" y="0"/>
              <a:ext cx="12543" cy="458362"/>
            </a:xfrm>
            <a:custGeom>
              <a:rect b="b" l="l" r="r" t="t"/>
              <a:pathLst>
                <a:path extrusionOk="0" h="458362" w="12543">
                  <a:moveTo>
                    <a:pt x="0" y="0"/>
                  </a:moveTo>
                  <a:lnTo>
                    <a:pt x="12543" y="0"/>
                  </a:lnTo>
                  <a:lnTo>
                    <a:pt x="12543" y="458362"/>
                  </a:lnTo>
                  <a:lnTo>
                    <a:pt x="0" y="458362"/>
                  </a:lnTo>
                  <a:close/>
                </a:path>
              </a:pathLst>
            </a:custGeom>
            <a:gradFill>
              <a:gsLst>
                <a:gs pos="0">
                  <a:srgbClr val="45D0FC"/>
                </a:gs>
                <a:gs pos="100000">
                  <a:srgbClr val="085DA0"/>
                </a:gs>
              </a:gsLst>
              <a:lin ang="2700000" scaled="0"/>
            </a:gradFill>
            <a:ln>
              <a:noFill/>
            </a:ln>
          </p:spPr>
        </p:sp>
        <p:sp>
          <p:nvSpPr>
            <p:cNvPr id="178" name="Google Shape;178;p6"/>
            <p:cNvSpPr txBox="1"/>
            <p:nvPr/>
          </p:nvSpPr>
          <p:spPr>
            <a:xfrm>
              <a:off x="0" y="-38100"/>
              <a:ext cx="12543" cy="49646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79" name="Google Shape;179;p6"/>
          <p:cNvSpPr/>
          <p:nvPr/>
        </p:nvSpPr>
        <p:spPr>
          <a:xfrm>
            <a:off x="473588" y="377888"/>
            <a:ext cx="369285" cy="363243"/>
          </a:xfrm>
          <a:custGeom>
            <a:rect b="b" l="l" r="r" t="t"/>
            <a:pathLst>
              <a:path extrusionOk="0" h="363243" w="369285">
                <a:moveTo>
                  <a:pt x="0" y="0"/>
                </a:moveTo>
                <a:lnTo>
                  <a:pt x="369285" y="0"/>
                </a:lnTo>
                <a:lnTo>
                  <a:pt x="369285" y="363242"/>
                </a:lnTo>
                <a:lnTo>
                  <a:pt x="0" y="363242"/>
                </a:lnTo>
                <a:lnTo>
                  <a:pt x="0" y="0"/>
                </a:lnTo>
                <a:close/>
              </a:path>
            </a:pathLst>
          </a:custGeom>
          <a:blipFill rotWithShape="1">
            <a:blip r:embed="rId3">
              <a:alphaModFix/>
            </a:blip>
            <a:stretch>
              <a:fillRect b="0" l="0" r="0" t="0"/>
            </a:stretch>
          </a:blipFill>
          <a:ln>
            <a:noFill/>
          </a:ln>
        </p:spPr>
      </p:sp>
      <p:grpSp>
        <p:nvGrpSpPr>
          <p:cNvPr id="180" name="Google Shape;180;p6"/>
          <p:cNvGrpSpPr/>
          <p:nvPr/>
        </p:nvGrpSpPr>
        <p:grpSpPr>
          <a:xfrm>
            <a:off x="17259300" y="-144661"/>
            <a:ext cx="1028700" cy="1173361"/>
            <a:chOff x="0" y="-38100"/>
            <a:chExt cx="270933" cy="309033"/>
          </a:xfrm>
        </p:grpSpPr>
        <p:sp>
          <p:nvSpPr>
            <p:cNvPr id="181" name="Google Shape;181;p6"/>
            <p:cNvSpPr/>
            <p:nvPr/>
          </p:nvSpPr>
          <p:spPr>
            <a:xfrm>
              <a:off x="0" y="0"/>
              <a:ext cx="270933" cy="270933"/>
            </a:xfrm>
            <a:custGeom>
              <a:rect b="b" l="l" r="r" t="t"/>
              <a:pathLst>
                <a:path extrusionOk="0" h="270933" w="270933">
                  <a:moveTo>
                    <a:pt x="0" y="0"/>
                  </a:moveTo>
                  <a:lnTo>
                    <a:pt x="270933" y="0"/>
                  </a:lnTo>
                  <a:lnTo>
                    <a:pt x="270933" y="270933"/>
                  </a:lnTo>
                  <a:lnTo>
                    <a:pt x="0" y="270933"/>
                  </a:lnTo>
                  <a:close/>
                </a:path>
              </a:pathLst>
            </a:custGeom>
            <a:gradFill>
              <a:gsLst>
                <a:gs pos="0">
                  <a:srgbClr val="45D0FC"/>
                </a:gs>
                <a:gs pos="100000">
                  <a:srgbClr val="085DA0"/>
                </a:gs>
              </a:gsLst>
              <a:lin ang="2700000" scaled="0"/>
            </a:gradFill>
            <a:ln>
              <a:noFill/>
            </a:ln>
          </p:spPr>
        </p:sp>
        <p:sp>
          <p:nvSpPr>
            <p:cNvPr id="182" name="Google Shape;182;p6"/>
            <p:cNvSpPr txBox="1"/>
            <p:nvPr/>
          </p:nvSpPr>
          <p:spPr>
            <a:xfrm>
              <a:off x="0" y="-38100"/>
              <a:ext cx="270933" cy="3090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183" name="Google Shape;183;p6"/>
          <p:cNvGrpSpPr/>
          <p:nvPr/>
        </p:nvGrpSpPr>
        <p:grpSpPr>
          <a:xfrm>
            <a:off x="17259300" y="9113639"/>
            <a:ext cx="1028700" cy="1173361"/>
            <a:chOff x="0" y="-38100"/>
            <a:chExt cx="270933" cy="309033"/>
          </a:xfrm>
        </p:grpSpPr>
        <p:sp>
          <p:nvSpPr>
            <p:cNvPr id="184" name="Google Shape;184;p6"/>
            <p:cNvSpPr/>
            <p:nvPr/>
          </p:nvSpPr>
          <p:spPr>
            <a:xfrm>
              <a:off x="0" y="0"/>
              <a:ext cx="270933" cy="270933"/>
            </a:xfrm>
            <a:custGeom>
              <a:rect b="b" l="l" r="r" t="t"/>
              <a:pathLst>
                <a:path extrusionOk="0" h="270933" w="270933">
                  <a:moveTo>
                    <a:pt x="0" y="0"/>
                  </a:moveTo>
                  <a:lnTo>
                    <a:pt x="270933" y="0"/>
                  </a:lnTo>
                  <a:lnTo>
                    <a:pt x="270933" y="270933"/>
                  </a:lnTo>
                  <a:lnTo>
                    <a:pt x="0" y="270933"/>
                  </a:lnTo>
                  <a:close/>
                </a:path>
              </a:pathLst>
            </a:custGeom>
            <a:gradFill>
              <a:gsLst>
                <a:gs pos="0">
                  <a:srgbClr val="45D0FC"/>
                </a:gs>
                <a:gs pos="100000">
                  <a:srgbClr val="085DA0"/>
                </a:gs>
              </a:gsLst>
              <a:lin ang="2700000" scaled="0"/>
            </a:gradFill>
            <a:ln>
              <a:noFill/>
            </a:ln>
          </p:spPr>
        </p:sp>
        <p:sp>
          <p:nvSpPr>
            <p:cNvPr id="185" name="Google Shape;185;p6"/>
            <p:cNvSpPr txBox="1"/>
            <p:nvPr/>
          </p:nvSpPr>
          <p:spPr>
            <a:xfrm>
              <a:off x="0" y="-38100"/>
              <a:ext cx="270933" cy="3090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86" name="Google Shape;186;p6"/>
          <p:cNvSpPr txBox="1"/>
          <p:nvPr/>
        </p:nvSpPr>
        <p:spPr>
          <a:xfrm>
            <a:off x="17499918" y="9638067"/>
            <a:ext cx="547464" cy="240591"/>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1400">
                <a:solidFill>
                  <a:srgbClr val="FFFFFF"/>
                </a:solidFill>
                <a:latin typeface="Open Sans"/>
                <a:ea typeface="Open Sans"/>
                <a:cs typeface="Open Sans"/>
                <a:sym typeface="Open Sans"/>
              </a:rPr>
              <a:t>06</a:t>
            </a:r>
            <a:endParaRPr/>
          </a:p>
        </p:txBody>
      </p:sp>
      <p:sp>
        <p:nvSpPr>
          <p:cNvPr id="187" name="Google Shape;187;p6"/>
          <p:cNvSpPr txBox="1"/>
          <p:nvPr/>
        </p:nvSpPr>
        <p:spPr>
          <a:xfrm>
            <a:off x="842873" y="1313157"/>
            <a:ext cx="12349311" cy="923330"/>
          </a:xfrm>
          <a:prstGeom prst="rect">
            <a:avLst/>
          </a:prstGeom>
          <a:noFill/>
          <a:ln>
            <a:noFill/>
          </a:ln>
        </p:spPr>
        <p:txBody>
          <a:bodyPr anchorCtr="0" anchor="t" bIns="0" lIns="0" spcFirstLastPara="1" rIns="0" wrap="square" tIns="0">
            <a:spAutoFit/>
          </a:bodyPr>
          <a:lstStyle/>
          <a:p>
            <a:pPr indent="0" lvl="0" marL="0" marR="0" rtl="0" algn="l">
              <a:lnSpc>
                <a:spcPct val="110000"/>
              </a:lnSpc>
              <a:spcBef>
                <a:spcPts val="0"/>
              </a:spcBef>
              <a:spcAft>
                <a:spcPts val="0"/>
              </a:spcAft>
              <a:buNone/>
            </a:pPr>
            <a:r>
              <a:rPr b="1" lang="en-US" sz="6500">
                <a:solidFill>
                  <a:srgbClr val="02CDFF"/>
                </a:solidFill>
                <a:latin typeface="Barlow Condensed"/>
                <a:ea typeface="Barlow Condensed"/>
                <a:cs typeface="Barlow Condensed"/>
                <a:sym typeface="Barlow Condensed"/>
              </a:rPr>
              <a:t> Dataset Collection &amp; Preprocessing</a:t>
            </a:r>
            <a:endParaRPr/>
          </a:p>
        </p:txBody>
      </p:sp>
      <p:graphicFrame>
        <p:nvGraphicFramePr>
          <p:cNvPr id="188" name="Google Shape;188;p6"/>
          <p:cNvGraphicFramePr/>
          <p:nvPr/>
        </p:nvGraphicFramePr>
        <p:xfrm>
          <a:off x="872180" y="3086100"/>
          <a:ext cx="3000000" cy="3000000"/>
        </p:xfrm>
        <a:graphic>
          <a:graphicData uri="http://schemas.openxmlformats.org/drawingml/2006/table">
            <a:tbl>
              <a:tblPr>
                <a:noFill/>
                <a:tableStyleId>{9FE42E67-8C62-4BB9-ABFC-66C3C16E68B9}</a:tableStyleId>
              </a:tblPr>
              <a:tblGrid>
                <a:gridCol w="2644325"/>
                <a:gridCol w="2644325"/>
                <a:gridCol w="2644325"/>
                <a:gridCol w="2644325"/>
                <a:gridCol w="4019100"/>
              </a:tblGrid>
              <a:tr h="218475">
                <a:tc>
                  <a:txBody>
                    <a:bodyPr/>
                    <a:lstStyle/>
                    <a:p>
                      <a:pPr indent="0" lvl="0" marL="0" marR="0" rtl="0" algn="ctr">
                        <a:lnSpc>
                          <a:spcPct val="115000"/>
                        </a:lnSpc>
                        <a:spcBef>
                          <a:spcPts val="0"/>
                        </a:spcBef>
                        <a:spcAft>
                          <a:spcPts val="0"/>
                        </a:spcAft>
                        <a:buClr>
                          <a:schemeClr val="dk1"/>
                        </a:buClr>
                        <a:buSzPts val="2700"/>
                        <a:buFont typeface="Times New Roman"/>
                        <a:buNone/>
                      </a:pPr>
                      <a:r>
                        <a:rPr b="1" lang="en-US" sz="2700" u="none" cap="none" strike="noStrike">
                          <a:solidFill>
                            <a:schemeClr val="dk1"/>
                          </a:solidFill>
                          <a:latin typeface="Times New Roman"/>
                          <a:ea typeface="Times New Roman"/>
                          <a:cs typeface="Times New Roman"/>
                          <a:sym typeface="Times New Roman"/>
                        </a:rPr>
                        <a:t>Dataset Name</a:t>
                      </a:r>
                      <a:endParaRPr b="1" sz="27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15000"/>
                        </a:lnSpc>
                        <a:spcBef>
                          <a:spcPts val="0"/>
                        </a:spcBef>
                        <a:spcAft>
                          <a:spcPts val="0"/>
                        </a:spcAft>
                        <a:buClr>
                          <a:schemeClr val="dk1"/>
                        </a:buClr>
                        <a:buSzPts val="2700"/>
                        <a:buFont typeface="Times New Roman"/>
                        <a:buNone/>
                      </a:pPr>
                      <a:r>
                        <a:rPr b="1" lang="en-US" sz="2700" u="none" cap="none" strike="noStrike">
                          <a:solidFill>
                            <a:schemeClr val="dk1"/>
                          </a:solidFill>
                          <a:latin typeface="Times New Roman"/>
                          <a:ea typeface="Times New Roman"/>
                          <a:cs typeface="Times New Roman"/>
                          <a:sym typeface="Times New Roman"/>
                        </a:rPr>
                        <a:t>Number of Classes</a:t>
                      </a:r>
                      <a:endParaRPr b="1" sz="27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15000"/>
                        </a:lnSpc>
                        <a:spcBef>
                          <a:spcPts val="0"/>
                        </a:spcBef>
                        <a:spcAft>
                          <a:spcPts val="0"/>
                        </a:spcAft>
                        <a:buClr>
                          <a:schemeClr val="dk1"/>
                        </a:buClr>
                        <a:buSzPts val="2700"/>
                        <a:buFont typeface="Times New Roman"/>
                        <a:buNone/>
                      </a:pPr>
                      <a:r>
                        <a:rPr b="1" lang="en-US" sz="2700" u="none" cap="none" strike="noStrike">
                          <a:solidFill>
                            <a:schemeClr val="dk1"/>
                          </a:solidFill>
                          <a:latin typeface="Times New Roman"/>
                          <a:ea typeface="Times New Roman"/>
                          <a:cs typeface="Times New Roman"/>
                          <a:sym typeface="Times New Roman"/>
                        </a:rPr>
                        <a:t>Number of Samples</a:t>
                      </a:r>
                      <a:endParaRPr b="1" sz="27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15000"/>
                        </a:lnSpc>
                        <a:spcBef>
                          <a:spcPts val="0"/>
                        </a:spcBef>
                        <a:spcAft>
                          <a:spcPts val="0"/>
                        </a:spcAft>
                        <a:buClr>
                          <a:schemeClr val="dk1"/>
                        </a:buClr>
                        <a:buSzPts val="2700"/>
                        <a:buFont typeface="Times New Roman"/>
                        <a:buNone/>
                      </a:pPr>
                      <a:r>
                        <a:rPr b="1" lang="en-US" sz="2700" u="none" cap="none" strike="noStrike">
                          <a:solidFill>
                            <a:schemeClr val="dk1"/>
                          </a:solidFill>
                          <a:latin typeface="Times New Roman"/>
                          <a:ea typeface="Times New Roman"/>
                          <a:cs typeface="Times New Roman"/>
                          <a:sym typeface="Times New Roman"/>
                        </a:rPr>
                        <a:t>Image Size</a:t>
                      </a:r>
                      <a:endParaRPr b="1" sz="27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ctr">
                        <a:lnSpc>
                          <a:spcPct val="115000"/>
                        </a:lnSpc>
                        <a:spcBef>
                          <a:spcPts val="0"/>
                        </a:spcBef>
                        <a:spcAft>
                          <a:spcPts val="0"/>
                        </a:spcAft>
                        <a:buClr>
                          <a:schemeClr val="dk1"/>
                        </a:buClr>
                        <a:buSzPts val="2700"/>
                        <a:buFont typeface="Times New Roman"/>
                        <a:buNone/>
                      </a:pPr>
                      <a:r>
                        <a:rPr b="1" lang="en-US" sz="2700" u="none" cap="none" strike="noStrike">
                          <a:solidFill>
                            <a:schemeClr val="dk1"/>
                          </a:solidFill>
                          <a:latin typeface="Times New Roman"/>
                          <a:ea typeface="Times New Roman"/>
                          <a:cs typeface="Times New Roman"/>
                          <a:sym typeface="Times New Roman"/>
                        </a:rPr>
                        <a:t>Data Source</a:t>
                      </a:r>
                      <a:endParaRPr b="1" sz="2700" u="none" cap="none" strike="noStrike">
                        <a:solidFill>
                          <a:schemeClr val="dk1"/>
                        </a:solidFill>
                        <a:latin typeface="Times New Roman"/>
                        <a:ea typeface="Times New Roman"/>
                        <a:cs typeface="Times New Roman"/>
                        <a:sym typeface="Times New Roman"/>
                      </a:endParaRPr>
                    </a:p>
                  </a:txBody>
                  <a:tcPr marT="91425" marB="91425" marR="91425" marL="91425"/>
                </a:tc>
              </a:tr>
              <a:tr h="989475">
                <a:tc>
                  <a:txBody>
                    <a:bodyPr/>
                    <a:lstStyle/>
                    <a:p>
                      <a:pPr indent="0" lvl="0" marL="0" marR="0" rtl="0" algn="l">
                        <a:spcBef>
                          <a:spcPts val="0"/>
                        </a:spcBef>
                        <a:spcAft>
                          <a:spcPts val="0"/>
                        </a:spcAft>
                        <a:buClr>
                          <a:schemeClr val="dk1"/>
                        </a:buClr>
                        <a:buSzPts val="2700"/>
                        <a:buFont typeface="Times New Roman"/>
                        <a:buNone/>
                      </a:pPr>
                      <a:r>
                        <a:rPr b="1" lang="en-US" sz="2700" u="none" cap="none" strike="noStrike">
                          <a:solidFill>
                            <a:schemeClr val="dk1"/>
                          </a:solidFill>
                          <a:latin typeface="Times New Roman"/>
                          <a:ea typeface="Times New Roman"/>
                          <a:cs typeface="Times New Roman"/>
                          <a:sym typeface="Times New Roman"/>
                        </a:rPr>
                        <a:t>ASL Alphabet</a:t>
                      </a:r>
                      <a:endParaRPr b="1" sz="27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l">
                        <a:spcBef>
                          <a:spcPts val="0"/>
                        </a:spcBef>
                        <a:spcAft>
                          <a:spcPts val="0"/>
                        </a:spcAft>
                        <a:buClr>
                          <a:schemeClr val="dk1"/>
                        </a:buClr>
                        <a:buSzPts val="2700"/>
                        <a:buFont typeface="Times New Roman"/>
                        <a:buNone/>
                      </a:pPr>
                      <a:r>
                        <a:rPr lang="en-US" sz="2700" u="none" cap="none" strike="noStrike">
                          <a:solidFill>
                            <a:schemeClr val="dk1"/>
                          </a:solidFill>
                          <a:latin typeface="Times New Roman"/>
                          <a:ea typeface="Times New Roman"/>
                          <a:cs typeface="Times New Roman"/>
                          <a:sym typeface="Times New Roman"/>
                        </a:rPr>
                        <a:t>29</a:t>
                      </a:r>
                      <a:endParaRPr sz="27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l">
                        <a:spcBef>
                          <a:spcPts val="0"/>
                        </a:spcBef>
                        <a:spcAft>
                          <a:spcPts val="0"/>
                        </a:spcAft>
                        <a:buClr>
                          <a:schemeClr val="dk1"/>
                        </a:buClr>
                        <a:buSzPts val="2700"/>
                        <a:buFont typeface="Times New Roman"/>
                        <a:buNone/>
                      </a:pPr>
                      <a:r>
                        <a:rPr lang="en-US" sz="2700" u="none" cap="none" strike="noStrike">
                          <a:solidFill>
                            <a:schemeClr val="dk1"/>
                          </a:solidFill>
                          <a:latin typeface="Times New Roman"/>
                          <a:ea typeface="Times New Roman"/>
                          <a:cs typeface="Times New Roman"/>
                          <a:sym typeface="Times New Roman"/>
                        </a:rPr>
                        <a:t>87,000</a:t>
                      </a:r>
                      <a:endParaRPr sz="27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l">
                        <a:spcBef>
                          <a:spcPts val="0"/>
                        </a:spcBef>
                        <a:spcAft>
                          <a:spcPts val="0"/>
                        </a:spcAft>
                        <a:buClr>
                          <a:schemeClr val="dk1"/>
                        </a:buClr>
                        <a:buSzPts val="2700"/>
                        <a:buFont typeface="Times New Roman"/>
                        <a:buNone/>
                      </a:pPr>
                      <a:r>
                        <a:rPr lang="en-US" sz="2700" u="none" cap="none" strike="noStrike">
                          <a:solidFill>
                            <a:schemeClr val="dk1"/>
                          </a:solidFill>
                          <a:latin typeface="Times New Roman"/>
                          <a:ea typeface="Times New Roman"/>
                          <a:cs typeface="Times New Roman"/>
                          <a:sym typeface="Times New Roman"/>
                        </a:rPr>
                        <a:t>200x200</a:t>
                      </a:r>
                      <a:endParaRPr sz="27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l">
                        <a:spcBef>
                          <a:spcPts val="0"/>
                        </a:spcBef>
                        <a:spcAft>
                          <a:spcPts val="0"/>
                        </a:spcAft>
                        <a:buClr>
                          <a:schemeClr val="hlink"/>
                        </a:buClr>
                        <a:buSzPts val="2700"/>
                        <a:buFont typeface="Times New Roman"/>
                        <a:buNone/>
                      </a:pPr>
                      <a:r>
                        <a:rPr lang="en-US" sz="2700" u="sng" cap="none" strike="noStrike">
                          <a:solidFill>
                            <a:schemeClr val="hlink"/>
                          </a:solidFill>
                          <a:latin typeface="Times New Roman"/>
                          <a:ea typeface="Times New Roman"/>
                          <a:cs typeface="Times New Roman"/>
                          <a:sym typeface="Times New Roman"/>
                          <a:hlinkClick r:id="rId4"/>
                        </a:rPr>
                        <a:t>Custom collection</a:t>
                      </a:r>
                      <a:endParaRPr sz="2700" u="none" cap="none" strike="noStrike">
                        <a:solidFill>
                          <a:schemeClr val="dk1"/>
                        </a:solidFill>
                        <a:latin typeface="Times New Roman"/>
                        <a:ea typeface="Times New Roman"/>
                        <a:cs typeface="Times New Roman"/>
                        <a:sym typeface="Times New Roman"/>
                      </a:endParaRPr>
                    </a:p>
                  </a:txBody>
                  <a:tcPr marT="91425" marB="91425" marR="91425" marL="91425"/>
                </a:tc>
              </a:tr>
              <a:tr h="342900">
                <a:tc>
                  <a:txBody>
                    <a:bodyPr/>
                    <a:lstStyle/>
                    <a:p>
                      <a:pPr indent="0" lvl="0" marL="0" marR="0" rtl="0" algn="l">
                        <a:spcBef>
                          <a:spcPts val="0"/>
                        </a:spcBef>
                        <a:spcAft>
                          <a:spcPts val="0"/>
                        </a:spcAft>
                        <a:buClr>
                          <a:schemeClr val="dk1"/>
                        </a:buClr>
                        <a:buSzPts val="2700"/>
                        <a:buFont typeface="Times New Roman"/>
                        <a:buNone/>
                      </a:pPr>
                      <a:r>
                        <a:rPr b="1" lang="en-US" sz="2700" u="none" cap="none" strike="noStrike">
                          <a:solidFill>
                            <a:schemeClr val="dk1"/>
                          </a:solidFill>
                          <a:latin typeface="Times New Roman"/>
                          <a:ea typeface="Times New Roman"/>
                          <a:cs typeface="Times New Roman"/>
                          <a:sym typeface="Times New Roman"/>
                        </a:rPr>
                        <a:t>MNIST-ASL</a:t>
                      </a:r>
                      <a:endParaRPr b="1" sz="27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l">
                        <a:spcBef>
                          <a:spcPts val="0"/>
                        </a:spcBef>
                        <a:spcAft>
                          <a:spcPts val="0"/>
                        </a:spcAft>
                        <a:buClr>
                          <a:schemeClr val="dk1"/>
                        </a:buClr>
                        <a:buSzPts val="2700"/>
                        <a:buFont typeface="Times New Roman"/>
                        <a:buNone/>
                      </a:pPr>
                      <a:r>
                        <a:rPr lang="en-US" sz="2700" u="none" cap="none" strike="noStrike">
                          <a:solidFill>
                            <a:schemeClr val="dk1"/>
                          </a:solidFill>
                          <a:latin typeface="Times New Roman"/>
                          <a:ea typeface="Times New Roman"/>
                          <a:cs typeface="Times New Roman"/>
                          <a:sym typeface="Times New Roman"/>
                        </a:rPr>
                        <a:t>24</a:t>
                      </a:r>
                      <a:endParaRPr sz="27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l">
                        <a:spcBef>
                          <a:spcPts val="0"/>
                        </a:spcBef>
                        <a:spcAft>
                          <a:spcPts val="0"/>
                        </a:spcAft>
                        <a:buClr>
                          <a:schemeClr val="dk1"/>
                        </a:buClr>
                        <a:buSzPts val="2700"/>
                        <a:buFont typeface="Times New Roman"/>
                        <a:buNone/>
                      </a:pPr>
                      <a:r>
                        <a:rPr lang="en-US" sz="2700" u="none" cap="none" strike="noStrike">
                          <a:solidFill>
                            <a:schemeClr val="dk1"/>
                          </a:solidFill>
                          <a:latin typeface="Times New Roman"/>
                          <a:ea typeface="Times New Roman"/>
                          <a:cs typeface="Times New Roman"/>
                          <a:sym typeface="Times New Roman"/>
                        </a:rPr>
                        <a:t>22,200</a:t>
                      </a:r>
                      <a:endParaRPr sz="27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l">
                        <a:spcBef>
                          <a:spcPts val="0"/>
                        </a:spcBef>
                        <a:spcAft>
                          <a:spcPts val="0"/>
                        </a:spcAft>
                        <a:buClr>
                          <a:schemeClr val="dk1"/>
                        </a:buClr>
                        <a:buSzPts val="2700"/>
                        <a:buFont typeface="Times New Roman"/>
                        <a:buNone/>
                      </a:pPr>
                      <a:r>
                        <a:rPr lang="en-US" sz="2700" u="none" cap="none" strike="noStrike">
                          <a:solidFill>
                            <a:schemeClr val="dk1"/>
                          </a:solidFill>
                          <a:latin typeface="Times New Roman"/>
                          <a:ea typeface="Times New Roman"/>
                          <a:cs typeface="Times New Roman"/>
                          <a:sym typeface="Times New Roman"/>
                        </a:rPr>
                        <a:t>28x28</a:t>
                      </a:r>
                      <a:endParaRPr sz="27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l">
                        <a:spcBef>
                          <a:spcPts val="0"/>
                        </a:spcBef>
                        <a:spcAft>
                          <a:spcPts val="0"/>
                        </a:spcAft>
                        <a:buClr>
                          <a:schemeClr val="hlink"/>
                        </a:buClr>
                        <a:buSzPts val="2700"/>
                        <a:buFont typeface="Times New Roman"/>
                        <a:buNone/>
                      </a:pPr>
                      <a:r>
                        <a:rPr lang="en-US" sz="2700" u="sng" cap="none" strike="noStrike">
                          <a:solidFill>
                            <a:schemeClr val="hlink"/>
                          </a:solidFill>
                          <a:latin typeface="Times New Roman"/>
                          <a:ea typeface="Times New Roman"/>
                          <a:cs typeface="Times New Roman"/>
                          <a:sym typeface="Times New Roman"/>
                          <a:hlinkClick r:id="rId5"/>
                        </a:rPr>
                        <a:t>Kaggle</a:t>
                      </a:r>
                      <a:endParaRPr sz="2700" u="none" cap="none" strike="noStrike">
                        <a:solidFill>
                          <a:schemeClr val="dk1"/>
                        </a:solidFill>
                        <a:latin typeface="Times New Roman"/>
                        <a:ea typeface="Times New Roman"/>
                        <a:cs typeface="Times New Roman"/>
                        <a:sym typeface="Times New Roman"/>
                      </a:endParaRPr>
                    </a:p>
                  </a:txBody>
                  <a:tcPr marT="91425" marB="91425" marR="91425" marL="91425"/>
                </a:tc>
              </a:tr>
              <a:tr h="342900">
                <a:tc>
                  <a:txBody>
                    <a:bodyPr/>
                    <a:lstStyle/>
                    <a:p>
                      <a:pPr indent="0" lvl="0" marL="0" marR="0" rtl="0" algn="l">
                        <a:spcBef>
                          <a:spcPts val="0"/>
                        </a:spcBef>
                        <a:spcAft>
                          <a:spcPts val="0"/>
                        </a:spcAft>
                        <a:buClr>
                          <a:schemeClr val="dk1"/>
                        </a:buClr>
                        <a:buSzPts val="2700"/>
                        <a:buFont typeface="Times New Roman"/>
                        <a:buNone/>
                      </a:pPr>
                      <a:r>
                        <a:rPr b="1" lang="en-US" sz="2700" u="none" cap="none" strike="noStrike">
                          <a:solidFill>
                            <a:schemeClr val="dk1"/>
                          </a:solidFill>
                          <a:latin typeface="Times New Roman"/>
                          <a:ea typeface="Times New Roman"/>
                          <a:cs typeface="Times New Roman"/>
                          <a:sym typeface="Times New Roman"/>
                        </a:rPr>
                        <a:t>ASL Finger Spelling</a:t>
                      </a:r>
                      <a:endParaRPr b="1" sz="27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l">
                        <a:spcBef>
                          <a:spcPts val="0"/>
                        </a:spcBef>
                        <a:spcAft>
                          <a:spcPts val="0"/>
                        </a:spcAft>
                        <a:buClr>
                          <a:schemeClr val="dk1"/>
                        </a:buClr>
                        <a:buSzPts val="2700"/>
                        <a:buFont typeface="Times New Roman"/>
                        <a:buNone/>
                      </a:pPr>
                      <a:r>
                        <a:rPr lang="en-US" sz="2700" u="none" cap="none" strike="noStrike">
                          <a:solidFill>
                            <a:schemeClr val="dk1"/>
                          </a:solidFill>
                          <a:latin typeface="Times New Roman"/>
                          <a:ea typeface="Times New Roman"/>
                          <a:cs typeface="Times New Roman"/>
                          <a:sym typeface="Times New Roman"/>
                        </a:rPr>
                        <a:t>24</a:t>
                      </a:r>
                      <a:endParaRPr sz="27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l">
                        <a:spcBef>
                          <a:spcPts val="0"/>
                        </a:spcBef>
                        <a:spcAft>
                          <a:spcPts val="0"/>
                        </a:spcAft>
                        <a:buClr>
                          <a:schemeClr val="dk1"/>
                        </a:buClr>
                        <a:buSzPts val="2700"/>
                        <a:buFont typeface="Times New Roman"/>
                        <a:buNone/>
                      </a:pPr>
                      <a:r>
                        <a:rPr lang="en-US" sz="2700" u="none" cap="none" strike="noStrike">
                          <a:solidFill>
                            <a:schemeClr val="dk1"/>
                          </a:solidFill>
                          <a:latin typeface="Times New Roman"/>
                          <a:ea typeface="Times New Roman"/>
                          <a:cs typeface="Times New Roman"/>
                          <a:sym typeface="Times New Roman"/>
                        </a:rPr>
                        <a:t>67,000</a:t>
                      </a:r>
                      <a:endParaRPr sz="27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l">
                        <a:spcBef>
                          <a:spcPts val="0"/>
                        </a:spcBef>
                        <a:spcAft>
                          <a:spcPts val="0"/>
                        </a:spcAft>
                        <a:buClr>
                          <a:schemeClr val="dk1"/>
                        </a:buClr>
                        <a:buSzPts val="2700"/>
                        <a:buFont typeface="Times New Roman"/>
                        <a:buNone/>
                      </a:pPr>
                      <a:r>
                        <a:rPr lang="en-US" sz="2700" u="none" cap="none" strike="noStrike">
                          <a:solidFill>
                            <a:schemeClr val="dk1"/>
                          </a:solidFill>
                          <a:latin typeface="Times New Roman"/>
                          <a:ea typeface="Times New Roman"/>
                          <a:cs typeface="Times New Roman"/>
                          <a:sym typeface="Times New Roman"/>
                        </a:rPr>
                        <a:t>100x100</a:t>
                      </a:r>
                      <a:endParaRPr sz="27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l">
                        <a:spcBef>
                          <a:spcPts val="0"/>
                        </a:spcBef>
                        <a:spcAft>
                          <a:spcPts val="0"/>
                        </a:spcAft>
                        <a:buClr>
                          <a:schemeClr val="hlink"/>
                        </a:buClr>
                        <a:buSzPts val="2700"/>
                        <a:buFont typeface="Times New Roman"/>
                        <a:buNone/>
                      </a:pPr>
                      <a:r>
                        <a:rPr lang="en-US" sz="2700" u="sng" cap="none" strike="noStrike">
                          <a:solidFill>
                            <a:schemeClr val="hlink"/>
                          </a:solidFill>
                          <a:latin typeface="Times New Roman"/>
                          <a:ea typeface="Times New Roman"/>
                          <a:cs typeface="Times New Roman"/>
                          <a:sym typeface="Times New Roman"/>
                          <a:hlinkClick r:id="rId6"/>
                        </a:rPr>
                        <a:t>Custom collection</a:t>
                      </a:r>
                      <a:endParaRPr sz="2700" u="none" cap="none" strike="noStrike">
                        <a:solidFill>
                          <a:schemeClr val="dk1"/>
                        </a:solidFill>
                        <a:latin typeface="Times New Roman"/>
                        <a:ea typeface="Times New Roman"/>
                        <a:cs typeface="Times New Roman"/>
                        <a:sym typeface="Times New Roman"/>
                      </a:endParaRPr>
                    </a:p>
                  </a:txBody>
                  <a:tcPr marT="91425" marB="91425" marR="91425" marL="91425"/>
                </a:tc>
              </a:tr>
              <a:tr h="342900">
                <a:tc>
                  <a:txBody>
                    <a:bodyPr/>
                    <a:lstStyle/>
                    <a:p>
                      <a:pPr indent="0" lvl="0" marL="0" marR="0" rtl="0" algn="l">
                        <a:spcBef>
                          <a:spcPts val="0"/>
                        </a:spcBef>
                        <a:spcAft>
                          <a:spcPts val="0"/>
                        </a:spcAft>
                        <a:buClr>
                          <a:schemeClr val="dk1"/>
                        </a:buClr>
                        <a:buSzPts val="2700"/>
                        <a:buFont typeface="Times New Roman"/>
                        <a:buNone/>
                      </a:pPr>
                      <a:r>
                        <a:rPr b="1" lang="en-US" sz="2700" u="none" cap="none" strike="noStrike">
                          <a:solidFill>
                            <a:schemeClr val="dk1"/>
                          </a:solidFill>
                          <a:latin typeface="Times New Roman"/>
                          <a:ea typeface="Times New Roman"/>
                          <a:cs typeface="Times New Roman"/>
                          <a:sym typeface="Times New Roman"/>
                        </a:rPr>
                        <a:t>Synthetic ASL Alphabet</a:t>
                      </a:r>
                      <a:endParaRPr b="1" sz="27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l">
                        <a:spcBef>
                          <a:spcPts val="0"/>
                        </a:spcBef>
                        <a:spcAft>
                          <a:spcPts val="0"/>
                        </a:spcAft>
                        <a:buClr>
                          <a:schemeClr val="dk1"/>
                        </a:buClr>
                        <a:buSzPts val="2700"/>
                        <a:buFont typeface="Times New Roman"/>
                        <a:buNone/>
                      </a:pPr>
                      <a:r>
                        <a:rPr lang="en-US" sz="2700" u="none" cap="none" strike="noStrike">
                          <a:solidFill>
                            <a:schemeClr val="dk1"/>
                          </a:solidFill>
                          <a:latin typeface="Times New Roman"/>
                          <a:ea typeface="Times New Roman"/>
                          <a:cs typeface="Times New Roman"/>
                          <a:sym typeface="Times New Roman"/>
                        </a:rPr>
                        <a:t>27</a:t>
                      </a:r>
                      <a:endParaRPr sz="27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l">
                        <a:spcBef>
                          <a:spcPts val="0"/>
                        </a:spcBef>
                        <a:spcAft>
                          <a:spcPts val="0"/>
                        </a:spcAft>
                        <a:buClr>
                          <a:schemeClr val="dk1"/>
                        </a:buClr>
                        <a:buSzPts val="2700"/>
                        <a:buFont typeface="Times New Roman"/>
                        <a:buNone/>
                      </a:pPr>
                      <a:r>
                        <a:rPr lang="en-US" sz="2700" u="none" cap="none" strike="noStrike">
                          <a:solidFill>
                            <a:schemeClr val="dk1"/>
                          </a:solidFill>
                          <a:latin typeface="Times New Roman"/>
                          <a:ea typeface="Times New Roman"/>
                          <a:cs typeface="Times New Roman"/>
                          <a:sym typeface="Times New Roman"/>
                        </a:rPr>
                        <a:t>27,000</a:t>
                      </a:r>
                      <a:endParaRPr sz="27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l">
                        <a:spcBef>
                          <a:spcPts val="0"/>
                        </a:spcBef>
                        <a:spcAft>
                          <a:spcPts val="0"/>
                        </a:spcAft>
                        <a:buClr>
                          <a:schemeClr val="dk1"/>
                        </a:buClr>
                        <a:buSzPts val="2700"/>
                        <a:buFont typeface="Times New Roman"/>
                        <a:buNone/>
                      </a:pPr>
                      <a:r>
                        <a:rPr lang="en-US" sz="2700" u="none" cap="none" strike="noStrike">
                          <a:solidFill>
                            <a:schemeClr val="dk1"/>
                          </a:solidFill>
                          <a:latin typeface="Times New Roman"/>
                          <a:ea typeface="Times New Roman"/>
                          <a:cs typeface="Times New Roman"/>
                          <a:sym typeface="Times New Roman"/>
                        </a:rPr>
                        <a:t>512x512</a:t>
                      </a:r>
                      <a:endParaRPr sz="27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l">
                        <a:spcBef>
                          <a:spcPts val="0"/>
                        </a:spcBef>
                        <a:spcAft>
                          <a:spcPts val="0"/>
                        </a:spcAft>
                        <a:buClr>
                          <a:schemeClr val="hlink"/>
                        </a:buClr>
                        <a:buSzPts val="2700"/>
                        <a:buFont typeface="Times New Roman"/>
                        <a:buNone/>
                      </a:pPr>
                      <a:r>
                        <a:rPr lang="en-US" sz="2700" u="sng" cap="none" strike="noStrike">
                          <a:solidFill>
                            <a:schemeClr val="hlink"/>
                          </a:solidFill>
                          <a:latin typeface="Times New Roman"/>
                          <a:ea typeface="Times New Roman"/>
                          <a:cs typeface="Times New Roman"/>
                          <a:sym typeface="Times New Roman"/>
                          <a:hlinkClick r:id="rId7"/>
                        </a:rPr>
                        <a:t>Kaggle</a:t>
                      </a:r>
                      <a:endParaRPr sz="2700" u="none" cap="none" strike="noStrike">
                        <a:solidFill>
                          <a:schemeClr val="dk1"/>
                        </a:solidFill>
                        <a:latin typeface="Times New Roman"/>
                        <a:ea typeface="Times New Roman"/>
                        <a:cs typeface="Times New Roman"/>
                        <a:sym typeface="Times New Roman"/>
                      </a:endParaRPr>
                    </a:p>
                    <a:p>
                      <a:pPr indent="0" lvl="0" marL="0" marR="0" rtl="0" algn="l">
                        <a:spcBef>
                          <a:spcPts val="0"/>
                        </a:spcBef>
                        <a:spcAft>
                          <a:spcPts val="0"/>
                        </a:spcAft>
                        <a:buClr>
                          <a:schemeClr val="dk1"/>
                        </a:buClr>
                        <a:buSzPts val="2700"/>
                        <a:buFont typeface="Calibri"/>
                        <a:buNone/>
                      </a:pPr>
                      <a:r>
                        <a:t/>
                      </a:r>
                      <a:endParaRPr sz="2700" u="none" cap="none" strike="noStrike">
                        <a:solidFill>
                          <a:schemeClr val="dk1"/>
                        </a:solidFill>
                        <a:latin typeface="Times New Roman"/>
                        <a:ea typeface="Times New Roman"/>
                        <a:cs typeface="Times New Roman"/>
                        <a:sym typeface="Times New Roman"/>
                      </a:endParaRPr>
                    </a:p>
                  </a:txBody>
                  <a:tcPr marT="91425" marB="91425" marR="91425" marL="91425"/>
                </a:tc>
              </a:tr>
              <a:tr h="311475">
                <a:tc>
                  <a:txBody>
                    <a:bodyPr/>
                    <a:lstStyle/>
                    <a:p>
                      <a:pPr indent="0" lvl="0" marL="0" marR="0" rtl="0" algn="l">
                        <a:spcBef>
                          <a:spcPts val="0"/>
                        </a:spcBef>
                        <a:spcAft>
                          <a:spcPts val="0"/>
                        </a:spcAft>
                        <a:buClr>
                          <a:schemeClr val="dk1"/>
                        </a:buClr>
                        <a:buSzPts val="2700"/>
                        <a:buFont typeface="Times New Roman"/>
                        <a:buNone/>
                      </a:pPr>
                      <a:r>
                        <a:rPr b="1" lang="en-US" sz="2700" u="none" cap="none" strike="noStrike">
                          <a:solidFill>
                            <a:schemeClr val="dk1"/>
                          </a:solidFill>
                          <a:latin typeface="Times New Roman"/>
                          <a:ea typeface="Times New Roman"/>
                          <a:cs typeface="Times New Roman"/>
                          <a:sym typeface="Times New Roman"/>
                        </a:rPr>
                        <a:t>ASL Sign Language Alphabet Pictures</a:t>
                      </a:r>
                      <a:endParaRPr b="1" sz="27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l">
                        <a:spcBef>
                          <a:spcPts val="0"/>
                        </a:spcBef>
                        <a:spcAft>
                          <a:spcPts val="0"/>
                        </a:spcAft>
                        <a:buClr>
                          <a:schemeClr val="dk1"/>
                        </a:buClr>
                        <a:buSzPts val="2700"/>
                        <a:buFont typeface="Times New Roman"/>
                        <a:buNone/>
                      </a:pPr>
                      <a:r>
                        <a:rPr lang="en-US" sz="2700" u="none" cap="none" strike="noStrike">
                          <a:solidFill>
                            <a:schemeClr val="dk1"/>
                          </a:solidFill>
                          <a:latin typeface="Times New Roman"/>
                          <a:ea typeface="Times New Roman"/>
                          <a:cs typeface="Times New Roman"/>
                          <a:sym typeface="Times New Roman"/>
                        </a:rPr>
                        <a:t>26</a:t>
                      </a:r>
                      <a:endParaRPr sz="27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l">
                        <a:spcBef>
                          <a:spcPts val="0"/>
                        </a:spcBef>
                        <a:spcAft>
                          <a:spcPts val="0"/>
                        </a:spcAft>
                        <a:buClr>
                          <a:schemeClr val="dk1"/>
                        </a:buClr>
                        <a:buSzPts val="2700"/>
                        <a:buFont typeface="Times New Roman"/>
                        <a:buNone/>
                      </a:pPr>
                      <a:r>
                        <a:rPr lang="en-US" sz="2700" u="none" cap="none" strike="noStrike">
                          <a:solidFill>
                            <a:schemeClr val="dk1"/>
                          </a:solidFill>
                          <a:latin typeface="Times New Roman"/>
                          <a:ea typeface="Times New Roman"/>
                          <a:cs typeface="Times New Roman"/>
                          <a:sym typeface="Times New Roman"/>
                        </a:rPr>
                        <a:t>8442</a:t>
                      </a:r>
                      <a:endParaRPr sz="27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l">
                        <a:spcBef>
                          <a:spcPts val="0"/>
                        </a:spcBef>
                        <a:spcAft>
                          <a:spcPts val="0"/>
                        </a:spcAft>
                        <a:buClr>
                          <a:schemeClr val="dk1"/>
                        </a:buClr>
                        <a:buSzPts val="2700"/>
                        <a:buFont typeface="Times New Roman"/>
                        <a:buNone/>
                      </a:pPr>
                      <a:r>
                        <a:rPr lang="en-US" sz="2700" u="none" cap="none" strike="noStrike">
                          <a:solidFill>
                            <a:schemeClr val="dk1"/>
                          </a:solidFill>
                          <a:latin typeface="Times New Roman"/>
                          <a:ea typeface="Times New Roman"/>
                          <a:cs typeface="Times New Roman"/>
                          <a:sym typeface="Times New Roman"/>
                        </a:rPr>
                        <a:t>1920x1920</a:t>
                      </a:r>
                      <a:endParaRPr sz="2700" u="none" cap="none" strike="noStrike">
                        <a:solidFill>
                          <a:schemeClr val="dk1"/>
                        </a:solidFill>
                        <a:latin typeface="Times New Roman"/>
                        <a:ea typeface="Times New Roman"/>
                        <a:cs typeface="Times New Roman"/>
                        <a:sym typeface="Times New Roman"/>
                      </a:endParaRPr>
                    </a:p>
                  </a:txBody>
                  <a:tcPr marT="91425" marB="91425" marR="91425" marL="91425"/>
                </a:tc>
                <a:tc>
                  <a:txBody>
                    <a:bodyPr/>
                    <a:lstStyle/>
                    <a:p>
                      <a:pPr indent="0" lvl="0" marL="0" marR="0" rtl="0" algn="l">
                        <a:spcBef>
                          <a:spcPts val="0"/>
                        </a:spcBef>
                        <a:spcAft>
                          <a:spcPts val="0"/>
                        </a:spcAft>
                        <a:buClr>
                          <a:schemeClr val="hlink"/>
                        </a:buClr>
                        <a:buSzPts val="2700"/>
                        <a:buFont typeface="Times New Roman"/>
                        <a:buNone/>
                      </a:pPr>
                      <a:r>
                        <a:rPr lang="en-US" sz="2700" u="sng" cap="none" strike="noStrike">
                          <a:solidFill>
                            <a:schemeClr val="hlink"/>
                          </a:solidFill>
                          <a:latin typeface="Times New Roman"/>
                          <a:ea typeface="Times New Roman"/>
                          <a:cs typeface="Times New Roman"/>
                          <a:sym typeface="Times New Roman"/>
                          <a:hlinkClick r:id="rId8"/>
                        </a:rPr>
                        <a:t>Kaggle</a:t>
                      </a:r>
                      <a:endParaRPr sz="2700" u="none" cap="none" strike="noStrike">
                        <a:solidFill>
                          <a:schemeClr val="dk1"/>
                        </a:solidFill>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grpSp>
        <p:nvGrpSpPr>
          <p:cNvPr id="193" name="Google Shape;193;p7"/>
          <p:cNvGrpSpPr/>
          <p:nvPr/>
        </p:nvGrpSpPr>
        <p:grpSpPr>
          <a:xfrm>
            <a:off x="17749838" y="7382819"/>
            <a:ext cx="47625" cy="1885006"/>
            <a:chOff x="0" y="-38100"/>
            <a:chExt cx="12543" cy="496462"/>
          </a:xfrm>
        </p:grpSpPr>
        <p:sp>
          <p:nvSpPr>
            <p:cNvPr id="194" name="Google Shape;194;p7"/>
            <p:cNvSpPr/>
            <p:nvPr/>
          </p:nvSpPr>
          <p:spPr>
            <a:xfrm>
              <a:off x="0" y="0"/>
              <a:ext cx="12543" cy="458362"/>
            </a:xfrm>
            <a:custGeom>
              <a:rect b="b" l="l" r="r" t="t"/>
              <a:pathLst>
                <a:path extrusionOk="0" h="458362" w="12543">
                  <a:moveTo>
                    <a:pt x="0" y="0"/>
                  </a:moveTo>
                  <a:lnTo>
                    <a:pt x="12543" y="0"/>
                  </a:lnTo>
                  <a:lnTo>
                    <a:pt x="12543" y="458362"/>
                  </a:lnTo>
                  <a:lnTo>
                    <a:pt x="0" y="458362"/>
                  </a:lnTo>
                  <a:close/>
                </a:path>
              </a:pathLst>
            </a:custGeom>
            <a:gradFill>
              <a:gsLst>
                <a:gs pos="0">
                  <a:srgbClr val="45D0FC"/>
                </a:gs>
                <a:gs pos="100000">
                  <a:srgbClr val="085DA0"/>
                </a:gs>
              </a:gsLst>
              <a:lin ang="2700000" scaled="0"/>
            </a:gradFill>
            <a:ln>
              <a:noFill/>
            </a:ln>
          </p:spPr>
        </p:sp>
        <p:sp>
          <p:nvSpPr>
            <p:cNvPr id="195" name="Google Shape;195;p7"/>
            <p:cNvSpPr txBox="1"/>
            <p:nvPr/>
          </p:nvSpPr>
          <p:spPr>
            <a:xfrm>
              <a:off x="0" y="-38100"/>
              <a:ext cx="12543" cy="49646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196" name="Google Shape;196;p7"/>
          <p:cNvSpPr/>
          <p:nvPr/>
        </p:nvSpPr>
        <p:spPr>
          <a:xfrm>
            <a:off x="473588" y="377888"/>
            <a:ext cx="369285" cy="363243"/>
          </a:xfrm>
          <a:custGeom>
            <a:rect b="b" l="l" r="r" t="t"/>
            <a:pathLst>
              <a:path extrusionOk="0" h="363243" w="369285">
                <a:moveTo>
                  <a:pt x="0" y="0"/>
                </a:moveTo>
                <a:lnTo>
                  <a:pt x="369285" y="0"/>
                </a:lnTo>
                <a:lnTo>
                  <a:pt x="369285" y="363242"/>
                </a:lnTo>
                <a:lnTo>
                  <a:pt x="0" y="363242"/>
                </a:lnTo>
                <a:lnTo>
                  <a:pt x="0" y="0"/>
                </a:lnTo>
                <a:close/>
              </a:path>
            </a:pathLst>
          </a:custGeom>
          <a:blipFill rotWithShape="1">
            <a:blip r:embed="rId3">
              <a:alphaModFix/>
            </a:blip>
            <a:stretch>
              <a:fillRect b="0" l="0" r="0" t="0"/>
            </a:stretch>
          </a:blipFill>
          <a:ln>
            <a:noFill/>
          </a:ln>
        </p:spPr>
      </p:sp>
      <p:grpSp>
        <p:nvGrpSpPr>
          <p:cNvPr id="197" name="Google Shape;197;p7"/>
          <p:cNvGrpSpPr/>
          <p:nvPr/>
        </p:nvGrpSpPr>
        <p:grpSpPr>
          <a:xfrm>
            <a:off x="17259300" y="-144661"/>
            <a:ext cx="1028700" cy="1173361"/>
            <a:chOff x="0" y="-38100"/>
            <a:chExt cx="270933" cy="309033"/>
          </a:xfrm>
        </p:grpSpPr>
        <p:sp>
          <p:nvSpPr>
            <p:cNvPr id="198" name="Google Shape;198;p7"/>
            <p:cNvSpPr/>
            <p:nvPr/>
          </p:nvSpPr>
          <p:spPr>
            <a:xfrm>
              <a:off x="0" y="0"/>
              <a:ext cx="270933" cy="270933"/>
            </a:xfrm>
            <a:custGeom>
              <a:rect b="b" l="l" r="r" t="t"/>
              <a:pathLst>
                <a:path extrusionOk="0" h="270933" w="270933">
                  <a:moveTo>
                    <a:pt x="0" y="0"/>
                  </a:moveTo>
                  <a:lnTo>
                    <a:pt x="270933" y="0"/>
                  </a:lnTo>
                  <a:lnTo>
                    <a:pt x="270933" y="270933"/>
                  </a:lnTo>
                  <a:lnTo>
                    <a:pt x="0" y="270933"/>
                  </a:lnTo>
                  <a:close/>
                </a:path>
              </a:pathLst>
            </a:custGeom>
            <a:gradFill>
              <a:gsLst>
                <a:gs pos="0">
                  <a:srgbClr val="45D0FC"/>
                </a:gs>
                <a:gs pos="100000">
                  <a:srgbClr val="085DA0"/>
                </a:gs>
              </a:gsLst>
              <a:lin ang="2700000" scaled="0"/>
            </a:gradFill>
            <a:ln>
              <a:noFill/>
            </a:ln>
          </p:spPr>
        </p:sp>
        <p:sp>
          <p:nvSpPr>
            <p:cNvPr id="199" name="Google Shape;199;p7"/>
            <p:cNvSpPr txBox="1"/>
            <p:nvPr/>
          </p:nvSpPr>
          <p:spPr>
            <a:xfrm>
              <a:off x="0" y="-38100"/>
              <a:ext cx="270933" cy="3090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00" name="Google Shape;200;p7"/>
          <p:cNvGrpSpPr/>
          <p:nvPr/>
        </p:nvGrpSpPr>
        <p:grpSpPr>
          <a:xfrm>
            <a:off x="17259300" y="9113639"/>
            <a:ext cx="1028700" cy="1173361"/>
            <a:chOff x="0" y="-38100"/>
            <a:chExt cx="270933" cy="309033"/>
          </a:xfrm>
        </p:grpSpPr>
        <p:sp>
          <p:nvSpPr>
            <p:cNvPr id="201" name="Google Shape;201;p7"/>
            <p:cNvSpPr/>
            <p:nvPr/>
          </p:nvSpPr>
          <p:spPr>
            <a:xfrm>
              <a:off x="0" y="0"/>
              <a:ext cx="270933" cy="270933"/>
            </a:xfrm>
            <a:custGeom>
              <a:rect b="b" l="l" r="r" t="t"/>
              <a:pathLst>
                <a:path extrusionOk="0" h="270933" w="270933">
                  <a:moveTo>
                    <a:pt x="0" y="0"/>
                  </a:moveTo>
                  <a:lnTo>
                    <a:pt x="270933" y="0"/>
                  </a:lnTo>
                  <a:lnTo>
                    <a:pt x="270933" y="270933"/>
                  </a:lnTo>
                  <a:lnTo>
                    <a:pt x="0" y="270933"/>
                  </a:lnTo>
                  <a:close/>
                </a:path>
              </a:pathLst>
            </a:custGeom>
            <a:gradFill>
              <a:gsLst>
                <a:gs pos="0">
                  <a:srgbClr val="45D0FC"/>
                </a:gs>
                <a:gs pos="100000">
                  <a:srgbClr val="085DA0"/>
                </a:gs>
              </a:gsLst>
              <a:lin ang="2700000" scaled="0"/>
            </a:gradFill>
            <a:ln>
              <a:noFill/>
            </a:ln>
          </p:spPr>
        </p:sp>
        <p:sp>
          <p:nvSpPr>
            <p:cNvPr id="202" name="Google Shape;202;p7"/>
            <p:cNvSpPr txBox="1"/>
            <p:nvPr/>
          </p:nvSpPr>
          <p:spPr>
            <a:xfrm>
              <a:off x="0" y="-38100"/>
              <a:ext cx="270933" cy="3090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03" name="Google Shape;203;p7"/>
          <p:cNvSpPr txBox="1"/>
          <p:nvPr/>
        </p:nvSpPr>
        <p:spPr>
          <a:xfrm>
            <a:off x="17499918" y="9638067"/>
            <a:ext cx="547464" cy="275140"/>
          </a:xfrm>
          <a:prstGeom prst="rect">
            <a:avLst/>
          </a:prstGeom>
          <a:noFill/>
          <a:ln>
            <a:noFill/>
          </a:ln>
        </p:spPr>
        <p:txBody>
          <a:bodyPr anchorCtr="0" anchor="t" bIns="0" lIns="0" spcFirstLastPara="1" rIns="0" wrap="square" tIns="0">
            <a:spAutoFit/>
          </a:bodyPr>
          <a:lstStyle/>
          <a:p>
            <a:pPr indent="0" lvl="0" marL="0" marR="0" rtl="0" algn="ctr">
              <a:lnSpc>
                <a:spcPct val="78400"/>
              </a:lnSpc>
              <a:spcBef>
                <a:spcPts val="0"/>
              </a:spcBef>
              <a:spcAft>
                <a:spcPts val="0"/>
              </a:spcAft>
              <a:buNone/>
            </a:pPr>
            <a:r>
              <a:rPr b="1" lang="en-US" sz="2500">
                <a:solidFill>
                  <a:srgbClr val="FFFFFF"/>
                </a:solidFill>
                <a:latin typeface="Open Sans"/>
                <a:ea typeface="Open Sans"/>
                <a:cs typeface="Open Sans"/>
                <a:sym typeface="Open Sans"/>
              </a:rPr>
              <a:t>07</a:t>
            </a:r>
            <a:endParaRPr/>
          </a:p>
        </p:txBody>
      </p:sp>
      <p:sp>
        <p:nvSpPr>
          <p:cNvPr id="204" name="Google Shape;204;p7"/>
          <p:cNvSpPr txBox="1"/>
          <p:nvPr/>
        </p:nvSpPr>
        <p:spPr>
          <a:xfrm>
            <a:off x="878042" y="2400300"/>
            <a:ext cx="15458408" cy="3600986"/>
          </a:xfrm>
          <a:prstGeom prst="rect">
            <a:avLst/>
          </a:prstGeom>
          <a:noFill/>
          <a:ln>
            <a:noFill/>
          </a:ln>
        </p:spPr>
        <p:txBody>
          <a:bodyPr anchorCtr="0" anchor="t" bIns="45700" lIns="91425" spcFirstLastPara="1" rIns="91425" wrap="square" tIns="45700">
            <a:spAutoFit/>
          </a:bodyPr>
          <a:lstStyle/>
          <a:p>
            <a:pPr indent="-571500" lvl="0" marL="571500" marR="0" rtl="0" algn="l">
              <a:spcBef>
                <a:spcPts val="0"/>
              </a:spcBef>
              <a:spcAft>
                <a:spcPts val="0"/>
              </a:spcAft>
              <a:buClr>
                <a:schemeClr val="dk1"/>
              </a:buClr>
              <a:buSzPts val="3800"/>
              <a:buFont typeface="Noto Sans Symbols"/>
              <a:buChar char="❖"/>
            </a:pPr>
            <a:r>
              <a:rPr lang="en-US" sz="3800">
                <a:solidFill>
                  <a:schemeClr val="dk1"/>
                </a:solidFill>
                <a:latin typeface="Times New Roman"/>
                <a:ea typeface="Times New Roman"/>
                <a:cs typeface="Times New Roman"/>
                <a:sym typeface="Times New Roman"/>
              </a:rPr>
              <a:t>Dataset: ASL Alphabet Dataset asl-alphabet from Kaggle, containing 29 classes And 87,000 samples (A-Z, plus 'delete', 'nothing', 'space’).</a:t>
            </a:r>
            <a:endParaRPr/>
          </a:p>
          <a:p>
            <a:pPr indent="-571500" lvl="0" marL="571500" marR="0" rtl="0" algn="l">
              <a:spcBef>
                <a:spcPts val="0"/>
              </a:spcBef>
              <a:spcAft>
                <a:spcPts val="0"/>
              </a:spcAft>
              <a:buClr>
                <a:schemeClr val="dk1"/>
              </a:buClr>
              <a:buSzPts val="3800"/>
              <a:buFont typeface="Noto Sans Symbols"/>
              <a:buChar char="❖"/>
            </a:pPr>
            <a:r>
              <a:rPr lang="en-US" sz="3800">
                <a:solidFill>
                  <a:schemeClr val="dk1"/>
                </a:solidFill>
                <a:latin typeface="Times New Roman"/>
                <a:ea typeface="Times New Roman"/>
                <a:cs typeface="Times New Roman"/>
                <a:sym typeface="Times New Roman"/>
              </a:rPr>
              <a:t>Resize images to 224x224 pixels for compatibility with pre-trained models.</a:t>
            </a:r>
            <a:endParaRPr/>
          </a:p>
          <a:p>
            <a:pPr indent="-571500" lvl="0" marL="571500" marR="0" rtl="0" algn="l">
              <a:spcBef>
                <a:spcPts val="0"/>
              </a:spcBef>
              <a:spcAft>
                <a:spcPts val="0"/>
              </a:spcAft>
              <a:buClr>
                <a:schemeClr val="dk1"/>
              </a:buClr>
              <a:buSzPts val="3800"/>
              <a:buFont typeface="Noto Sans Symbols"/>
              <a:buChar char="❖"/>
            </a:pPr>
            <a:r>
              <a:rPr lang="en-US" sz="3800">
                <a:solidFill>
                  <a:schemeClr val="dk1"/>
                </a:solidFill>
                <a:latin typeface="Times New Roman"/>
                <a:ea typeface="Times New Roman"/>
                <a:cs typeface="Times New Roman"/>
                <a:sym typeface="Times New Roman"/>
              </a:rPr>
              <a:t>Normalize pixel values to  for stable training.</a:t>
            </a:r>
            <a:endParaRPr/>
          </a:p>
          <a:p>
            <a:pPr indent="-571500" lvl="0" marL="571500" marR="0" rtl="0" algn="l">
              <a:spcBef>
                <a:spcPts val="0"/>
              </a:spcBef>
              <a:spcAft>
                <a:spcPts val="0"/>
              </a:spcAft>
              <a:buClr>
                <a:schemeClr val="dk1"/>
              </a:buClr>
              <a:buSzPts val="3800"/>
              <a:buFont typeface="Noto Sans Symbols"/>
              <a:buChar char="❖"/>
            </a:pPr>
            <a:r>
              <a:rPr lang="en-US" sz="3800">
                <a:solidFill>
                  <a:schemeClr val="dk1"/>
                </a:solidFill>
                <a:latin typeface="Times New Roman"/>
                <a:ea typeface="Times New Roman"/>
                <a:cs typeface="Times New Roman"/>
                <a:sym typeface="Times New Roman"/>
              </a:rPr>
              <a:t>One-hot encode labels for multi-class classification.</a:t>
            </a:r>
            <a:endParaRPr/>
          </a:p>
          <a:p>
            <a:pPr indent="-571500" lvl="0" marL="571500" marR="0" rtl="0" algn="l">
              <a:spcBef>
                <a:spcPts val="0"/>
              </a:spcBef>
              <a:spcAft>
                <a:spcPts val="0"/>
              </a:spcAft>
              <a:buClr>
                <a:schemeClr val="dk1"/>
              </a:buClr>
              <a:buSzPts val="3800"/>
              <a:buFont typeface="Noto Sans Symbols"/>
              <a:buChar char="❖"/>
            </a:pPr>
            <a:r>
              <a:rPr lang="en-US" sz="3800">
                <a:solidFill>
                  <a:schemeClr val="dk1"/>
                </a:solidFill>
                <a:latin typeface="Times New Roman"/>
                <a:ea typeface="Times New Roman"/>
                <a:cs typeface="Times New Roman"/>
                <a:sym typeface="Times New Roman"/>
              </a:rPr>
              <a:t>Split data: 80% training, 20% validation/test</a:t>
            </a:r>
            <a:endParaRPr/>
          </a:p>
        </p:txBody>
      </p:sp>
      <p:sp>
        <p:nvSpPr>
          <p:cNvPr id="205" name="Google Shape;205;p7"/>
          <p:cNvSpPr txBox="1"/>
          <p:nvPr/>
        </p:nvSpPr>
        <p:spPr>
          <a:xfrm>
            <a:off x="860458" y="741131"/>
            <a:ext cx="9144000" cy="132343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8000">
                <a:solidFill>
                  <a:srgbClr val="02CDFF"/>
                </a:solidFill>
                <a:latin typeface="Barlow Condensed"/>
                <a:ea typeface="Barlow Condensed"/>
                <a:cs typeface="Barlow Condensed"/>
                <a:sym typeface="Barlow Condensed"/>
              </a:rPr>
              <a:t>Dataset Used</a:t>
            </a:r>
            <a:endParaRPr b="1" sz="8000">
              <a:solidFill>
                <a:schemeClr val="accent5"/>
              </a:solidFill>
              <a:latin typeface="Barlow Condensed"/>
              <a:ea typeface="Barlow Condensed"/>
              <a:cs typeface="Barlow Condensed"/>
              <a:sym typeface="Barlow Condensed"/>
            </a:endParaRPr>
          </a:p>
        </p:txBody>
      </p:sp>
      <p:pic>
        <p:nvPicPr>
          <p:cNvPr id="206" name="Google Shape;206;p7"/>
          <p:cNvPicPr preferRelativeResize="0"/>
          <p:nvPr/>
        </p:nvPicPr>
        <p:blipFill rotWithShape="1">
          <a:blip r:embed="rId4">
            <a:alphaModFix/>
          </a:blip>
          <a:srcRect b="2861" l="988" r="19" t="3888"/>
          <a:stretch/>
        </p:blipFill>
        <p:spPr>
          <a:xfrm>
            <a:off x="1170603" y="6110805"/>
            <a:ext cx="14873285" cy="417619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grpSp>
        <p:nvGrpSpPr>
          <p:cNvPr id="211" name="Google Shape;211;p8"/>
          <p:cNvGrpSpPr/>
          <p:nvPr/>
        </p:nvGrpSpPr>
        <p:grpSpPr>
          <a:xfrm>
            <a:off x="17749838" y="7382819"/>
            <a:ext cx="47625" cy="1885006"/>
            <a:chOff x="0" y="-38100"/>
            <a:chExt cx="12543" cy="496462"/>
          </a:xfrm>
        </p:grpSpPr>
        <p:sp>
          <p:nvSpPr>
            <p:cNvPr id="212" name="Google Shape;212;p8"/>
            <p:cNvSpPr/>
            <p:nvPr/>
          </p:nvSpPr>
          <p:spPr>
            <a:xfrm>
              <a:off x="0" y="0"/>
              <a:ext cx="12543" cy="458362"/>
            </a:xfrm>
            <a:custGeom>
              <a:rect b="b" l="l" r="r" t="t"/>
              <a:pathLst>
                <a:path extrusionOk="0" h="458362" w="12543">
                  <a:moveTo>
                    <a:pt x="0" y="0"/>
                  </a:moveTo>
                  <a:lnTo>
                    <a:pt x="12543" y="0"/>
                  </a:lnTo>
                  <a:lnTo>
                    <a:pt x="12543" y="458362"/>
                  </a:lnTo>
                  <a:lnTo>
                    <a:pt x="0" y="458362"/>
                  </a:lnTo>
                  <a:close/>
                </a:path>
              </a:pathLst>
            </a:custGeom>
            <a:gradFill>
              <a:gsLst>
                <a:gs pos="0">
                  <a:srgbClr val="45D0FC"/>
                </a:gs>
                <a:gs pos="100000">
                  <a:srgbClr val="085DA0"/>
                </a:gs>
              </a:gsLst>
              <a:lin ang="2700000" scaled="0"/>
            </a:gradFill>
            <a:ln>
              <a:noFill/>
            </a:ln>
          </p:spPr>
        </p:sp>
        <p:sp>
          <p:nvSpPr>
            <p:cNvPr id="213" name="Google Shape;213;p8"/>
            <p:cNvSpPr txBox="1"/>
            <p:nvPr/>
          </p:nvSpPr>
          <p:spPr>
            <a:xfrm>
              <a:off x="0" y="-38100"/>
              <a:ext cx="12543" cy="49646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14" name="Google Shape;214;p8"/>
          <p:cNvSpPr/>
          <p:nvPr/>
        </p:nvSpPr>
        <p:spPr>
          <a:xfrm>
            <a:off x="473588" y="377888"/>
            <a:ext cx="369285" cy="363243"/>
          </a:xfrm>
          <a:custGeom>
            <a:rect b="b" l="l" r="r" t="t"/>
            <a:pathLst>
              <a:path extrusionOk="0" h="363243" w="369285">
                <a:moveTo>
                  <a:pt x="0" y="0"/>
                </a:moveTo>
                <a:lnTo>
                  <a:pt x="369285" y="0"/>
                </a:lnTo>
                <a:lnTo>
                  <a:pt x="369285" y="363242"/>
                </a:lnTo>
                <a:lnTo>
                  <a:pt x="0" y="363242"/>
                </a:lnTo>
                <a:lnTo>
                  <a:pt x="0" y="0"/>
                </a:lnTo>
                <a:close/>
              </a:path>
            </a:pathLst>
          </a:custGeom>
          <a:blipFill rotWithShape="1">
            <a:blip r:embed="rId3">
              <a:alphaModFix/>
            </a:blip>
            <a:stretch>
              <a:fillRect b="0" l="0" r="0" t="0"/>
            </a:stretch>
          </a:blipFill>
          <a:ln>
            <a:noFill/>
          </a:ln>
        </p:spPr>
      </p:sp>
      <p:grpSp>
        <p:nvGrpSpPr>
          <p:cNvPr id="215" name="Google Shape;215;p8"/>
          <p:cNvGrpSpPr/>
          <p:nvPr/>
        </p:nvGrpSpPr>
        <p:grpSpPr>
          <a:xfrm>
            <a:off x="17259300" y="-144661"/>
            <a:ext cx="1028700" cy="1173361"/>
            <a:chOff x="0" y="-38100"/>
            <a:chExt cx="270933" cy="309033"/>
          </a:xfrm>
        </p:grpSpPr>
        <p:sp>
          <p:nvSpPr>
            <p:cNvPr id="216" name="Google Shape;216;p8"/>
            <p:cNvSpPr/>
            <p:nvPr/>
          </p:nvSpPr>
          <p:spPr>
            <a:xfrm>
              <a:off x="0" y="0"/>
              <a:ext cx="270933" cy="270933"/>
            </a:xfrm>
            <a:custGeom>
              <a:rect b="b" l="l" r="r" t="t"/>
              <a:pathLst>
                <a:path extrusionOk="0" h="270933" w="270933">
                  <a:moveTo>
                    <a:pt x="0" y="0"/>
                  </a:moveTo>
                  <a:lnTo>
                    <a:pt x="270933" y="0"/>
                  </a:lnTo>
                  <a:lnTo>
                    <a:pt x="270933" y="270933"/>
                  </a:lnTo>
                  <a:lnTo>
                    <a:pt x="0" y="270933"/>
                  </a:lnTo>
                  <a:close/>
                </a:path>
              </a:pathLst>
            </a:custGeom>
            <a:gradFill>
              <a:gsLst>
                <a:gs pos="0">
                  <a:srgbClr val="45D0FC"/>
                </a:gs>
                <a:gs pos="100000">
                  <a:srgbClr val="085DA0"/>
                </a:gs>
              </a:gsLst>
              <a:lin ang="2700000" scaled="0"/>
            </a:gradFill>
            <a:ln>
              <a:noFill/>
            </a:ln>
          </p:spPr>
        </p:sp>
        <p:sp>
          <p:nvSpPr>
            <p:cNvPr id="217" name="Google Shape;217;p8"/>
            <p:cNvSpPr txBox="1"/>
            <p:nvPr/>
          </p:nvSpPr>
          <p:spPr>
            <a:xfrm>
              <a:off x="0" y="-38100"/>
              <a:ext cx="270933" cy="3090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18" name="Google Shape;218;p8"/>
          <p:cNvGrpSpPr/>
          <p:nvPr/>
        </p:nvGrpSpPr>
        <p:grpSpPr>
          <a:xfrm>
            <a:off x="17259300" y="9113639"/>
            <a:ext cx="1028700" cy="1173361"/>
            <a:chOff x="0" y="-38100"/>
            <a:chExt cx="270933" cy="309033"/>
          </a:xfrm>
        </p:grpSpPr>
        <p:sp>
          <p:nvSpPr>
            <p:cNvPr id="219" name="Google Shape;219;p8"/>
            <p:cNvSpPr/>
            <p:nvPr/>
          </p:nvSpPr>
          <p:spPr>
            <a:xfrm>
              <a:off x="0" y="0"/>
              <a:ext cx="270933" cy="270933"/>
            </a:xfrm>
            <a:custGeom>
              <a:rect b="b" l="l" r="r" t="t"/>
              <a:pathLst>
                <a:path extrusionOk="0" h="270933" w="270933">
                  <a:moveTo>
                    <a:pt x="0" y="0"/>
                  </a:moveTo>
                  <a:lnTo>
                    <a:pt x="270933" y="0"/>
                  </a:lnTo>
                  <a:lnTo>
                    <a:pt x="270933" y="270933"/>
                  </a:lnTo>
                  <a:lnTo>
                    <a:pt x="0" y="270933"/>
                  </a:lnTo>
                  <a:close/>
                </a:path>
              </a:pathLst>
            </a:custGeom>
            <a:gradFill>
              <a:gsLst>
                <a:gs pos="0">
                  <a:srgbClr val="45D0FC"/>
                </a:gs>
                <a:gs pos="100000">
                  <a:srgbClr val="085DA0"/>
                </a:gs>
              </a:gsLst>
              <a:lin ang="2700000" scaled="0"/>
            </a:gradFill>
            <a:ln>
              <a:noFill/>
            </a:ln>
          </p:spPr>
        </p:sp>
        <p:sp>
          <p:nvSpPr>
            <p:cNvPr id="220" name="Google Shape;220;p8"/>
            <p:cNvSpPr txBox="1"/>
            <p:nvPr/>
          </p:nvSpPr>
          <p:spPr>
            <a:xfrm>
              <a:off x="0" y="-38100"/>
              <a:ext cx="270933" cy="3090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21" name="Google Shape;221;p8"/>
          <p:cNvSpPr txBox="1"/>
          <p:nvPr/>
        </p:nvSpPr>
        <p:spPr>
          <a:xfrm>
            <a:off x="17499918" y="9638067"/>
            <a:ext cx="547464" cy="240591"/>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1400">
                <a:solidFill>
                  <a:srgbClr val="FFFFFF"/>
                </a:solidFill>
                <a:latin typeface="Open Sans"/>
                <a:ea typeface="Open Sans"/>
                <a:cs typeface="Open Sans"/>
                <a:sym typeface="Open Sans"/>
              </a:rPr>
              <a:t>08</a:t>
            </a:r>
            <a:endParaRPr/>
          </a:p>
        </p:txBody>
      </p:sp>
      <p:sp>
        <p:nvSpPr>
          <p:cNvPr id="222" name="Google Shape;222;p8"/>
          <p:cNvSpPr txBox="1"/>
          <p:nvPr/>
        </p:nvSpPr>
        <p:spPr>
          <a:xfrm>
            <a:off x="842873" y="1714500"/>
            <a:ext cx="11816486" cy="923330"/>
          </a:xfrm>
          <a:prstGeom prst="rect">
            <a:avLst/>
          </a:prstGeom>
          <a:noFill/>
          <a:ln>
            <a:noFill/>
          </a:ln>
        </p:spPr>
        <p:txBody>
          <a:bodyPr anchorCtr="0" anchor="t" bIns="0" lIns="0" spcFirstLastPara="1" rIns="0" wrap="square" tIns="0">
            <a:spAutoFit/>
          </a:bodyPr>
          <a:lstStyle/>
          <a:p>
            <a:pPr indent="0" lvl="0" marL="0" marR="0" rtl="0" algn="ctr">
              <a:lnSpc>
                <a:spcPct val="89375"/>
              </a:lnSpc>
              <a:spcBef>
                <a:spcPts val="0"/>
              </a:spcBef>
              <a:spcAft>
                <a:spcPts val="0"/>
              </a:spcAft>
              <a:buNone/>
            </a:pPr>
            <a:r>
              <a:rPr b="1" lang="en-US" sz="8000">
                <a:solidFill>
                  <a:srgbClr val="02CDFF"/>
                </a:solidFill>
                <a:latin typeface="Barlow Condensed"/>
                <a:ea typeface="Barlow Condensed"/>
                <a:cs typeface="Barlow Condensed"/>
                <a:sym typeface="Barlow Condensed"/>
              </a:rPr>
              <a:t>Data Augmentation Strategies</a:t>
            </a:r>
            <a:endParaRPr/>
          </a:p>
        </p:txBody>
      </p:sp>
      <p:sp>
        <p:nvSpPr>
          <p:cNvPr id="223" name="Google Shape;223;p8"/>
          <p:cNvSpPr txBox="1"/>
          <p:nvPr/>
        </p:nvSpPr>
        <p:spPr>
          <a:xfrm>
            <a:off x="1214876" y="3590684"/>
            <a:ext cx="15518718" cy="5940088"/>
          </a:xfrm>
          <a:prstGeom prst="rect">
            <a:avLst/>
          </a:prstGeom>
          <a:noFill/>
          <a:ln>
            <a:noFill/>
          </a:ln>
        </p:spPr>
        <p:txBody>
          <a:bodyPr anchorCtr="0" anchor="t" bIns="45700" lIns="91425" spcFirstLastPara="1" rIns="91425" wrap="square" tIns="45700">
            <a:spAutoFit/>
          </a:bodyPr>
          <a:lstStyle/>
          <a:p>
            <a:pPr indent="-571500" lvl="0" marL="571500" marR="0" rtl="0" algn="l">
              <a:spcBef>
                <a:spcPts val="0"/>
              </a:spcBef>
              <a:spcAft>
                <a:spcPts val="0"/>
              </a:spcAft>
              <a:buClr>
                <a:schemeClr val="dk1"/>
              </a:buClr>
              <a:buSzPts val="3800"/>
              <a:buFont typeface="Noto Sans Symbols"/>
              <a:buChar char="❖"/>
            </a:pPr>
            <a:r>
              <a:rPr lang="en-US" sz="3800">
                <a:solidFill>
                  <a:schemeClr val="dk1"/>
                </a:solidFill>
                <a:latin typeface="Times New Roman"/>
                <a:ea typeface="Times New Roman"/>
                <a:cs typeface="Times New Roman"/>
                <a:sym typeface="Times New Roman"/>
              </a:rPr>
              <a:t>Purpose: Increase dataset diversity, reduce overfitting, and improve generalization.</a:t>
            </a:r>
            <a:endParaRPr/>
          </a:p>
          <a:p>
            <a:pPr indent="-571500" lvl="0" marL="571500" marR="0" rtl="0" algn="l">
              <a:spcBef>
                <a:spcPts val="0"/>
              </a:spcBef>
              <a:spcAft>
                <a:spcPts val="0"/>
              </a:spcAft>
              <a:buClr>
                <a:schemeClr val="dk1"/>
              </a:buClr>
              <a:buSzPts val="3800"/>
              <a:buFont typeface="Noto Sans Symbols"/>
              <a:buChar char="❖"/>
            </a:pPr>
            <a:r>
              <a:rPr lang="en-US" sz="3800">
                <a:solidFill>
                  <a:schemeClr val="dk1"/>
                </a:solidFill>
                <a:latin typeface="Times New Roman"/>
                <a:ea typeface="Times New Roman"/>
                <a:cs typeface="Times New Roman"/>
                <a:sym typeface="Times New Roman"/>
              </a:rPr>
              <a:t>Techniques Used:</a:t>
            </a:r>
            <a:endParaRPr/>
          </a:p>
          <a:p>
            <a:pPr indent="-571500" lvl="0" marL="571500" marR="0" rtl="0" algn="l">
              <a:spcBef>
                <a:spcPts val="0"/>
              </a:spcBef>
              <a:spcAft>
                <a:spcPts val="0"/>
              </a:spcAft>
              <a:buClr>
                <a:schemeClr val="dk1"/>
              </a:buClr>
              <a:buSzPts val="3800"/>
              <a:buFont typeface="Noto Sans Symbols"/>
              <a:buChar char="❖"/>
            </a:pPr>
            <a:r>
              <a:rPr lang="en-US" sz="3800">
                <a:solidFill>
                  <a:schemeClr val="dk1"/>
                </a:solidFill>
                <a:latin typeface="Times New Roman"/>
                <a:ea typeface="Times New Roman"/>
                <a:cs typeface="Times New Roman"/>
                <a:sym typeface="Times New Roman"/>
              </a:rPr>
              <a:t>Random rotation (up to 30-40°)</a:t>
            </a:r>
            <a:endParaRPr/>
          </a:p>
          <a:p>
            <a:pPr indent="-571500" lvl="0" marL="571500" marR="0" rtl="0" algn="l">
              <a:spcBef>
                <a:spcPts val="0"/>
              </a:spcBef>
              <a:spcAft>
                <a:spcPts val="0"/>
              </a:spcAft>
              <a:buClr>
                <a:schemeClr val="dk1"/>
              </a:buClr>
              <a:buSzPts val="3800"/>
              <a:buFont typeface="Noto Sans Symbols"/>
              <a:buChar char="❖"/>
            </a:pPr>
            <a:r>
              <a:rPr lang="en-US" sz="3800">
                <a:solidFill>
                  <a:schemeClr val="dk1"/>
                </a:solidFill>
                <a:latin typeface="Times New Roman"/>
                <a:ea typeface="Times New Roman"/>
                <a:cs typeface="Times New Roman"/>
                <a:sym typeface="Times New Roman"/>
              </a:rPr>
              <a:t>Width/height shift (up to 30-40%)</a:t>
            </a:r>
            <a:endParaRPr/>
          </a:p>
          <a:p>
            <a:pPr indent="-571500" lvl="0" marL="571500" marR="0" rtl="0" algn="l">
              <a:spcBef>
                <a:spcPts val="0"/>
              </a:spcBef>
              <a:spcAft>
                <a:spcPts val="0"/>
              </a:spcAft>
              <a:buClr>
                <a:schemeClr val="dk1"/>
              </a:buClr>
              <a:buSzPts val="3800"/>
              <a:buFont typeface="Noto Sans Symbols"/>
              <a:buChar char="❖"/>
            </a:pPr>
            <a:r>
              <a:rPr lang="en-US" sz="3800">
                <a:solidFill>
                  <a:schemeClr val="dk1"/>
                </a:solidFill>
                <a:latin typeface="Times New Roman"/>
                <a:ea typeface="Times New Roman"/>
                <a:cs typeface="Times New Roman"/>
                <a:sym typeface="Times New Roman"/>
              </a:rPr>
              <a:t>Shear, zoom, and horizontal flip</a:t>
            </a:r>
            <a:endParaRPr/>
          </a:p>
          <a:p>
            <a:pPr indent="-571500" lvl="0" marL="571500" marR="0" rtl="0" algn="l">
              <a:spcBef>
                <a:spcPts val="0"/>
              </a:spcBef>
              <a:spcAft>
                <a:spcPts val="0"/>
              </a:spcAft>
              <a:buClr>
                <a:schemeClr val="dk1"/>
              </a:buClr>
              <a:buSzPts val="3800"/>
              <a:buFont typeface="Noto Sans Symbols"/>
              <a:buChar char="❖"/>
            </a:pPr>
            <a:r>
              <a:rPr lang="en-US" sz="3800">
                <a:solidFill>
                  <a:schemeClr val="dk1"/>
                </a:solidFill>
                <a:latin typeface="Times New Roman"/>
                <a:ea typeface="Times New Roman"/>
                <a:cs typeface="Times New Roman"/>
                <a:sym typeface="Times New Roman"/>
              </a:rPr>
              <a:t>Brightness adjustment (0.7–1.3)</a:t>
            </a:r>
            <a:endParaRPr/>
          </a:p>
          <a:p>
            <a:pPr indent="-571500" lvl="0" marL="571500" marR="0" rtl="0" algn="l">
              <a:spcBef>
                <a:spcPts val="0"/>
              </a:spcBef>
              <a:spcAft>
                <a:spcPts val="0"/>
              </a:spcAft>
              <a:buClr>
                <a:schemeClr val="dk1"/>
              </a:buClr>
              <a:buSzPts val="3800"/>
              <a:buFont typeface="Noto Sans Symbols"/>
              <a:buChar char="❖"/>
            </a:pPr>
            <a:r>
              <a:rPr lang="en-US" sz="3800">
                <a:solidFill>
                  <a:schemeClr val="dk1"/>
                </a:solidFill>
                <a:latin typeface="Times New Roman"/>
                <a:ea typeface="Times New Roman"/>
                <a:cs typeface="Times New Roman"/>
                <a:sym typeface="Times New Roman"/>
              </a:rPr>
              <a:t>Real-time augmentation with Keras’ ImageDataGenerator</a:t>
            </a:r>
            <a:endParaRPr/>
          </a:p>
          <a:p>
            <a:pPr indent="-571500" lvl="0" marL="571500" marR="0" rtl="0" algn="l">
              <a:spcBef>
                <a:spcPts val="0"/>
              </a:spcBef>
              <a:spcAft>
                <a:spcPts val="0"/>
              </a:spcAft>
              <a:buClr>
                <a:schemeClr val="dk1"/>
              </a:buClr>
              <a:buSzPts val="3800"/>
              <a:buFont typeface="Noto Sans Symbols"/>
              <a:buChar char="❖"/>
            </a:pPr>
            <a:r>
              <a:rPr lang="en-US" sz="3800">
                <a:solidFill>
                  <a:schemeClr val="dk1"/>
                </a:solidFill>
                <a:latin typeface="Times New Roman"/>
                <a:ea typeface="Times New Roman"/>
                <a:cs typeface="Times New Roman"/>
                <a:sym typeface="Times New Roman"/>
              </a:rPr>
              <a:t>Impact: Makes the model robust to variations in hand position, lighting, and background</a:t>
            </a:r>
            <a:endParaRPr sz="3800">
              <a:solidFill>
                <a:schemeClr val="dk1"/>
              </a:solidFill>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grpSp>
        <p:nvGrpSpPr>
          <p:cNvPr id="228" name="Google Shape;228;p9"/>
          <p:cNvGrpSpPr/>
          <p:nvPr/>
        </p:nvGrpSpPr>
        <p:grpSpPr>
          <a:xfrm>
            <a:off x="17749838" y="7382819"/>
            <a:ext cx="47625" cy="1885006"/>
            <a:chOff x="0" y="-38100"/>
            <a:chExt cx="12543" cy="496462"/>
          </a:xfrm>
        </p:grpSpPr>
        <p:sp>
          <p:nvSpPr>
            <p:cNvPr id="229" name="Google Shape;229;p9"/>
            <p:cNvSpPr/>
            <p:nvPr/>
          </p:nvSpPr>
          <p:spPr>
            <a:xfrm>
              <a:off x="0" y="0"/>
              <a:ext cx="12543" cy="458362"/>
            </a:xfrm>
            <a:custGeom>
              <a:rect b="b" l="l" r="r" t="t"/>
              <a:pathLst>
                <a:path extrusionOk="0" h="458362" w="12543">
                  <a:moveTo>
                    <a:pt x="0" y="0"/>
                  </a:moveTo>
                  <a:lnTo>
                    <a:pt x="12543" y="0"/>
                  </a:lnTo>
                  <a:lnTo>
                    <a:pt x="12543" y="458362"/>
                  </a:lnTo>
                  <a:lnTo>
                    <a:pt x="0" y="458362"/>
                  </a:lnTo>
                  <a:close/>
                </a:path>
              </a:pathLst>
            </a:custGeom>
            <a:gradFill>
              <a:gsLst>
                <a:gs pos="0">
                  <a:srgbClr val="45D0FC"/>
                </a:gs>
                <a:gs pos="100000">
                  <a:srgbClr val="085DA0"/>
                </a:gs>
              </a:gsLst>
              <a:lin ang="2700000" scaled="0"/>
            </a:gradFill>
            <a:ln>
              <a:noFill/>
            </a:ln>
          </p:spPr>
        </p:sp>
        <p:sp>
          <p:nvSpPr>
            <p:cNvPr id="230" name="Google Shape;230;p9"/>
            <p:cNvSpPr txBox="1"/>
            <p:nvPr/>
          </p:nvSpPr>
          <p:spPr>
            <a:xfrm>
              <a:off x="0" y="-38100"/>
              <a:ext cx="12543" cy="496462"/>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31" name="Google Shape;231;p9"/>
          <p:cNvSpPr/>
          <p:nvPr/>
        </p:nvSpPr>
        <p:spPr>
          <a:xfrm>
            <a:off x="473588" y="377888"/>
            <a:ext cx="369285" cy="363243"/>
          </a:xfrm>
          <a:custGeom>
            <a:rect b="b" l="l" r="r" t="t"/>
            <a:pathLst>
              <a:path extrusionOk="0" h="363243" w="369285">
                <a:moveTo>
                  <a:pt x="0" y="0"/>
                </a:moveTo>
                <a:lnTo>
                  <a:pt x="369285" y="0"/>
                </a:lnTo>
                <a:lnTo>
                  <a:pt x="369285" y="363242"/>
                </a:lnTo>
                <a:lnTo>
                  <a:pt x="0" y="363242"/>
                </a:lnTo>
                <a:lnTo>
                  <a:pt x="0" y="0"/>
                </a:lnTo>
                <a:close/>
              </a:path>
            </a:pathLst>
          </a:custGeom>
          <a:blipFill rotWithShape="1">
            <a:blip r:embed="rId3">
              <a:alphaModFix/>
            </a:blip>
            <a:stretch>
              <a:fillRect b="0" l="0" r="0" t="0"/>
            </a:stretch>
          </a:blipFill>
          <a:ln>
            <a:noFill/>
          </a:ln>
        </p:spPr>
      </p:sp>
      <p:grpSp>
        <p:nvGrpSpPr>
          <p:cNvPr id="232" name="Google Shape;232;p9"/>
          <p:cNvGrpSpPr/>
          <p:nvPr/>
        </p:nvGrpSpPr>
        <p:grpSpPr>
          <a:xfrm>
            <a:off x="17259300" y="-144661"/>
            <a:ext cx="1028700" cy="1173361"/>
            <a:chOff x="0" y="-38100"/>
            <a:chExt cx="270933" cy="309033"/>
          </a:xfrm>
        </p:grpSpPr>
        <p:sp>
          <p:nvSpPr>
            <p:cNvPr id="233" name="Google Shape;233;p9"/>
            <p:cNvSpPr/>
            <p:nvPr/>
          </p:nvSpPr>
          <p:spPr>
            <a:xfrm>
              <a:off x="0" y="0"/>
              <a:ext cx="270933" cy="270933"/>
            </a:xfrm>
            <a:custGeom>
              <a:rect b="b" l="l" r="r" t="t"/>
              <a:pathLst>
                <a:path extrusionOk="0" h="270933" w="270933">
                  <a:moveTo>
                    <a:pt x="0" y="0"/>
                  </a:moveTo>
                  <a:lnTo>
                    <a:pt x="270933" y="0"/>
                  </a:lnTo>
                  <a:lnTo>
                    <a:pt x="270933" y="270933"/>
                  </a:lnTo>
                  <a:lnTo>
                    <a:pt x="0" y="270933"/>
                  </a:lnTo>
                  <a:close/>
                </a:path>
              </a:pathLst>
            </a:custGeom>
            <a:gradFill>
              <a:gsLst>
                <a:gs pos="0">
                  <a:srgbClr val="45D0FC"/>
                </a:gs>
                <a:gs pos="100000">
                  <a:srgbClr val="085DA0"/>
                </a:gs>
              </a:gsLst>
              <a:lin ang="2700000" scaled="0"/>
            </a:gradFill>
            <a:ln>
              <a:noFill/>
            </a:ln>
          </p:spPr>
        </p:sp>
        <p:sp>
          <p:nvSpPr>
            <p:cNvPr id="234" name="Google Shape;234;p9"/>
            <p:cNvSpPr txBox="1"/>
            <p:nvPr/>
          </p:nvSpPr>
          <p:spPr>
            <a:xfrm>
              <a:off x="0" y="-38100"/>
              <a:ext cx="270933" cy="3090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grpSp>
        <p:nvGrpSpPr>
          <p:cNvPr id="235" name="Google Shape;235;p9"/>
          <p:cNvGrpSpPr/>
          <p:nvPr/>
        </p:nvGrpSpPr>
        <p:grpSpPr>
          <a:xfrm>
            <a:off x="17259300" y="9113639"/>
            <a:ext cx="1028700" cy="1173361"/>
            <a:chOff x="0" y="-38100"/>
            <a:chExt cx="270933" cy="309033"/>
          </a:xfrm>
        </p:grpSpPr>
        <p:sp>
          <p:nvSpPr>
            <p:cNvPr id="236" name="Google Shape;236;p9"/>
            <p:cNvSpPr/>
            <p:nvPr/>
          </p:nvSpPr>
          <p:spPr>
            <a:xfrm>
              <a:off x="0" y="0"/>
              <a:ext cx="270933" cy="270933"/>
            </a:xfrm>
            <a:custGeom>
              <a:rect b="b" l="l" r="r" t="t"/>
              <a:pathLst>
                <a:path extrusionOk="0" h="270933" w="270933">
                  <a:moveTo>
                    <a:pt x="0" y="0"/>
                  </a:moveTo>
                  <a:lnTo>
                    <a:pt x="270933" y="0"/>
                  </a:lnTo>
                  <a:lnTo>
                    <a:pt x="270933" y="270933"/>
                  </a:lnTo>
                  <a:lnTo>
                    <a:pt x="0" y="270933"/>
                  </a:lnTo>
                  <a:close/>
                </a:path>
              </a:pathLst>
            </a:custGeom>
            <a:gradFill>
              <a:gsLst>
                <a:gs pos="0">
                  <a:srgbClr val="45D0FC"/>
                </a:gs>
                <a:gs pos="100000">
                  <a:srgbClr val="085DA0"/>
                </a:gs>
              </a:gsLst>
              <a:lin ang="2700000" scaled="0"/>
            </a:gradFill>
            <a:ln>
              <a:noFill/>
            </a:ln>
          </p:spPr>
        </p:sp>
        <p:sp>
          <p:nvSpPr>
            <p:cNvPr id="237" name="Google Shape;237;p9"/>
            <p:cNvSpPr txBox="1"/>
            <p:nvPr/>
          </p:nvSpPr>
          <p:spPr>
            <a:xfrm>
              <a:off x="0" y="-38100"/>
              <a:ext cx="270933" cy="309033"/>
            </a:xfrm>
            <a:prstGeom prst="rect">
              <a:avLst/>
            </a:prstGeom>
            <a:noFill/>
            <a:ln>
              <a:noFill/>
            </a:ln>
          </p:spPr>
          <p:txBody>
            <a:bodyPr anchorCtr="0" anchor="ctr" bIns="50800" lIns="50800" spcFirstLastPara="1" rIns="50800" wrap="square" tIns="50800">
              <a:noAutofit/>
            </a:bodyPr>
            <a:lstStyle/>
            <a:p>
              <a:pPr indent="0" lvl="0" marL="0" marR="0" rtl="0" algn="ctr">
                <a:lnSpc>
                  <a:spcPct val="147722"/>
                </a:lnSpc>
                <a:spcBef>
                  <a:spcPts val="0"/>
                </a:spcBef>
                <a:spcAft>
                  <a:spcPts val="0"/>
                </a:spcAft>
                <a:buNone/>
              </a:pPr>
              <a:r>
                <a:t/>
              </a:r>
              <a:endParaRPr sz="1800">
                <a:solidFill>
                  <a:schemeClr val="dk1"/>
                </a:solidFill>
                <a:latin typeface="Calibri"/>
                <a:ea typeface="Calibri"/>
                <a:cs typeface="Calibri"/>
                <a:sym typeface="Calibri"/>
              </a:endParaRPr>
            </a:p>
          </p:txBody>
        </p:sp>
      </p:grpSp>
      <p:sp>
        <p:nvSpPr>
          <p:cNvPr id="238" name="Google Shape;238;p9"/>
          <p:cNvSpPr txBox="1"/>
          <p:nvPr/>
        </p:nvSpPr>
        <p:spPr>
          <a:xfrm>
            <a:off x="17499918" y="9638067"/>
            <a:ext cx="547464" cy="240591"/>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None/>
            </a:pPr>
            <a:r>
              <a:rPr b="1" lang="en-US" sz="1400">
                <a:solidFill>
                  <a:srgbClr val="FFFFFF"/>
                </a:solidFill>
                <a:latin typeface="Open Sans"/>
                <a:ea typeface="Open Sans"/>
                <a:cs typeface="Open Sans"/>
                <a:sym typeface="Open Sans"/>
              </a:rPr>
              <a:t>09</a:t>
            </a:r>
            <a:endParaRPr/>
          </a:p>
        </p:txBody>
      </p:sp>
      <p:sp>
        <p:nvSpPr>
          <p:cNvPr id="239" name="Google Shape;239;p9"/>
          <p:cNvSpPr txBox="1"/>
          <p:nvPr/>
        </p:nvSpPr>
        <p:spPr>
          <a:xfrm>
            <a:off x="-381000" y="1274589"/>
            <a:ext cx="11734800" cy="1015663"/>
          </a:xfrm>
          <a:prstGeom prst="rect">
            <a:avLst/>
          </a:prstGeom>
          <a:noFill/>
          <a:ln>
            <a:noFill/>
          </a:ln>
        </p:spPr>
        <p:txBody>
          <a:bodyPr anchorCtr="0" anchor="t" bIns="45700" lIns="91425" spcFirstLastPara="1" rIns="91425" wrap="square" tIns="45700">
            <a:spAutoFit/>
          </a:bodyPr>
          <a:lstStyle/>
          <a:p>
            <a:pPr indent="0" lvl="0" marL="0" marR="0" rtl="0" algn="ctr">
              <a:lnSpc>
                <a:spcPct val="89375"/>
              </a:lnSpc>
              <a:spcBef>
                <a:spcPts val="0"/>
              </a:spcBef>
              <a:spcAft>
                <a:spcPts val="0"/>
              </a:spcAft>
              <a:buNone/>
            </a:pPr>
            <a:r>
              <a:rPr b="1" lang="en-US" sz="8000">
                <a:solidFill>
                  <a:srgbClr val="02CDFF"/>
                </a:solidFill>
                <a:latin typeface="Barlow Condensed"/>
                <a:ea typeface="Barlow Condensed"/>
                <a:cs typeface="Barlow Condensed"/>
                <a:sym typeface="Barlow Condensed"/>
              </a:rPr>
              <a:t>VGG16 Model Architecture</a:t>
            </a:r>
            <a:endParaRPr/>
          </a:p>
        </p:txBody>
      </p:sp>
      <p:sp>
        <p:nvSpPr>
          <p:cNvPr id="240" name="Google Shape;240;p9"/>
          <p:cNvSpPr txBox="1"/>
          <p:nvPr/>
        </p:nvSpPr>
        <p:spPr>
          <a:xfrm>
            <a:off x="842873" y="2823710"/>
            <a:ext cx="14173201" cy="6524863"/>
          </a:xfrm>
          <a:prstGeom prst="rect">
            <a:avLst/>
          </a:prstGeom>
          <a:noFill/>
          <a:ln>
            <a:noFill/>
          </a:ln>
        </p:spPr>
        <p:txBody>
          <a:bodyPr anchorCtr="0" anchor="t" bIns="45700" lIns="91425" spcFirstLastPara="1" rIns="91425" wrap="square" tIns="45700">
            <a:spAutoFit/>
          </a:bodyPr>
          <a:lstStyle/>
          <a:p>
            <a:pPr indent="-571500" lvl="0" marL="571500" marR="0" rtl="0" algn="l">
              <a:spcBef>
                <a:spcPts val="0"/>
              </a:spcBef>
              <a:spcAft>
                <a:spcPts val="0"/>
              </a:spcAft>
              <a:buClr>
                <a:schemeClr val="dk1"/>
              </a:buClr>
              <a:buSzPts val="3800"/>
              <a:buFont typeface="Noto Sans Symbols"/>
              <a:buChar char="❖"/>
            </a:pPr>
            <a:r>
              <a:rPr lang="en-US" sz="3800">
                <a:solidFill>
                  <a:schemeClr val="dk1"/>
                </a:solidFill>
                <a:latin typeface="Times New Roman"/>
                <a:ea typeface="Times New Roman"/>
                <a:cs typeface="Times New Roman"/>
                <a:sym typeface="Times New Roman"/>
              </a:rPr>
              <a:t>Transfer Learning: Started with pre-trained VGG16 (ImageNet weights)</a:t>
            </a:r>
            <a:endParaRPr/>
          </a:p>
          <a:p>
            <a:pPr indent="-571500" lvl="0" marL="571500" marR="0" rtl="0" algn="l">
              <a:spcBef>
                <a:spcPts val="0"/>
              </a:spcBef>
              <a:spcAft>
                <a:spcPts val="0"/>
              </a:spcAft>
              <a:buClr>
                <a:schemeClr val="dk1"/>
              </a:buClr>
              <a:buSzPts val="3800"/>
              <a:buFont typeface="Noto Sans Symbols"/>
              <a:buChar char="❖"/>
            </a:pPr>
            <a:r>
              <a:rPr lang="en-US" sz="3800">
                <a:solidFill>
                  <a:schemeClr val="dk1"/>
                </a:solidFill>
                <a:latin typeface="Times New Roman"/>
                <a:ea typeface="Times New Roman"/>
                <a:cs typeface="Times New Roman"/>
                <a:sym typeface="Times New Roman"/>
              </a:rPr>
              <a:t>Custom Head:</a:t>
            </a:r>
            <a:endParaRPr/>
          </a:p>
          <a:p>
            <a:pPr indent="0" lvl="0" marL="0" marR="0" rtl="0" algn="l">
              <a:spcBef>
                <a:spcPts val="0"/>
              </a:spcBef>
              <a:spcAft>
                <a:spcPts val="0"/>
              </a:spcAft>
              <a:buNone/>
            </a:pPr>
            <a:r>
              <a:rPr lang="en-US" sz="3800">
                <a:solidFill>
                  <a:schemeClr val="dk1"/>
                </a:solidFill>
                <a:latin typeface="Times New Roman"/>
                <a:ea typeface="Times New Roman"/>
                <a:cs typeface="Times New Roman"/>
                <a:sym typeface="Times New Roman"/>
              </a:rPr>
              <a:t>        Flatten</a:t>
            </a:r>
            <a:endParaRPr/>
          </a:p>
          <a:p>
            <a:pPr indent="0" lvl="0" marL="0" marR="0" rtl="0" algn="l">
              <a:spcBef>
                <a:spcPts val="0"/>
              </a:spcBef>
              <a:spcAft>
                <a:spcPts val="0"/>
              </a:spcAft>
              <a:buNone/>
            </a:pPr>
            <a:r>
              <a:rPr lang="en-US" sz="3800">
                <a:solidFill>
                  <a:schemeClr val="dk1"/>
                </a:solidFill>
                <a:latin typeface="Times New Roman"/>
                <a:ea typeface="Times New Roman"/>
                <a:cs typeface="Times New Roman"/>
                <a:sym typeface="Times New Roman"/>
              </a:rPr>
              <a:t>        Dense(256, relu)</a:t>
            </a:r>
            <a:endParaRPr/>
          </a:p>
          <a:p>
            <a:pPr indent="0" lvl="0" marL="0" marR="0" rtl="0" algn="l">
              <a:spcBef>
                <a:spcPts val="0"/>
              </a:spcBef>
              <a:spcAft>
                <a:spcPts val="0"/>
              </a:spcAft>
              <a:buNone/>
            </a:pPr>
            <a:r>
              <a:rPr lang="en-US" sz="3800">
                <a:solidFill>
                  <a:schemeClr val="dk1"/>
                </a:solidFill>
                <a:latin typeface="Times New Roman"/>
                <a:ea typeface="Times New Roman"/>
                <a:cs typeface="Times New Roman"/>
                <a:sym typeface="Times New Roman"/>
              </a:rPr>
              <a:t>        Dropout(0.5)</a:t>
            </a:r>
            <a:endParaRPr/>
          </a:p>
          <a:p>
            <a:pPr indent="0" lvl="0" marL="0" marR="0" rtl="0" algn="l">
              <a:spcBef>
                <a:spcPts val="0"/>
              </a:spcBef>
              <a:spcAft>
                <a:spcPts val="0"/>
              </a:spcAft>
              <a:buNone/>
            </a:pPr>
            <a:r>
              <a:rPr lang="en-US" sz="3800">
                <a:solidFill>
                  <a:schemeClr val="dk1"/>
                </a:solidFill>
                <a:latin typeface="Times New Roman"/>
                <a:ea typeface="Times New Roman"/>
                <a:cs typeface="Times New Roman"/>
                <a:sym typeface="Times New Roman"/>
              </a:rPr>
              <a:t>        Dense(29, softmax)</a:t>
            </a:r>
            <a:endParaRPr/>
          </a:p>
          <a:p>
            <a:pPr indent="-571500" lvl="0" marL="571500" marR="0" rtl="0" algn="l">
              <a:spcBef>
                <a:spcPts val="0"/>
              </a:spcBef>
              <a:spcAft>
                <a:spcPts val="0"/>
              </a:spcAft>
              <a:buClr>
                <a:schemeClr val="dk1"/>
              </a:buClr>
              <a:buSzPts val="3800"/>
              <a:buFont typeface="Noto Sans Symbols"/>
              <a:buChar char="❖"/>
            </a:pPr>
            <a:r>
              <a:rPr lang="en-US" sz="3800">
                <a:solidFill>
                  <a:schemeClr val="dk1"/>
                </a:solidFill>
                <a:latin typeface="Times New Roman"/>
                <a:ea typeface="Times New Roman"/>
                <a:cs typeface="Times New Roman"/>
                <a:sym typeface="Times New Roman"/>
              </a:rPr>
              <a:t>Fine-Tuning:</a:t>
            </a:r>
            <a:endParaRPr/>
          </a:p>
          <a:p>
            <a:pPr indent="-571500" lvl="0" marL="571500" marR="0" rtl="0" algn="l">
              <a:spcBef>
                <a:spcPts val="0"/>
              </a:spcBef>
              <a:spcAft>
                <a:spcPts val="0"/>
              </a:spcAft>
              <a:buClr>
                <a:schemeClr val="dk1"/>
              </a:buClr>
              <a:buSzPts val="3800"/>
              <a:buFont typeface="Arial"/>
              <a:buChar char="•"/>
            </a:pPr>
            <a:r>
              <a:rPr lang="en-US" sz="3800">
                <a:solidFill>
                  <a:schemeClr val="dk1"/>
                </a:solidFill>
                <a:latin typeface="Times New Roman"/>
                <a:ea typeface="Times New Roman"/>
                <a:cs typeface="Times New Roman"/>
                <a:sym typeface="Times New Roman"/>
              </a:rPr>
              <a:t>First, froze all convolutional layers and trained only the custom head</a:t>
            </a:r>
            <a:endParaRPr/>
          </a:p>
          <a:p>
            <a:pPr indent="-571500" lvl="0" marL="571500" marR="0" rtl="0" algn="l">
              <a:spcBef>
                <a:spcPts val="0"/>
              </a:spcBef>
              <a:spcAft>
                <a:spcPts val="0"/>
              </a:spcAft>
              <a:buClr>
                <a:schemeClr val="dk1"/>
              </a:buClr>
              <a:buSzPts val="3800"/>
              <a:buFont typeface="Arial"/>
              <a:buChar char="•"/>
            </a:pPr>
            <a:r>
              <a:rPr lang="en-US" sz="3800">
                <a:solidFill>
                  <a:schemeClr val="dk1"/>
                </a:solidFill>
                <a:latin typeface="Times New Roman"/>
                <a:ea typeface="Times New Roman"/>
                <a:cs typeface="Times New Roman"/>
                <a:sym typeface="Times New Roman"/>
              </a:rPr>
              <a:t>Then, fine-tuned twice: unfreezing last 4–8 VGG layers in two stages for deeper adaptation to ASL data</a:t>
            </a:r>
            <a:endParaRPr sz="3800">
              <a:solidFill>
                <a:schemeClr val="dk1"/>
              </a:solidFill>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Durgesh singh</dc:creator>
</cp:coreProperties>
</file>