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embeddedFontLst>
    <p:embeddedFont>
      <p:font typeface="Barlow Condensed"/>
      <p:bold r:id="rId26"/>
      <p:boldItalic r:id="rId27"/>
    </p:embeddedFont>
    <p:embeddedFont>
      <p:font typeface="Open Sans"/>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hXpUXLNjJjpqzYTSvIlWN8OeuH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B9EFE8-F736-41CB-9782-9951831B03A1}">
  <a:tblStyle styleId="{1EB9EFE8-F736-41CB-9782-9951831B03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Condensed-bold.fntdata"/><Relationship Id="rId25" Type="http://schemas.openxmlformats.org/officeDocument/2006/relationships/slide" Target="slides/slide19.xml"/><Relationship Id="rId28" Type="http://schemas.openxmlformats.org/officeDocument/2006/relationships/font" Target="fonts/OpenSans-bold.fntdata"/><Relationship Id="rId27" Type="http://schemas.openxmlformats.org/officeDocument/2006/relationships/font" Target="fonts/BarlowCondense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7fba16b1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67fba16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67fba16b1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67fba16b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huggingface.co/spaces/durgesh11/ASL-talk-AI" TargetMode="External"/><Relationship Id="rId6" Type="http://schemas.openxmlformats.org/officeDocument/2006/relationships/hyperlink" Target="https://huggingface.co/spaces/durgesh11/ASL-talk-A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huggingface.co/spaces/durgesh11/ASL-talk-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rive.google.com/file/d/16HBYvqVwEELZKctr1EoQpSSd7Ww07CDc/view?usp=sharing" TargetMode="External"/><Relationship Id="rId4" Type="http://schemas.openxmlformats.org/officeDocument/2006/relationships/hyperlink" Target="https://drive.google.com/file/d/16HBYvqVwEELZKctr1EoQpSSd7Ww07CDc/view?usp=sharing" TargetMode="External"/><Relationship Id="rId5" Type="http://schemas.openxmlformats.org/officeDocument/2006/relationships/hyperlink" Target="https://drive.google.com/file/d/16HBYvqVwEELZKctr1EoQpSSd7Ww07CDc/view?usp=sharing" TargetMode="External"/><Relationship Id="rId6" Type="http://schemas.openxmlformats.org/officeDocument/2006/relationships/hyperlink" Target="https://drive.google.com/file/d/16HBYvqVwEELZKctr1EoQpSSd7Ww07CDc/view?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huggingface.co/spaces/DurgeshRajput11/ASL-talk-AI/tree/main" TargetMode="External"/><Relationship Id="rId4" Type="http://schemas.openxmlformats.org/officeDocument/2006/relationships/hyperlink" Target="https://github.com/DurgeshRajput11/ASL-AI" TargetMode="External"/><Relationship Id="rId5" Type="http://schemas.openxmlformats.org/officeDocument/2006/relationships/hyperlink" Target="http://www.linkedin.com/in/durgesh-singh-09844b253" TargetMode="External"/><Relationship Id="rId6" Type="http://schemas.openxmlformats.org/officeDocument/2006/relationships/hyperlink" Target="http://www.linkedin.com/in/durgesh-singh-09844b253" TargetMode="External"/><Relationship Id="rId7" Type="http://schemas.openxmlformats.org/officeDocument/2006/relationships/hyperlink" Target="https://github.com/DurgeshRajput11/ASL-A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www.kaggle.com/datasets/grassknoted/asl-alphabet" TargetMode="External"/><Relationship Id="rId5" Type="http://schemas.openxmlformats.org/officeDocument/2006/relationships/hyperlink" Target="https://www.kaggle.com/datasets/datamunge/sign-language-mnist" TargetMode="External"/><Relationship Id="rId6" Type="http://schemas.openxmlformats.org/officeDocument/2006/relationships/hyperlink" Target="https://empslocal.ex.ac.uk/people/staff/np331/index.php?section=FingerSpellingDataset" TargetMode="External"/><Relationship Id="rId7" Type="http://schemas.openxmlformats.org/officeDocument/2006/relationships/hyperlink" Target="https://www.kaggle.com/datasets/lexset/synthetic-asl-alphabet" TargetMode="External"/><Relationship Id="rId8" Type="http://schemas.openxmlformats.org/officeDocument/2006/relationships/hyperlink" Target="https://www.kaggle.com/datasets/signnteam/asl-sign-language-pictures-minus-j-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725159" y="3035914"/>
            <a:ext cx="4215172" cy="4215172"/>
          </a:xfrm>
          <a:custGeom>
            <a:rect b="b" l="l" r="r" t="t"/>
            <a:pathLst>
              <a:path extrusionOk="0" h="4215172" w="4215172">
                <a:moveTo>
                  <a:pt x="0" y="0"/>
                </a:moveTo>
                <a:lnTo>
                  <a:pt x="4215173" y="0"/>
                </a:lnTo>
                <a:lnTo>
                  <a:pt x="4215173" y="4215172"/>
                </a:lnTo>
                <a:lnTo>
                  <a:pt x="0" y="42151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5" name="Google Shape;85;p1"/>
          <p:cNvGrpSpPr/>
          <p:nvPr/>
        </p:nvGrpSpPr>
        <p:grpSpPr>
          <a:xfrm>
            <a:off x="17749838" y="7382819"/>
            <a:ext cx="47625" cy="1885006"/>
            <a:chOff x="0" y="-38100"/>
            <a:chExt cx="12543" cy="496462"/>
          </a:xfrm>
        </p:grpSpPr>
        <p:sp>
          <p:nvSpPr>
            <p:cNvPr id="86" name="Google Shape;86;p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87" name="Google Shape;87;p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1"/>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4">
              <a:alphaModFix/>
            </a:blip>
            <a:stretch>
              <a:fillRect b="0" l="0" r="0" t="0"/>
            </a:stretch>
          </a:blipFill>
          <a:ln>
            <a:noFill/>
          </a:ln>
        </p:spPr>
      </p:sp>
      <p:grpSp>
        <p:nvGrpSpPr>
          <p:cNvPr id="89" name="Google Shape;89;p1"/>
          <p:cNvGrpSpPr/>
          <p:nvPr/>
        </p:nvGrpSpPr>
        <p:grpSpPr>
          <a:xfrm>
            <a:off x="17259300" y="-144661"/>
            <a:ext cx="1028700" cy="1173361"/>
            <a:chOff x="0" y="-38100"/>
            <a:chExt cx="270933" cy="309033"/>
          </a:xfrm>
        </p:grpSpPr>
        <p:sp>
          <p:nvSpPr>
            <p:cNvPr id="90" name="Google Shape;90;p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91" name="Google Shape;91;p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 name="Google Shape;92;p1"/>
          <p:cNvGrpSpPr/>
          <p:nvPr/>
        </p:nvGrpSpPr>
        <p:grpSpPr>
          <a:xfrm>
            <a:off x="17259300" y="9113639"/>
            <a:ext cx="1028700" cy="1173361"/>
            <a:chOff x="0" y="-38100"/>
            <a:chExt cx="270933" cy="309033"/>
          </a:xfrm>
        </p:grpSpPr>
        <p:sp>
          <p:nvSpPr>
            <p:cNvPr id="93" name="Google Shape;93;p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94" name="Google Shape;94;p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5" name="Google Shape;95;p1"/>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01</a:t>
            </a:r>
            <a:endParaRPr/>
          </a:p>
        </p:txBody>
      </p:sp>
      <p:sp>
        <p:nvSpPr>
          <p:cNvPr id="96" name="Google Shape;96;p1"/>
          <p:cNvSpPr txBox="1"/>
          <p:nvPr/>
        </p:nvSpPr>
        <p:spPr>
          <a:xfrm>
            <a:off x="7505886" y="2740639"/>
            <a:ext cx="11772713" cy="2273058"/>
          </a:xfrm>
          <a:prstGeom prst="rect">
            <a:avLst/>
          </a:prstGeom>
          <a:noFill/>
          <a:ln>
            <a:noFill/>
          </a:ln>
        </p:spPr>
        <p:txBody>
          <a:bodyPr anchorCtr="0" anchor="t" bIns="0" lIns="0" spcFirstLastPara="1" rIns="0" wrap="square" tIns="0">
            <a:spAutoFit/>
          </a:bodyPr>
          <a:lstStyle/>
          <a:p>
            <a:pPr indent="0" lvl="0" marL="0" marR="0" rtl="0" algn="l">
              <a:lnSpc>
                <a:spcPct val="268262"/>
              </a:lnSpc>
              <a:spcBef>
                <a:spcPts val="0"/>
              </a:spcBef>
              <a:spcAft>
                <a:spcPts val="0"/>
              </a:spcAft>
              <a:buNone/>
            </a:pPr>
            <a:r>
              <a:rPr b="1" lang="en-US" sz="8000">
                <a:solidFill>
                  <a:srgbClr val="1F2020"/>
                </a:solidFill>
                <a:latin typeface="Barlow Condensed"/>
                <a:ea typeface="Barlow Condensed"/>
                <a:cs typeface="Barlow Condensed"/>
                <a:sym typeface="Barlow Condensed"/>
              </a:rPr>
              <a:t>ASL Character Recognition </a:t>
            </a:r>
            <a:endParaRPr/>
          </a:p>
        </p:txBody>
      </p:sp>
      <p:sp>
        <p:nvSpPr>
          <p:cNvPr id="97" name="Google Shape;97;p1"/>
          <p:cNvSpPr txBox="1"/>
          <p:nvPr/>
        </p:nvSpPr>
        <p:spPr>
          <a:xfrm>
            <a:off x="7315200" y="4013442"/>
            <a:ext cx="10588530" cy="2273058"/>
          </a:xfrm>
          <a:prstGeom prst="rect">
            <a:avLst/>
          </a:prstGeom>
          <a:noFill/>
          <a:ln>
            <a:noFill/>
          </a:ln>
        </p:spPr>
        <p:txBody>
          <a:bodyPr anchorCtr="0" anchor="t" bIns="0" lIns="0" spcFirstLastPara="1" rIns="0" wrap="square" tIns="0">
            <a:spAutoFit/>
          </a:bodyPr>
          <a:lstStyle/>
          <a:p>
            <a:pPr indent="0" lvl="0" marL="0" marR="0" rtl="0" algn="l">
              <a:lnSpc>
                <a:spcPct val="268262"/>
              </a:lnSpc>
              <a:spcBef>
                <a:spcPts val="0"/>
              </a:spcBef>
              <a:spcAft>
                <a:spcPts val="0"/>
              </a:spcAft>
              <a:buNone/>
            </a:pPr>
            <a:r>
              <a:rPr b="1" lang="en-US" sz="8000">
                <a:solidFill>
                  <a:srgbClr val="02CDFF"/>
                </a:solidFill>
                <a:latin typeface="Barlow Condensed"/>
                <a:ea typeface="Barlow Condensed"/>
                <a:cs typeface="Barlow Condensed"/>
                <a:sym typeface="Barlow Condensed"/>
              </a:rPr>
              <a:t> Using Deep Learning</a:t>
            </a:r>
            <a:endParaRPr/>
          </a:p>
        </p:txBody>
      </p:sp>
      <p:sp>
        <p:nvSpPr>
          <p:cNvPr id="98" name="Google Shape;98;p1"/>
          <p:cNvSpPr txBox="1"/>
          <p:nvPr/>
        </p:nvSpPr>
        <p:spPr>
          <a:xfrm>
            <a:off x="7505886" y="6872153"/>
            <a:ext cx="4167547" cy="1892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Durgesh Singh Gour</a:t>
            </a:r>
            <a:endParaRPr/>
          </a:p>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Roll No : 25DLS157 </a:t>
            </a:r>
            <a:endParaRPr/>
          </a:p>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IIIT Una , IT   </a:t>
            </a:r>
            <a:endParaRPr/>
          </a:p>
        </p:txBody>
      </p:sp>
      <p:sp>
        <p:nvSpPr>
          <p:cNvPr id="99" name="Google Shape;99;p1"/>
          <p:cNvSpPr txBox="1"/>
          <p:nvPr/>
        </p:nvSpPr>
        <p:spPr>
          <a:xfrm>
            <a:off x="7410461" y="1788464"/>
            <a:ext cx="4709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Barlow Condensed"/>
                <a:ea typeface="Barlow Condensed"/>
                <a:cs typeface="Barlow Condensed"/>
                <a:sym typeface="Barlow Condensed"/>
              </a:rPr>
              <a:t>CAPSTONE PROJECT </a:t>
            </a:r>
            <a:endParaRPr/>
          </a:p>
        </p:txBody>
      </p:sp>
      <p:sp>
        <p:nvSpPr>
          <p:cNvPr id="100" name="Google Shape;100;p1"/>
          <p:cNvSpPr txBox="1"/>
          <p:nvPr/>
        </p:nvSpPr>
        <p:spPr>
          <a:xfrm>
            <a:off x="7410453" y="8776293"/>
            <a:ext cx="10493400" cy="67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u="sng">
                <a:solidFill>
                  <a:schemeClr val="dk1"/>
                </a:solidFill>
                <a:latin typeface="Barlow Condensed"/>
                <a:ea typeface="Barlow Condensed"/>
                <a:cs typeface="Barlow Condensed"/>
                <a:sym typeface="Barlow Condensed"/>
                <a:hlinkClick r:id="rId5">
                  <a:extLst>
                    <a:ext uri="{A12FA001-AC4F-418D-AE19-62706E023703}">
                      <ahyp:hlinkClr val="tx"/>
                    </a:ext>
                  </a:extLst>
                </a:hlinkClick>
              </a:rPr>
              <a:t>WEBSITE </a:t>
            </a:r>
            <a:r>
              <a:rPr b="1" lang="en-US" sz="3800" u="sng">
                <a:solidFill>
                  <a:schemeClr val="dk1"/>
                </a:solidFill>
                <a:latin typeface="Barlow Condensed"/>
                <a:ea typeface="Barlow Condensed"/>
                <a:cs typeface="Barlow Condensed"/>
                <a:sym typeface="Barlow Condensed"/>
                <a:hlinkClick r:id="rId6">
                  <a:extLst>
                    <a:ext uri="{A12FA001-AC4F-418D-AE19-62706E023703}">
                      <ahyp:hlinkClr val="tx"/>
                    </a:ext>
                  </a:extLst>
                </a:hlinkClick>
              </a:rPr>
              <a:t>FOR LIVE DEMO(Click)</a:t>
            </a:r>
            <a:endParaRPr b="1" sz="3800">
              <a:solidFill>
                <a:schemeClr val="dk1"/>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10"/>
          <p:cNvGrpSpPr/>
          <p:nvPr/>
        </p:nvGrpSpPr>
        <p:grpSpPr>
          <a:xfrm>
            <a:off x="17749838" y="7382819"/>
            <a:ext cx="47625" cy="1885006"/>
            <a:chOff x="0" y="-38100"/>
            <a:chExt cx="12543" cy="496462"/>
          </a:xfrm>
        </p:grpSpPr>
        <p:sp>
          <p:nvSpPr>
            <p:cNvPr id="247" name="Google Shape;247;p10"/>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48" name="Google Shape;248;p10"/>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9" name="Google Shape;249;p10"/>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50" name="Google Shape;250;p10"/>
          <p:cNvGrpSpPr/>
          <p:nvPr/>
        </p:nvGrpSpPr>
        <p:grpSpPr>
          <a:xfrm>
            <a:off x="17259300" y="-144661"/>
            <a:ext cx="1028700" cy="1173361"/>
            <a:chOff x="0" y="-38100"/>
            <a:chExt cx="270933" cy="309033"/>
          </a:xfrm>
        </p:grpSpPr>
        <p:sp>
          <p:nvSpPr>
            <p:cNvPr id="251" name="Google Shape;251;p1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52" name="Google Shape;252;p10"/>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3" name="Google Shape;253;p10"/>
          <p:cNvGrpSpPr/>
          <p:nvPr/>
        </p:nvGrpSpPr>
        <p:grpSpPr>
          <a:xfrm>
            <a:off x="17259300" y="9113639"/>
            <a:ext cx="1028700" cy="1173361"/>
            <a:chOff x="0" y="-38100"/>
            <a:chExt cx="270933" cy="309033"/>
          </a:xfrm>
        </p:grpSpPr>
        <p:sp>
          <p:nvSpPr>
            <p:cNvPr id="254" name="Google Shape;254;p1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55" name="Google Shape;255;p10"/>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6" name="Google Shape;256;p10"/>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10</a:t>
            </a:r>
            <a:endParaRPr/>
          </a:p>
        </p:txBody>
      </p:sp>
      <p:sp>
        <p:nvSpPr>
          <p:cNvPr id="257" name="Google Shape;257;p10"/>
          <p:cNvSpPr txBox="1"/>
          <p:nvPr/>
        </p:nvSpPr>
        <p:spPr>
          <a:xfrm>
            <a:off x="1039108" y="1714500"/>
            <a:ext cx="15209472"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MediaPipe Integration &amp;  Training Methodology</a:t>
            </a:r>
            <a:endParaRPr/>
          </a:p>
        </p:txBody>
      </p:sp>
      <p:sp>
        <p:nvSpPr>
          <p:cNvPr id="258" name="Google Shape;258;p10"/>
          <p:cNvSpPr txBox="1"/>
          <p:nvPr/>
        </p:nvSpPr>
        <p:spPr>
          <a:xfrm>
            <a:off x="1039108" y="3743673"/>
            <a:ext cx="13794900" cy="535650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Used for real-time hand landmark detection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Improved hand region localization and reduced background noise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Enhanced input quality for the classifier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Augmentation: Real-time, on-the-fly using ImageDataGenerator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Callbacks: ModelCheckpoint (save every epoch), EarlyStopping, ReduceLROnPlateau</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Batch Size: 34(First),64(Second) </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Epochs: 10–15</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txBox="1"/>
          <p:nvPr/>
        </p:nvSpPr>
        <p:spPr>
          <a:xfrm>
            <a:off x="914400" y="1257300"/>
            <a:ext cx="132588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Fine-Tuning Strategy &amp; </a:t>
            </a:r>
            <a:endParaRPr/>
          </a:p>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Performance Optimization</a:t>
            </a:r>
            <a:endParaRPr/>
          </a:p>
        </p:txBody>
      </p:sp>
      <p:grpSp>
        <p:nvGrpSpPr>
          <p:cNvPr id="264" name="Google Shape;264;p11"/>
          <p:cNvGrpSpPr/>
          <p:nvPr/>
        </p:nvGrpSpPr>
        <p:grpSpPr>
          <a:xfrm>
            <a:off x="17749838" y="7382819"/>
            <a:ext cx="47625" cy="1885006"/>
            <a:chOff x="0" y="-38100"/>
            <a:chExt cx="12543" cy="496462"/>
          </a:xfrm>
        </p:grpSpPr>
        <p:sp>
          <p:nvSpPr>
            <p:cNvPr id="265" name="Google Shape;265;p1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66" name="Google Shape;266;p1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7" name="Google Shape;267;p11"/>
          <p:cNvGrpSpPr/>
          <p:nvPr/>
        </p:nvGrpSpPr>
        <p:grpSpPr>
          <a:xfrm>
            <a:off x="17259300" y="-144661"/>
            <a:ext cx="1028700" cy="1173361"/>
            <a:chOff x="0" y="-38100"/>
            <a:chExt cx="270933" cy="309033"/>
          </a:xfrm>
        </p:grpSpPr>
        <p:sp>
          <p:nvSpPr>
            <p:cNvPr id="268" name="Google Shape;268;p1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69" name="Google Shape;269;p1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0" name="Google Shape;270;p11"/>
          <p:cNvGrpSpPr/>
          <p:nvPr/>
        </p:nvGrpSpPr>
        <p:grpSpPr>
          <a:xfrm>
            <a:off x="17259300" y="9113639"/>
            <a:ext cx="1028700" cy="1173361"/>
            <a:chOff x="0" y="-38100"/>
            <a:chExt cx="270933" cy="309033"/>
          </a:xfrm>
        </p:grpSpPr>
        <p:sp>
          <p:nvSpPr>
            <p:cNvPr id="271" name="Google Shape;271;p1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72" name="Google Shape;272;p1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p11"/>
          <p:cNvSpPr txBox="1"/>
          <p:nvPr/>
        </p:nvSpPr>
        <p:spPr>
          <a:xfrm>
            <a:off x="17499918" y="9638067"/>
            <a:ext cx="547464" cy="495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11</a:t>
            </a:r>
            <a:endParaRPr/>
          </a:p>
          <a:p>
            <a:pPr indent="0" lvl="0" marL="0" marR="0" rtl="0" algn="ctr">
              <a:lnSpc>
                <a:spcPct val="140000"/>
              </a:lnSpc>
              <a:spcBef>
                <a:spcPts val="0"/>
              </a:spcBef>
              <a:spcAft>
                <a:spcPts val="0"/>
              </a:spcAft>
              <a:buNone/>
            </a:pPr>
            <a:r>
              <a:t/>
            </a:r>
            <a:endParaRPr b="1" sz="1400">
              <a:solidFill>
                <a:srgbClr val="FFFFFF"/>
              </a:solidFill>
              <a:latin typeface="Open Sans"/>
              <a:ea typeface="Open Sans"/>
              <a:cs typeface="Open Sans"/>
              <a:sym typeface="Open Sans"/>
            </a:endParaRPr>
          </a:p>
        </p:txBody>
      </p:sp>
      <p:sp>
        <p:nvSpPr>
          <p:cNvPr id="274" name="Google Shape;274;p11"/>
          <p:cNvSpPr txBox="1"/>
          <p:nvPr/>
        </p:nvSpPr>
        <p:spPr>
          <a:xfrm>
            <a:off x="914400" y="4000500"/>
            <a:ext cx="17983200" cy="4770537"/>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First Fine-Tune: Unfroze last 4 layers, trained with low learning rate (1e-5)</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Second Fine-Tune: Unfroze last 8 layers, further trained for deeper feature adaptation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Result: Each stage improved validation accuracy, confirming the value of progressive fine-tuning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Hyperparameter tuning for learning rate, batch size, and augmentation range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Used ReduceLROnPlateau to adjust learning rate dynamically</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Achieved stable convergence and minimized overfitting</a:t>
            </a:r>
            <a:endParaRPr sz="3800">
              <a:solidFill>
                <a:schemeClr val="dk1"/>
              </a:solidFill>
              <a:latin typeface="Calibri"/>
              <a:ea typeface="Calibri"/>
              <a:cs typeface="Calibri"/>
              <a:sym typeface="Calibri"/>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2"/>
          <p:cNvSpPr txBox="1"/>
          <p:nvPr/>
        </p:nvSpPr>
        <p:spPr>
          <a:xfrm>
            <a:off x="914400" y="1257300"/>
            <a:ext cx="13258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Real-Time Application Pipeline</a:t>
            </a:r>
            <a:endParaRPr/>
          </a:p>
        </p:txBody>
      </p:sp>
      <p:grpSp>
        <p:nvGrpSpPr>
          <p:cNvPr id="280" name="Google Shape;280;p12"/>
          <p:cNvGrpSpPr/>
          <p:nvPr/>
        </p:nvGrpSpPr>
        <p:grpSpPr>
          <a:xfrm>
            <a:off x="17749838" y="7382819"/>
            <a:ext cx="47625" cy="1885006"/>
            <a:chOff x="0" y="-38100"/>
            <a:chExt cx="12543" cy="496462"/>
          </a:xfrm>
        </p:grpSpPr>
        <p:sp>
          <p:nvSpPr>
            <p:cNvPr id="281" name="Google Shape;281;p1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82" name="Google Shape;282;p1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3" name="Google Shape;283;p12"/>
          <p:cNvGrpSpPr/>
          <p:nvPr/>
        </p:nvGrpSpPr>
        <p:grpSpPr>
          <a:xfrm>
            <a:off x="17259300" y="-144661"/>
            <a:ext cx="1028700" cy="1173361"/>
            <a:chOff x="0" y="-38100"/>
            <a:chExt cx="270933" cy="309033"/>
          </a:xfrm>
        </p:grpSpPr>
        <p:sp>
          <p:nvSpPr>
            <p:cNvPr id="284" name="Google Shape;284;p1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85" name="Google Shape;285;p1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6" name="Google Shape;286;p12"/>
          <p:cNvGrpSpPr/>
          <p:nvPr/>
        </p:nvGrpSpPr>
        <p:grpSpPr>
          <a:xfrm>
            <a:off x="17259300" y="9113639"/>
            <a:ext cx="1028700" cy="1173361"/>
            <a:chOff x="0" y="-38100"/>
            <a:chExt cx="270933" cy="309033"/>
          </a:xfrm>
        </p:grpSpPr>
        <p:sp>
          <p:nvSpPr>
            <p:cNvPr id="287" name="Google Shape;287;p1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88" name="Google Shape;288;p1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9" name="Google Shape;289;p12"/>
          <p:cNvSpPr txBox="1"/>
          <p:nvPr/>
        </p:nvSpPr>
        <p:spPr>
          <a:xfrm>
            <a:off x="17499918" y="9638067"/>
            <a:ext cx="5475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000">
                <a:solidFill>
                  <a:srgbClr val="FFFFFF"/>
                </a:solidFill>
                <a:latin typeface="Open Sans"/>
                <a:ea typeface="Open Sans"/>
                <a:cs typeface="Open Sans"/>
                <a:sym typeface="Open Sans"/>
              </a:rPr>
              <a:t>12</a:t>
            </a:r>
            <a:endParaRPr sz="2000"/>
          </a:p>
          <a:p>
            <a:pPr indent="0" lvl="0" marL="0" marR="0" rtl="0" algn="ctr">
              <a:lnSpc>
                <a:spcPct val="140000"/>
              </a:lnSpc>
              <a:spcBef>
                <a:spcPts val="0"/>
              </a:spcBef>
              <a:spcAft>
                <a:spcPts val="0"/>
              </a:spcAft>
              <a:buNone/>
            </a:pPr>
            <a:r>
              <a:t/>
            </a:r>
            <a:endParaRPr b="1" sz="2000">
              <a:solidFill>
                <a:srgbClr val="FFFFFF"/>
              </a:solidFill>
              <a:latin typeface="Open Sans"/>
              <a:ea typeface="Open Sans"/>
              <a:cs typeface="Open Sans"/>
              <a:sym typeface="Open Sans"/>
            </a:endParaRPr>
          </a:p>
        </p:txBody>
      </p:sp>
      <p:sp>
        <p:nvSpPr>
          <p:cNvPr id="290" name="Google Shape;290;p12"/>
          <p:cNvSpPr txBox="1"/>
          <p:nvPr/>
        </p:nvSpPr>
        <p:spPr>
          <a:xfrm>
            <a:off x="914400" y="2759520"/>
            <a:ext cx="17983200" cy="301621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Live webcam input processed via MediaPipe</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Preprocessed and fed to fine-tuned VGG16 model</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Prediction displayed instantly in web app UI</a:t>
            </a:r>
            <a:endParaRPr sz="3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
          <p:cNvSpPr txBox="1"/>
          <p:nvPr/>
        </p:nvSpPr>
        <p:spPr>
          <a:xfrm>
            <a:off x="931985" y="1395739"/>
            <a:ext cx="153162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79444"/>
              </a:lnSpc>
              <a:spcBef>
                <a:spcPts val="0"/>
              </a:spcBef>
              <a:spcAft>
                <a:spcPts val="0"/>
              </a:spcAft>
              <a:buClr>
                <a:srgbClr val="02CDFF"/>
              </a:buClr>
              <a:buSzPts val="9000"/>
              <a:buFont typeface="Barlow Condensed"/>
              <a:buNone/>
            </a:pPr>
            <a:r>
              <a:rPr b="1" i="0" lang="en-US" sz="9000" u="none" cap="none" strike="noStrike">
                <a:solidFill>
                  <a:srgbClr val="02CDFF"/>
                </a:solidFill>
                <a:latin typeface="Barlow Condensed"/>
                <a:ea typeface="Barlow Condensed"/>
                <a:cs typeface="Barlow Condensed"/>
                <a:sym typeface="Barlow Condensed"/>
              </a:rPr>
              <a:t>Deployment</a:t>
            </a:r>
            <a:endParaRPr/>
          </a:p>
        </p:txBody>
      </p:sp>
      <p:grpSp>
        <p:nvGrpSpPr>
          <p:cNvPr id="296" name="Google Shape;296;p13"/>
          <p:cNvGrpSpPr/>
          <p:nvPr/>
        </p:nvGrpSpPr>
        <p:grpSpPr>
          <a:xfrm>
            <a:off x="17749838" y="7382819"/>
            <a:ext cx="47625" cy="1885006"/>
            <a:chOff x="0" y="-38100"/>
            <a:chExt cx="12543" cy="496462"/>
          </a:xfrm>
        </p:grpSpPr>
        <p:sp>
          <p:nvSpPr>
            <p:cNvPr id="297" name="Google Shape;297;p13"/>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98" name="Google Shape;298;p13"/>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9" name="Google Shape;299;p13"/>
          <p:cNvGrpSpPr/>
          <p:nvPr/>
        </p:nvGrpSpPr>
        <p:grpSpPr>
          <a:xfrm>
            <a:off x="17259300" y="-144661"/>
            <a:ext cx="1028700" cy="1173361"/>
            <a:chOff x="0" y="-38100"/>
            <a:chExt cx="270933" cy="309033"/>
          </a:xfrm>
        </p:grpSpPr>
        <p:sp>
          <p:nvSpPr>
            <p:cNvPr id="300" name="Google Shape;300;p1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01" name="Google Shape;301;p1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2" name="Google Shape;302;p13"/>
          <p:cNvGrpSpPr/>
          <p:nvPr/>
        </p:nvGrpSpPr>
        <p:grpSpPr>
          <a:xfrm>
            <a:off x="17259300" y="9113639"/>
            <a:ext cx="1028700" cy="1173361"/>
            <a:chOff x="0" y="-38100"/>
            <a:chExt cx="270933" cy="309033"/>
          </a:xfrm>
        </p:grpSpPr>
        <p:sp>
          <p:nvSpPr>
            <p:cNvPr id="303" name="Google Shape;303;p1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04" name="Google Shape;304;p1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3"/>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13</a:t>
            </a:r>
            <a:endParaRPr sz="27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06" name="Google Shape;306;p13"/>
          <p:cNvSpPr txBox="1"/>
          <p:nvPr/>
        </p:nvSpPr>
        <p:spPr>
          <a:xfrm>
            <a:off x="931985" y="3393275"/>
            <a:ext cx="17983200" cy="301621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Model exported as .keras and deployed on Hugging Face Spaces</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Streamlit app for user-friendly interface</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Huggingface for checkpoint backup and versioning</a:t>
            </a:r>
            <a:endParaRPr sz="3800">
              <a:solidFill>
                <a:schemeClr val="dk1"/>
              </a:solidFill>
              <a:latin typeface="Calibri"/>
              <a:ea typeface="Calibri"/>
              <a:cs typeface="Calibri"/>
              <a:sym typeface="Calibri"/>
            </a:endParaRPr>
          </a:p>
        </p:txBody>
      </p:sp>
      <p:sp>
        <p:nvSpPr>
          <p:cNvPr id="307" name="Google Shape;307;p13"/>
          <p:cNvSpPr txBox="1"/>
          <p:nvPr/>
        </p:nvSpPr>
        <p:spPr>
          <a:xfrm>
            <a:off x="1447800" y="7001883"/>
            <a:ext cx="1199197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u="sng">
                <a:solidFill>
                  <a:schemeClr val="hlink"/>
                </a:solidFill>
                <a:latin typeface="Barlow Condensed"/>
                <a:ea typeface="Barlow Condensed"/>
                <a:cs typeface="Barlow Condensed"/>
                <a:sym typeface="Barlow Condensed"/>
                <a:hlinkClick r:id="rId3"/>
              </a:rPr>
              <a:t>WEBSITE</a:t>
            </a:r>
            <a:endParaRPr b="1" sz="6000">
              <a:solidFill>
                <a:schemeClr val="dk1"/>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4"/>
          <p:cNvSpPr txBox="1"/>
          <p:nvPr/>
        </p:nvSpPr>
        <p:spPr>
          <a:xfrm>
            <a:off x="885092" y="596775"/>
            <a:ext cx="13258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Model Performance</a:t>
            </a:r>
            <a:endParaRPr/>
          </a:p>
        </p:txBody>
      </p:sp>
      <p:grpSp>
        <p:nvGrpSpPr>
          <p:cNvPr id="313" name="Google Shape;313;p14"/>
          <p:cNvGrpSpPr/>
          <p:nvPr/>
        </p:nvGrpSpPr>
        <p:grpSpPr>
          <a:xfrm>
            <a:off x="17749838" y="7382819"/>
            <a:ext cx="47625" cy="1885006"/>
            <a:chOff x="0" y="-38100"/>
            <a:chExt cx="12543" cy="496462"/>
          </a:xfrm>
        </p:grpSpPr>
        <p:sp>
          <p:nvSpPr>
            <p:cNvPr id="314" name="Google Shape;314;p14"/>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315" name="Google Shape;315;p14"/>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6" name="Google Shape;316;p14"/>
          <p:cNvGrpSpPr/>
          <p:nvPr/>
        </p:nvGrpSpPr>
        <p:grpSpPr>
          <a:xfrm>
            <a:off x="17259300" y="-144661"/>
            <a:ext cx="1028700" cy="1173361"/>
            <a:chOff x="0" y="-38100"/>
            <a:chExt cx="270933" cy="309033"/>
          </a:xfrm>
        </p:grpSpPr>
        <p:sp>
          <p:nvSpPr>
            <p:cNvPr id="317" name="Google Shape;317;p1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18" name="Google Shape;318;p1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9" name="Google Shape;319;p14"/>
          <p:cNvGrpSpPr/>
          <p:nvPr/>
        </p:nvGrpSpPr>
        <p:grpSpPr>
          <a:xfrm>
            <a:off x="17259300" y="9113639"/>
            <a:ext cx="1028700" cy="1173361"/>
            <a:chOff x="0" y="-38100"/>
            <a:chExt cx="270933" cy="309033"/>
          </a:xfrm>
        </p:grpSpPr>
        <p:sp>
          <p:nvSpPr>
            <p:cNvPr id="320" name="Google Shape;320;p1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21" name="Google Shape;321;p1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2" name="Google Shape;322;p14"/>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100">
                <a:solidFill>
                  <a:srgbClr val="FFFFFF"/>
                </a:solidFill>
                <a:latin typeface="Open Sans"/>
                <a:ea typeface="Open Sans"/>
                <a:cs typeface="Open Sans"/>
                <a:sym typeface="Open Sans"/>
              </a:rPr>
              <a:t>14</a:t>
            </a:r>
            <a:endParaRPr sz="21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23" name="Google Shape;323;p14"/>
          <p:cNvSpPr txBox="1"/>
          <p:nvPr/>
        </p:nvSpPr>
        <p:spPr>
          <a:xfrm>
            <a:off x="885092" y="2028911"/>
            <a:ext cx="17983200" cy="2431435"/>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Final Validation Accuracy: 96.7% after two rounds of VGG16 fine-tuning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Training Curve: Accuracy improved steadily, loss decreased and stabilized (see plot)</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Confusion Matrix: High precision/recall across most classes; minor confusion in visually similar signs</a:t>
            </a:r>
            <a:endParaRPr sz="3800">
              <a:solidFill>
                <a:schemeClr val="dk1"/>
              </a:solidFill>
              <a:latin typeface="Calibri"/>
              <a:ea typeface="Calibri"/>
              <a:cs typeface="Calibri"/>
              <a:sym typeface="Calibri"/>
            </a:endParaRPr>
          </a:p>
        </p:txBody>
      </p:sp>
      <p:pic>
        <p:nvPicPr>
          <p:cNvPr id="324" name="Google Shape;324;p14"/>
          <p:cNvPicPr preferRelativeResize="0"/>
          <p:nvPr/>
        </p:nvPicPr>
        <p:blipFill rotWithShape="1">
          <a:blip r:embed="rId3">
            <a:alphaModFix/>
          </a:blip>
          <a:srcRect b="0" l="0" r="0" t="0"/>
          <a:stretch/>
        </p:blipFill>
        <p:spPr>
          <a:xfrm>
            <a:off x="885100" y="4746174"/>
            <a:ext cx="9439301" cy="5307175"/>
          </a:xfrm>
          <a:prstGeom prst="rect">
            <a:avLst/>
          </a:prstGeom>
          <a:noFill/>
          <a:ln>
            <a:noFill/>
          </a:ln>
        </p:spPr>
      </p:pic>
      <p:pic>
        <p:nvPicPr>
          <p:cNvPr id="325" name="Google Shape;325;p14" title="31dbcfd7_zpfqaq.jpg"/>
          <p:cNvPicPr preferRelativeResize="0"/>
          <p:nvPr/>
        </p:nvPicPr>
        <p:blipFill>
          <a:blip r:embed="rId4">
            <a:alphaModFix/>
          </a:blip>
          <a:stretch>
            <a:fillRect/>
          </a:stretch>
        </p:blipFill>
        <p:spPr>
          <a:xfrm>
            <a:off x="11198600" y="4283526"/>
            <a:ext cx="6551251" cy="494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67fba16b1e_0_0"/>
          <p:cNvSpPr txBox="1"/>
          <p:nvPr/>
        </p:nvSpPr>
        <p:spPr>
          <a:xfrm>
            <a:off x="931985" y="1395739"/>
            <a:ext cx="15316200" cy="1192800"/>
          </a:xfrm>
          <a:prstGeom prst="rect">
            <a:avLst/>
          </a:prstGeom>
          <a:noFill/>
          <a:ln>
            <a:noFill/>
          </a:ln>
        </p:spPr>
        <p:txBody>
          <a:bodyPr anchorCtr="0" anchor="t" bIns="45700" lIns="91425" spcFirstLastPara="1" rIns="91425" wrap="square" tIns="45700">
            <a:spAutoFit/>
          </a:bodyPr>
          <a:lstStyle/>
          <a:p>
            <a:pPr indent="0" lvl="0" marL="0" marR="0" rtl="0" algn="l">
              <a:lnSpc>
                <a:spcPct val="79444"/>
              </a:lnSpc>
              <a:spcBef>
                <a:spcPts val="0"/>
              </a:spcBef>
              <a:spcAft>
                <a:spcPts val="0"/>
              </a:spcAft>
              <a:buClr>
                <a:srgbClr val="02CDFF"/>
              </a:buClr>
              <a:buSzPts val="9000"/>
              <a:buFont typeface="Barlow Condensed"/>
              <a:buNone/>
            </a:pPr>
            <a:r>
              <a:rPr b="1" lang="en-US" sz="9000">
                <a:solidFill>
                  <a:srgbClr val="02CDFF"/>
                </a:solidFill>
                <a:latin typeface="Barlow Condensed"/>
                <a:ea typeface="Barlow Condensed"/>
                <a:cs typeface="Barlow Condensed"/>
                <a:sym typeface="Barlow Condensed"/>
              </a:rPr>
              <a:t>Challenges Faced</a:t>
            </a:r>
            <a:endParaRPr/>
          </a:p>
        </p:txBody>
      </p:sp>
      <p:grpSp>
        <p:nvGrpSpPr>
          <p:cNvPr id="331" name="Google Shape;331;g367fba16b1e_0_0"/>
          <p:cNvGrpSpPr/>
          <p:nvPr/>
        </p:nvGrpSpPr>
        <p:grpSpPr>
          <a:xfrm>
            <a:off x="17749838" y="7382818"/>
            <a:ext cx="47841" cy="1885161"/>
            <a:chOff x="0" y="-38100"/>
            <a:chExt cx="12600" cy="496500"/>
          </a:xfrm>
        </p:grpSpPr>
        <p:sp>
          <p:nvSpPr>
            <p:cNvPr id="332" name="Google Shape;332;g367fba16b1e_0_0"/>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33" name="Google Shape;333;g367fba16b1e_0_0"/>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4" name="Google Shape;334;g367fba16b1e_0_0"/>
          <p:cNvGrpSpPr/>
          <p:nvPr/>
        </p:nvGrpSpPr>
        <p:grpSpPr>
          <a:xfrm>
            <a:off x="17259300" y="-144662"/>
            <a:ext cx="1028706" cy="1173367"/>
            <a:chOff x="0" y="-38100"/>
            <a:chExt cx="270933" cy="309033"/>
          </a:xfrm>
        </p:grpSpPr>
        <p:sp>
          <p:nvSpPr>
            <p:cNvPr id="335" name="Google Shape;335;g367fba16b1e_0_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36" name="Google Shape;336;g367fba16b1e_0_0"/>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7" name="Google Shape;337;g367fba16b1e_0_0"/>
          <p:cNvGrpSpPr/>
          <p:nvPr/>
        </p:nvGrpSpPr>
        <p:grpSpPr>
          <a:xfrm>
            <a:off x="17259300" y="9113638"/>
            <a:ext cx="1028706" cy="1173367"/>
            <a:chOff x="0" y="-38100"/>
            <a:chExt cx="270933" cy="309033"/>
          </a:xfrm>
        </p:grpSpPr>
        <p:sp>
          <p:nvSpPr>
            <p:cNvPr id="338" name="Google Shape;338;g367fba16b1e_0_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39" name="Google Shape;339;g367fba16b1e_0_0"/>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0" name="Google Shape;340;g367fba16b1e_0_0"/>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13</a:t>
            </a:r>
            <a:endParaRPr sz="27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41" name="Google Shape;341;g367fba16b1e_0_0"/>
          <p:cNvSpPr txBox="1"/>
          <p:nvPr/>
        </p:nvSpPr>
        <p:spPr>
          <a:xfrm>
            <a:off x="931975" y="3393275"/>
            <a:ext cx="17355900" cy="5787600"/>
          </a:xfrm>
          <a:prstGeom prst="rect">
            <a:avLst/>
          </a:prstGeom>
          <a:noFill/>
          <a:ln>
            <a:noFill/>
          </a:ln>
        </p:spPr>
        <p:txBody>
          <a:bodyPr anchorCtr="0" anchor="t" bIns="45700" lIns="91425" spcFirstLastPara="1" rIns="91425" wrap="square" tIns="45700">
            <a:spAutoFit/>
          </a:bodyPr>
          <a:lstStyle/>
          <a:p>
            <a:pPr indent="-565150" lvl="0" marL="571500" marR="0" rtl="0" algn="l">
              <a:spcBef>
                <a:spcPts val="0"/>
              </a:spcBef>
              <a:spcAft>
                <a:spcPts val="0"/>
              </a:spcAft>
              <a:buClr>
                <a:schemeClr val="dk1"/>
              </a:buClr>
              <a:buSzPts val="3700"/>
              <a:buFont typeface="Noto Sans Symbols"/>
              <a:buChar char="❖"/>
            </a:pPr>
            <a:r>
              <a:rPr b="1" lang="en-US" sz="3700">
                <a:solidFill>
                  <a:schemeClr val="dk1"/>
                </a:solidFill>
                <a:latin typeface="Calibri"/>
                <a:ea typeface="Calibri"/>
                <a:cs typeface="Calibri"/>
                <a:sym typeface="Calibri"/>
              </a:rPr>
              <a:t>Data Imbalance:</a:t>
            </a:r>
            <a:r>
              <a:rPr lang="en-US" sz="3700">
                <a:solidFill>
                  <a:schemeClr val="dk1"/>
                </a:solidFill>
                <a:latin typeface="Calibri"/>
                <a:ea typeface="Calibri"/>
                <a:cs typeface="Calibri"/>
                <a:sym typeface="Calibri"/>
              </a:rPr>
              <a:t> Some ASL signs have many more images than others, causing model bias and lower accuracy for rare signs.</a:t>
            </a:r>
            <a:endParaRPr sz="3700">
              <a:solidFill>
                <a:schemeClr val="dk1"/>
              </a:solidFill>
              <a:latin typeface="Calibri"/>
              <a:ea typeface="Calibri"/>
              <a:cs typeface="Calibri"/>
              <a:sym typeface="Calibri"/>
            </a:endParaRPr>
          </a:p>
          <a:p>
            <a:pPr indent="-565150" lvl="0" marL="571500" marR="0" rtl="0" algn="l">
              <a:spcBef>
                <a:spcPts val="0"/>
              </a:spcBef>
              <a:spcAft>
                <a:spcPts val="0"/>
              </a:spcAft>
              <a:buClr>
                <a:schemeClr val="dk1"/>
              </a:buClr>
              <a:buSzPts val="3700"/>
              <a:buFont typeface="Noto Sans Symbols"/>
              <a:buChar char="❖"/>
            </a:pPr>
            <a:r>
              <a:rPr b="1" lang="en-US" sz="3700">
                <a:solidFill>
                  <a:schemeClr val="dk1"/>
                </a:solidFill>
                <a:latin typeface="Calibri"/>
                <a:ea typeface="Calibri"/>
                <a:cs typeface="Calibri"/>
                <a:sym typeface="Calibri"/>
              </a:rPr>
              <a:t>Real-World Variability:</a:t>
            </a:r>
            <a:r>
              <a:rPr lang="en-US" sz="3700">
                <a:solidFill>
                  <a:schemeClr val="dk1"/>
                </a:solidFill>
                <a:latin typeface="Calibri"/>
                <a:ea typeface="Calibri"/>
                <a:cs typeface="Calibri"/>
                <a:sym typeface="Calibri"/>
              </a:rPr>
              <a:t> Changes in lighting, background, hand size, and skin tone reduce recognition accuracy outside controlled conditions.</a:t>
            </a:r>
            <a:endParaRPr sz="3700">
              <a:solidFill>
                <a:schemeClr val="dk1"/>
              </a:solidFill>
              <a:latin typeface="Calibri"/>
              <a:ea typeface="Calibri"/>
              <a:cs typeface="Calibri"/>
              <a:sym typeface="Calibri"/>
            </a:endParaRPr>
          </a:p>
          <a:p>
            <a:pPr indent="-565150" lvl="0" marL="571500" marR="0" rtl="0" algn="l">
              <a:spcBef>
                <a:spcPts val="0"/>
              </a:spcBef>
              <a:spcAft>
                <a:spcPts val="0"/>
              </a:spcAft>
              <a:buClr>
                <a:schemeClr val="dk1"/>
              </a:buClr>
              <a:buSzPts val="3700"/>
              <a:buFont typeface="Noto Sans Symbols"/>
              <a:buChar char="❖"/>
            </a:pPr>
            <a:r>
              <a:rPr b="1" lang="en-US" sz="3700">
                <a:solidFill>
                  <a:schemeClr val="dk1"/>
                </a:solidFill>
                <a:latin typeface="Calibri"/>
                <a:ea typeface="Calibri"/>
                <a:cs typeface="Calibri"/>
                <a:sym typeface="Calibri"/>
              </a:rPr>
              <a:t>Similar Gestures: </a:t>
            </a:r>
            <a:r>
              <a:rPr lang="en-US" sz="3700">
                <a:solidFill>
                  <a:schemeClr val="dk1"/>
                </a:solidFill>
                <a:latin typeface="Calibri"/>
                <a:ea typeface="Calibri"/>
                <a:cs typeface="Calibri"/>
                <a:sym typeface="Calibri"/>
              </a:rPr>
              <a:t>Certain ASL letters look visually similar (e.g., M/N, D/E), leading to frequent misclassifications.</a:t>
            </a:r>
            <a:endParaRPr sz="3700">
              <a:solidFill>
                <a:schemeClr val="dk1"/>
              </a:solidFill>
              <a:latin typeface="Calibri"/>
              <a:ea typeface="Calibri"/>
              <a:cs typeface="Calibri"/>
              <a:sym typeface="Calibri"/>
            </a:endParaRPr>
          </a:p>
          <a:p>
            <a:pPr indent="-463550" lvl="0" marL="457200" rtl="0" algn="l">
              <a:spcBef>
                <a:spcPts val="0"/>
              </a:spcBef>
              <a:spcAft>
                <a:spcPts val="0"/>
              </a:spcAft>
              <a:buClr>
                <a:schemeClr val="dk1"/>
              </a:buClr>
              <a:buSzPts val="3700"/>
              <a:buFont typeface="Noto Sans Symbols"/>
              <a:buChar char="❖"/>
            </a:pPr>
            <a:r>
              <a:rPr b="1" lang="en-US" sz="3700">
                <a:solidFill>
                  <a:schemeClr val="dk1"/>
                </a:solidFill>
                <a:latin typeface="Calibri"/>
                <a:ea typeface="Calibri"/>
                <a:cs typeface="Calibri"/>
                <a:sym typeface="Calibri"/>
              </a:rPr>
              <a:t> </a:t>
            </a:r>
            <a:r>
              <a:rPr b="1" lang="en-US" sz="3700">
                <a:solidFill>
                  <a:schemeClr val="dk1"/>
                </a:solidFill>
                <a:latin typeface="Calibri"/>
                <a:ea typeface="Calibri"/>
                <a:cs typeface="Calibri"/>
                <a:sym typeface="Calibri"/>
              </a:rPr>
              <a:t>Overfitting Risk:</a:t>
            </a:r>
            <a:r>
              <a:rPr lang="en-US" sz="3700">
                <a:solidFill>
                  <a:schemeClr val="dk1"/>
                </a:solidFill>
                <a:latin typeface="Calibri"/>
                <a:ea typeface="Calibri"/>
                <a:cs typeface="Calibri"/>
                <a:sym typeface="Calibri"/>
              </a:rPr>
              <a:t> Model may perform well on training data but fail on new users or unseen environments.</a:t>
            </a:r>
            <a:endParaRPr sz="3700">
              <a:solidFill>
                <a:schemeClr val="dk1"/>
              </a:solidFill>
              <a:latin typeface="Calibri"/>
              <a:ea typeface="Calibri"/>
              <a:cs typeface="Calibri"/>
              <a:sym typeface="Calibri"/>
            </a:endParaRPr>
          </a:p>
          <a:p>
            <a:pPr indent="-565150" lvl="0" marL="571500" marR="0" rtl="0" algn="l">
              <a:spcBef>
                <a:spcPts val="0"/>
              </a:spcBef>
              <a:spcAft>
                <a:spcPts val="0"/>
              </a:spcAft>
              <a:buClr>
                <a:schemeClr val="dk1"/>
              </a:buClr>
              <a:buSzPts val="3700"/>
              <a:buFont typeface="Noto Sans Symbols"/>
              <a:buChar char="❖"/>
            </a:pPr>
            <a:r>
              <a:rPr b="1" lang="en-US" sz="3700">
                <a:solidFill>
                  <a:schemeClr val="dk1"/>
                </a:solidFill>
                <a:latin typeface="Calibri"/>
                <a:ea typeface="Calibri"/>
                <a:cs typeface="Calibri"/>
                <a:sym typeface="Calibri"/>
              </a:rPr>
              <a:t>Deployment Constraints: </a:t>
            </a:r>
            <a:r>
              <a:rPr lang="en-US" sz="3700">
                <a:solidFill>
                  <a:schemeClr val="dk1"/>
                </a:solidFill>
                <a:latin typeface="Calibri"/>
                <a:ea typeface="Calibri"/>
                <a:cs typeface="Calibri"/>
                <a:sym typeface="Calibri"/>
              </a:rPr>
              <a:t>Achieving real-time performance with high accuracy on standard hardware is challenging.</a:t>
            </a:r>
            <a:endParaRPr sz="37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67fba16b1e_0_18"/>
          <p:cNvSpPr txBox="1"/>
          <p:nvPr/>
        </p:nvSpPr>
        <p:spPr>
          <a:xfrm>
            <a:off x="931985" y="1395739"/>
            <a:ext cx="15316200" cy="2293500"/>
          </a:xfrm>
          <a:prstGeom prst="rect">
            <a:avLst/>
          </a:prstGeom>
          <a:noFill/>
          <a:ln>
            <a:noFill/>
          </a:ln>
        </p:spPr>
        <p:txBody>
          <a:bodyPr anchorCtr="0" anchor="t" bIns="45700" lIns="91425" spcFirstLastPara="1" rIns="91425" wrap="square" tIns="45700">
            <a:spAutoFit/>
          </a:bodyPr>
          <a:lstStyle/>
          <a:p>
            <a:pPr indent="0" lvl="0" marL="0" marR="0" rtl="0" algn="l">
              <a:lnSpc>
                <a:spcPct val="79444"/>
              </a:lnSpc>
              <a:spcBef>
                <a:spcPts val="0"/>
              </a:spcBef>
              <a:spcAft>
                <a:spcPts val="0"/>
              </a:spcAft>
              <a:buClr>
                <a:srgbClr val="02CDFF"/>
              </a:buClr>
              <a:buSzPts val="9000"/>
              <a:buFont typeface="Barlow Condensed"/>
              <a:buNone/>
            </a:pPr>
            <a:r>
              <a:rPr b="1" lang="en-US" sz="9000">
                <a:solidFill>
                  <a:srgbClr val="02CDFF"/>
                </a:solidFill>
                <a:latin typeface="Barlow Condensed"/>
                <a:ea typeface="Barlow Condensed"/>
                <a:cs typeface="Barlow Condensed"/>
                <a:sym typeface="Barlow Condensed"/>
              </a:rPr>
              <a:t>Ethical &amp; Privacy Considerations</a:t>
            </a:r>
            <a:endParaRPr b="1" sz="9000">
              <a:solidFill>
                <a:srgbClr val="02CDFF"/>
              </a:solidFill>
              <a:latin typeface="Barlow Condensed"/>
              <a:ea typeface="Barlow Condensed"/>
              <a:cs typeface="Barlow Condensed"/>
              <a:sym typeface="Barlow Condensed"/>
            </a:endParaRPr>
          </a:p>
          <a:p>
            <a:pPr indent="0" lvl="0" marL="0" marR="0" rtl="0" algn="l">
              <a:lnSpc>
                <a:spcPct val="79444"/>
              </a:lnSpc>
              <a:spcBef>
                <a:spcPts val="0"/>
              </a:spcBef>
              <a:spcAft>
                <a:spcPts val="0"/>
              </a:spcAft>
              <a:buClr>
                <a:srgbClr val="02CDFF"/>
              </a:buClr>
              <a:buSzPts val="9000"/>
              <a:buFont typeface="Barlow Condensed"/>
              <a:buNone/>
            </a:pPr>
            <a:r>
              <a:t/>
            </a:r>
            <a:endParaRPr b="1" sz="9000">
              <a:solidFill>
                <a:srgbClr val="02CDFF"/>
              </a:solidFill>
              <a:latin typeface="Barlow Condensed"/>
              <a:ea typeface="Barlow Condensed"/>
              <a:cs typeface="Barlow Condensed"/>
              <a:sym typeface="Barlow Condensed"/>
            </a:endParaRPr>
          </a:p>
        </p:txBody>
      </p:sp>
      <p:grpSp>
        <p:nvGrpSpPr>
          <p:cNvPr id="347" name="Google Shape;347;g367fba16b1e_0_18"/>
          <p:cNvGrpSpPr/>
          <p:nvPr/>
        </p:nvGrpSpPr>
        <p:grpSpPr>
          <a:xfrm>
            <a:off x="17749838" y="7382818"/>
            <a:ext cx="47841" cy="1885161"/>
            <a:chOff x="0" y="-38100"/>
            <a:chExt cx="12600" cy="496500"/>
          </a:xfrm>
        </p:grpSpPr>
        <p:sp>
          <p:nvSpPr>
            <p:cNvPr id="348" name="Google Shape;348;g367fba16b1e_0_18"/>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49" name="Google Shape;349;g367fba16b1e_0_18"/>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0" name="Google Shape;350;g367fba16b1e_0_18"/>
          <p:cNvGrpSpPr/>
          <p:nvPr/>
        </p:nvGrpSpPr>
        <p:grpSpPr>
          <a:xfrm>
            <a:off x="17259300" y="-144662"/>
            <a:ext cx="1028706" cy="1173367"/>
            <a:chOff x="0" y="-38100"/>
            <a:chExt cx="270933" cy="309033"/>
          </a:xfrm>
        </p:grpSpPr>
        <p:sp>
          <p:nvSpPr>
            <p:cNvPr id="351" name="Google Shape;351;g367fba16b1e_0_1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52" name="Google Shape;352;g367fba16b1e_0_18"/>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3" name="Google Shape;353;g367fba16b1e_0_18"/>
          <p:cNvGrpSpPr/>
          <p:nvPr/>
        </p:nvGrpSpPr>
        <p:grpSpPr>
          <a:xfrm>
            <a:off x="17259300" y="9113638"/>
            <a:ext cx="1028706" cy="1173367"/>
            <a:chOff x="0" y="-38100"/>
            <a:chExt cx="270933" cy="309033"/>
          </a:xfrm>
        </p:grpSpPr>
        <p:sp>
          <p:nvSpPr>
            <p:cNvPr id="354" name="Google Shape;354;g367fba16b1e_0_1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55" name="Google Shape;355;g367fba16b1e_0_18"/>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56" name="Google Shape;356;g367fba16b1e_0_18"/>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13</a:t>
            </a:r>
            <a:endParaRPr sz="27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57" name="Google Shape;357;g367fba16b1e_0_18"/>
          <p:cNvSpPr txBox="1"/>
          <p:nvPr/>
        </p:nvSpPr>
        <p:spPr>
          <a:xfrm>
            <a:off x="931975" y="3689250"/>
            <a:ext cx="17355900" cy="2216400"/>
          </a:xfrm>
          <a:prstGeom prst="rect">
            <a:avLst/>
          </a:prstGeom>
          <a:noFill/>
          <a:ln>
            <a:noFill/>
          </a:ln>
        </p:spPr>
        <p:txBody>
          <a:bodyPr anchorCtr="0" anchor="t" bIns="45700" lIns="91425" spcFirstLastPara="1" rIns="91425" wrap="square" tIns="45700">
            <a:spAutoFit/>
          </a:bodyPr>
          <a:lstStyle/>
          <a:p>
            <a:pPr indent="-622300" lvl="0" marL="571500" marR="0" rtl="0" algn="l">
              <a:spcBef>
                <a:spcPts val="0"/>
              </a:spcBef>
              <a:spcAft>
                <a:spcPts val="0"/>
              </a:spcAft>
              <a:buClr>
                <a:schemeClr val="dk1"/>
              </a:buClr>
              <a:buSzPts val="4600"/>
              <a:buFont typeface="Noto Sans Symbols"/>
              <a:buChar char="❖"/>
            </a:pPr>
            <a:r>
              <a:rPr b="1" lang="en-US" sz="4600">
                <a:solidFill>
                  <a:schemeClr val="dk1"/>
                </a:solidFill>
                <a:latin typeface="Calibri"/>
                <a:ea typeface="Calibri"/>
                <a:cs typeface="Calibri"/>
                <a:sym typeface="Calibri"/>
              </a:rPr>
              <a:t>No webcam data stored or transmitted</a:t>
            </a:r>
            <a:endParaRPr b="1" sz="4600">
              <a:solidFill>
                <a:schemeClr val="dk1"/>
              </a:solidFill>
              <a:latin typeface="Calibri"/>
              <a:ea typeface="Calibri"/>
              <a:cs typeface="Calibri"/>
              <a:sym typeface="Calibri"/>
            </a:endParaRPr>
          </a:p>
          <a:p>
            <a:pPr indent="-622300" lvl="0" marL="571500" marR="0" rtl="0" algn="l">
              <a:spcBef>
                <a:spcPts val="0"/>
              </a:spcBef>
              <a:spcAft>
                <a:spcPts val="0"/>
              </a:spcAft>
              <a:buClr>
                <a:schemeClr val="dk1"/>
              </a:buClr>
              <a:buSzPts val="4600"/>
              <a:buFont typeface="Noto Sans Symbols"/>
              <a:buChar char="❖"/>
            </a:pPr>
            <a:r>
              <a:rPr b="1" lang="en-US" sz="4600">
                <a:solidFill>
                  <a:schemeClr val="dk1"/>
                </a:solidFill>
                <a:latin typeface="Calibri"/>
                <a:ea typeface="Calibri"/>
                <a:cs typeface="Calibri"/>
                <a:sym typeface="Calibri"/>
              </a:rPr>
              <a:t>User consent required for camera access</a:t>
            </a:r>
            <a:endParaRPr b="1" sz="4600">
              <a:solidFill>
                <a:schemeClr val="dk1"/>
              </a:solidFill>
              <a:latin typeface="Calibri"/>
              <a:ea typeface="Calibri"/>
              <a:cs typeface="Calibri"/>
              <a:sym typeface="Calibri"/>
            </a:endParaRPr>
          </a:p>
          <a:p>
            <a:pPr indent="-622300" lvl="0" marL="571500" marR="0" rtl="0" algn="l">
              <a:spcBef>
                <a:spcPts val="0"/>
              </a:spcBef>
              <a:spcAft>
                <a:spcPts val="0"/>
              </a:spcAft>
              <a:buClr>
                <a:schemeClr val="dk1"/>
              </a:buClr>
              <a:buSzPts val="4600"/>
              <a:buFont typeface="Noto Sans Symbols"/>
              <a:buChar char="❖"/>
            </a:pPr>
            <a:r>
              <a:rPr b="1" lang="en-US" sz="4600">
                <a:solidFill>
                  <a:schemeClr val="dk1"/>
                </a:solidFill>
                <a:latin typeface="Calibri"/>
                <a:ea typeface="Calibri"/>
                <a:cs typeface="Calibri"/>
                <a:sym typeface="Calibri"/>
              </a:rPr>
              <a:t>Open-source code for transparency</a:t>
            </a:r>
            <a:endParaRPr b="1" sz="4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5"/>
          <p:cNvSpPr txBox="1"/>
          <p:nvPr/>
        </p:nvSpPr>
        <p:spPr>
          <a:xfrm>
            <a:off x="0" y="2705100"/>
            <a:ext cx="18288000" cy="7623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5000"/>
              </a:lnSpc>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In conclusion, our study successfully implemented a CNN and TensorFlow model for ASL alphabet recognition, achieving high accuracy rates.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However, certain letters posed challenges, highlighting the need for refining the model architecture and dataset selection.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Moving forward, incorporating hand landmark data could enhance the model's precision and resilience by providing detailed hand positioning information.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Further improvements can be made by refining the model's architecture and expanding the dataset. We are just setting  the foundation for advancements in ASL recognition technology, promoting accessibility and efficacy in real-world scenarios, such as education and 					communication for the deaf and hard of hearing.</a:t>
            </a:r>
            <a:endParaRPr/>
          </a:p>
          <a:p>
            <a:pPr indent="-234950" lvl="0" marL="457200" marR="0" rtl="0" algn="l">
              <a:lnSpc>
                <a:spcPct val="105000"/>
              </a:lnSpc>
              <a:spcBef>
                <a:spcPts val="1200"/>
              </a:spcBef>
              <a:spcAft>
                <a:spcPts val="0"/>
              </a:spcAft>
              <a:buClr>
                <a:schemeClr val="dk1"/>
              </a:buClr>
              <a:buSzPts val="3500"/>
              <a:buFont typeface="Noto Sans Symbols"/>
              <a:buNone/>
            </a:pPr>
            <a:r>
              <a:t/>
            </a:r>
            <a:endParaRPr sz="3500">
              <a:solidFill>
                <a:schemeClr val="dk1"/>
              </a:solidFill>
              <a:latin typeface="Times New Roman"/>
              <a:ea typeface="Times New Roman"/>
              <a:cs typeface="Times New Roman"/>
              <a:sym typeface="Times New Roman"/>
            </a:endParaRPr>
          </a:p>
          <a:p>
            <a:pPr indent="-457200" lvl="0" marL="457200" marR="0" rtl="0" algn="l">
              <a:lnSpc>
                <a:spcPct val="105000"/>
              </a:lnSpc>
              <a:spcBef>
                <a:spcPts val="1200"/>
              </a:spcBef>
              <a:spcAft>
                <a:spcPts val="0"/>
              </a:spcAft>
              <a:buClr>
                <a:schemeClr val="dk1"/>
              </a:buClr>
              <a:buSzPts val="3500"/>
              <a:buFont typeface="Noto Sans Symbols"/>
              <a:buChar char="❖"/>
            </a:pPr>
            <a:r>
              <a:rPr b="1" lang="en-US" sz="3500" u="sng">
                <a:solidFill>
                  <a:schemeClr val="hlink"/>
                </a:solidFill>
                <a:latin typeface="Times New Roman"/>
                <a:ea typeface="Times New Roman"/>
                <a:cs typeface="Times New Roman"/>
                <a:sym typeface="Times New Roman"/>
                <a:hlinkClick r:id="rId3"/>
              </a:rPr>
              <a:t>A video</a:t>
            </a:r>
            <a:r>
              <a:rPr b="1" lang="en-US" sz="3500" u="sng">
                <a:solidFill>
                  <a:schemeClr val="hlink"/>
                </a:solidFill>
                <a:latin typeface="Times New Roman"/>
                <a:ea typeface="Times New Roman"/>
                <a:cs typeface="Times New Roman"/>
                <a:sym typeface="Times New Roman"/>
                <a:hlinkClick r:id="rId4"/>
              </a:rPr>
              <a:t> walkthrough of project workflow and a </a:t>
            </a:r>
            <a:r>
              <a:rPr b="1" lang="en-US" sz="3500" u="sng">
                <a:solidFill>
                  <a:schemeClr val="hlink"/>
                </a:solidFill>
                <a:latin typeface="Times New Roman"/>
                <a:ea typeface="Times New Roman"/>
                <a:cs typeface="Times New Roman"/>
                <a:sym typeface="Times New Roman"/>
                <a:hlinkClick r:id="rId5"/>
              </a:rPr>
              <a:t>live </a:t>
            </a:r>
            <a:r>
              <a:rPr b="1" lang="en-US" sz="3500" u="sng">
                <a:solidFill>
                  <a:schemeClr val="hlink"/>
                </a:solidFill>
                <a:latin typeface="Times New Roman"/>
                <a:ea typeface="Times New Roman"/>
                <a:cs typeface="Times New Roman"/>
                <a:sym typeface="Times New Roman"/>
                <a:hlinkClick r:id="rId6"/>
              </a:rPr>
              <a:t>demo: (LINK)</a:t>
            </a:r>
            <a:endParaRPr b="1" sz="3500">
              <a:solidFill>
                <a:schemeClr val="dk1"/>
              </a:solidFill>
              <a:latin typeface="Times New Roman"/>
              <a:ea typeface="Times New Roman"/>
              <a:cs typeface="Times New Roman"/>
              <a:sym typeface="Times New Roman"/>
            </a:endParaRPr>
          </a:p>
        </p:txBody>
      </p:sp>
      <p:sp>
        <p:nvSpPr>
          <p:cNvPr id="363" name="Google Shape;363;p15"/>
          <p:cNvSpPr txBox="1"/>
          <p:nvPr/>
        </p:nvSpPr>
        <p:spPr>
          <a:xfrm>
            <a:off x="762000" y="723900"/>
            <a:ext cx="9144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0">
                <a:solidFill>
                  <a:srgbClr val="02CDFF"/>
                </a:solidFill>
                <a:latin typeface="Barlow Condensed"/>
                <a:ea typeface="Barlow Condensed"/>
                <a:cs typeface="Barlow Condensed"/>
                <a:sym typeface="Barlow Condensed"/>
              </a:rPr>
              <a:t>CONCLUSION</a:t>
            </a:r>
            <a:endParaRPr/>
          </a:p>
        </p:txBody>
      </p:sp>
      <p:grpSp>
        <p:nvGrpSpPr>
          <p:cNvPr id="364" name="Google Shape;364;p15"/>
          <p:cNvGrpSpPr/>
          <p:nvPr/>
        </p:nvGrpSpPr>
        <p:grpSpPr>
          <a:xfrm>
            <a:off x="17749838" y="7382818"/>
            <a:ext cx="47841" cy="1885161"/>
            <a:chOff x="0" y="-38100"/>
            <a:chExt cx="12600" cy="496500"/>
          </a:xfrm>
        </p:grpSpPr>
        <p:sp>
          <p:nvSpPr>
            <p:cNvPr id="365" name="Google Shape;365;p15"/>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66" name="Google Shape;366;p15"/>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7" name="Google Shape;367;p15"/>
          <p:cNvGrpSpPr/>
          <p:nvPr/>
        </p:nvGrpSpPr>
        <p:grpSpPr>
          <a:xfrm>
            <a:off x="17259300" y="9113638"/>
            <a:ext cx="1028706" cy="1173367"/>
            <a:chOff x="0" y="-38100"/>
            <a:chExt cx="270933" cy="309033"/>
          </a:xfrm>
        </p:grpSpPr>
        <p:sp>
          <p:nvSpPr>
            <p:cNvPr id="368" name="Google Shape;368;p1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69" name="Google Shape;369;p15"/>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0" name="Google Shape;370;p15"/>
          <p:cNvSpPr txBox="1"/>
          <p:nvPr/>
        </p:nvSpPr>
        <p:spPr>
          <a:xfrm>
            <a:off x="17499918" y="9638067"/>
            <a:ext cx="5475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15</a:t>
            </a:r>
            <a:endParaRPr b="1" sz="21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6"/>
          <p:cNvSpPr txBox="1"/>
          <p:nvPr/>
        </p:nvSpPr>
        <p:spPr>
          <a:xfrm>
            <a:off x="1447800" y="3689023"/>
            <a:ext cx="14935200" cy="49254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Email: </a:t>
            </a:r>
            <a:r>
              <a:rPr b="1" lang="en-US" sz="5000">
                <a:solidFill>
                  <a:schemeClr val="dk1"/>
                </a:solidFill>
                <a:latin typeface="Barlow Condensed"/>
                <a:ea typeface="Barlow Condensed"/>
                <a:cs typeface="Barlow Condensed"/>
                <a:sym typeface="Barlow Condensed"/>
              </a:rPr>
              <a:t>dsgaur1125@gmail.com</a:t>
            </a:r>
            <a:endParaRPr b="1" i="0" sz="5000">
              <a:solidFill>
                <a:schemeClr val="dk1"/>
              </a:solidFill>
              <a:latin typeface="Barlow Condensed"/>
              <a:ea typeface="Barlow Condensed"/>
              <a:cs typeface="Barlow Condensed"/>
              <a:sym typeface="Barlow Condensed"/>
            </a:endParaRPr>
          </a:p>
          <a:p>
            <a:pPr indent="-546100" lvl="0" marL="457200" rtl="0" algn="l">
              <a:spcBef>
                <a:spcPts val="0"/>
              </a:spcBef>
              <a:spcAft>
                <a:spcPts val="0"/>
              </a:spcAft>
              <a:buClr>
                <a:schemeClr val="dk1"/>
              </a:buClr>
              <a:buSzPts val="5000"/>
              <a:buFont typeface="Barlow Condensed"/>
              <a:buChar char="❖"/>
            </a:pPr>
            <a:r>
              <a:rPr b="1" lang="en-US" sz="5000">
                <a:solidFill>
                  <a:schemeClr val="dk1"/>
                </a:solidFill>
                <a:latin typeface="Barlow Condensed"/>
                <a:ea typeface="Barlow Condensed"/>
                <a:cs typeface="Barlow Condensed"/>
                <a:sym typeface="Barlow Condensed"/>
              </a:rPr>
              <a:t> </a:t>
            </a:r>
            <a:r>
              <a:rPr b="1" lang="en-US" sz="5000">
                <a:solidFill>
                  <a:schemeClr val="dk1"/>
                </a:solidFill>
                <a:latin typeface="Barlow Condensed"/>
                <a:ea typeface="Barlow Condensed"/>
                <a:cs typeface="Barlow Condensed"/>
                <a:sym typeface="Barlow Condensed"/>
              </a:rPr>
              <a:t>Spaces:</a:t>
            </a:r>
            <a:r>
              <a:rPr b="1" lang="en-US" sz="5000" u="sng">
                <a:solidFill>
                  <a:schemeClr val="hlink"/>
                </a:solidFill>
                <a:latin typeface="Barlow Condensed"/>
                <a:ea typeface="Barlow Condensed"/>
                <a:cs typeface="Barlow Condensed"/>
                <a:sym typeface="Barlow Condensed"/>
                <a:hlinkClick r:id="rId3"/>
              </a:rPr>
              <a:t>spaces/DurgeshRajput11/</a:t>
            </a:r>
            <a:endParaRPr b="1"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GitHub: </a:t>
            </a:r>
            <a:r>
              <a:rPr b="1" i="0" lang="en-US" sz="5000" u="sng">
                <a:solidFill>
                  <a:schemeClr val="hlink"/>
                </a:solidFill>
                <a:latin typeface="Barlow Condensed"/>
                <a:ea typeface="Barlow Condensed"/>
                <a:cs typeface="Barlow Condensed"/>
                <a:sym typeface="Barlow Condensed"/>
                <a:hlinkClick r:id="rId4"/>
              </a:rPr>
              <a:t>github.com/DurgeshRajput11</a:t>
            </a:r>
            <a:endParaRPr b="1"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LinkedIn: </a:t>
            </a:r>
            <a:r>
              <a:rPr b="1" i="0" lang="en-US" sz="5000" u="sng">
                <a:solidFill>
                  <a:schemeClr val="hlink"/>
                </a:solidFill>
                <a:latin typeface="Barlow Condensed"/>
                <a:ea typeface="Barlow Condensed"/>
                <a:cs typeface="Barlow Condensed"/>
                <a:sym typeface="Barlow Condensed"/>
                <a:hlinkClick r:id="rId5"/>
              </a:rPr>
              <a:t>linkedin</a:t>
            </a:r>
            <a:r>
              <a:rPr b="1" lang="en-US" sz="5000" u="sng">
                <a:solidFill>
                  <a:schemeClr val="hlink"/>
                </a:solidFill>
                <a:latin typeface="Barlow Condensed"/>
                <a:ea typeface="Barlow Condensed"/>
                <a:cs typeface="Barlow Condensed"/>
                <a:sym typeface="Barlow Condensed"/>
                <a:hlinkClick r:id="rId6"/>
              </a:rPr>
              <a:t>.com</a:t>
            </a:r>
            <a:endParaRPr b="1" i="0"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Project Repository:</a:t>
            </a:r>
            <a:r>
              <a:rPr b="1" i="0" lang="en-US" sz="5000">
                <a:solidFill>
                  <a:schemeClr val="dk1"/>
                </a:solidFill>
                <a:latin typeface="Barlow Condensed"/>
                <a:ea typeface="Barlow Condensed"/>
                <a:cs typeface="Barlow Condensed"/>
                <a:sym typeface="Barlow Condensed"/>
              </a:rPr>
              <a:t> </a:t>
            </a:r>
            <a:r>
              <a:rPr b="1" lang="en-US" sz="5000" u="sng">
                <a:solidFill>
                  <a:schemeClr val="hlink"/>
                </a:solidFill>
                <a:latin typeface="Barlow Condensed"/>
                <a:ea typeface="Barlow Condensed"/>
                <a:cs typeface="Barlow Condensed"/>
                <a:sym typeface="Barlow Condensed"/>
                <a:hlinkClick r:id="rId7"/>
              </a:rPr>
              <a:t>GitHub</a:t>
            </a:r>
            <a:br>
              <a:rPr b="1" lang="en-US" sz="5000">
                <a:solidFill>
                  <a:schemeClr val="dk1"/>
                </a:solidFill>
                <a:latin typeface="Barlow Condensed"/>
                <a:ea typeface="Barlow Condensed"/>
                <a:cs typeface="Barlow Condensed"/>
                <a:sym typeface="Barlow Condensed"/>
              </a:rPr>
            </a:br>
            <a:endParaRPr b="1" sz="5000">
              <a:solidFill>
                <a:schemeClr val="dk1"/>
              </a:solidFill>
              <a:latin typeface="Barlow Condensed"/>
              <a:ea typeface="Barlow Condensed"/>
              <a:cs typeface="Barlow Condensed"/>
              <a:sym typeface="Barlow Condensed"/>
            </a:endParaRPr>
          </a:p>
        </p:txBody>
      </p:sp>
      <p:sp>
        <p:nvSpPr>
          <p:cNvPr id="376" name="Google Shape;376;p16"/>
          <p:cNvSpPr txBox="1"/>
          <p:nvPr/>
        </p:nvSpPr>
        <p:spPr>
          <a:xfrm>
            <a:off x="1219200" y="1104900"/>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accent5"/>
                </a:solidFill>
                <a:latin typeface="Barlow Condensed"/>
                <a:ea typeface="Barlow Condensed"/>
                <a:cs typeface="Barlow Condensed"/>
                <a:sym typeface="Barlow Condensed"/>
              </a:rPr>
              <a:t>Contact Information</a:t>
            </a:r>
            <a:endParaRPr/>
          </a:p>
        </p:txBody>
      </p:sp>
      <p:grpSp>
        <p:nvGrpSpPr>
          <p:cNvPr id="377" name="Google Shape;377;p16"/>
          <p:cNvGrpSpPr/>
          <p:nvPr/>
        </p:nvGrpSpPr>
        <p:grpSpPr>
          <a:xfrm>
            <a:off x="17749838" y="7382818"/>
            <a:ext cx="47841" cy="1885161"/>
            <a:chOff x="0" y="-38100"/>
            <a:chExt cx="12600" cy="496500"/>
          </a:xfrm>
        </p:grpSpPr>
        <p:sp>
          <p:nvSpPr>
            <p:cNvPr id="378" name="Google Shape;378;p16"/>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79" name="Google Shape;379;p16"/>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0" name="Google Shape;380;p16"/>
          <p:cNvGrpSpPr/>
          <p:nvPr/>
        </p:nvGrpSpPr>
        <p:grpSpPr>
          <a:xfrm>
            <a:off x="17259300" y="9113638"/>
            <a:ext cx="1028706" cy="1173367"/>
            <a:chOff x="0" y="-38100"/>
            <a:chExt cx="270933" cy="309033"/>
          </a:xfrm>
        </p:grpSpPr>
        <p:sp>
          <p:nvSpPr>
            <p:cNvPr id="381" name="Google Shape;381;p1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82" name="Google Shape;382;p16"/>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3" name="Google Shape;383;p16"/>
          <p:cNvSpPr txBox="1"/>
          <p:nvPr/>
        </p:nvSpPr>
        <p:spPr>
          <a:xfrm>
            <a:off x="17499918" y="9638067"/>
            <a:ext cx="5475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15</a:t>
            </a:r>
            <a:endParaRPr b="1" sz="2100">
              <a:solidFill>
                <a:srgbClr val="FFFFFF"/>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7"/>
          <p:cNvSpPr txBox="1"/>
          <p:nvPr/>
        </p:nvSpPr>
        <p:spPr>
          <a:xfrm>
            <a:off x="1790700" y="4097059"/>
            <a:ext cx="14706600"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0">
                <a:solidFill>
                  <a:schemeClr val="accent5"/>
                </a:solidFill>
                <a:latin typeface="Barlow Condensed"/>
                <a:ea typeface="Barlow Condensed"/>
                <a:cs typeface="Barlow Condensed"/>
                <a:sym typeface="Barlow Condensed"/>
              </a:rPr>
              <a:t>THANKS FOR YOUR TIME</a:t>
            </a:r>
            <a:endParaRPr/>
          </a:p>
        </p:txBody>
      </p:sp>
      <p:grpSp>
        <p:nvGrpSpPr>
          <p:cNvPr id="389" name="Google Shape;389;p17"/>
          <p:cNvGrpSpPr/>
          <p:nvPr/>
        </p:nvGrpSpPr>
        <p:grpSpPr>
          <a:xfrm>
            <a:off x="17749838" y="7382818"/>
            <a:ext cx="47841" cy="1885161"/>
            <a:chOff x="0" y="-38100"/>
            <a:chExt cx="12600" cy="496500"/>
          </a:xfrm>
        </p:grpSpPr>
        <p:sp>
          <p:nvSpPr>
            <p:cNvPr id="390" name="Google Shape;390;p17"/>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91" name="Google Shape;391;p17"/>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92" name="Google Shape;392;p17"/>
          <p:cNvGrpSpPr/>
          <p:nvPr/>
        </p:nvGrpSpPr>
        <p:grpSpPr>
          <a:xfrm>
            <a:off x="17259300" y="9113638"/>
            <a:ext cx="1028706" cy="1173367"/>
            <a:chOff x="0" y="-38100"/>
            <a:chExt cx="270933" cy="309033"/>
          </a:xfrm>
        </p:grpSpPr>
        <p:sp>
          <p:nvSpPr>
            <p:cNvPr id="393" name="Google Shape;393;p1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94" name="Google Shape;394;p17"/>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5" name="Google Shape;395;p17"/>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100">
                <a:solidFill>
                  <a:srgbClr val="FFFFFF"/>
                </a:solidFill>
                <a:latin typeface="Open Sans"/>
                <a:ea typeface="Open Sans"/>
                <a:cs typeface="Open Sans"/>
                <a:sym typeface="Open Sans"/>
              </a:rPr>
              <a:t>16</a:t>
            </a:r>
            <a:endParaRPr sz="21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2"/>
          <p:cNvGrpSpPr/>
          <p:nvPr/>
        </p:nvGrpSpPr>
        <p:grpSpPr>
          <a:xfrm>
            <a:off x="17749838" y="7382819"/>
            <a:ext cx="47625" cy="1885006"/>
            <a:chOff x="0" y="-38100"/>
            <a:chExt cx="12543" cy="496462"/>
          </a:xfrm>
        </p:grpSpPr>
        <p:sp>
          <p:nvSpPr>
            <p:cNvPr id="106" name="Google Shape;106;p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07" name="Google Shape;107;p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2"/>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09" name="Google Shape;109;p2"/>
          <p:cNvGrpSpPr/>
          <p:nvPr/>
        </p:nvGrpSpPr>
        <p:grpSpPr>
          <a:xfrm>
            <a:off x="17259300" y="-144661"/>
            <a:ext cx="1028700" cy="1173361"/>
            <a:chOff x="0" y="-38100"/>
            <a:chExt cx="270933" cy="309033"/>
          </a:xfrm>
        </p:grpSpPr>
        <p:sp>
          <p:nvSpPr>
            <p:cNvPr id="110" name="Google Shape;110;p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11" name="Google Shape;111;p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2" name="Google Shape;112;p2"/>
          <p:cNvGrpSpPr/>
          <p:nvPr/>
        </p:nvGrpSpPr>
        <p:grpSpPr>
          <a:xfrm>
            <a:off x="17259300" y="9113639"/>
            <a:ext cx="1028700" cy="1173361"/>
            <a:chOff x="0" y="-38100"/>
            <a:chExt cx="270933" cy="309033"/>
          </a:xfrm>
        </p:grpSpPr>
        <p:sp>
          <p:nvSpPr>
            <p:cNvPr id="113" name="Google Shape;113;p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14" name="Google Shape;114;p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2"/>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02</a:t>
            </a:r>
            <a:endParaRPr/>
          </a:p>
        </p:txBody>
      </p:sp>
      <p:sp>
        <p:nvSpPr>
          <p:cNvPr id="116" name="Google Shape;116;p2"/>
          <p:cNvSpPr txBox="1"/>
          <p:nvPr/>
        </p:nvSpPr>
        <p:spPr>
          <a:xfrm>
            <a:off x="842873" y="1790700"/>
            <a:ext cx="7092767" cy="923330"/>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INTRODUCTION</a:t>
            </a:r>
            <a:endParaRPr/>
          </a:p>
        </p:txBody>
      </p:sp>
      <p:sp>
        <p:nvSpPr>
          <p:cNvPr id="117" name="Google Shape;117;p2"/>
          <p:cNvSpPr txBox="1"/>
          <p:nvPr/>
        </p:nvSpPr>
        <p:spPr>
          <a:xfrm>
            <a:off x="848735" y="3221178"/>
            <a:ext cx="9695586" cy="5924699"/>
          </a:xfrm>
          <a:prstGeom prst="rect">
            <a:avLst/>
          </a:prstGeom>
          <a:noFill/>
          <a:ln>
            <a:noFill/>
          </a:ln>
        </p:spPr>
        <p:txBody>
          <a:bodyPr anchorCtr="0" anchor="t" bIns="0" lIns="0" spcFirstLastPara="1" rIns="0" wrap="square" tIns="0">
            <a:spAutoFit/>
          </a:bodyPr>
          <a:lstStyle/>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American Sign Language (ASL) is a visual language used by the deaf and hard-of-hearing community.</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Automatic ASL recognition helps bridge the communication gap.</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This project uses deep learning to recognize ASL  alphabets from images.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This project uses CNN and TensorFlow to translate ASL and to improve communication between hearing and deaf individuals.</a:t>
            </a:r>
            <a:endParaRPr/>
          </a:p>
          <a:p>
            <a:pPr indent="-234950" lvl="0" marL="457200" marR="0" rtl="0" algn="l">
              <a:spcBef>
                <a:spcPts val="0"/>
              </a:spcBef>
              <a:spcAft>
                <a:spcPts val="0"/>
              </a:spcAft>
              <a:buClr>
                <a:schemeClr val="dk1"/>
              </a:buClr>
              <a:buSzPts val="3500"/>
              <a:buFont typeface="Noto Sans Symbols"/>
              <a:buNone/>
            </a:pPr>
            <a:r>
              <a:t/>
            </a:r>
            <a:endParaRPr sz="3500">
              <a:solidFill>
                <a:schemeClr val="dk1"/>
              </a:solidFill>
              <a:latin typeface="Times New Roman"/>
              <a:ea typeface="Times New Roman"/>
              <a:cs typeface="Times New Roman"/>
              <a:sym typeface="Times New Roman"/>
            </a:endParaRPr>
          </a:p>
        </p:txBody>
      </p:sp>
      <p:pic>
        <p:nvPicPr>
          <p:cNvPr id="118" name="Google Shape;118;p2"/>
          <p:cNvPicPr preferRelativeResize="0"/>
          <p:nvPr/>
        </p:nvPicPr>
        <p:blipFill rotWithShape="1">
          <a:blip r:embed="rId4">
            <a:alphaModFix/>
          </a:blip>
          <a:srcRect b="0" l="0" r="0" t="0"/>
          <a:stretch/>
        </p:blipFill>
        <p:spPr>
          <a:xfrm>
            <a:off x="11682677" y="2406866"/>
            <a:ext cx="4473437" cy="6328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3"/>
          <p:cNvGrpSpPr/>
          <p:nvPr/>
        </p:nvGrpSpPr>
        <p:grpSpPr>
          <a:xfrm>
            <a:off x="17749838" y="7382819"/>
            <a:ext cx="47625" cy="1885006"/>
            <a:chOff x="0" y="-38100"/>
            <a:chExt cx="12543" cy="496462"/>
          </a:xfrm>
        </p:grpSpPr>
        <p:sp>
          <p:nvSpPr>
            <p:cNvPr id="124" name="Google Shape;124;p3"/>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25" name="Google Shape;125;p3"/>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 name="Google Shape;126;p3"/>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27" name="Google Shape;127;p3"/>
          <p:cNvGrpSpPr/>
          <p:nvPr/>
        </p:nvGrpSpPr>
        <p:grpSpPr>
          <a:xfrm>
            <a:off x="17259300" y="-144661"/>
            <a:ext cx="1028700" cy="1173361"/>
            <a:chOff x="0" y="-38100"/>
            <a:chExt cx="270933" cy="309033"/>
          </a:xfrm>
        </p:grpSpPr>
        <p:sp>
          <p:nvSpPr>
            <p:cNvPr id="128" name="Google Shape;128;p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29" name="Google Shape;129;p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0" name="Google Shape;130;p3"/>
          <p:cNvGrpSpPr/>
          <p:nvPr/>
        </p:nvGrpSpPr>
        <p:grpSpPr>
          <a:xfrm>
            <a:off x="17259300" y="9113639"/>
            <a:ext cx="1028700" cy="1173361"/>
            <a:chOff x="0" y="-38100"/>
            <a:chExt cx="270933" cy="309033"/>
          </a:xfrm>
        </p:grpSpPr>
        <p:sp>
          <p:nvSpPr>
            <p:cNvPr id="131" name="Google Shape;131;p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32" name="Google Shape;132;p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3"/>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03</a:t>
            </a:r>
            <a:endParaRPr/>
          </a:p>
        </p:txBody>
      </p:sp>
      <p:sp>
        <p:nvSpPr>
          <p:cNvPr id="134" name="Google Shape;134;p3"/>
          <p:cNvSpPr txBox="1"/>
          <p:nvPr/>
        </p:nvSpPr>
        <p:spPr>
          <a:xfrm>
            <a:off x="1371600" y="1544241"/>
            <a:ext cx="9982201" cy="1846659"/>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Problem &amp; Motivation</a:t>
            </a:r>
            <a:endParaRPr/>
          </a:p>
          <a:p>
            <a:pPr indent="0" lvl="0" marL="0" marR="0" rtl="0" algn="l">
              <a:lnSpc>
                <a:spcPct val="89375"/>
              </a:lnSpc>
              <a:spcBef>
                <a:spcPts val="0"/>
              </a:spcBef>
              <a:spcAft>
                <a:spcPts val="0"/>
              </a:spcAft>
              <a:buNone/>
            </a:pPr>
            <a:r>
              <a:t/>
            </a:r>
            <a:endParaRPr b="1" sz="8000">
              <a:solidFill>
                <a:srgbClr val="02CDFF"/>
              </a:solidFill>
              <a:latin typeface="Barlow Condensed"/>
              <a:ea typeface="Barlow Condensed"/>
              <a:cs typeface="Barlow Condensed"/>
              <a:sym typeface="Barlow Condensed"/>
            </a:endParaRPr>
          </a:p>
        </p:txBody>
      </p:sp>
      <p:sp>
        <p:nvSpPr>
          <p:cNvPr id="135" name="Google Shape;135;p3"/>
          <p:cNvSpPr txBox="1"/>
          <p:nvPr/>
        </p:nvSpPr>
        <p:spPr>
          <a:xfrm>
            <a:off x="2240788" y="7105600"/>
            <a:ext cx="496110" cy="297180"/>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1" lang="en-US" sz="1799">
                <a:solidFill>
                  <a:srgbClr val="FFFFFF"/>
                </a:solidFill>
                <a:latin typeface="Open Sans"/>
                <a:ea typeface="Open Sans"/>
                <a:cs typeface="Open Sans"/>
                <a:sym typeface="Open Sans"/>
              </a:rPr>
              <a:t>01</a:t>
            </a:r>
            <a:endParaRPr/>
          </a:p>
        </p:txBody>
      </p:sp>
      <p:sp>
        <p:nvSpPr>
          <p:cNvPr id="136" name="Google Shape;136;p3"/>
          <p:cNvSpPr txBox="1"/>
          <p:nvPr/>
        </p:nvSpPr>
        <p:spPr>
          <a:xfrm>
            <a:off x="7255969" y="7105600"/>
            <a:ext cx="496110" cy="297180"/>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1" lang="en-US" sz="1799">
                <a:solidFill>
                  <a:srgbClr val="FFFFFF"/>
                </a:solidFill>
                <a:latin typeface="Open Sans"/>
                <a:ea typeface="Open Sans"/>
                <a:cs typeface="Open Sans"/>
                <a:sym typeface="Open Sans"/>
              </a:rPr>
              <a:t>02</a:t>
            </a:r>
            <a:endParaRPr/>
          </a:p>
        </p:txBody>
      </p:sp>
      <p:sp>
        <p:nvSpPr>
          <p:cNvPr id="137" name="Google Shape;137;p3"/>
          <p:cNvSpPr txBox="1"/>
          <p:nvPr/>
        </p:nvSpPr>
        <p:spPr>
          <a:xfrm>
            <a:off x="1371600" y="3390900"/>
            <a:ext cx="12677776" cy="55011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Communication barriers affect over 70 million deaf individuals worldwide.</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Lack of accessible communication tools limits social and educational opportunities.</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Goal: Develop an automated ASL recognition system with &gt;95% accuracy to bridge this gap.</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Utilize modern AI frameworks for robust and scalable solutions.</a:t>
            </a:r>
            <a:endParaRPr/>
          </a:p>
          <a:p>
            <a:pPr indent="-101600" lvl="0" marL="342900" marR="0" rtl="0" algn="l">
              <a:spcBef>
                <a:spcPts val="0"/>
              </a:spcBef>
              <a:spcAft>
                <a:spcPts val="0"/>
              </a:spcAft>
              <a:buClr>
                <a:schemeClr val="dk1"/>
              </a:buClr>
              <a:buSzPts val="3800"/>
              <a:buFont typeface="Noto Sans Symbols"/>
              <a:buNone/>
            </a:pPr>
            <a:r>
              <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4"/>
          <p:cNvGrpSpPr/>
          <p:nvPr/>
        </p:nvGrpSpPr>
        <p:grpSpPr>
          <a:xfrm>
            <a:off x="17749838" y="7382819"/>
            <a:ext cx="47625" cy="1885006"/>
            <a:chOff x="0" y="-38100"/>
            <a:chExt cx="12543" cy="496462"/>
          </a:xfrm>
        </p:grpSpPr>
        <p:sp>
          <p:nvSpPr>
            <p:cNvPr id="143" name="Google Shape;143;p4"/>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44" name="Google Shape;144;p4"/>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4"/>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46" name="Google Shape;146;p4"/>
          <p:cNvGrpSpPr/>
          <p:nvPr/>
        </p:nvGrpSpPr>
        <p:grpSpPr>
          <a:xfrm>
            <a:off x="17259300" y="-144661"/>
            <a:ext cx="1028700" cy="1173361"/>
            <a:chOff x="0" y="-38100"/>
            <a:chExt cx="270933" cy="309033"/>
          </a:xfrm>
        </p:grpSpPr>
        <p:sp>
          <p:nvSpPr>
            <p:cNvPr id="147" name="Google Shape;147;p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48" name="Google Shape;148;p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9" name="Google Shape;149;p4"/>
          <p:cNvGrpSpPr/>
          <p:nvPr/>
        </p:nvGrpSpPr>
        <p:grpSpPr>
          <a:xfrm>
            <a:off x="17259300" y="9113639"/>
            <a:ext cx="1028700" cy="1173361"/>
            <a:chOff x="0" y="-38100"/>
            <a:chExt cx="270933" cy="309033"/>
          </a:xfrm>
        </p:grpSpPr>
        <p:sp>
          <p:nvSpPr>
            <p:cNvPr id="150" name="Google Shape;150;p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51" name="Google Shape;151;p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2" name="Google Shape;152;p4"/>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04</a:t>
            </a:r>
            <a:endParaRPr/>
          </a:p>
        </p:txBody>
      </p:sp>
      <p:sp>
        <p:nvSpPr>
          <p:cNvPr id="153" name="Google Shape;153;p4"/>
          <p:cNvSpPr txBox="1"/>
          <p:nvPr/>
        </p:nvSpPr>
        <p:spPr>
          <a:xfrm>
            <a:off x="1371600" y="1590647"/>
            <a:ext cx="6716002" cy="923330"/>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Project Objectives</a:t>
            </a:r>
            <a:endParaRPr/>
          </a:p>
        </p:txBody>
      </p:sp>
      <p:sp>
        <p:nvSpPr>
          <p:cNvPr id="154" name="Google Shape;154;p4"/>
          <p:cNvSpPr txBox="1"/>
          <p:nvPr/>
        </p:nvSpPr>
        <p:spPr>
          <a:xfrm>
            <a:off x="1371600" y="3619500"/>
            <a:ext cx="14735176" cy="418576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Develop a robust, real-time ASL recognition system to bridge communication gaps.</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Target &gt;95% accuracy for practical usability in diverse environments.</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Ensure accessibility through a user-friendly interface and open-source deployment.</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Leverage state-of-the-art deep learning and computer vision techniques.</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5"/>
          <p:cNvGrpSpPr/>
          <p:nvPr/>
        </p:nvGrpSpPr>
        <p:grpSpPr>
          <a:xfrm>
            <a:off x="17749838" y="7382819"/>
            <a:ext cx="47625" cy="1885006"/>
            <a:chOff x="0" y="-38100"/>
            <a:chExt cx="12543" cy="496462"/>
          </a:xfrm>
        </p:grpSpPr>
        <p:sp>
          <p:nvSpPr>
            <p:cNvPr id="160" name="Google Shape;160;p5"/>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61" name="Google Shape;161;p5"/>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5"/>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63" name="Google Shape;163;p5"/>
          <p:cNvGrpSpPr/>
          <p:nvPr/>
        </p:nvGrpSpPr>
        <p:grpSpPr>
          <a:xfrm>
            <a:off x="17259300" y="-144661"/>
            <a:ext cx="1028700" cy="1173361"/>
            <a:chOff x="0" y="-38100"/>
            <a:chExt cx="270933" cy="309033"/>
          </a:xfrm>
        </p:grpSpPr>
        <p:sp>
          <p:nvSpPr>
            <p:cNvPr id="164" name="Google Shape;164;p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65" name="Google Shape;165;p5"/>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6" name="Google Shape;166;p5"/>
          <p:cNvGrpSpPr/>
          <p:nvPr/>
        </p:nvGrpSpPr>
        <p:grpSpPr>
          <a:xfrm>
            <a:off x="17259300" y="9113639"/>
            <a:ext cx="1028700" cy="1173361"/>
            <a:chOff x="0" y="-38100"/>
            <a:chExt cx="270933" cy="309033"/>
          </a:xfrm>
        </p:grpSpPr>
        <p:sp>
          <p:nvSpPr>
            <p:cNvPr id="167" name="Google Shape;167;p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68" name="Google Shape;168;p5"/>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9" name="Google Shape;169;p5"/>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05</a:t>
            </a:r>
            <a:endParaRPr/>
          </a:p>
        </p:txBody>
      </p:sp>
      <p:sp>
        <p:nvSpPr>
          <p:cNvPr id="170" name="Google Shape;170;p5"/>
          <p:cNvSpPr txBox="1"/>
          <p:nvPr/>
        </p:nvSpPr>
        <p:spPr>
          <a:xfrm>
            <a:off x="1260230" y="1347764"/>
            <a:ext cx="9253041"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Technology Stack Overview</a:t>
            </a:r>
            <a:endParaRPr/>
          </a:p>
        </p:txBody>
      </p:sp>
      <p:sp>
        <p:nvSpPr>
          <p:cNvPr id="171" name="Google Shape;171;p5"/>
          <p:cNvSpPr txBox="1"/>
          <p:nvPr/>
        </p:nvSpPr>
        <p:spPr>
          <a:xfrm>
            <a:off x="1295399" y="3076092"/>
            <a:ext cx="14497037" cy="493981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Deep Learning Frameworks: TensorFlow, Keras for model development and training.</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Transfer Learning Models: VGG16, ResNet50, MobileNetV2,    InceptionV3, EfficientNet—chosen for proven performance in image classification tasks.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Hand Detection: MediaPipe for precise, real-time hand landmark extraction.</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Deployment: Hugging Face Spaces for public, cloud-based access.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Supporting Libraries: OpenCV for image processing, scikit-learn for evaluation metrics.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6"/>
          <p:cNvGrpSpPr/>
          <p:nvPr/>
        </p:nvGrpSpPr>
        <p:grpSpPr>
          <a:xfrm>
            <a:off x="17749838" y="7382819"/>
            <a:ext cx="47625" cy="1885006"/>
            <a:chOff x="0" y="-38100"/>
            <a:chExt cx="12543" cy="496462"/>
          </a:xfrm>
        </p:grpSpPr>
        <p:sp>
          <p:nvSpPr>
            <p:cNvPr id="177" name="Google Shape;177;p6"/>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78" name="Google Shape;178;p6"/>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6"/>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80" name="Google Shape;180;p6"/>
          <p:cNvGrpSpPr/>
          <p:nvPr/>
        </p:nvGrpSpPr>
        <p:grpSpPr>
          <a:xfrm>
            <a:off x="17259300" y="-144661"/>
            <a:ext cx="1028700" cy="1173361"/>
            <a:chOff x="0" y="-38100"/>
            <a:chExt cx="270933" cy="309033"/>
          </a:xfrm>
        </p:grpSpPr>
        <p:sp>
          <p:nvSpPr>
            <p:cNvPr id="181" name="Google Shape;181;p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82" name="Google Shape;182;p6"/>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 name="Google Shape;183;p6"/>
          <p:cNvGrpSpPr/>
          <p:nvPr/>
        </p:nvGrpSpPr>
        <p:grpSpPr>
          <a:xfrm>
            <a:off x="17259300" y="9113639"/>
            <a:ext cx="1028700" cy="1173361"/>
            <a:chOff x="0" y="-38100"/>
            <a:chExt cx="270933" cy="309033"/>
          </a:xfrm>
        </p:grpSpPr>
        <p:sp>
          <p:nvSpPr>
            <p:cNvPr id="184" name="Google Shape;184;p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85" name="Google Shape;185;p6"/>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6"/>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06</a:t>
            </a:r>
            <a:endParaRPr/>
          </a:p>
        </p:txBody>
      </p:sp>
      <p:sp>
        <p:nvSpPr>
          <p:cNvPr id="187" name="Google Shape;187;p6"/>
          <p:cNvSpPr txBox="1"/>
          <p:nvPr/>
        </p:nvSpPr>
        <p:spPr>
          <a:xfrm>
            <a:off x="842873" y="1313157"/>
            <a:ext cx="12349311"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 Dataset Collection &amp; Preprocessing</a:t>
            </a:r>
            <a:endParaRPr/>
          </a:p>
        </p:txBody>
      </p:sp>
      <p:graphicFrame>
        <p:nvGraphicFramePr>
          <p:cNvPr id="188" name="Google Shape;188;p6"/>
          <p:cNvGraphicFramePr/>
          <p:nvPr/>
        </p:nvGraphicFramePr>
        <p:xfrm>
          <a:off x="872180" y="3086100"/>
          <a:ext cx="3000000" cy="3000000"/>
        </p:xfrm>
        <a:graphic>
          <a:graphicData uri="http://schemas.openxmlformats.org/drawingml/2006/table">
            <a:tbl>
              <a:tblPr>
                <a:noFill/>
                <a:tableStyleId>{1EB9EFE8-F736-41CB-9782-9951831B03A1}</a:tableStyleId>
              </a:tblPr>
              <a:tblGrid>
                <a:gridCol w="2644325"/>
                <a:gridCol w="2644325"/>
                <a:gridCol w="2644325"/>
                <a:gridCol w="2644325"/>
                <a:gridCol w="4019100"/>
              </a:tblGrid>
              <a:tr h="218475">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Dataset Name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Number of Classes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Number of Samples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Image Size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Data Source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r>
              <a:tr h="989475">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Alphabet</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29</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87,000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200x200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4"/>
                        </a:rPr>
                        <a:t>Custom collection</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MNIST-ASL</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24</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22,200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28x28</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5"/>
                        </a:rPr>
                        <a:t>Kaggle</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Finger Spelling</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24</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67,000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100x100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6"/>
                        </a:rPr>
                        <a:t>Custom collection</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Synthetic ASL Alphabet</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27</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512x512</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7"/>
                        </a:rPr>
                        <a:t>Kaggle</a:t>
                      </a:r>
                      <a:endParaRPr sz="27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700"/>
                        <a:buFont typeface="Calibri"/>
                        <a:buNone/>
                      </a:pPr>
                      <a:r>
                        <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11475">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Sign Language Alphabet Pictures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26</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8442</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1920x1920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8"/>
                        </a:rPr>
                        <a:t>Kaggle</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7"/>
          <p:cNvGrpSpPr/>
          <p:nvPr/>
        </p:nvGrpSpPr>
        <p:grpSpPr>
          <a:xfrm>
            <a:off x="17749838" y="7382819"/>
            <a:ext cx="47625" cy="1885006"/>
            <a:chOff x="0" y="-38100"/>
            <a:chExt cx="12543" cy="496462"/>
          </a:xfrm>
        </p:grpSpPr>
        <p:sp>
          <p:nvSpPr>
            <p:cNvPr id="194" name="Google Shape;194;p7"/>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95" name="Google Shape;195;p7"/>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7"/>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97" name="Google Shape;197;p7"/>
          <p:cNvGrpSpPr/>
          <p:nvPr/>
        </p:nvGrpSpPr>
        <p:grpSpPr>
          <a:xfrm>
            <a:off x="17259300" y="-144661"/>
            <a:ext cx="1028700" cy="1173361"/>
            <a:chOff x="0" y="-38100"/>
            <a:chExt cx="270933" cy="309033"/>
          </a:xfrm>
        </p:grpSpPr>
        <p:sp>
          <p:nvSpPr>
            <p:cNvPr id="198" name="Google Shape;198;p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99" name="Google Shape;199;p7"/>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 name="Google Shape;200;p7"/>
          <p:cNvGrpSpPr/>
          <p:nvPr/>
        </p:nvGrpSpPr>
        <p:grpSpPr>
          <a:xfrm>
            <a:off x="17259300" y="9113639"/>
            <a:ext cx="1028700" cy="1173361"/>
            <a:chOff x="0" y="-38100"/>
            <a:chExt cx="270933" cy="309033"/>
          </a:xfrm>
        </p:grpSpPr>
        <p:sp>
          <p:nvSpPr>
            <p:cNvPr id="201" name="Google Shape;201;p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02" name="Google Shape;202;p7"/>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7"/>
          <p:cNvSpPr txBox="1"/>
          <p:nvPr/>
        </p:nvSpPr>
        <p:spPr>
          <a:xfrm>
            <a:off x="17499918" y="9638067"/>
            <a:ext cx="547464" cy="275140"/>
          </a:xfrm>
          <a:prstGeom prst="rect">
            <a:avLst/>
          </a:prstGeom>
          <a:noFill/>
          <a:ln>
            <a:noFill/>
          </a:ln>
        </p:spPr>
        <p:txBody>
          <a:bodyPr anchorCtr="0" anchor="t" bIns="0" lIns="0" spcFirstLastPara="1" rIns="0" wrap="square" tIns="0">
            <a:spAutoFit/>
          </a:bodyPr>
          <a:lstStyle/>
          <a:p>
            <a:pPr indent="0" lvl="0" marL="0" marR="0" rtl="0" algn="ctr">
              <a:lnSpc>
                <a:spcPct val="78400"/>
              </a:lnSpc>
              <a:spcBef>
                <a:spcPts val="0"/>
              </a:spcBef>
              <a:spcAft>
                <a:spcPts val="0"/>
              </a:spcAft>
              <a:buNone/>
            </a:pPr>
            <a:r>
              <a:rPr b="1" lang="en-US" sz="2500">
                <a:solidFill>
                  <a:srgbClr val="FFFFFF"/>
                </a:solidFill>
                <a:latin typeface="Open Sans"/>
                <a:ea typeface="Open Sans"/>
                <a:cs typeface="Open Sans"/>
                <a:sym typeface="Open Sans"/>
              </a:rPr>
              <a:t>07</a:t>
            </a:r>
            <a:endParaRPr/>
          </a:p>
        </p:txBody>
      </p:sp>
      <p:sp>
        <p:nvSpPr>
          <p:cNvPr id="204" name="Google Shape;204;p7"/>
          <p:cNvSpPr txBox="1"/>
          <p:nvPr/>
        </p:nvSpPr>
        <p:spPr>
          <a:xfrm>
            <a:off x="878042" y="2400300"/>
            <a:ext cx="15458408" cy="3600986"/>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Dataset: ASL Alphabet Dataset asl-alphabet from Kaggle, containing 29 classes And 87,000 samples (A-Z, plus 'delete', 'nothing', 'space’).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Resize images to 224x224 pixels for compatibility with pre-trained models.</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Normalize pixel values to  for stable training.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One-hot encode labels for multi-class classification.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Split data: 80% training, 20% validation/test</a:t>
            </a:r>
            <a:endParaRPr/>
          </a:p>
        </p:txBody>
      </p:sp>
      <p:sp>
        <p:nvSpPr>
          <p:cNvPr id="205" name="Google Shape;205;p7"/>
          <p:cNvSpPr txBox="1"/>
          <p:nvPr/>
        </p:nvSpPr>
        <p:spPr>
          <a:xfrm>
            <a:off x="860458" y="741131"/>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rgbClr val="02CDFF"/>
                </a:solidFill>
                <a:latin typeface="Barlow Condensed"/>
                <a:ea typeface="Barlow Condensed"/>
                <a:cs typeface="Barlow Condensed"/>
                <a:sym typeface="Barlow Condensed"/>
              </a:rPr>
              <a:t>Dataset Used</a:t>
            </a:r>
            <a:endParaRPr b="1" sz="8000">
              <a:solidFill>
                <a:schemeClr val="accent5"/>
              </a:solidFill>
              <a:latin typeface="Barlow Condensed"/>
              <a:ea typeface="Barlow Condensed"/>
              <a:cs typeface="Barlow Condensed"/>
              <a:sym typeface="Barlow Condensed"/>
            </a:endParaRPr>
          </a:p>
        </p:txBody>
      </p:sp>
      <p:pic>
        <p:nvPicPr>
          <p:cNvPr id="206" name="Google Shape;206;p7"/>
          <p:cNvPicPr preferRelativeResize="0"/>
          <p:nvPr/>
        </p:nvPicPr>
        <p:blipFill rotWithShape="1">
          <a:blip r:embed="rId4">
            <a:alphaModFix/>
          </a:blip>
          <a:srcRect b="2861" l="988" r="19" t="3888"/>
          <a:stretch/>
        </p:blipFill>
        <p:spPr>
          <a:xfrm>
            <a:off x="-124799" y="6110800"/>
            <a:ext cx="12344675" cy="4176200"/>
          </a:xfrm>
          <a:prstGeom prst="rect">
            <a:avLst/>
          </a:prstGeom>
          <a:noFill/>
          <a:ln>
            <a:noFill/>
          </a:ln>
        </p:spPr>
      </p:pic>
      <p:pic>
        <p:nvPicPr>
          <p:cNvPr id="207" name="Google Shape;207;p7" title="1a68c88c_enb4hj.jpg"/>
          <p:cNvPicPr preferRelativeResize="0"/>
          <p:nvPr/>
        </p:nvPicPr>
        <p:blipFill rotWithShape="1">
          <a:blip r:embed="rId5">
            <a:alphaModFix/>
          </a:blip>
          <a:srcRect b="0" l="-11680" r="11679" t="0"/>
          <a:stretch/>
        </p:blipFill>
        <p:spPr>
          <a:xfrm>
            <a:off x="11502374" y="5711626"/>
            <a:ext cx="6759548" cy="4506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8"/>
          <p:cNvGrpSpPr/>
          <p:nvPr/>
        </p:nvGrpSpPr>
        <p:grpSpPr>
          <a:xfrm>
            <a:off x="17749838" y="7382819"/>
            <a:ext cx="47625" cy="1885006"/>
            <a:chOff x="0" y="-38100"/>
            <a:chExt cx="12543" cy="496462"/>
          </a:xfrm>
        </p:grpSpPr>
        <p:sp>
          <p:nvSpPr>
            <p:cNvPr id="213" name="Google Shape;213;p8"/>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14" name="Google Shape;214;p8"/>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5" name="Google Shape;215;p8"/>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16" name="Google Shape;216;p8"/>
          <p:cNvGrpSpPr/>
          <p:nvPr/>
        </p:nvGrpSpPr>
        <p:grpSpPr>
          <a:xfrm>
            <a:off x="17259300" y="-144661"/>
            <a:ext cx="1028700" cy="1173361"/>
            <a:chOff x="0" y="-38100"/>
            <a:chExt cx="270933" cy="309033"/>
          </a:xfrm>
        </p:grpSpPr>
        <p:sp>
          <p:nvSpPr>
            <p:cNvPr id="217" name="Google Shape;217;p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18" name="Google Shape;218;p8"/>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9" name="Google Shape;219;p8"/>
          <p:cNvGrpSpPr/>
          <p:nvPr/>
        </p:nvGrpSpPr>
        <p:grpSpPr>
          <a:xfrm>
            <a:off x="17259300" y="9113639"/>
            <a:ext cx="1028700" cy="1173361"/>
            <a:chOff x="0" y="-38100"/>
            <a:chExt cx="270933" cy="309033"/>
          </a:xfrm>
        </p:grpSpPr>
        <p:sp>
          <p:nvSpPr>
            <p:cNvPr id="220" name="Google Shape;220;p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21" name="Google Shape;221;p8"/>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2" name="Google Shape;222;p8"/>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08</a:t>
            </a:r>
            <a:endParaRPr/>
          </a:p>
        </p:txBody>
      </p:sp>
      <p:sp>
        <p:nvSpPr>
          <p:cNvPr id="223" name="Google Shape;223;p8"/>
          <p:cNvSpPr txBox="1"/>
          <p:nvPr/>
        </p:nvSpPr>
        <p:spPr>
          <a:xfrm>
            <a:off x="842873" y="1714500"/>
            <a:ext cx="11816486" cy="923330"/>
          </a:xfrm>
          <a:prstGeom prst="rect">
            <a:avLst/>
          </a:prstGeom>
          <a:noFill/>
          <a:ln>
            <a:noFill/>
          </a:ln>
        </p:spPr>
        <p:txBody>
          <a:bodyPr anchorCtr="0" anchor="t" bIns="0" lIns="0" spcFirstLastPara="1" rIns="0" wrap="square" tIns="0">
            <a:spAutoFit/>
          </a:bodyPr>
          <a:lstStyle/>
          <a:p>
            <a:pPr indent="0" lvl="0" marL="0" marR="0" rtl="0" algn="ctr">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Data Augmentation Strategies</a:t>
            </a:r>
            <a:endParaRPr/>
          </a:p>
        </p:txBody>
      </p:sp>
      <p:sp>
        <p:nvSpPr>
          <p:cNvPr id="224" name="Google Shape;224;p8"/>
          <p:cNvSpPr txBox="1"/>
          <p:nvPr/>
        </p:nvSpPr>
        <p:spPr>
          <a:xfrm>
            <a:off x="1214876" y="3590684"/>
            <a:ext cx="15518718" cy="5940088"/>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Purpose: Increase dataset diversity, reduce overfitting, and improve generalization.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Techniques Used:</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Random rotation (up to 30-40°)</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Width/height shift (up to 30-40%)</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Shear, zoom, and horizontal flip</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Brightness adjustment (0.7–1.3)</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Real-time augmentation with Keras’ ImageDataGenerator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Impact: Makes the model robust to variations in hand position, lighting, and background</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9"/>
          <p:cNvGrpSpPr/>
          <p:nvPr/>
        </p:nvGrpSpPr>
        <p:grpSpPr>
          <a:xfrm>
            <a:off x="17749838" y="7382819"/>
            <a:ext cx="47625" cy="1885006"/>
            <a:chOff x="0" y="-38100"/>
            <a:chExt cx="12543" cy="496462"/>
          </a:xfrm>
        </p:grpSpPr>
        <p:sp>
          <p:nvSpPr>
            <p:cNvPr id="230" name="Google Shape;230;p9"/>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31" name="Google Shape;231;p9"/>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2" name="Google Shape;232;p9"/>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33" name="Google Shape;233;p9"/>
          <p:cNvGrpSpPr/>
          <p:nvPr/>
        </p:nvGrpSpPr>
        <p:grpSpPr>
          <a:xfrm>
            <a:off x="17259300" y="-144661"/>
            <a:ext cx="1028700" cy="1173361"/>
            <a:chOff x="0" y="-38100"/>
            <a:chExt cx="270933" cy="309033"/>
          </a:xfrm>
        </p:grpSpPr>
        <p:sp>
          <p:nvSpPr>
            <p:cNvPr id="234" name="Google Shape;234;p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35" name="Google Shape;235;p9"/>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6" name="Google Shape;236;p9"/>
          <p:cNvGrpSpPr/>
          <p:nvPr/>
        </p:nvGrpSpPr>
        <p:grpSpPr>
          <a:xfrm>
            <a:off x="17259300" y="9113639"/>
            <a:ext cx="1028700" cy="1173361"/>
            <a:chOff x="0" y="-38100"/>
            <a:chExt cx="270933" cy="309033"/>
          </a:xfrm>
        </p:grpSpPr>
        <p:sp>
          <p:nvSpPr>
            <p:cNvPr id="237" name="Google Shape;237;p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38" name="Google Shape;238;p9"/>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9" name="Google Shape;239;p9"/>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09</a:t>
            </a:r>
            <a:endParaRPr/>
          </a:p>
        </p:txBody>
      </p:sp>
      <p:sp>
        <p:nvSpPr>
          <p:cNvPr id="240" name="Google Shape;240;p9"/>
          <p:cNvSpPr txBox="1"/>
          <p:nvPr/>
        </p:nvSpPr>
        <p:spPr>
          <a:xfrm>
            <a:off x="-381000" y="1274589"/>
            <a:ext cx="11734800"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VGG16 Model Architecture</a:t>
            </a:r>
            <a:endParaRPr/>
          </a:p>
        </p:txBody>
      </p:sp>
      <p:sp>
        <p:nvSpPr>
          <p:cNvPr id="241" name="Google Shape;241;p9"/>
          <p:cNvSpPr txBox="1"/>
          <p:nvPr/>
        </p:nvSpPr>
        <p:spPr>
          <a:xfrm>
            <a:off x="842873" y="2823710"/>
            <a:ext cx="14173201" cy="6524863"/>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Transfer Learning: Started with pre-trained VGG16 (ImageNet weights)</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Custom Head:</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Flatten</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Dense(256, relu)</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Dropout(0.5)</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Dense(29, softmax)</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Fine-Tuning:</a:t>
            </a:r>
            <a:endParaRPr/>
          </a:p>
          <a:p>
            <a:pPr indent="-571500" lvl="0" marL="571500" marR="0" rtl="0" algn="l">
              <a:spcBef>
                <a:spcPts val="0"/>
              </a:spcBef>
              <a:spcAft>
                <a:spcPts val="0"/>
              </a:spcAft>
              <a:buClr>
                <a:schemeClr val="dk1"/>
              </a:buClr>
              <a:buSzPts val="3800"/>
              <a:buFont typeface="Arial"/>
              <a:buChar char="•"/>
            </a:pPr>
            <a:r>
              <a:rPr lang="en-US" sz="3800">
                <a:solidFill>
                  <a:schemeClr val="dk1"/>
                </a:solidFill>
                <a:latin typeface="Times New Roman"/>
                <a:ea typeface="Times New Roman"/>
                <a:cs typeface="Times New Roman"/>
                <a:sym typeface="Times New Roman"/>
              </a:rPr>
              <a:t>First, froze all convolutional layers and trained only the custom head</a:t>
            </a:r>
            <a:endParaRPr/>
          </a:p>
          <a:p>
            <a:pPr indent="-571500" lvl="0" marL="571500" marR="0" rtl="0" algn="l">
              <a:spcBef>
                <a:spcPts val="0"/>
              </a:spcBef>
              <a:spcAft>
                <a:spcPts val="0"/>
              </a:spcAft>
              <a:buClr>
                <a:schemeClr val="dk1"/>
              </a:buClr>
              <a:buSzPts val="3800"/>
              <a:buFont typeface="Arial"/>
              <a:buChar char="•"/>
            </a:pPr>
            <a:r>
              <a:rPr lang="en-US" sz="3800">
                <a:solidFill>
                  <a:schemeClr val="dk1"/>
                </a:solidFill>
                <a:latin typeface="Times New Roman"/>
                <a:ea typeface="Times New Roman"/>
                <a:cs typeface="Times New Roman"/>
                <a:sym typeface="Times New Roman"/>
              </a:rPr>
              <a:t>Then, fine-tuned twice: unfreezing last 4–8 VGG layers in two stages for deeper adaptation to ASL data</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Durgesh singh</dc:creator>
</cp:coreProperties>
</file>