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049D-87C2-4849-9350-74C959B200E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1E5-3DAD-4001-89E1-C5E291D43E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45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049D-87C2-4849-9350-74C959B200E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1E5-3DAD-4001-89E1-C5E291D4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049D-87C2-4849-9350-74C959B200E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1E5-3DAD-4001-89E1-C5E291D4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049D-87C2-4849-9350-74C959B200E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1E5-3DAD-4001-89E1-C5E291D4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1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049D-87C2-4849-9350-74C959B200E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1E5-3DAD-4001-89E1-C5E291D43E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50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049D-87C2-4849-9350-74C959B200E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1E5-3DAD-4001-89E1-C5E291D4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0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049D-87C2-4849-9350-74C959B200E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1E5-3DAD-4001-89E1-C5E291D4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3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049D-87C2-4849-9350-74C959B200E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1E5-3DAD-4001-89E1-C5E291D4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049D-87C2-4849-9350-74C959B200E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1E5-3DAD-4001-89E1-C5E291D4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5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F7049D-87C2-4849-9350-74C959B200E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C7B1E5-3DAD-4001-89E1-C5E291D4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049D-87C2-4849-9350-74C959B200E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1E5-3DAD-4001-89E1-C5E291D4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F7049D-87C2-4849-9350-74C959B200E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C7B1E5-3DAD-4001-89E1-C5E291D43E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19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artik2112/fraud-dete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9129" y="1584376"/>
            <a:ext cx="9144000" cy="2387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+mn-lt"/>
              </a:rPr>
              <a:t>CREDIT CARD FRAUD DETECTION</a:t>
            </a:r>
            <a:endParaRPr lang="en-US" sz="72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84093" y="5534527"/>
            <a:ext cx="294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- </a:t>
            </a:r>
            <a:r>
              <a:rPr lang="en-US" b="1" dirty="0" err="1" smtClean="0">
                <a:solidFill>
                  <a:schemeClr val="accent2"/>
                </a:solidFill>
              </a:rPr>
              <a:t>Durgesh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Kekare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947" y="105244"/>
            <a:ext cx="10515600" cy="1152492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MODEL BUILDING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87" y="1719748"/>
            <a:ext cx="11704319" cy="497943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For Model Building we split the Dataset into X &amp; 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To remove the effect of highly imbalanced data we did Over Sampling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For that we imported ADASYN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Model Building Method: Random </a:t>
            </a:r>
            <a:r>
              <a:rPr lang="en-US" sz="2000" dirty="0"/>
              <a:t>Forest Model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	1. Out of bag (OOB) score is a way of validating the Random forest model.</a:t>
            </a:r>
            <a:r>
              <a:rPr lang="en-US" sz="2000" dirty="0"/>
              <a:t> 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2. </a:t>
            </a:r>
            <a:r>
              <a:rPr lang="en-US" sz="2000" dirty="0"/>
              <a:t>In the Random Forest model, the original training </a:t>
            </a:r>
            <a:r>
              <a:rPr lang="en-US" sz="2000" dirty="0" smtClean="0"/>
              <a:t>data is</a:t>
            </a:r>
            <a:r>
              <a:rPr lang="en-US" sz="2000" dirty="0"/>
              <a:t> </a:t>
            </a:r>
            <a:r>
              <a:rPr lang="en-US" sz="2000" b="1" dirty="0"/>
              <a:t>randomly</a:t>
            </a:r>
            <a:r>
              <a:rPr lang="en-US" sz="2000" dirty="0"/>
              <a:t> </a:t>
            </a:r>
            <a:r>
              <a:rPr lang="en-US" sz="2000" b="1" dirty="0" smtClean="0"/>
              <a:t>sampled-with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</a:t>
            </a:r>
            <a:r>
              <a:rPr lang="en-US" sz="2000" dirty="0" smtClean="0"/>
              <a:t>replacement </a:t>
            </a:r>
            <a:r>
              <a:rPr lang="en-US" sz="2000" dirty="0"/>
              <a:t>generating small subsets </a:t>
            </a:r>
            <a:r>
              <a:rPr lang="en-US" sz="2000" dirty="0" smtClean="0"/>
              <a:t>of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3. The </a:t>
            </a:r>
            <a:r>
              <a:rPr lang="en-US" sz="2000" dirty="0" err="1" smtClean="0"/>
              <a:t>OOB_score</a:t>
            </a:r>
            <a:r>
              <a:rPr lang="en-US" sz="2000" dirty="0" smtClean="0"/>
              <a:t> is computed as the number of correctly predicted rows from the out-of-bag sample.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58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0139"/>
            <a:ext cx="10515600" cy="566682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US" sz="2000" dirty="0" smtClean="0"/>
              <a:t>In this model building method we have achieved 0.93 </a:t>
            </a:r>
            <a:r>
              <a:rPr lang="en-US" sz="2000" dirty="0" err="1" smtClean="0"/>
              <a:t>oob_score</a:t>
            </a:r>
            <a:r>
              <a:rPr lang="en-US" sz="2000" dirty="0" smtClean="0"/>
              <a:t>.</a:t>
            </a:r>
            <a:endParaRPr lang="en-US" dirty="0"/>
          </a:p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US" sz="2000" dirty="0" smtClean="0"/>
              <a:t>Sample Curve Generated </a:t>
            </a:r>
            <a:r>
              <a:rPr lang="en-US" sz="2000" dirty="0"/>
              <a:t>by </a:t>
            </a:r>
            <a:r>
              <a:rPr lang="en-US" sz="2000" b="1" dirty="0" err="1" smtClean="0"/>
              <a:t>plot_roc_curve</a:t>
            </a:r>
            <a:r>
              <a:rPr lang="en-US" sz="2000" b="1" dirty="0" smtClean="0"/>
              <a:t>: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13" y="2180573"/>
            <a:ext cx="4901587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91" y="47381"/>
            <a:ext cx="10515600" cy="924771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191" y="856648"/>
            <a:ext cx="10515600" cy="600135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 Model Prediction on Train Set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Model Prediction on Test Set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73" y="1334222"/>
            <a:ext cx="6567561" cy="20495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253" y="3794749"/>
            <a:ext cx="5913043" cy="21929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855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TESTING MODEL ON ORIGINAL DATA WITHOUT OVERSAMPLING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73" y="2708216"/>
            <a:ext cx="7366379" cy="22988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545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028" y="327259"/>
            <a:ext cx="10058400" cy="1082842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BUSINESS IMPACT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After </a:t>
            </a:r>
            <a:r>
              <a:rPr lang="en-US" sz="2000" dirty="0"/>
              <a:t>the model has been built and evaluated with the appropriate metrics, </a:t>
            </a:r>
            <a:r>
              <a:rPr lang="en-US" sz="2000" dirty="0" smtClean="0"/>
              <a:t>we </a:t>
            </a:r>
            <a:r>
              <a:rPr lang="en-US" sz="2000" dirty="0"/>
              <a:t>need to demonstrate its potential benefits by performing a cost-benefit </a:t>
            </a:r>
            <a:r>
              <a:rPr lang="en-US" sz="2000" dirty="0" smtClean="0"/>
              <a:t>analysis.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To analyze the cost benefits we have compared the </a:t>
            </a:r>
            <a:r>
              <a:rPr lang="en-US" sz="2000" dirty="0"/>
              <a:t>costs incurred before and after the model is </a:t>
            </a:r>
            <a:r>
              <a:rPr lang="en-US" sz="2000" dirty="0" smtClean="0"/>
              <a:t>deployed.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From this analysis we can conclude that the business is in profit or in loss.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29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085" y="670594"/>
            <a:ext cx="10420149" cy="88552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COST BENEFIT ANALYSIS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567" y="1761422"/>
            <a:ext cx="11222255" cy="413886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According to the analysis we have got below stats for the same: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180662"/>
              </p:ext>
            </p:extLst>
          </p:nvPr>
        </p:nvGraphicFramePr>
        <p:xfrm>
          <a:off x="1020276" y="2916453"/>
          <a:ext cx="9153625" cy="18626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949"/>
                <a:gridCol w="5207330"/>
                <a:gridCol w="3219346"/>
              </a:tblGrid>
              <a:tr h="481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latin typeface="+mn-lt"/>
                        </a:rPr>
                        <a:t>S. No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latin typeface="+mn-lt"/>
                        </a:rPr>
                        <a:t>Questions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latin typeface="+mn-lt"/>
                        </a:rPr>
                        <a:t>Answer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60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 Average 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number of transactions per month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77183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 Average 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number of fraudulent transaction per month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402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 Average 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amount per fraud transaction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531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4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08522"/>
            <a:ext cx="10058400" cy="65451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+mn-lt"/>
              </a:rPr>
              <a:t>Cost Incurred per month by the bank before and after the model deployment</a:t>
            </a:r>
            <a:r>
              <a:rPr lang="en-US" sz="2000" dirty="0" smtClean="0">
                <a:latin typeface="+mn-lt"/>
              </a:rPr>
              <a:t>:</a:t>
            </a:r>
            <a:endParaRPr lang="en-US" sz="2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593" y="2181071"/>
            <a:ext cx="11393792" cy="279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9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45" y="1404654"/>
            <a:ext cx="10515600" cy="394699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+mn-lt"/>
              </a:rPr>
              <a:t>THANK YOU</a:t>
            </a:r>
            <a:endParaRPr lang="en-US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62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723"/>
            <a:ext cx="10058400" cy="1450757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PROBLEM STATEMENT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742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In the banking industry, detecting credit card fraud using machine learning is not just a </a:t>
            </a:r>
            <a:r>
              <a:rPr lang="en-US" sz="2000" dirty="0" smtClean="0"/>
              <a:t>trend, It </a:t>
            </a:r>
            <a:r>
              <a:rPr lang="en-US" sz="2000" dirty="0"/>
              <a:t>is a necessity for the banks, as they need to put proactive monitoring and fraud prevention mechanisms in place.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Machine </a:t>
            </a:r>
            <a:r>
              <a:rPr lang="en-US" sz="2000" dirty="0"/>
              <a:t>learning helps these institutions reduce time-consuming manual reviews, costly chargebacks and fees, and denial of legitimate transactions</a:t>
            </a:r>
            <a:r>
              <a:rPr lang="en-US" sz="2000" dirty="0" smtClean="0"/>
              <a:t>.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Credit card fraud is any dishonest act or </a:t>
            </a:r>
            <a:r>
              <a:rPr lang="en-US" sz="2000" dirty="0" smtClean="0"/>
              <a:t>behavior </a:t>
            </a:r>
            <a:r>
              <a:rPr lang="en-US" sz="2000" dirty="0"/>
              <a:t>to obtain information without the proper </a:t>
            </a:r>
            <a:r>
              <a:rPr lang="en-US" sz="2000" dirty="0" smtClean="0"/>
              <a:t>authorization </a:t>
            </a:r>
            <a:r>
              <a:rPr lang="en-US" sz="2000" dirty="0"/>
              <a:t>of the account holder for financial gain. Among the different ways of committing fraud, skimming is the most common one.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You need to develop a machine learning model to detect fraudulent transactions based on the historical transactional data of customers with a pool of merchants.</a:t>
            </a:r>
          </a:p>
        </p:txBody>
      </p:sp>
    </p:spTree>
    <p:extLst>
      <p:ext uri="{BB962C8B-B14F-4D97-AF65-F5344CB8AC3E}">
        <p14:creationId xmlns:p14="http://schemas.microsoft.com/office/powerpoint/2010/main" val="40771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DATA UNDERSTANDING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The data set contains credit card transactions of around 1,000 cardholders with a pool of 800 merchants from 1 Jan 2019 to 31 Dec 2020. It contains a total of 18,52,394 transactions, out of which 9,651 are fraudulent transactions.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feature '</a:t>
            </a:r>
            <a:r>
              <a:rPr lang="en-US" sz="2000" dirty="0" err="1"/>
              <a:t>amt</a:t>
            </a:r>
            <a:r>
              <a:rPr lang="en-US" sz="2000" dirty="0"/>
              <a:t>' represents the transaction amount. The feature '</a:t>
            </a:r>
            <a:r>
              <a:rPr lang="en-US" sz="2000" dirty="0" err="1"/>
              <a:t>is_fraud</a:t>
            </a:r>
            <a:r>
              <a:rPr lang="en-US" sz="2000" dirty="0"/>
              <a:t>' represents class labelling and takes the value 1 the transaction is a fraudulent </a:t>
            </a:r>
            <a:r>
              <a:rPr lang="en-US" sz="2000" dirty="0" smtClean="0"/>
              <a:t>transaction </a:t>
            </a:r>
            <a:r>
              <a:rPr lang="en-US" sz="2000" dirty="0"/>
              <a:t>and 0, </a:t>
            </a:r>
            <a:r>
              <a:rPr lang="en-US" sz="2000" dirty="0" smtClean="0"/>
              <a:t>otherwise.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Data Source: </a:t>
            </a:r>
            <a:r>
              <a:rPr lang="en-US" sz="2000" dirty="0" smtClean="0">
                <a:hlinkClick r:id="rId2"/>
              </a:rPr>
              <a:t>https://www.kaggle.com/datasets/kartik2112/fraud-detection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988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PROCESS FLOW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Understanding </a:t>
            </a:r>
            <a:r>
              <a:rPr lang="en-US" sz="2000" dirty="0" smtClean="0"/>
              <a:t>Data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Exploratory </a:t>
            </a:r>
            <a:r>
              <a:rPr lang="en-US" sz="2000" dirty="0" smtClean="0"/>
              <a:t>Data Analytics </a:t>
            </a:r>
            <a:r>
              <a:rPr lang="en-US" sz="2000" dirty="0"/>
              <a:t>(EDA</a:t>
            </a:r>
            <a:r>
              <a:rPr lang="en-US" sz="2000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Train/Test Data </a:t>
            </a:r>
            <a:r>
              <a:rPr lang="en-US" sz="2000" dirty="0" smtClean="0"/>
              <a:t>Splitting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Model Building or </a:t>
            </a:r>
            <a:r>
              <a:rPr lang="en-US" sz="2000" dirty="0" smtClean="0"/>
              <a:t>Hyper Parameter Tuning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Model </a:t>
            </a:r>
            <a:r>
              <a:rPr lang="en-US" sz="2000" dirty="0" smtClean="0"/>
              <a:t>Evaluation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Business Impact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646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+mn-lt"/>
              </a:rPr>
              <a:t>CHALLENGES INVOLVED IN CREDIT CARD FRAUD DETECTION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Enormous Data is processed every day and the model build must be fast enough to respond to the scam in time.</a:t>
            </a: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Imbalanced Data </a:t>
            </a:r>
            <a:r>
              <a:rPr lang="en-US" sz="2000" dirty="0" err="1"/>
              <a:t>i.e</a:t>
            </a:r>
            <a:r>
              <a:rPr lang="en-US" sz="2000" dirty="0"/>
              <a:t> most of the transactions </a:t>
            </a:r>
            <a:r>
              <a:rPr lang="en-US" sz="2000" i="1" dirty="0"/>
              <a:t>(99.8%)</a:t>
            </a:r>
            <a:r>
              <a:rPr lang="en-US" sz="2000" dirty="0"/>
              <a:t> are not fraudulent which makes it really hard for detecting the fraudulent ones</a:t>
            </a: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Data availability as the data is mostly private.</a:t>
            </a: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Misclassified Data can be another major issue, as not every fraudulent transaction is caught and reported.</a:t>
            </a: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Adaptive techniques used against the model by the scammers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44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+mn-lt"/>
              </a:rPr>
              <a:t>HOW TO TACKLE THESE CHALLENGES?	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259" y="1819176"/>
            <a:ext cx="11285220" cy="4360244"/>
          </a:xfrm>
        </p:spPr>
        <p:txBody>
          <a:bodyPr>
            <a:noAutofit/>
          </a:bodyPr>
          <a:lstStyle/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The model used must be simple and fast enough to detect the anomaly and classify it as a fraudulent transaction as quickly as possible.</a:t>
            </a: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Imbalance can be dealt with by properly using some methods which we will talk about in the next </a:t>
            </a:r>
            <a:r>
              <a:rPr lang="en-US" sz="2000" dirty="0" smtClean="0"/>
              <a:t>slide</a:t>
            </a:r>
            <a:endParaRPr lang="en-US" sz="2000" dirty="0"/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For protecting the privacy of the user the dimensionality of the data can be reduced.</a:t>
            </a: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 more trustworthy source must be taken which double-check the data, at least for training the model.</a:t>
            </a: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We can make the model simple and interpretable so that when the scammer adapts to it with just some tweaks we can have a new model up and running to deploy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25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949" y="365309"/>
            <a:ext cx="10515600" cy="120361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UNDERSTANDING DATA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949" y="1772687"/>
            <a:ext cx="10515600" cy="454148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We have given </a:t>
            </a:r>
            <a:r>
              <a:rPr lang="en-US" sz="2000" b="1" dirty="0" smtClean="0"/>
              <a:t>2 Datasets: Test Dataset &amp; Train Dataset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Train Dataset Contains </a:t>
            </a:r>
            <a:r>
              <a:rPr lang="en-US" sz="2000" b="1" dirty="0" smtClean="0"/>
              <a:t>12,96,675 </a:t>
            </a:r>
            <a:r>
              <a:rPr lang="en-US" sz="2000" b="1" dirty="0" smtClean="0"/>
              <a:t>Rows &amp; 23 Columns </a:t>
            </a:r>
            <a:r>
              <a:rPr lang="en-US" sz="2000" dirty="0" smtClean="0"/>
              <a:t>whereas </a:t>
            </a:r>
            <a:r>
              <a:rPr lang="en-US" sz="2000" b="1" dirty="0" smtClean="0"/>
              <a:t>Test Dataset contains </a:t>
            </a:r>
            <a:r>
              <a:rPr lang="en-US" sz="2000" b="1" dirty="0" smtClean="0"/>
              <a:t>5,55,719 </a:t>
            </a:r>
            <a:r>
              <a:rPr lang="en-US" sz="2000" b="1" dirty="0" smtClean="0"/>
              <a:t>Rows &amp; 23 Columns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While Determining </a:t>
            </a:r>
            <a:r>
              <a:rPr lang="en-US" sz="2000" dirty="0"/>
              <a:t>number of fraud cases in </a:t>
            </a:r>
            <a:r>
              <a:rPr lang="en-US" sz="2000" dirty="0" smtClean="0"/>
              <a:t>dataset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dirty="0" smtClean="0"/>
              <a:t>1</a:t>
            </a:r>
            <a:r>
              <a:rPr lang="en-US" b="1" dirty="0" smtClean="0"/>
              <a:t>. Train </a:t>
            </a:r>
            <a:r>
              <a:rPr lang="en-US" b="1" dirty="0"/>
              <a:t>Dataset </a:t>
            </a:r>
            <a:r>
              <a:rPr lang="en-US" dirty="0"/>
              <a:t>contains </a:t>
            </a:r>
            <a:r>
              <a:rPr lang="en-US" b="1" dirty="0"/>
              <a:t>99.42% Non Fraud cases and 0.58% Fraud Cases.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       2</a:t>
            </a:r>
            <a:r>
              <a:rPr lang="en-US" dirty="0"/>
              <a:t>. </a:t>
            </a:r>
            <a:r>
              <a:rPr lang="en-US" b="1" dirty="0"/>
              <a:t>Test Dataset </a:t>
            </a:r>
            <a:r>
              <a:rPr lang="en-US" dirty="0"/>
              <a:t>contains </a:t>
            </a:r>
            <a:r>
              <a:rPr lang="en-US" b="1" dirty="0"/>
              <a:t>99.61% Non Fraud cases and 0.39% Fraud Cases</a:t>
            </a:r>
            <a:r>
              <a:rPr lang="en-US" dirty="0" smtClean="0"/>
              <a:t>.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n-US" dirty="0" smtClean="0"/>
              <a:t>It </a:t>
            </a:r>
            <a:r>
              <a:rPr lang="en-US" dirty="0"/>
              <a:t>indicates that </a:t>
            </a:r>
            <a:r>
              <a:rPr lang="en-US" b="1" dirty="0"/>
              <a:t>Data is highly Unbalanced</a:t>
            </a:r>
            <a:r>
              <a:rPr lang="en-US" b="1" dirty="0" smtClean="0"/>
              <a:t>.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32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932" y="1998555"/>
            <a:ext cx="5180952" cy="33523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4697130" y="5650029"/>
            <a:ext cx="3955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 Understanding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64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EXPLORATORY DATA ANALYTICS (EDA)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In this, first step is to find the distance of customer location from merchant location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After that we have to </a:t>
            </a:r>
            <a:r>
              <a:rPr lang="en-US" sz="2000" dirty="0"/>
              <a:t>c</a:t>
            </a:r>
            <a:r>
              <a:rPr lang="en-US" sz="2000" dirty="0" smtClean="0"/>
              <a:t>heck the Categorical Variables if there are any highly skewed variables.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Next to that we have drop the variables which are not useful for model building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Creating Dummy Variables for Category is necessary here.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49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225</TotalTime>
  <Words>727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Retrospect</vt:lpstr>
      <vt:lpstr>CREDIT CARD FRAUD DETECTION</vt:lpstr>
      <vt:lpstr>PROBLEM STATEMENT</vt:lpstr>
      <vt:lpstr>DATA UNDERSTANDING</vt:lpstr>
      <vt:lpstr>PROCESS FLOW</vt:lpstr>
      <vt:lpstr>CHALLENGES INVOLVED IN CREDIT CARD FRAUD DETECTION</vt:lpstr>
      <vt:lpstr>HOW TO TACKLE THESE CHALLENGES? </vt:lpstr>
      <vt:lpstr>UNDERSTANDING DATA</vt:lpstr>
      <vt:lpstr>PowerPoint Presentation</vt:lpstr>
      <vt:lpstr>EXPLORATORY DATA ANALYTICS (EDA)</vt:lpstr>
      <vt:lpstr>MODEL BUILDING</vt:lpstr>
      <vt:lpstr>PowerPoint Presentation</vt:lpstr>
      <vt:lpstr>MODEL EVALUATION</vt:lpstr>
      <vt:lpstr>TESTING MODEL ON ORIGINAL DATA WITHOUT OVERSAMPLING</vt:lpstr>
      <vt:lpstr>BUSINESS IMPACT</vt:lpstr>
      <vt:lpstr>COST BENEFIT ANALYSIS</vt:lpstr>
      <vt:lpstr>Cost Incurred per month by the bank before and after the model deployment: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Admin</dc:creator>
  <cp:lastModifiedBy>Admin</cp:lastModifiedBy>
  <cp:revision>70</cp:revision>
  <dcterms:created xsi:type="dcterms:W3CDTF">2022-10-17T13:19:52Z</dcterms:created>
  <dcterms:modified xsi:type="dcterms:W3CDTF">2022-10-17T17:54:29Z</dcterms:modified>
</cp:coreProperties>
</file>