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7" r:id="rId2"/>
  </p:sldMasterIdLst>
  <p:notesMasterIdLst>
    <p:notesMasterId r:id="rId53"/>
  </p:notesMasterIdLst>
  <p:sldIdLst>
    <p:sldId id="320" r:id="rId3"/>
    <p:sldId id="316" r:id="rId4"/>
    <p:sldId id="319" r:id="rId5"/>
    <p:sldId id="300" r:id="rId6"/>
    <p:sldId id="301" r:id="rId7"/>
    <p:sldId id="302" r:id="rId8"/>
    <p:sldId id="303" r:id="rId9"/>
    <p:sldId id="304" r:id="rId10"/>
    <p:sldId id="309" r:id="rId11"/>
    <p:sldId id="305" r:id="rId12"/>
    <p:sldId id="306" r:id="rId13"/>
    <p:sldId id="307" r:id="rId14"/>
    <p:sldId id="308" r:id="rId15"/>
    <p:sldId id="288" r:id="rId16"/>
    <p:sldId id="321" r:id="rId17"/>
    <p:sldId id="273" r:id="rId18"/>
    <p:sldId id="274" r:id="rId19"/>
    <p:sldId id="275" r:id="rId20"/>
    <p:sldId id="276" r:id="rId21"/>
    <p:sldId id="278" r:id="rId22"/>
    <p:sldId id="277" r:id="rId23"/>
    <p:sldId id="282" r:id="rId24"/>
    <p:sldId id="279" r:id="rId25"/>
    <p:sldId id="280" r:id="rId26"/>
    <p:sldId id="284" r:id="rId27"/>
    <p:sldId id="287" r:id="rId28"/>
    <p:sldId id="285" r:id="rId29"/>
    <p:sldId id="286" r:id="rId30"/>
    <p:sldId id="262" r:id="rId31"/>
    <p:sldId id="322" r:id="rId32"/>
    <p:sldId id="298" r:id="rId33"/>
    <p:sldId id="290" r:id="rId34"/>
    <p:sldId id="291" r:id="rId35"/>
    <p:sldId id="318" r:id="rId36"/>
    <p:sldId id="293" r:id="rId37"/>
    <p:sldId id="299" r:id="rId38"/>
    <p:sldId id="294" r:id="rId39"/>
    <p:sldId id="295" r:id="rId40"/>
    <p:sldId id="315" r:id="rId41"/>
    <p:sldId id="310" r:id="rId42"/>
    <p:sldId id="311" r:id="rId43"/>
    <p:sldId id="313" r:id="rId44"/>
    <p:sldId id="314" r:id="rId45"/>
    <p:sldId id="296" r:id="rId46"/>
    <p:sldId id="264" r:id="rId47"/>
    <p:sldId id="297" r:id="rId48"/>
    <p:sldId id="312" r:id="rId49"/>
    <p:sldId id="270" r:id="rId50"/>
    <p:sldId id="271" r:id="rId51"/>
    <p:sldId id="272" r:id="rId5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88557" autoAdjust="0"/>
  </p:normalViewPr>
  <p:slideViewPr>
    <p:cSldViewPr>
      <p:cViewPr varScale="1">
        <p:scale>
          <a:sx n="168" d="100"/>
          <a:sy n="168" d="100"/>
        </p:scale>
        <p:origin x="763" y="11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8CD55-C935-4955-8EC6-E7D57C1DC36B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D11EE-1B9E-48E3-B5DF-1B2652624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69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909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Add Intro to Data Science Slides (terminology of data science)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639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Understand I choose linear regression as it is the simplest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991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Explain why MSE is chosen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586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764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31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1639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47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009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209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361"/>
            </a:lvl1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36938" y="3218498"/>
            <a:ext cx="1060323" cy="553998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4389-4B8E-42FD-9BEF-9464E5BC02B2}" type="datetime1">
              <a:rPr lang="en-US" smtClean="0"/>
              <a:t>10/15/2018</a:t>
            </a:fld>
            <a:endParaRPr lang="en-US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D5D5C0E0-107C-4535-82FE-B6A8B94C74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9165" y="622417"/>
            <a:ext cx="3464891" cy="792525"/>
          </a:xfrm>
        </p:spPr>
        <p:txBody>
          <a:bodyPr/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76737EFD-1B1F-4A6E-B9FF-B890EEDB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5" y="51416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638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Holder 6">
            <a:extLst>
              <a:ext uri="{FF2B5EF4-FFF2-40B4-BE49-F238E27FC236}">
                <a16:creationId xmlns:a16="http://schemas.microsoft.com/office/drawing/2014/main" id="{01947CA6-FC3D-47EF-875E-A6649200C5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034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 dirty="0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67958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45" y="51416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638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3319272" y="3218498"/>
            <a:ext cx="1060323" cy="553998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5A468-8C1E-414D-8811-19459B05FBD7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74F83C8-EEE5-4FB7-86D7-487DCF986B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3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81516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 sz="64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br>
              <a:rPr lang="nb-NO" sz="640" dirty="0"/>
            </a:b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DDA3-BF3B-4E3D-949A-58D8DD3C1A3F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  <p:extLst>
      <p:ext uri="{BB962C8B-B14F-4D97-AF65-F5344CB8AC3E}">
        <p14:creationId xmlns:p14="http://schemas.microsoft.com/office/powerpoint/2010/main" val="282540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DE16-3F41-4C2C-BBE6-F32875D9E6B8}" type="datetime1">
              <a:rPr lang="en-US" smtClean="0"/>
              <a:t>10/15/2018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  <p:extLst>
      <p:ext uri="{BB962C8B-B14F-4D97-AF65-F5344CB8AC3E}">
        <p14:creationId xmlns:p14="http://schemas.microsoft.com/office/powerpoint/2010/main" val="132743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45" y="51416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638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547" y="790385"/>
            <a:ext cx="3045007" cy="245452"/>
          </a:xfrm>
        </p:spPr>
        <p:txBody>
          <a:bodyPr lIns="0" tIns="0" rIns="0" bIns="0"/>
          <a:lstStyle>
            <a:lvl1pPr>
              <a:defRPr sz="159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95932" y="3218498"/>
            <a:ext cx="1060323" cy="553998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78F6-FA67-4806-AD58-B85C979D99DC}" type="datetime1">
              <a:rPr lang="en-US" smtClean="0"/>
              <a:t>10/15/2018</a:t>
            </a:fld>
            <a:endParaRPr lang="en-US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B02C4237-2C25-455F-9661-3C898C3C88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034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 dirty="0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350422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45" y="307768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638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3"/>
            <a:ext cx="2005394" cy="186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1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3"/>
            <a:ext cx="2005394" cy="186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1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3495932" y="3218498"/>
            <a:ext cx="1060323" cy="553998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6AA0-20E4-4648-9A78-2FDBA00F655A}" type="datetime1">
              <a:rPr lang="en-US" smtClean="0"/>
              <a:t>10/15/2018</a:t>
            </a:fld>
            <a:endParaRPr lang="en-US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7ADCA72E-CB86-48D1-93F3-4D0F96E58A66}"/>
              </a:ext>
            </a:extLst>
          </p:cNvPr>
          <p:cNvSpPr txBox="1">
            <a:spLocks/>
          </p:cNvSpPr>
          <p:nvPr/>
        </p:nvSpPr>
        <p:spPr>
          <a:xfrm>
            <a:off x="53845" y="51416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 eaLnBrk="1" hangingPunct="1">
              <a:defRPr sz="1687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638" kern="0" dirty="0"/>
              <a:t>Click to edit Master title style</a:t>
            </a:r>
          </a:p>
        </p:txBody>
      </p:sp>
      <p:sp>
        <p:nvSpPr>
          <p:cNvPr id="11" name="Holder 6">
            <a:extLst>
              <a:ext uri="{FF2B5EF4-FFF2-40B4-BE49-F238E27FC236}">
                <a16:creationId xmlns:a16="http://schemas.microsoft.com/office/drawing/2014/main" id="{362ED14F-1153-4033-8378-0430920C0B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034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 dirty="0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245267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45" y="51416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638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3319272" y="3218498"/>
            <a:ext cx="1060323" cy="553998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5A468-8C1E-414D-8811-19459B05FBD7}" type="datetime1">
              <a:rPr lang="en-US" smtClean="0"/>
              <a:t>10/15/2018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BC61853E-84FD-48C6-BC3A-16BB447DA5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034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 dirty="0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139423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 sz="64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br>
              <a:rPr lang="nb-NO" sz="640" dirty="0"/>
            </a:b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DDA3-BF3B-4E3D-949A-58D8DD3C1A3F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  <p:extLst>
      <p:ext uri="{BB962C8B-B14F-4D97-AF65-F5344CB8AC3E}">
        <p14:creationId xmlns:p14="http://schemas.microsoft.com/office/powerpoint/2010/main" val="106542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DE16-3F41-4C2C-BBE6-F32875D9E6B8}" type="datetime1">
              <a:rPr lang="en-US" smtClean="0"/>
              <a:t>10/15/2018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  <p:extLst>
      <p:ext uri="{BB962C8B-B14F-4D97-AF65-F5344CB8AC3E}">
        <p14:creationId xmlns:p14="http://schemas.microsoft.com/office/powerpoint/2010/main" val="357977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209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361"/>
            </a:lvl1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36938" y="3218498"/>
            <a:ext cx="1060323" cy="553998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4389-4B8E-42FD-9BEF-9464E5BC02B2}" type="datetime1">
              <a:rPr lang="en-US" smtClean="0"/>
              <a:t>10/15/2018</a:t>
            </a:fld>
            <a:endParaRPr lang="en-US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D5D5C0E0-107C-4535-82FE-B6A8B94C74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9165" y="622417"/>
            <a:ext cx="3464891" cy="1270989"/>
          </a:xfrm>
        </p:spPr>
        <p:txBody>
          <a:bodyPr/>
          <a:lstStyle>
            <a:lvl1pPr>
              <a:defRPr sz="105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E402CA45-4ED6-4D0C-81FD-D205DE8D40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3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76737EFD-1B1F-4A6E-B9FF-B890EEDB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5" y="51416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638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943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45" y="51416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638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547" y="790385"/>
            <a:ext cx="3045007" cy="245452"/>
          </a:xfrm>
        </p:spPr>
        <p:txBody>
          <a:bodyPr lIns="0" tIns="0" rIns="0" bIns="0"/>
          <a:lstStyle>
            <a:lvl1pPr>
              <a:defRPr sz="159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95932" y="3218498"/>
            <a:ext cx="1060323" cy="553998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78F6-FA67-4806-AD58-B85C979D99DC}" type="datetime1">
              <a:rPr lang="en-US" smtClean="0"/>
              <a:t>10/15/2018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B064E97F-D3D3-42A2-82E1-2E0D355E96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3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54436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45" y="307768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638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3"/>
            <a:ext cx="2005394" cy="186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1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3"/>
            <a:ext cx="2005394" cy="186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1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3495932" y="3218498"/>
            <a:ext cx="1060323" cy="553998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6AA0-20E4-4648-9A78-2FDBA00F655A}" type="datetime1">
              <a:rPr lang="en-US" smtClean="0"/>
              <a:t>10/15/2018</a:t>
            </a:fld>
            <a:endParaRPr lang="en-US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BF4090D0-0EBB-4618-9445-EAF3EDEC16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3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7ADCA72E-CB86-48D1-93F3-4D0F96E58A66}"/>
              </a:ext>
            </a:extLst>
          </p:cNvPr>
          <p:cNvSpPr txBox="1">
            <a:spLocks/>
          </p:cNvSpPr>
          <p:nvPr/>
        </p:nvSpPr>
        <p:spPr>
          <a:xfrm>
            <a:off x="53845" y="51416"/>
            <a:ext cx="4502411" cy="131013"/>
          </a:xfrm>
          <a:prstGeom prst="rect">
            <a:avLst/>
          </a:prstGeom>
        </p:spPr>
        <p:txBody>
          <a:bodyPr lIns="0" tIns="0" rIns="0" bIns="0"/>
          <a:lstStyle>
            <a:lvl1pPr eaLnBrk="1" hangingPunct="1">
              <a:defRPr sz="1687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638" ker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-16912"/>
            <a:ext cx="4610100" cy="267667"/>
          </a:xfrm>
          <a:custGeom>
            <a:avLst/>
            <a:gdLst/>
            <a:ahLst/>
            <a:cxnLst/>
            <a:rect l="l" t="t" r="r" b="b"/>
            <a:pathLst>
              <a:path w="13004800" h="754380">
                <a:moveTo>
                  <a:pt x="0" y="753897"/>
                </a:moveTo>
                <a:lnTo>
                  <a:pt x="13004292" y="753897"/>
                </a:lnTo>
                <a:lnTo>
                  <a:pt x="13004292" y="0"/>
                </a:lnTo>
                <a:lnTo>
                  <a:pt x="0" y="0"/>
                </a:lnTo>
                <a:lnTo>
                  <a:pt x="0" y="753897"/>
                </a:lnTo>
                <a:close/>
              </a:path>
            </a:pathLst>
          </a:custGeom>
          <a:solidFill>
            <a:srgbClr val="2C0977"/>
          </a:solidFill>
        </p:spPr>
        <p:txBody>
          <a:bodyPr wrap="square" lIns="0" tIns="0" rIns="0" bIns="0" rtlCol="0"/>
          <a:lstStyle/>
          <a:p>
            <a:endParaRPr sz="479"/>
          </a:p>
        </p:txBody>
      </p:sp>
      <p:sp>
        <p:nvSpPr>
          <p:cNvPr id="17" name="bk object 17"/>
          <p:cNvSpPr/>
          <p:nvPr/>
        </p:nvSpPr>
        <p:spPr>
          <a:xfrm>
            <a:off x="0" y="3183041"/>
            <a:ext cx="4610100" cy="276905"/>
          </a:xfrm>
          <a:custGeom>
            <a:avLst/>
            <a:gdLst/>
            <a:ahLst/>
            <a:cxnLst/>
            <a:rect l="l" t="t" r="r" b="b"/>
            <a:pathLst>
              <a:path w="13004800" h="780415">
                <a:moveTo>
                  <a:pt x="0" y="780267"/>
                </a:moveTo>
                <a:lnTo>
                  <a:pt x="0" y="0"/>
                </a:lnTo>
                <a:lnTo>
                  <a:pt x="13004292" y="0"/>
                </a:lnTo>
                <a:lnTo>
                  <a:pt x="13004292" y="780267"/>
                </a:lnTo>
                <a:lnTo>
                  <a:pt x="0" y="780267"/>
                </a:lnTo>
                <a:close/>
              </a:path>
            </a:pathLst>
          </a:custGeom>
          <a:solidFill>
            <a:srgbClr val="2C0977"/>
          </a:solidFill>
        </p:spPr>
        <p:txBody>
          <a:bodyPr wrap="square" lIns="0" tIns="0" rIns="0" bIns="0" rtlCol="0"/>
          <a:lstStyle/>
          <a:p>
            <a:endParaRPr sz="479" dirty="0"/>
          </a:p>
        </p:txBody>
      </p:sp>
      <p:sp>
        <p:nvSpPr>
          <p:cNvPr id="18" name="bk object 18"/>
          <p:cNvSpPr/>
          <p:nvPr/>
        </p:nvSpPr>
        <p:spPr>
          <a:xfrm>
            <a:off x="3393645" y="3191957"/>
            <a:ext cx="1162610" cy="2173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9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547" y="790385"/>
            <a:ext cx="3045007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8"/>
            <a:ext cx="1475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393645" y="3243991"/>
            <a:ext cx="106032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EF9C3-67A9-41C5-851E-3BF8996D8704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034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 dirty="0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178078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121543" eaLnBrk="1" hangingPunct="1">
        <a:defRPr>
          <a:latin typeface="+mn-lt"/>
          <a:ea typeface="+mn-ea"/>
          <a:cs typeface="+mn-cs"/>
        </a:defRPr>
      </a:lvl2pPr>
      <a:lvl3pPr marL="243086" eaLnBrk="1" hangingPunct="1">
        <a:defRPr>
          <a:latin typeface="+mn-lt"/>
          <a:ea typeface="+mn-ea"/>
          <a:cs typeface="+mn-cs"/>
        </a:defRPr>
      </a:lvl3pPr>
      <a:lvl4pPr marL="364629" eaLnBrk="1" hangingPunct="1">
        <a:defRPr>
          <a:latin typeface="+mn-lt"/>
          <a:ea typeface="+mn-ea"/>
          <a:cs typeface="+mn-cs"/>
        </a:defRPr>
      </a:lvl4pPr>
      <a:lvl5pPr marL="486172" eaLnBrk="1" hangingPunct="1">
        <a:defRPr>
          <a:latin typeface="+mn-lt"/>
          <a:ea typeface="+mn-ea"/>
          <a:cs typeface="+mn-cs"/>
        </a:defRPr>
      </a:lvl5pPr>
      <a:lvl6pPr marL="607715" eaLnBrk="1" hangingPunct="1">
        <a:defRPr>
          <a:latin typeface="+mn-lt"/>
          <a:ea typeface="+mn-ea"/>
          <a:cs typeface="+mn-cs"/>
        </a:defRPr>
      </a:lvl6pPr>
      <a:lvl7pPr marL="729258" eaLnBrk="1" hangingPunct="1">
        <a:defRPr>
          <a:latin typeface="+mn-lt"/>
          <a:ea typeface="+mn-ea"/>
          <a:cs typeface="+mn-cs"/>
        </a:defRPr>
      </a:lvl7pPr>
      <a:lvl8pPr marL="850801" eaLnBrk="1" hangingPunct="1">
        <a:defRPr>
          <a:latin typeface="+mn-lt"/>
          <a:ea typeface="+mn-ea"/>
          <a:cs typeface="+mn-cs"/>
        </a:defRPr>
      </a:lvl8pPr>
      <a:lvl9pPr marL="972344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121543" eaLnBrk="1" hangingPunct="1">
        <a:defRPr>
          <a:latin typeface="+mn-lt"/>
          <a:ea typeface="+mn-ea"/>
          <a:cs typeface="+mn-cs"/>
        </a:defRPr>
      </a:lvl2pPr>
      <a:lvl3pPr marL="243086" eaLnBrk="1" hangingPunct="1">
        <a:defRPr>
          <a:latin typeface="+mn-lt"/>
          <a:ea typeface="+mn-ea"/>
          <a:cs typeface="+mn-cs"/>
        </a:defRPr>
      </a:lvl3pPr>
      <a:lvl4pPr marL="364629" eaLnBrk="1" hangingPunct="1">
        <a:defRPr>
          <a:latin typeface="+mn-lt"/>
          <a:ea typeface="+mn-ea"/>
          <a:cs typeface="+mn-cs"/>
        </a:defRPr>
      </a:lvl4pPr>
      <a:lvl5pPr marL="486172" eaLnBrk="1" hangingPunct="1">
        <a:defRPr>
          <a:latin typeface="+mn-lt"/>
          <a:ea typeface="+mn-ea"/>
          <a:cs typeface="+mn-cs"/>
        </a:defRPr>
      </a:lvl5pPr>
      <a:lvl6pPr marL="607715" eaLnBrk="1" hangingPunct="1">
        <a:defRPr>
          <a:latin typeface="+mn-lt"/>
          <a:ea typeface="+mn-ea"/>
          <a:cs typeface="+mn-cs"/>
        </a:defRPr>
      </a:lvl6pPr>
      <a:lvl7pPr marL="729258" eaLnBrk="1" hangingPunct="1">
        <a:defRPr>
          <a:latin typeface="+mn-lt"/>
          <a:ea typeface="+mn-ea"/>
          <a:cs typeface="+mn-cs"/>
        </a:defRPr>
      </a:lvl7pPr>
      <a:lvl8pPr marL="850801" eaLnBrk="1" hangingPunct="1">
        <a:defRPr>
          <a:latin typeface="+mn-lt"/>
          <a:ea typeface="+mn-ea"/>
          <a:cs typeface="+mn-cs"/>
        </a:defRPr>
      </a:lvl8pPr>
      <a:lvl9pPr marL="972344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-16912"/>
            <a:ext cx="4610100" cy="267667"/>
          </a:xfrm>
          <a:custGeom>
            <a:avLst/>
            <a:gdLst/>
            <a:ahLst/>
            <a:cxnLst/>
            <a:rect l="l" t="t" r="r" b="b"/>
            <a:pathLst>
              <a:path w="13004800" h="754380">
                <a:moveTo>
                  <a:pt x="0" y="753897"/>
                </a:moveTo>
                <a:lnTo>
                  <a:pt x="13004292" y="753897"/>
                </a:lnTo>
                <a:lnTo>
                  <a:pt x="13004292" y="0"/>
                </a:lnTo>
                <a:lnTo>
                  <a:pt x="0" y="0"/>
                </a:lnTo>
                <a:lnTo>
                  <a:pt x="0" y="753897"/>
                </a:lnTo>
                <a:close/>
              </a:path>
            </a:pathLst>
          </a:custGeom>
          <a:solidFill>
            <a:srgbClr val="2C0977"/>
          </a:solidFill>
        </p:spPr>
        <p:txBody>
          <a:bodyPr wrap="square" lIns="0" tIns="0" rIns="0" bIns="0" rtlCol="0"/>
          <a:lstStyle/>
          <a:p>
            <a:endParaRPr sz="479"/>
          </a:p>
        </p:txBody>
      </p:sp>
      <p:sp>
        <p:nvSpPr>
          <p:cNvPr id="17" name="bk object 17"/>
          <p:cNvSpPr/>
          <p:nvPr/>
        </p:nvSpPr>
        <p:spPr>
          <a:xfrm>
            <a:off x="0" y="3183041"/>
            <a:ext cx="4610100" cy="276905"/>
          </a:xfrm>
          <a:custGeom>
            <a:avLst/>
            <a:gdLst/>
            <a:ahLst/>
            <a:cxnLst/>
            <a:rect l="l" t="t" r="r" b="b"/>
            <a:pathLst>
              <a:path w="13004800" h="780415">
                <a:moveTo>
                  <a:pt x="0" y="780267"/>
                </a:moveTo>
                <a:lnTo>
                  <a:pt x="0" y="0"/>
                </a:lnTo>
                <a:lnTo>
                  <a:pt x="13004292" y="0"/>
                </a:lnTo>
                <a:lnTo>
                  <a:pt x="13004292" y="780267"/>
                </a:lnTo>
                <a:lnTo>
                  <a:pt x="0" y="780267"/>
                </a:lnTo>
                <a:close/>
              </a:path>
            </a:pathLst>
          </a:custGeom>
          <a:solidFill>
            <a:srgbClr val="2C0977"/>
          </a:solidFill>
        </p:spPr>
        <p:txBody>
          <a:bodyPr wrap="square" lIns="0" tIns="0" rIns="0" bIns="0" rtlCol="0"/>
          <a:lstStyle/>
          <a:p>
            <a:endParaRPr sz="479" dirty="0"/>
          </a:p>
        </p:txBody>
      </p:sp>
      <p:sp>
        <p:nvSpPr>
          <p:cNvPr id="18" name="bk object 18"/>
          <p:cNvSpPr/>
          <p:nvPr/>
        </p:nvSpPr>
        <p:spPr>
          <a:xfrm>
            <a:off x="3393645" y="3191957"/>
            <a:ext cx="1162610" cy="2173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9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547" y="790385"/>
            <a:ext cx="3045007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8"/>
            <a:ext cx="1475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393645" y="3243991"/>
            <a:ext cx="106032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EF9C3-67A9-41C5-851E-3BF8996D8704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6132" y="3216865"/>
            <a:ext cx="1060323" cy="13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90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72390">
              <a:lnSpc>
                <a:spcPts val="770"/>
              </a:lnSpc>
            </a:pPr>
            <a:r>
              <a:rPr lang="en-GB" spc="-75"/>
              <a:t>Slide </a:t>
            </a:r>
            <a:fld id="{81D60167-4931-47E6-BA6A-407CBD079E47}" type="slidenum">
              <a:rPr lang="en-GB" spc="-75" smtClean="0"/>
              <a:pPr marL="72390">
                <a:lnSpc>
                  <a:spcPts val="770"/>
                </a:lnSpc>
              </a:pPr>
              <a:t>‹#›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105991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121543" eaLnBrk="1" hangingPunct="1">
        <a:defRPr>
          <a:latin typeface="+mn-lt"/>
          <a:ea typeface="+mn-ea"/>
          <a:cs typeface="+mn-cs"/>
        </a:defRPr>
      </a:lvl2pPr>
      <a:lvl3pPr marL="243086" eaLnBrk="1" hangingPunct="1">
        <a:defRPr>
          <a:latin typeface="+mn-lt"/>
          <a:ea typeface="+mn-ea"/>
          <a:cs typeface="+mn-cs"/>
        </a:defRPr>
      </a:lvl3pPr>
      <a:lvl4pPr marL="364629" eaLnBrk="1" hangingPunct="1">
        <a:defRPr>
          <a:latin typeface="+mn-lt"/>
          <a:ea typeface="+mn-ea"/>
          <a:cs typeface="+mn-cs"/>
        </a:defRPr>
      </a:lvl4pPr>
      <a:lvl5pPr marL="486172" eaLnBrk="1" hangingPunct="1">
        <a:defRPr>
          <a:latin typeface="+mn-lt"/>
          <a:ea typeface="+mn-ea"/>
          <a:cs typeface="+mn-cs"/>
        </a:defRPr>
      </a:lvl5pPr>
      <a:lvl6pPr marL="607715" eaLnBrk="1" hangingPunct="1">
        <a:defRPr>
          <a:latin typeface="+mn-lt"/>
          <a:ea typeface="+mn-ea"/>
          <a:cs typeface="+mn-cs"/>
        </a:defRPr>
      </a:lvl6pPr>
      <a:lvl7pPr marL="729258" eaLnBrk="1" hangingPunct="1">
        <a:defRPr>
          <a:latin typeface="+mn-lt"/>
          <a:ea typeface="+mn-ea"/>
          <a:cs typeface="+mn-cs"/>
        </a:defRPr>
      </a:lvl7pPr>
      <a:lvl8pPr marL="850801" eaLnBrk="1" hangingPunct="1">
        <a:defRPr>
          <a:latin typeface="+mn-lt"/>
          <a:ea typeface="+mn-ea"/>
          <a:cs typeface="+mn-cs"/>
        </a:defRPr>
      </a:lvl8pPr>
      <a:lvl9pPr marL="972344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121543" eaLnBrk="1" hangingPunct="1">
        <a:defRPr>
          <a:latin typeface="+mn-lt"/>
          <a:ea typeface="+mn-ea"/>
          <a:cs typeface="+mn-cs"/>
        </a:defRPr>
      </a:lvl2pPr>
      <a:lvl3pPr marL="243086" eaLnBrk="1" hangingPunct="1">
        <a:defRPr>
          <a:latin typeface="+mn-lt"/>
          <a:ea typeface="+mn-ea"/>
          <a:cs typeface="+mn-cs"/>
        </a:defRPr>
      </a:lvl3pPr>
      <a:lvl4pPr marL="364629" eaLnBrk="1" hangingPunct="1">
        <a:defRPr>
          <a:latin typeface="+mn-lt"/>
          <a:ea typeface="+mn-ea"/>
          <a:cs typeface="+mn-cs"/>
        </a:defRPr>
      </a:lvl4pPr>
      <a:lvl5pPr marL="486172" eaLnBrk="1" hangingPunct="1">
        <a:defRPr>
          <a:latin typeface="+mn-lt"/>
          <a:ea typeface="+mn-ea"/>
          <a:cs typeface="+mn-cs"/>
        </a:defRPr>
      </a:lvl5pPr>
      <a:lvl6pPr marL="607715" eaLnBrk="1" hangingPunct="1">
        <a:defRPr>
          <a:latin typeface="+mn-lt"/>
          <a:ea typeface="+mn-ea"/>
          <a:cs typeface="+mn-cs"/>
        </a:defRPr>
      </a:lvl6pPr>
      <a:lvl7pPr marL="729258" eaLnBrk="1" hangingPunct="1">
        <a:defRPr>
          <a:latin typeface="+mn-lt"/>
          <a:ea typeface="+mn-ea"/>
          <a:cs typeface="+mn-cs"/>
        </a:defRPr>
      </a:lvl7pPr>
      <a:lvl8pPr marL="850801" eaLnBrk="1" hangingPunct="1">
        <a:defRPr>
          <a:latin typeface="+mn-lt"/>
          <a:ea typeface="+mn-ea"/>
          <a:cs typeface="+mn-cs"/>
        </a:defRPr>
      </a:lvl8pPr>
      <a:lvl9pPr marL="972344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1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Relationship Id="rId9" Type="http://schemas.openxmlformats.org/officeDocument/2006/relationships/image" Target="../media/image2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1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-College-Data-Science-Society/Linear-Models" TargetMode="External"/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4498-E324-4A6A-B58D-5C03828A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Linear Models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7D078-FAEE-4C1C-AD52-6D63706E6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b-NO" sz="1800" b="1" dirty="0"/>
              <a:t>Linear Models</a:t>
            </a:r>
          </a:p>
          <a:p>
            <a:pPr algn="ctr"/>
            <a:endParaRPr lang="nb-NO" dirty="0"/>
          </a:p>
          <a:p>
            <a:pPr algn="ctr"/>
            <a:endParaRPr lang="nb-NO" sz="900" dirty="0"/>
          </a:p>
          <a:p>
            <a:pPr algn="ctr"/>
            <a:endParaRPr lang="nb-NO" sz="900" dirty="0"/>
          </a:p>
          <a:p>
            <a:pPr algn="ctr"/>
            <a:r>
              <a:rPr lang="nb-NO" sz="900" b="1" dirty="0"/>
              <a:t>T</a:t>
            </a:r>
            <a:r>
              <a:rPr lang="en-GB" sz="900" b="1" dirty="0"/>
              <a:t>he Academy of AI 2018/19</a:t>
            </a:r>
          </a:p>
          <a:p>
            <a:pPr algn="ctr"/>
            <a:endParaRPr lang="nb-NO" sz="900" b="1" dirty="0"/>
          </a:p>
          <a:p>
            <a:pPr algn="ctr"/>
            <a:r>
              <a:rPr lang="nb-NO" sz="900" b="1" dirty="0"/>
              <a:t>S</a:t>
            </a:r>
            <a:r>
              <a:rPr lang="en-GB" sz="900" b="1" dirty="0" err="1"/>
              <a:t>ession</a:t>
            </a:r>
            <a:r>
              <a:rPr lang="en-GB" sz="900" b="1" dirty="0"/>
              <a:t> 3</a:t>
            </a:r>
          </a:p>
          <a:p>
            <a:pPr algn="ctr"/>
            <a:endParaRPr lang="nb-NO" sz="1050" b="1" dirty="0"/>
          </a:p>
          <a:p>
            <a:pPr algn="ctr"/>
            <a:endParaRPr lang="en-GB" sz="1050" b="1" dirty="0"/>
          </a:p>
          <a:p>
            <a:pPr algn="ctr"/>
            <a:endParaRPr lang="nb-NO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98F2-DA30-46D2-B0F3-42FC4243ED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</a:t>
            </a:fld>
            <a:endParaRPr lang="en-GB" spc="-7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12BFC-1268-42BA-9EAE-133456F2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29" y="2273868"/>
            <a:ext cx="2459842" cy="4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5271-133E-469F-A236-E6109E68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355A1-29EA-4C05-852E-CB4E405BB9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10</a:t>
            </a:fld>
            <a:endParaRPr lang="en-GB" spc="-75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675CC7-BCD4-4C3C-8856-2A6F8B0D3733}"/>
              </a:ext>
            </a:extLst>
          </p:cNvPr>
          <p:cNvSpPr txBox="1">
            <a:spLocks/>
          </p:cNvSpPr>
          <p:nvPr/>
        </p:nvSpPr>
        <p:spPr>
          <a:xfrm>
            <a:off x="362585" y="289995"/>
            <a:ext cx="3884929" cy="288076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MY" sz="1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machine learning:</a:t>
            </a:r>
          </a:p>
          <a:p>
            <a:endParaRPr lang="en-MY" sz="1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1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A161D3-39F2-4955-8B08-A7C1894BDBE9}"/>
              </a:ext>
            </a:extLst>
          </p:cNvPr>
          <p:cNvSpPr/>
          <p:nvPr/>
        </p:nvSpPr>
        <p:spPr>
          <a:xfrm>
            <a:off x="1742549" y="655611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F72A56-9B80-4015-82DA-AA48718028DC}"/>
              </a:ext>
            </a:extLst>
          </p:cNvPr>
          <p:cNvSpPr/>
          <p:nvPr/>
        </p:nvSpPr>
        <p:spPr>
          <a:xfrm>
            <a:off x="3039717" y="1663502"/>
            <a:ext cx="1425334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399956-A62A-4A3F-9D7E-6EE3E81A89F3}"/>
              </a:ext>
            </a:extLst>
          </p:cNvPr>
          <p:cNvSpPr/>
          <p:nvPr/>
        </p:nvSpPr>
        <p:spPr>
          <a:xfrm>
            <a:off x="1637382" y="1651227"/>
            <a:ext cx="1335334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7E7E0A-F9B7-43D1-B69C-D789FC4B1F8B}"/>
              </a:ext>
            </a:extLst>
          </p:cNvPr>
          <p:cNvSpPr/>
          <p:nvPr/>
        </p:nvSpPr>
        <p:spPr>
          <a:xfrm>
            <a:off x="285015" y="1644188"/>
            <a:ext cx="1160066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49B162-3F8E-4246-90BD-844A7D0DEA3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305049" y="1285611"/>
            <a:ext cx="0" cy="36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0CC685-D45D-4963-9847-FF0BCCC7A9E5}"/>
              </a:ext>
            </a:extLst>
          </p:cNvPr>
          <p:cNvCxnSpPr/>
          <p:nvPr/>
        </p:nvCxnSpPr>
        <p:spPr>
          <a:xfrm>
            <a:off x="865051" y="1414995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C70350-8E87-4DBE-8DB3-D056CA62CEE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65048" y="1414995"/>
            <a:ext cx="0" cy="22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976555-BB12-4211-A795-6ED21432E58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745048" y="1414995"/>
            <a:ext cx="7336" cy="24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02CC2D-C766-4751-8023-90D4D4C9A3AF}"/>
              </a:ext>
            </a:extLst>
          </p:cNvPr>
          <p:cNvSpPr txBox="1"/>
          <p:nvPr/>
        </p:nvSpPr>
        <p:spPr>
          <a:xfrm>
            <a:off x="190051" y="2404995"/>
            <a:ext cx="1255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Labelled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AACC1-710A-4086-A8D6-58825AA6E792}"/>
              </a:ext>
            </a:extLst>
          </p:cNvPr>
          <p:cNvSpPr txBox="1"/>
          <p:nvPr/>
        </p:nvSpPr>
        <p:spPr>
          <a:xfrm>
            <a:off x="1617615" y="2404995"/>
            <a:ext cx="14253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Unlabelled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Anomaly Detection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393877-91AE-4EFD-A8E5-F73742123C9F}"/>
              </a:ext>
            </a:extLst>
          </p:cNvPr>
          <p:cNvSpPr txBox="1"/>
          <p:nvPr/>
        </p:nvSpPr>
        <p:spPr>
          <a:xfrm>
            <a:off x="2972716" y="2392720"/>
            <a:ext cx="16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Algorithm solves a task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Reacts to environment</a:t>
            </a:r>
          </a:p>
        </p:txBody>
      </p:sp>
    </p:spTree>
    <p:extLst>
      <p:ext uri="{BB962C8B-B14F-4D97-AF65-F5344CB8AC3E}">
        <p14:creationId xmlns:p14="http://schemas.microsoft.com/office/powerpoint/2010/main" val="271596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Supervised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D62CA-FFC7-4396-85CE-573AFE41B9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11</a:t>
            </a:fld>
            <a:endParaRPr lang="en-GB" spc="-75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246063"/>
            <a:ext cx="3984625" cy="19764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Supervised learning regroups different techniques which all share the same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The training dataset contains inputs data (your predictors) and the value you want to predict (labels)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The model will use the training data to learn a link between the input and the outputs. Underlying idea is that the training data can be generalized and that the model can be used on new data with some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353F8-A1CA-4CCB-90F7-2A497A4A3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78" y="1820375"/>
            <a:ext cx="2873647" cy="12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3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Unsupervised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5A94E3-B6F8-4C96-9E9D-95F266157E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12</a:t>
            </a:fld>
            <a:endParaRPr lang="en-GB" spc="-75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290513"/>
            <a:ext cx="3981450" cy="305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000" i="0" dirty="0"/>
              <a:t>Unsupervised learning </a:t>
            </a:r>
            <a:r>
              <a:rPr lang="en-US" sz="1000" b="1" i="0" dirty="0"/>
              <a:t>does not </a:t>
            </a:r>
            <a:r>
              <a:rPr lang="en-US" sz="1000" i="0" dirty="0"/>
              <a:t>use labelled output data. Unsupervised algorithms can be split into different categories:</a:t>
            </a:r>
          </a:p>
          <a:p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i="0" dirty="0"/>
              <a:t>Clustering algorithm</a:t>
            </a:r>
            <a:r>
              <a:rPr lang="en-US" sz="1000" i="0" dirty="0"/>
              <a:t>, such as K-means, hierarchical clustering or mixture models. These algorithms try to discriminate and separate the observations in different groups.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i="0" dirty="0"/>
              <a:t>Dimensionality reduction </a:t>
            </a:r>
            <a:r>
              <a:rPr lang="en-US" sz="1000" i="0" dirty="0"/>
              <a:t>algorithms such as PCA, ICA or autoencoder. These algorithms find the best representation of the data with fewer dimensions.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i="0" dirty="0"/>
              <a:t>Anomaly detections </a:t>
            </a:r>
            <a:r>
              <a:rPr lang="en-US" sz="1000" i="0" dirty="0"/>
              <a:t>to find outliers in the data, i.e. observations which do not follow the data set patterns.</a:t>
            </a:r>
          </a:p>
          <a:p>
            <a:endParaRPr lang="en-US" sz="1000" i="0" dirty="0"/>
          </a:p>
          <a:p>
            <a:r>
              <a:rPr lang="en-US" sz="1000" i="0" dirty="0"/>
              <a:t>Most of the time unsupervised learning algorithms are used to pre-process the data, during the exploratory analysis or to pre-train supervised learning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1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Reinforcement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8B113-6D55-47C1-AA4E-CF59B31C1E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13</a:t>
            </a:fld>
            <a:endParaRPr lang="en-GB" spc="-75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790575"/>
            <a:ext cx="3044825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000" i="0" dirty="0"/>
              <a:t>Reinforcement learning algorithms try to find the best ways to earn the greatest reward. Reinforcement learnings algorithms follow the different circular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BA020-E9F2-4C8B-826B-26864F3905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1" y="1290232"/>
            <a:ext cx="1575000" cy="1521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10C48-4A7B-4F35-A7B7-49CC18A6C78F}"/>
              </a:ext>
            </a:extLst>
          </p:cNvPr>
          <p:cNvSpPr txBox="1"/>
          <p:nvPr/>
        </p:nvSpPr>
        <p:spPr>
          <a:xfrm>
            <a:off x="1765050" y="1235375"/>
            <a:ext cx="2734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its and the environment’s states, the agent will choose the action which will maximize its reward or will explore a new possibility.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actions will change the environment’s and the agent states.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will also be interpreted to give a reward to the agent.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performing this loop many times, the agents will improve its behavior.</a:t>
            </a:r>
            <a:endParaRPr lang="en-MY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1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8A33CA-A31A-49DA-9A2D-E6BDC0AC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2AD2-222C-4226-A6F1-114B179F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Supervised Learning – Linear Regression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D78BBD-1D97-4998-A6AE-38BF4847F7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14</a:t>
            </a:fld>
            <a:endParaRPr lang="en-GB" spc="-7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98D43-38D9-4E88-B198-FF2CB5A09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96" y="348410"/>
            <a:ext cx="3322508" cy="20919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C68522-8E8F-4034-8647-CB89AA42D57C}"/>
              </a:ext>
            </a:extLst>
          </p:cNvPr>
          <p:cNvSpPr txBox="1"/>
          <p:nvPr/>
        </p:nvSpPr>
        <p:spPr>
          <a:xfrm>
            <a:off x="229110" y="2245828"/>
            <a:ext cx="40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Applications: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Studying engine data from test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Market research studies and customer survey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Causal relationships in biological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And many more…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MY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8E88C6-4BB0-4B21-A8AC-273F24A43F1C}"/>
              </a:ext>
            </a:extLst>
          </p:cNvPr>
          <p:cNvCxnSpPr>
            <a:cxnSpLocks/>
          </p:cNvCxnSpPr>
          <p:nvPr/>
        </p:nvCxnSpPr>
        <p:spPr>
          <a:xfrm flipV="1">
            <a:off x="1097542" y="510802"/>
            <a:ext cx="2340000" cy="130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654F-87F1-4ECA-AEA5-A308D339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Linear </a:t>
            </a:r>
            <a:r>
              <a:rPr lang="nb-NO" dirty="0" err="1"/>
              <a:t>Regression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DA3C-FDEF-4245-A98F-2788722F0E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15</a:t>
            </a:fld>
            <a:endParaRPr lang="en-GB" spc="-75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1A684-AE60-4E30-A897-08B4B97FE75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73087" y="1372622"/>
            <a:ext cx="3463925" cy="654050"/>
          </a:xfrm>
        </p:spPr>
        <p:txBody>
          <a:bodyPr/>
          <a:lstStyle/>
          <a:p>
            <a:pPr algn="ctr"/>
            <a:r>
              <a:rPr lang="en-GB" sz="1600" b="1" spc="5" dirty="0">
                <a:solidFill>
                  <a:srgbClr val="22373A"/>
                </a:solidFill>
              </a:rPr>
              <a:t>Linear Regression and How it Works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77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8A33CA-A31A-49DA-9A2D-E6BDC0AC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413757"/>
            <a:ext cx="2782508" cy="17519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B0B5D2-FA05-47A2-8CFB-2D0DF6589A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419719"/>
            <a:ext cx="2782508" cy="1755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2AD2-222C-4226-A6F1-114B179F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Linear Regression?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1FE30-AFA1-41EA-A575-8C1F8809A8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16</a:t>
            </a:fld>
            <a:endParaRPr lang="en-GB" spc="-75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8CE310-3778-40FC-B140-E7B98C3DD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86727"/>
              </p:ext>
            </p:extLst>
          </p:nvPr>
        </p:nvGraphicFramePr>
        <p:xfrm>
          <a:off x="415050" y="2332620"/>
          <a:ext cx="3780000" cy="792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7828">
                  <a:extLst>
                    <a:ext uri="{9D8B030D-6E8A-4147-A177-3AD203B41FA5}">
                      <a16:colId xmlns:a16="http://schemas.microsoft.com/office/drawing/2014/main" val="1856812727"/>
                    </a:ext>
                  </a:extLst>
                </a:gridCol>
                <a:gridCol w="2612172">
                  <a:extLst>
                    <a:ext uri="{9D8B030D-6E8A-4147-A177-3AD203B41FA5}">
                      <a16:colId xmlns:a16="http://schemas.microsoft.com/office/drawing/2014/main" val="1271942677"/>
                    </a:ext>
                  </a:extLst>
                </a:gridCol>
              </a:tblGrid>
              <a:tr h="290483">
                <a:tc>
                  <a:txBody>
                    <a:bodyPr/>
                    <a:lstStyle/>
                    <a:p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has an expected output for every input (y for every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95609"/>
                  </a:ext>
                </a:extLst>
              </a:tr>
              <a:tr h="294517">
                <a:tc>
                  <a:txBody>
                    <a:bodyPr/>
                    <a:lstStyle/>
                    <a:p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the output for a given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3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F3E-BEB4-4CE2-B59B-61E9C310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 Training Pipeline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5600442-D450-4902-AD23-04CE20C3E3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17</a:t>
            </a:fld>
            <a:endParaRPr lang="en-GB" spc="-75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961C71-32EB-4412-8C67-7FFA7EF077F4}"/>
              </a:ext>
            </a:extLst>
          </p:cNvPr>
          <p:cNvSpPr/>
          <p:nvPr/>
        </p:nvSpPr>
        <p:spPr>
          <a:xfrm>
            <a:off x="1742549" y="60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Training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12EC54-AC2C-41FA-8444-E483B37C6573}"/>
              </a:ext>
            </a:extLst>
          </p:cNvPr>
          <p:cNvSpPr/>
          <p:nvPr/>
        </p:nvSpPr>
        <p:spPr>
          <a:xfrm>
            <a:off x="1742549" y="137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183FA3-9700-4E38-B8C8-832EED191DBD}"/>
              </a:ext>
            </a:extLst>
          </p:cNvPr>
          <p:cNvSpPr/>
          <p:nvPr/>
        </p:nvSpPr>
        <p:spPr>
          <a:xfrm>
            <a:off x="1742549" y="213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A19A3A-F289-40B5-8D47-D840807763A7}"/>
                  </a:ext>
                </a:extLst>
              </p:cNvPr>
              <p:cNvSpPr/>
              <p:nvPr/>
            </p:nvSpPr>
            <p:spPr>
              <a:xfrm>
                <a:off x="325050" y="1368532"/>
                <a:ext cx="1226922" cy="63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Data,</a:t>
                </a:r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MY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A19A3A-F289-40B5-8D47-D84080776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0" y="1368532"/>
                <a:ext cx="1226922" cy="63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6A8B42-DD10-459F-A5CF-29FE2D805A7E}"/>
                  </a:ext>
                </a:extLst>
              </p:cNvPr>
              <p:cNvSpPr/>
              <p:nvPr/>
            </p:nvSpPr>
            <p:spPr>
              <a:xfrm>
                <a:off x="3025050" y="1368532"/>
                <a:ext cx="1215000" cy="6300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Output,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6A8B42-DD10-459F-A5CF-29FE2D805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050" y="1368532"/>
                <a:ext cx="1215000" cy="630000"/>
              </a:xfrm>
              <a:prstGeom prst="roundRect">
                <a:avLst/>
              </a:prstGeom>
              <a:blipFill>
                <a:blip r:embed="rId3"/>
                <a:stretch>
                  <a:fillRect r="-1471"/>
                </a:stretch>
              </a:blipFill>
              <a:ln/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9D94D4-10AD-42FC-B1E5-0FF8B90B783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305049" y="123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80FF02-E94A-4654-933E-FAEC510D0006}"/>
              </a:ext>
            </a:extLst>
          </p:cNvPr>
          <p:cNvCxnSpPr/>
          <p:nvPr/>
        </p:nvCxnSpPr>
        <p:spPr>
          <a:xfrm>
            <a:off x="2170050" y="200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711171-2659-4BCC-9E7B-ED65983114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1972" y="1683532"/>
            <a:ext cx="17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3A18C7-A9B1-4B12-BC1B-B22C636C697B}"/>
              </a:ext>
            </a:extLst>
          </p:cNvPr>
          <p:cNvCxnSpPr>
            <a:cxnSpLocks/>
          </p:cNvCxnSpPr>
          <p:nvPr/>
        </p:nvCxnSpPr>
        <p:spPr>
          <a:xfrm>
            <a:off x="2851011" y="1683532"/>
            <a:ext cx="17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4CF305F-FCEB-46AA-8FDE-6FD505802443}"/>
              </a:ext>
            </a:extLst>
          </p:cNvPr>
          <p:cNvSpPr/>
          <p:nvPr/>
        </p:nvSpPr>
        <p:spPr>
          <a:xfrm>
            <a:off x="1630050" y="47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BFB07D-F4CA-44DD-8B72-CBC065D7AB17}"/>
              </a:ext>
            </a:extLst>
          </p:cNvPr>
          <p:cNvCxnSpPr>
            <a:cxnSpLocks/>
          </p:cNvCxnSpPr>
          <p:nvPr/>
        </p:nvCxnSpPr>
        <p:spPr>
          <a:xfrm flipV="1">
            <a:off x="2440050" y="200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B26695-59CC-4116-A8D4-374C6F734A76}"/>
              </a:ext>
            </a:extLst>
          </p:cNvPr>
          <p:cNvSpPr txBox="1"/>
          <p:nvPr/>
        </p:nvSpPr>
        <p:spPr>
          <a:xfrm>
            <a:off x="1810050" y="2965468"/>
            <a:ext cx="202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16774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F3E-BEB4-4CE2-B59B-61E9C310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 Training Pipeline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831CC-F119-457F-A2FD-1D1F778537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18</a:t>
            </a:fld>
            <a:endParaRPr lang="en-GB" spc="-7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80AA2-A89E-410E-9982-57ABEB68D50E}"/>
              </a:ext>
            </a:extLst>
          </p:cNvPr>
          <p:cNvSpPr txBox="1"/>
          <p:nvPr/>
        </p:nvSpPr>
        <p:spPr>
          <a:xfrm>
            <a:off x="1765050" y="870197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we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36403-6B56-4C44-83F7-AD4FC4F5D0A2}"/>
              </a:ext>
            </a:extLst>
          </p:cNvPr>
          <p:cNvSpPr txBox="1"/>
          <p:nvPr/>
        </p:nvSpPr>
        <p:spPr>
          <a:xfrm>
            <a:off x="1765050" y="1638419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we want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AF5FF-1A09-4584-805F-5F38DAFD7CB6}"/>
              </a:ext>
            </a:extLst>
          </p:cNvPr>
          <p:cNvSpPr txBox="1"/>
          <p:nvPr/>
        </p:nvSpPr>
        <p:spPr>
          <a:xfrm>
            <a:off x="1769416" y="2315375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How we get 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5EC931-43AF-49B2-80B1-B50615C2CF70}"/>
              </a:ext>
            </a:extLst>
          </p:cNvPr>
          <p:cNvSpPr/>
          <p:nvPr/>
        </p:nvSpPr>
        <p:spPr>
          <a:xfrm>
            <a:off x="550050" y="740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C8708E-26B0-4781-9F3E-7162CDB2CCFC}"/>
              </a:ext>
            </a:extLst>
          </p:cNvPr>
          <p:cNvSpPr/>
          <p:nvPr/>
        </p:nvSpPr>
        <p:spPr>
          <a:xfrm>
            <a:off x="550050" y="1508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86161C-85AC-4701-8A3E-F6EC786F3AA0}"/>
              </a:ext>
            </a:extLst>
          </p:cNvPr>
          <p:cNvSpPr/>
          <p:nvPr/>
        </p:nvSpPr>
        <p:spPr>
          <a:xfrm>
            <a:off x="550050" y="2274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2F0698-CA42-4A5B-BA2A-4DDC89D6787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112550" y="1370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6ED983-0307-4F54-8C76-7DB777A9AF91}"/>
              </a:ext>
            </a:extLst>
          </p:cNvPr>
          <p:cNvCxnSpPr/>
          <p:nvPr/>
        </p:nvCxnSpPr>
        <p:spPr>
          <a:xfrm>
            <a:off x="977551" y="213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A3009E-EB4F-448C-88F3-96EABE628755}"/>
              </a:ext>
            </a:extLst>
          </p:cNvPr>
          <p:cNvCxnSpPr>
            <a:cxnSpLocks/>
          </p:cNvCxnSpPr>
          <p:nvPr/>
        </p:nvCxnSpPr>
        <p:spPr>
          <a:xfrm flipV="1">
            <a:off x="1247551" y="213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4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7566-A10C-4D42-B1B9-B65ED34E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Training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454F56-5364-468D-8942-2DC6D8D067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19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8A1B2BA-1D0A-419A-982B-26A2BB2D66CF}"/>
                  </a:ext>
                </a:extLst>
              </p:cNvPr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0" y="815975"/>
                <a:ext cx="3227388" cy="209550"/>
              </a:xfrm>
            </p:spPr>
            <p:txBody>
              <a:bodyPr>
                <a:noAutofit/>
              </a:bodyPr>
              <a:lstStyle/>
              <a:p>
                <a:r>
                  <a:rPr lang="en-MY" sz="100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Notation: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m = Number of training examples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= input variables/features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= output/target variable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8A1B2BA-1D0A-419A-982B-26A2BB2D6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0" y="815975"/>
                <a:ext cx="3227388" cy="209550"/>
              </a:xfrm>
              <a:blipFill>
                <a:blip r:embed="rId2"/>
                <a:stretch>
                  <a:fillRect l="-2457" t="-23529" b="-45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53F2C9-4395-480E-935E-4C1CB77E0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619438"/>
                  </p:ext>
                </p:extLst>
              </p:nvPr>
            </p:nvGraphicFramePr>
            <p:xfrm>
              <a:off x="2350050" y="815975"/>
              <a:ext cx="2025000" cy="1864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5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10125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12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53F2C9-4395-480E-935E-4C1CB77E0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619438"/>
                  </p:ext>
                </p:extLst>
              </p:nvPr>
            </p:nvGraphicFramePr>
            <p:xfrm>
              <a:off x="2350050" y="815975"/>
              <a:ext cx="2025000" cy="1864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5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10125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00000" b="-4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02" r="-602" b="-4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1961" r="-100000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02" t="-101961" r="-602" b="-4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98077" r="-100000" b="-2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02" t="-198077" r="-602" b="-294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90385" r="-10000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02" t="-490385" r="-602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3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83F7-B023-42F5-B6D6-E390F042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Prerequisite Knowledge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F8577-EED6-49DE-B52A-40F891AB37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</a:t>
            </a:fld>
            <a:endParaRPr lang="en-GB" spc="-75" dirty="0"/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53C0373F-7879-46A8-976E-4EC2B1FD4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6" y="620577"/>
            <a:ext cx="1714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umpy logo">
            <a:extLst>
              <a:ext uri="{FF2B5EF4-FFF2-40B4-BE49-F238E27FC236}">
                <a16:creationId xmlns:a16="http://schemas.microsoft.com/office/drawing/2014/main" id="{4BD9195C-C310-4435-836F-51C0F2440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50" y="641240"/>
            <a:ext cx="1623243" cy="64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ths meme">
            <a:extLst>
              <a:ext uri="{FF2B5EF4-FFF2-40B4-BE49-F238E27FC236}">
                <a16:creationId xmlns:a16="http://schemas.microsoft.com/office/drawing/2014/main" id="{FF06F0C6-76DC-4F35-84E8-F4A6FEF3C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1" y="1849123"/>
            <a:ext cx="1900050" cy="12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trices">
            <a:extLst>
              <a:ext uri="{FF2B5EF4-FFF2-40B4-BE49-F238E27FC236}">
                <a16:creationId xmlns:a16="http://schemas.microsoft.com/office/drawing/2014/main" id="{AA778965-F610-4473-A245-4B52A2DC8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050" y="1997961"/>
            <a:ext cx="1922453" cy="94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397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93C5-323C-453D-9CE5-E2908BEB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Model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59E5B-6378-4953-A3C4-E3501BB9F3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20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8B456B7-2447-4BBC-BA72-33A1F04EE340}"/>
                  </a:ext>
                </a:extLst>
              </p:cNvPr>
              <p:cNvSpPr txBox="1"/>
              <p:nvPr/>
            </p:nvSpPr>
            <p:spPr>
              <a:xfrm>
                <a:off x="325050" y="318243"/>
                <a:ext cx="4072756" cy="276280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Provided </a:t>
                </a:r>
                <a:r>
                  <a:rPr lang="en-MY" sz="1000" spc="-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MY" sz="1000" spc="-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 </a:t>
                </a: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 </a:t>
                </a: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m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1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MY" sz="1000" spc="-13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pairs: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endParaRPr lang="en-MY" sz="1000" spc="-35" dirty="0">
                  <a:solidFill>
                    <a:srgbClr val="22373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S</a:t>
                </a:r>
                <a:r>
                  <a:rPr lang="en-MY" sz="1000" spc="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1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MY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i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50" i="1" spc="-13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ar-AE" sz="1050" i="1" spc="-142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ar-A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lang="en-MY" sz="1000" spc="-3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 </a:t>
                </a:r>
                <a:r>
                  <a:rPr lang="en-MY" sz="1000" spc="-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 </a:t>
                </a: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</a:t>
                </a:r>
                <a:r>
                  <a:rPr lang="en-MY" sz="1000" spc="-7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22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1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97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117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MY" sz="1000" i="1" spc="-10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f</m:t>
                    </m:r>
                    <m:r>
                      <m:rPr>
                        <m:nor/>
                      </m:rPr>
                      <a:rPr lang="en-MY" sz="1000" i="1" spc="-10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MY" sz="1000" spc="1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MY" sz="1050" i="1" spc="15" baseline="-11904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MY" sz="1000" spc="5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MY" sz="1000" i="1" spc="50" dirty="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MY" sz="1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 </a:t>
                </a:r>
                <a:r>
                  <a:rPr lang="en-MY" sz="1000" spc="-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-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(Discriminate)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spcBef>
                    <a:spcPts val="475"/>
                  </a:spcBef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spcBef>
                    <a:spcPts val="475"/>
                  </a:spcBef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Approximation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69"/>
                  </a:spcBef>
                </a:pP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MY" sz="1000" spc="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S, </a:t>
                </a:r>
                <a:r>
                  <a:rPr lang="en-MY" sz="1000" spc="-7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</a:t>
                </a:r>
                <a:r>
                  <a:rPr lang="en-MY" sz="1000" spc="-6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969"/>
                  </a:spcBef>
                </a:pP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1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MY" sz="1000" spc="1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MY" sz="1000" spc="-1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acc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spc="-6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	</a:t>
                </a:r>
                <a:r>
                  <a:rPr lang="en-MY" sz="1000" spc="-10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∀</a:t>
                </a:r>
                <a:r>
                  <a:rPr lang="en-MY" sz="1000" i="1" spc="-105" dirty="0" err="1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8B456B7-2447-4BBC-BA72-33A1F04E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0" y="318243"/>
                <a:ext cx="4072756" cy="2762808"/>
              </a:xfrm>
              <a:prstGeom prst="rect">
                <a:avLst/>
              </a:prstGeom>
              <a:blipFill>
                <a:blip r:embed="rId2"/>
                <a:stretch>
                  <a:fillRect l="-1647" t="-1104" b="-19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0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4B60-7086-4F20-B0D2-9B247254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Linear Regression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8CB438-2D67-4173-9883-0D40A9C6AF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21</a:t>
            </a:fld>
            <a:endParaRPr lang="en-GB" spc="-7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EBBFA-6341-4649-9725-44B0ECBF7E1C}"/>
              </a:ext>
            </a:extLst>
          </p:cNvPr>
          <p:cNvSpPr txBox="1"/>
          <p:nvPr/>
        </p:nvSpPr>
        <p:spPr>
          <a:xfrm>
            <a:off x="415050" y="1113206"/>
            <a:ext cx="193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Equation of a line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38A0C-6D66-4A12-939F-7AF1D7D426A6}"/>
              </a:ext>
            </a:extLst>
          </p:cNvPr>
          <p:cNvSpPr txBox="1"/>
          <p:nvPr/>
        </p:nvSpPr>
        <p:spPr>
          <a:xfrm>
            <a:off x="190050" y="605375"/>
            <a:ext cx="42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u="sng" dirty="0">
                <a:latin typeface="Arial" panose="020B0604020202020204" pitchFamily="34" charset="0"/>
                <a:cs typeface="Arial" panose="020B0604020202020204" pitchFamily="34" charset="0"/>
              </a:rPr>
              <a:t>Linear Regression Model with One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EFDE-ED34-4A39-8E71-6820E1A727ED}"/>
                  </a:ext>
                </a:extLst>
              </p:cNvPr>
              <p:cNvSpPr txBox="1"/>
              <p:nvPr/>
            </p:nvSpPr>
            <p:spPr>
              <a:xfrm>
                <a:off x="598782" y="2405375"/>
                <a:ext cx="35025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How do we find our weights?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ker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b="0" i="0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EFDE-ED34-4A39-8E71-6820E1A7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82" y="2405375"/>
                <a:ext cx="3502536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856F89-BAC7-4FC9-B6F9-C4C2A37A8CBE}"/>
                  </a:ext>
                </a:extLst>
              </p:cNvPr>
              <p:cNvSpPr/>
              <p:nvPr/>
            </p:nvSpPr>
            <p:spPr>
              <a:xfrm>
                <a:off x="1337550" y="1592443"/>
                <a:ext cx="1935000" cy="4746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MY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MY" sz="100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MY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MY" sz="1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856F89-BAC7-4FC9-B6F9-C4C2A37A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550" y="1592443"/>
                <a:ext cx="1935000" cy="4746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541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D2BA-3B83-43C1-A598-3058ABBB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Cost Function Intuition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8EE38-B2F1-4E3C-B0D2-76D6A531C8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22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6A96B9-7F57-494E-8780-454B59C24D4E}"/>
                  </a:ext>
                </a:extLst>
              </p:cNvPr>
              <p:cNvSpPr txBox="1"/>
              <p:nvPr/>
            </p:nvSpPr>
            <p:spPr>
              <a:xfrm>
                <a:off x="505050" y="650375"/>
                <a:ext cx="333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Objective:</a:t>
                </a:r>
              </a:p>
              <a:p>
                <a:endParaRPr lang="en-MY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Have some cost function,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determines how bad a model is performing/how much error between the model and observed data</a:t>
                </a:r>
              </a:p>
              <a:p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Minimize the cost function,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6A96B9-7F57-494E-8780-454B59C2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650375"/>
                <a:ext cx="3330000" cy="1323439"/>
              </a:xfrm>
              <a:prstGeom prst="rect">
                <a:avLst/>
              </a:prstGeom>
              <a:blipFill>
                <a:blip r:embed="rId2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B24F7-A4C5-4AFF-9AC5-FEAF31EFF43D}"/>
                  </a:ext>
                </a:extLst>
              </p:cNvPr>
              <p:cNvSpPr txBox="1"/>
              <p:nvPr/>
            </p:nvSpPr>
            <p:spPr>
              <a:xfrm>
                <a:off x="505050" y="1973814"/>
                <a:ext cx="3330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Outline:</a:t>
                </a:r>
              </a:p>
              <a:p>
                <a:endParaRPr lang="en-MY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 with some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Keep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reduce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until we end up at a minimum 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B24F7-A4C5-4AFF-9AC5-FEAF31EF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1973814"/>
                <a:ext cx="3330000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20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769B-0DA8-462F-A407-51845030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Cost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136E2-5CF6-48A6-BDC9-0BF56C25FB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23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C395151-C16C-4EFE-8130-9C713B1AC1A4}"/>
                  </a:ext>
                </a:extLst>
              </p:cNvPr>
              <p:cNvSpPr txBox="1"/>
              <p:nvPr/>
            </p:nvSpPr>
            <p:spPr>
              <a:xfrm>
                <a:off x="495012" y="2144544"/>
                <a:ext cx="3952056" cy="35189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14599"/>
                  </a:lnSpc>
                  <a:spcBef>
                    <a:spcPts val="100"/>
                  </a:spcBef>
                </a:pPr>
                <a:r>
                  <a:rPr sz="1000" spc="-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</a:t>
                </a:r>
                <a:r>
                  <a:rPr sz="1000" b="1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 </a:t>
                </a:r>
                <a:r>
                  <a:rPr sz="1000" b="1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Squared </a:t>
                </a:r>
                <a:r>
                  <a:rPr sz="1000" b="1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Error </a:t>
                </a:r>
                <a:r>
                  <a:rPr sz="1000" b="1" spc="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(MSE) </a:t>
                </a:r>
                <a:r>
                  <a:rPr sz="1000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:r>
                  <a:rPr sz="1000" spc="-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</a:t>
                </a:r>
                <a:r>
                  <a:rPr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(denoted with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sz="1000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order </a:t>
                </a:r>
                <a:r>
                  <a:rPr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 </a:t>
                </a:r>
                <a:r>
                  <a:rPr sz="1000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evaluate </a:t>
                </a:r>
                <a:r>
                  <a:rPr sz="1000" spc="-6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good/bad </a:t>
                </a:r>
                <a:r>
                  <a:rPr sz="1000" spc="-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sz="1000" spc="-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</a:t>
                </a:r>
                <a:r>
                  <a:rPr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is, </a:t>
                </a:r>
                <a:r>
                  <a:rPr sz="1000" spc="-7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</a:t>
                </a:r>
                <a:r>
                  <a:rPr sz="1000" spc="9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that:</a:t>
                </a:r>
                <a:endParaRPr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C395151-C16C-4EFE-8130-9C713B1AC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12" y="2144544"/>
                <a:ext cx="3952056" cy="351891"/>
              </a:xfrm>
              <a:prstGeom prst="rect">
                <a:avLst/>
              </a:prstGeom>
              <a:blipFill>
                <a:blip r:embed="rId3"/>
                <a:stretch>
                  <a:fillRect l="-1695" t="-6897" b="-18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92912B6-5C8A-4BFD-8C19-ED031D1BE66C}"/>
              </a:ext>
            </a:extLst>
          </p:cNvPr>
          <p:cNvSpPr/>
          <p:nvPr/>
        </p:nvSpPr>
        <p:spPr>
          <a:xfrm>
            <a:off x="775050" y="272997"/>
            <a:ext cx="3150000" cy="1871547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Linear regression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CBBDA-4AD7-4DE5-9CE8-D956C93A5D87}"/>
                  </a:ext>
                </a:extLst>
              </p:cNvPr>
              <p:cNvSpPr txBox="1"/>
              <p:nvPr/>
            </p:nvSpPr>
            <p:spPr>
              <a:xfrm>
                <a:off x="968898" y="2626725"/>
                <a:ext cx="1382686" cy="436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9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MY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900" dirty="0"/>
              </a:p>
              <a:p>
                <a:r>
                  <a:rPr lang="en-MY" sz="900" dirty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acc>
                    <m:r>
                      <a:rPr lang="en-MY" sz="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CBBDA-4AD7-4DE5-9CE8-D956C93A5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98" y="2626725"/>
                <a:ext cx="1382686" cy="436338"/>
              </a:xfrm>
              <a:prstGeom prst="rect">
                <a:avLst/>
              </a:prstGeom>
              <a:blipFill>
                <a:blip r:embed="rId5"/>
                <a:stretch>
                  <a:fillRect l="-5286" r="-1762" b="-169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8E58DE-F301-452D-9EF5-D44022404E12}"/>
                  </a:ext>
                </a:extLst>
              </p:cNvPr>
              <p:cNvSpPr/>
              <p:nvPr/>
            </p:nvSpPr>
            <p:spPr>
              <a:xfrm>
                <a:off x="2305050" y="2496435"/>
                <a:ext cx="1095798" cy="404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8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8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8E58DE-F301-452D-9EF5-D44022404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2496435"/>
                <a:ext cx="1095798" cy="404470"/>
              </a:xfrm>
              <a:prstGeom prst="rect">
                <a:avLst/>
              </a:prstGeom>
              <a:blipFill>
                <a:blip r:embed="rId6"/>
                <a:stretch>
                  <a:fillRect l="-11413" t="-87143" r="-4348" b="-13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573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18CB-F247-482C-B57D-91884987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Cost Function Intuition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85E66-FA88-4A78-99A4-4E5205A028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24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21FBD-32AC-4C39-8EF6-593676F46204}"/>
                  </a:ext>
                </a:extLst>
              </p:cNvPr>
              <p:cNvSpPr txBox="1"/>
              <p:nvPr/>
            </p:nvSpPr>
            <p:spPr>
              <a:xfrm>
                <a:off x="1450050" y="277430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kern="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000" i="1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 b="0" i="1" kern="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21FBD-32AC-4C39-8EF6-593676F46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50" y="2774304"/>
                <a:ext cx="54000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3D9EF-24BC-44C0-A527-EADBCCF8B888}"/>
                  </a:ext>
                </a:extLst>
              </p:cNvPr>
              <p:cNvSpPr txBox="1"/>
              <p:nvPr/>
            </p:nvSpPr>
            <p:spPr>
              <a:xfrm>
                <a:off x="2665050" y="277430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MY" sz="10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3D9EF-24BC-44C0-A527-EADBCCF8B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50" y="2774304"/>
                <a:ext cx="540000" cy="246221"/>
              </a:xfrm>
              <a:prstGeom prst="rect">
                <a:avLst/>
              </a:prstGeom>
              <a:blipFill>
                <a:blip r:embed="rId3"/>
                <a:stretch>
                  <a:fillRect r="-8989"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6">
                <a:extLst>
                  <a:ext uri="{FF2B5EF4-FFF2-40B4-BE49-F238E27FC236}">
                    <a16:creationId xmlns:a16="http://schemas.microsoft.com/office/drawing/2014/main" id="{9EECD51C-1435-447A-A3D6-CB4B14474F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984" y="532775"/>
                <a:ext cx="3884929" cy="2443811"/>
              </a:xfrm>
              <a:prstGeom prst="rect">
                <a:avLst/>
              </a:prstGeom>
            </p:spPr>
            <p:txBody>
              <a:bodyPr>
                <a:normAutofit fontScale="62500" lnSpcReduction="20000"/>
              </a:bodyPr>
              <a:lstStyle>
                <a:lvl1pPr marL="0" eaLnBrk="1" hangingPunct="1">
                  <a:defRPr>
                    <a:latin typeface="+mn-lt"/>
                    <a:ea typeface="+mn-ea"/>
                    <a:cs typeface="+mn-cs"/>
                  </a:defRPr>
                </a:lvl1pPr>
                <a:lvl2pPr marL="121543" eaLnBrk="1" hangingPunct="1">
                  <a:defRPr>
                    <a:latin typeface="+mn-lt"/>
                    <a:ea typeface="+mn-ea"/>
                    <a:cs typeface="+mn-cs"/>
                  </a:defRPr>
                </a:lvl2pPr>
                <a:lvl3pPr marL="243086" eaLnBrk="1" hangingPunct="1">
                  <a:defRPr>
                    <a:latin typeface="+mn-lt"/>
                    <a:ea typeface="+mn-ea"/>
                    <a:cs typeface="+mn-cs"/>
                  </a:defRPr>
                </a:lvl3pPr>
                <a:lvl4pPr marL="364629" eaLnBrk="1" hangingPunct="1">
                  <a:defRPr>
                    <a:latin typeface="+mn-lt"/>
                    <a:ea typeface="+mn-ea"/>
                    <a:cs typeface="+mn-cs"/>
                  </a:defRPr>
                </a:lvl4pPr>
                <a:lvl5pPr marL="486172" eaLnBrk="1" hangingPunct="1">
                  <a:defRPr>
                    <a:latin typeface="+mn-lt"/>
                    <a:ea typeface="+mn-ea"/>
                    <a:cs typeface="+mn-cs"/>
                  </a:defRPr>
                </a:lvl5pPr>
                <a:lvl6pPr marL="607715" eaLnBrk="1" hangingPunct="1">
                  <a:defRPr>
                    <a:latin typeface="+mn-lt"/>
                    <a:ea typeface="+mn-ea"/>
                    <a:cs typeface="+mn-cs"/>
                  </a:defRPr>
                </a:lvl6pPr>
                <a:lvl7pPr marL="729258" eaLnBrk="1" hangingPunct="1">
                  <a:defRPr>
                    <a:latin typeface="+mn-lt"/>
                    <a:ea typeface="+mn-ea"/>
                    <a:cs typeface="+mn-cs"/>
                  </a:defRPr>
                </a:lvl7pPr>
                <a:lvl8pPr marL="850801" eaLnBrk="1" hangingPunct="1">
                  <a:defRPr>
                    <a:latin typeface="+mn-lt"/>
                    <a:ea typeface="+mn-ea"/>
                    <a:cs typeface="+mn-cs"/>
                  </a:defRPr>
                </a:lvl8pPr>
                <a:lvl9pPr marL="972344" eaLnBrk="1" hangingPunct="1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kern="0" dirty="0">
                    <a:solidFill>
                      <a:sysClr val="windowText" lastClr="000000"/>
                    </a:solidFill>
                  </a:rPr>
                  <a:t>Model:</a:t>
                </a:r>
              </a:p>
              <a:p>
                <a:endParaRPr lang="en-MY" kern="0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sz="1600" kern="0" dirty="0">
                  <a:solidFill>
                    <a:sysClr val="windowText" lastClr="000000"/>
                  </a:solidFill>
                </a:endParaRPr>
              </a:p>
              <a:p>
                <a:endParaRPr lang="en-MY" kern="0" dirty="0">
                  <a:solidFill>
                    <a:sysClr val="windowText" lastClr="000000"/>
                  </a:solidFill>
                </a:endParaRPr>
              </a:p>
              <a:p>
                <a:r>
                  <a:rPr lang="en-MY" kern="0" dirty="0">
                    <a:solidFill>
                      <a:sysClr val="windowText" lastClr="000000"/>
                    </a:solidFill>
                  </a:rPr>
                  <a:t>Weights:</a:t>
                </a:r>
              </a:p>
              <a:p>
                <a:endParaRPr lang="en-MY" kern="0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MY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kern="0" dirty="0">
                  <a:solidFill>
                    <a:sysClr val="windowText" lastClr="000000"/>
                  </a:solidFill>
                </a:endParaRPr>
              </a:p>
              <a:p>
                <a:endParaRPr lang="en-MY" kern="0" dirty="0">
                  <a:solidFill>
                    <a:sysClr val="windowText" lastClr="000000"/>
                  </a:solidFill>
                </a:endParaRPr>
              </a:p>
              <a:p>
                <a:r>
                  <a:rPr lang="en-MY" kern="0" dirty="0">
                    <a:solidFill>
                      <a:sysClr val="windowText" lastClr="000000"/>
                    </a:solidFill>
                  </a:rPr>
                  <a:t>Cost Function:</a:t>
                </a:r>
              </a:p>
              <a:p>
                <a:endParaRPr lang="en-MY" kern="0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i="1" ker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ker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i="1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ker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kern="0" dirty="0">
                  <a:solidFill>
                    <a:sysClr val="windowText" lastClr="000000"/>
                  </a:solidFill>
                </a:endParaRPr>
              </a:p>
              <a:p>
                <a:r>
                  <a:rPr lang="en-MY" kern="0" dirty="0">
                    <a:solidFill>
                      <a:sysClr val="windowText" lastClr="000000"/>
                    </a:solidFill>
                  </a:rPr>
                  <a:t>Goal:</a:t>
                </a:r>
              </a:p>
              <a:p>
                <a:endParaRPr lang="en-MY" kern="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MY" kern="0" dirty="0">
                    <a:solidFill>
                      <a:sysClr val="windowText" lastClr="000000"/>
                    </a:solidFill>
                  </a:rPr>
                  <a:t>Adjust weights to minimize cost function</a:t>
                </a:r>
              </a:p>
            </p:txBody>
          </p:sp>
        </mc:Choice>
        <mc:Fallback xmlns="">
          <p:sp>
            <p:nvSpPr>
              <p:cNvPr id="10" name="Text Placeholder 6">
                <a:extLst>
                  <a:ext uri="{FF2B5EF4-FFF2-40B4-BE49-F238E27FC236}">
                    <a16:creationId xmlns:a16="http://schemas.microsoft.com/office/drawing/2014/main" id="{9EECD51C-1435-447A-A3D6-CB4B14474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" y="532775"/>
                <a:ext cx="3884929" cy="2443811"/>
              </a:xfrm>
              <a:prstGeom prst="rect">
                <a:avLst/>
              </a:prstGeom>
              <a:blipFill>
                <a:blip r:embed="rId4"/>
                <a:stretch>
                  <a:fillRect t="-1247" b="-14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60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33B-A698-4125-95D8-F4C532A1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Gradient Descent Algorithm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3873E1C-544D-483E-B05D-8FA9BEE964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25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1F2C3E29-FB0D-485E-9D93-18BFBA8C7D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160" y="380375"/>
                <a:ext cx="3884929" cy="643702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70000" lnSpcReduction="20000"/>
              </a:bodyPr>
              <a:lstStyle>
                <a:lvl1pPr marL="0" eaLnBrk="1" hangingPunct="1">
                  <a:defRPr sz="1595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121543" eaLnBrk="1" hangingPunct="1">
                  <a:defRPr>
                    <a:latin typeface="+mn-lt"/>
                    <a:ea typeface="+mn-ea"/>
                    <a:cs typeface="+mn-cs"/>
                  </a:defRPr>
                </a:lvl2pPr>
                <a:lvl3pPr marL="243086" eaLnBrk="1" hangingPunct="1">
                  <a:defRPr>
                    <a:latin typeface="+mn-lt"/>
                    <a:ea typeface="+mn-ea"/>
                    <a:cs typeface="+mn-cs"/>
                  </a:defRPr>
                </a:lvl3pPr>
                <a:lvl4pPr marL="364629" eaLnBrk="1" hangingPunct="1">
                  <a:defRPr>
                    <a:latin typeface="+mn-lt"/>
                    <a:ea typeface="+mn-ea"/>
                    <a:cs typeface="+mn-cs"/>
                  </a:defRPr>
                </a:lvl4pPr>
                <a:lvl5pPr marL="486172" eaLnBrk="1" hangingPunct="1">
                  <a:defRPr>
                    <a:latin typeface="+mn-lt"/>
                    <a:ea typeface="+mn-ea"/>
                    <a:cs typeface="+mn-cs"/>
                  </a:defRPr>
                </a:lvl5pPr>
                <a:lvl6pPr marL="607715" eaLnBrk="1" hangingPunct="1">
                  <a:defRPr>
                    <a:latin typeface="+mn-lt"/>
                    <a:ea typeface="+mn-ea"/>
                    <a:cs typeface="+mn-cs"/>
                  </a:defRPr>
                </a:lvl6pPr>
                <a:lvl7pPr marL="729258" eaLnBrk="1" hangingPunct="1">
                  <a:defRPr>
                    <a:latin typeface="+mn-lt"/>
                    <a:ea typeface="+mn-ea"/>
                    <a:cs typeface="+mn-cs"/>
                  </a:defRPr>
                </a:lvl7pPr>
                <a:lvl8pPr marL="850801" eaLnBrk="1" hangingPunct="1">
                  <a:defRPr>
                    <a:latin typeface="+mn-lt"/>
                    <a:ea typeface="+mn-ea"/>
                    <a:cs typeface="+mn-cs"/>
                  </a:defRPr>
                </a:lvl8pPr>
                <a:lvl9pPr marL="972344" eaLnBrk="1" hangingPunct="1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kern="0" dirty="0"/>
                  <a:t>Repeat Until Convergence: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 kern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i="1" kern="0" smtClean="0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i="1" kern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ker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i="1" kern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ker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ker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ker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ker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MY" kern="0" dirty="0"/>
                        <m:t> </m:t>
                      </m:r>
                    </m:oMath>
                  </m:oMathPara>
                </a14:m>
                <a:endParaRPr lang="en-MY" kern="0" dirty="0"/>
              </a:p>
              <a:p>
                <a:r>
                  <a:rPr lang="en-MY" kern="0" dirty="0"/>
                  <a:t>for both j=0, j=1</a:t>
                </a:r>
              </a:p>
            </p:txBody>
          </p:sp>
        </mc:Choice>
        <mc:Fallback xmlns="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1F2C3E29-FB0D-485E-9D93-18BFBA8C7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60" y="380375"/>
                <a:ext cx="3884929" cy="643702"/>
              </a:xfrm>
              <a:prstGeom prst="rect">
                <a:avLst/>
              </a:prstGeom>
              <a:blipFill>
                <a:blip r:embed="rId2"/>
                <a:stretch>
                  <a:fillRect l="-2198" t="-12264" b="-12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495305-CAAB-4A73-8C4A-82C5100D06F4}"/>
              </a:ext>
            </a:extLst>
          </p:cNvPr>
          <p:cNvCxnSpPr>
            <a:cxnSpLocks/>
          </p:cNvCxnSpPr>
          <p:nvPr/>
        </p:nvCxnSpPr>
        <p:spPr>
          <a:xfrm flipV="1">
            <a:off x="2083626" y="740375"/>
            <a:ext cx="90000" cy="31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88D5C1-FA9F-4B24-A39F-0C31263AE248}"/>
              </a:ext>
            </a:extLst>
          </p:cNvPr>
          <p:cNvCxnSpPr>
            <a:cxnSpLocks/>
          </p:cNvCxnSpPr>
          <p:nvPr/>
        </p:nvCxnSpPr>
        <p:spPr>
          <a:xfrm flipH="1" flipV="1">
            <a:off x="2713626" y="785375"/>
            <a:ext cx="180000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9AAE0B-AC03-4842-9525-5F787FEC5027}"/>
              </a:ext>
            </a:extLst>
          </p:cNvPr>
          <p:cNvSpPr txBox="1"/>
          <p:nvPr/>
        </p:nvSpPr>
        <p:spPr>
          <a:xfrm>
            <a:off x="1701126" y="997916"/>
            <a:ext cx="85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8E640E-A8AE-4F28-B77F-9B24600595D7}"/>
              </a:ext>
            </a:extLst>
          </p:cNvPr>
          <p:cNvSpPr txBox="1"/>
          <p:nvPr/>
        </p:nvSpPr>
        <p:spPr>
          <a:xfrm>
            <a:off x="2623626" y="1018286"/>
            <a:ext cx="112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Derivative of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Placeholder 2">
                <a:extLst>
                  <a:ext uri="{FF2B5EF4-FFF2-40B4-BE49-F238E27FC236}">
                    <a16:creationId xmlns:a16="http://schemas.microsoft.com/office/drawing/2014/main" id="{1B2C7384-B78F-46D3-9D84-C2D3D2935A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159" y="1519077"/>
                <a:ext cx="3884929" cy="16557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i="0" kern="0" dirty="0"/>
                  <a:t>Gradient Descent Algorithm:</a:t>
                </a:r>
              </a:p>
              <a:p>
                <a:pPr algn="ctr"/>
                <a:r>
                  <a:rPr lang="en-MY" i="0" kern="0" dirty="0">
                    <a:ea typeface="Cambria Math" panose="02040503050406030204" pitchFamily="18" charset="0"/>
                  </a:rPr>
                  <a:t>j=0: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MY" sz="9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9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MY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MY" sz="9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MY" sz="9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MY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MY" sz="1050" i="0" kern="0" dirty="0">
                  <a:ea typeface="Cambria Math" panose="02040503050406030204" pitchFamily="18" charset="0"/>
                </a:endParaRPr>
              </a:p>
              <a:p>
                <a:pPr algn="ctr"/>
                <a:endParaRPr lang="en-MY" sz="1050" i="0" kern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MY" sz="1050" i="0" kern="0" dirty="0">
                    <a:ea typeface="Cambria Math" panose="02040503050406030204" pitchFamily="18" charset="0"/>
                  </a:rPr>
                  <a:t>  </a:t>
                </a:r>
                <a:r>
                  <a:rPr lang="en-MY" i="0" kern="0" dirty="0">
                    <a:ea typeface="Cambria Math" panose="02040503050406030204" pitchFamily="18" charset="0"/>
                  </a:rPr>
                  <a:t>j=1:</a:t>
                </a:r>
                <a:r>
                  <a:rPr lang="en-MY" sz="1050" i="0" kern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MY" sz="9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9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MY" sz="900" i="0" dirty="0"/>
              </a:p>
              <a:p>
                <a:pPr algn="ctr"/>
                <a:endParaRPr lang="en-MY" sz="1050" i="0" dirty="0"/>
              </a:p>
              <a:p>
                <a:pPr algn="ctr"/>
                <a:r>
                  <a:rPr lang="en-MY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900" i="0" kern="0" dirty="0"/>
              </a:p>
              <a:p>
                <a:pPr algn="ctr"/>
                <a:endParaRPr lang="en-MY" i="0" kern="0" dirty="0"/>
              </a:p>
            </p:txBody>
          </p:sp>
        </mc:Choice>
        <mc:Fallback xmlns="">
          <p:sp>
            <p:nvSpPr>
              <p:cNvPr id="33" name="Text Placeholder 2">
                <a:extLst>
                  <a:ext uri="{FF2B5EF4-FFF2-40B4-BE49-F238E27FC236}">
                    <a16:creationId xmlns:a16="http://schemas.microsoft.com/office/drawing/2014/main" id="{1B2C7384-B78F-46D3-9D84-C2D3D2935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9" y="1519077"/>
                <a:ext cx="3884929" cy="1655710"/>
              </a:xfrm>
              <a:prstGeom prst="rect">
                <a:avLst/>
              </a:prstGeom>
              <a:blipFill>
                <a:blip r:embed="rId3"/>
                <a:stretch>
                  <a:fillRect l="-2041" t="-2941" b="-95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C4DB38DF-5D7A-482B-8666-F8C60ABFD020}"/>
              </a:ext>
            </a:extLst>
          </p:cNvPr>
          <p:cNvSpPr/>
          <p:nvPr/>
        </p:nvSpPr>
        <p:spPr>
          <a:xfrm>
            <a:off x="1813626" y="2015567"/>
            <a:ext cx="1935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4BC61C-63E7-4348-865F-EDE6274A82F9}"/>
              </a:ext>
            </a:extLst>
          </p:cNvPr>
          <p:cNvSpPr/>
          <p:nvPr/>
        </p:nvSpPr>
        <p:spPr>
          <a:xfrm>
            <a:off x="1813626" y="2766135"/>
            <a:ext cx="1935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0639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F852-FF12-4711-88E6-D44DB623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Gradient Descent – Why it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B3777B-01C3-485F-9A70-B55687598E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26</a:t>
            </a:fld>
            <a:endParaRPr lang="en-GB" spc="-75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3F0939-34A2-494F-B7EE-23E18C3291C2}"/>
              </a:ext>
            </a:extLst>
          </p:cNvPr>
          <p:cNvCxnSpPr>
            <a:cxnSpLocks/>
          </p:cNvCxnSpPr>
          <p:nvPr/>
        </p:nvCxnSpPr>
        <p:spPr>
          <a:xfrm>
            <a:off x="2305049" y="939728"/>
            <a:ext cx="0" cy="232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EADF89-836B-414D-9A71-244221F7FE2B}"/>
              </a:ext>
            </a:extLst>
          </p:cNvPr>
          <p:cNvCxnSpPr>
            <a:cxnSpLocks/>
          </p:cNvCxnSpPr>
          <p:nvPr/>
        </p:nvCxnSpPr>
        <p:spPr>
          <a:xfrm flipV="1">
            <a:off x="503241" y="1319129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E60DBE-AC96-463A-AF0C-B8FF73AAFF07}"/>
              </a:ext>
            </a:extLst>
          </p:cNvPr>
          <p:cNvCxnSpPr>
            <a:cxnSpLocks/>
          </p:cNvCxnSpPr>
          <p:nvPr/>
        </p:nvCxnSpPr>
        <p:spPr>
          <a:xfrm>
            <a:off x="323241" y="2444129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C50485-0056-4098-893B-6B7C86AD1AA0}"/>
              </a:ext>
            </a:extLst>
          </p:cNvPr>
          <p:cNvSpPr/>
          <p:nvPr/>
        </p:nvSpPr>
        <p:spPr>
          <a:xfrm>
            <a:off x="593241" y="1618527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CC3925-E686-4947-8339-8274E5740777}"/>
              </a:ext>
            </a:extLst>
          </p:cNvPr>
          <p:cNvCxnSpPr>
            <a:cxnSpLocks/>
          </p:cNvCxnSpPr>
          <p:nvPr/>
        </p:nvCxnSpPr>
        <p:spPr>
          <a:xfrm flipV="1">
            <a:off x="2914695" y="132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1C5E32-9B9C-4E6F-8FC2-EA89877F34D3}"/>
              </a:ext>
            </a:extLst>
          </p:cNvPr>
          <p:cNvCxnSpPr>
            <a:cxnSpLocks/>
          </p:cNvCxnSpPr>
          <p:nvPr/>
        </p:nvCxnSpPr>
        <p:spPr>
          <a:xfrm>
            <a:off x="2734695" y="245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3390E4-C804-43D0-9D76-3700274DFC74}"/>
              </a:ext>
            </a:extLst>
          </p:cNvPr>
          <p:cNvSpPr/>
          <p:nvPr/>
        </p:nvSpPr>
        <p:spPr>
          <a:xfrm>
            <a:off x="3004695" y="162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C09BA9-8E11-4F56-B5E2-189DD588AA9E}"/>
                  </a:ext>
                </a:extLst>
              </p:cNvPr>
              <p:cNvSpPr/>
              <p:nvPr/>
            </p:nvSpPr>
            <p:spPr>
              <a:xfrm>
                <a:off x="475451" y="841898"/>
                <a:ext cx="1180580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C09BA9-8E11-4F56-B5E2-189DD588A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51" y="841898"/>
                <a:ext cx="1180580" cy="428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AA2A77-0DA1-4F77-BA18-9F8FF903240E}"/>
                  </a:ext>
                </a:extLst>
              </p:cNvPr>
              <p:cNvSpPr/>
              <p:nvPr/>
            </p:nvSpPr>
            <p:spPr>
              <a:xfrm>
                <a:off x="2886905" y="841898"/>
                <a:ext cx="1180580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AA2A77-0DA1-4F77-BA18-9F8FF9032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905" y="841898"/>
                <a:ext cx="1180580" cy="4282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F3061719-7187-4F55-B34E-5A628B57DC2B}"/>
              </a:ext>
            </a:extLst>
          </p:cNvPr>
          <p:cNvSpPr/>
          <p:nvPr/>
        </p:nvSpPr>
        <p:spPr>
          <a:xfrm>
            <a:off x="672345" y="18390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2BAD2B-82C7-4590-8B7C-22171BF5CE45}"/>
              </a:ext>
            </a:extLst>
          </p:cNvPr>
          <p:cNvCxnSpPr>
            <a:cxnSpLocks/>
          </p:cNvCxnSpPr>
          <p:nvPr/>
        </p:nvCxnSpPr>
        <p:spPr>
          <a:xfrm>
            <a:off x="564840" y="1564956"/>
            <a:ext cx="260728" cy="593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026BDB0D-E246-4991-BAD2-55ADE692B113}"/>
              </a:ext>
            </a:extLst>
          </p:cNvPr>
          <p:cNvSpPr/>
          <p:nvPr/>
        </p:nvSpPr>
        <p:spPr>
          <a:xfrm>
            <a:off x="1047185" y="2347884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9796E4C1-3782-4172-8568-A0C966791E25}"/>
              </a:ext>
            </a:extLst>
          </p:cNvPr>
          <p:cNvSpPr/>
          <p:nvPr/>
        </p:nvSpPr>
        <p:spPr>
          <a:xfrm>
            <a:off x="3450585" y="2347190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4BC8868-31E4-469D-9229-1CD452B33A0C}"/>
              </a:ext>
            </a:extLst>
          </p:cNvPr>
          <p:cNvSpPr/>
          <p:nvPr/>
        </p:nvSpPr>
        <p:spPr>
          <a:xfrm flipV="1">
            <a:off x="3880050" y="184475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6559D-9F59-4A1A-BEF8-77AC1FA78A06}"/>
              </a:ext>
            </a:extLst>
          </p:cNvPr>
          <p:cNvCxnSpPr>
            <a:cxnSpLocks/>
          </p:cNvCxnSpPr>
          <p:nvPr/>
        </p:nvCxnSpPr>
        <p:spPr>
          <a:xfrm flipH="1">
            <a:off x="3802241" y="1572672"/>
            <a:ext cx="231788" cy="554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/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/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BD2737-04C0-4F7E-A801-40AD50BB486F}"/>
              </a:ext>
            </a:extLst>
          </p:cNvPr>
          <p:cNvCxnSpPr>
            <a:stCxn id="20" idx="0"/>
            <a:endCxn id="36" idx="0"/>
          </p:cNvCxnSpPr>
          <p:nvPr/>
        </p:nvCxnSpPr>
        <p:spPr>
          <a:xfrm flipH="1">
            <a:off x="695204" y="1839057"/>
            <a:ext cx="1" cy="5981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91B55A-2D52-466D-8BE1-F3438425DD7A}"/>
              </a:ext>
            </a:extLst>
          </p:cNvPr>
          <p:cNvCxnSpPr>
            <a:cxnSpLocks/>
          </p:cNvCxnSpPr>
          <p:nvPr/>
        </p:nvCxnSpPr>
        <p:spPr>
          <a:xfrm flipV="1">
            <a:off x="797504" y="2569880"/>
            <a:ext cx="179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/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1F9BF5-577E-4A99-BE96-4C110C0DA4DF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711369" y="1878081"/>
            <a:ext cx="137058" cy="260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92F5A2-AF7F-482C-B374-798EBBB58C0B}"/>
              </a:ext>
            </a:extLst>
          </p:cNvPr>
          <p:cNvCxnSpPr>
            <a:cxnSpLocks/>
            <a:stCxn id="26" idx="7"/>
          </p:cNvCxnSpPr>
          <p:nvPr/>
        </p:nvCxnSpPr>
        <p:spPr>
          <a:xfrm flipH="1">
            <a:off x="3784532" y="1883783"/>
            <a:ext cx="134542" cy="201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E2A1C71-A27F-41AB-B518-998B6391886E}"/>
              </a:ext>
            </a:extLst>
          </p:cNvPr>
          <p:cNvCxnSpPr>
            <a:cxnSpLocks/>
          </p:cNvCxnSpPr>
          <p:nvPr/>
        </p:nvCxnSpPr>
        <p:spPr>
          <a:xfrm>
            <a:off x="3914674" y="1861915"/>
            <a:ext cx="222" cy="582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/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2C1D1A-9C21-49C3-A7F1-A64FF6600E88}"/>
              </a:ext>
            </a:extLst>
          </p:cNvPr>
          <p:cNvCxnSpPr>
            <a:cxnSpLocks/>
          </p:cNvCxnSpPr>
          <p:nvPr/>
        </p:nvCxnSpPr>
        <p:spPr>
          <a:xfrm flipH="1">
            <a:off x="3537094" y="2581555"/>
            <a:ext cx="237232" cy="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5048C2-F202-4B55-A919-904B2AD572B6}"/>
                  </a:ext>
                </a:extLst>
              </p:cNvPr>
              <p:cNvSpPr/>
              <p:nvPr/>
            </p:nvSpPr>
            <p:spPr>
              <a:xfrm>
                <a:off x="1485228" y="409021"/>
                <a:ext cx="1639641" cy="416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sz="100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5048C2-F202-4B55-A919-904B2AD57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28" y="409021"/>
                <a:ext cx="1639641" cy="4167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162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5A27-1106-4B3D-8D61-D836A8E9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Learning Rate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2AE6C-060E-4BC3-B79E-62A2F271C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27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8DC3F-8E8E-42F6-8999-D5E2AD77B928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436966" y="1010602"/>
                <a:ext cx="1733550" cy="376237"/>
              </a:xfrm>
            </p:spPr>
            <p:txBody>
              <a:bodyPr>
                <a:noAutofit/>
              </a:bodyPr>
              <a:lstStyle/>
              <a:p>
                <a:r>
                  <a:rPr lang="en-MY" sz="1000" i="0" dirty="0"/>
                  <a:t>If </a:t>
                </a:r>
                <a14:m>
                  <m:oMath xmlns:m="http://schemas.openxmlformats.org/officeDocument/2006/math">
                    <m:r>
                      <a:rPr lang="en-MY" sz="1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MY" sz="1000" i="0" dirty="0"/>
                  <a:t> is too small, gradient descent is slow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8DC3F-8E8E-42F6-8999-D5E2AD77B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36966" y="1010602"/>
                <a:ext cx="1733550" cy="376237"/>
              </a:xfrm>
              <a:blipFill>
                <a:blip r:embed="rId2"/>
                <a:stretch>
                  <a:fillRect l="-4577" t="-13115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FBC1228-CCFB-483B-8905-0954F3D54D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54" y="2327541"/>
                <a:ext cx="1732756" cy="46166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i="0" kern="0" dirty="0"/>
                  <a:t>If </a:t>
                </a:r>
                <a14:m>
                  <m:oMath xmlns:m="http://schemas.openxmlformats.org/officeDocument/2006/math">
                    <m:r>
                      <a:rPr lang="en-MY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MY" i="0" kern="0" dirty="0"/>
                  <a:t> is too large, gradient descent can overshoot, and fail to converge.</a:t>
                </a: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FBC1228-CCFB-483B-8905-0954F3D54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4" y="2327541"/>
                <a:ext cx="1732756" cy="461665"/>
              </a:xfrm>
              <a:prstGeom prst="rect">
                <a:avLst/>
              </a:prstGeom>
              <a:blipFill>
                <a:blip r:embed="rId3"/>
                <a:stretch>
                  <a:fillRect l="-4561" t="-10526" b="-1447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EA86D-BE24-4E2F-9F42-FE18865EF49E}"/>
              </a:ext>
            </a:extLst>
          </p:cNvPr>
          <p:cNvCxnSpPr>
            <a:cxnSpLocks/>
          </p:cNvCxnSpPr>
          <p:nvPr/>
        </p:nvCxnSpPr>
        <p:spPr>
          <a:xfrm flipV="1">
            <a:off x="2935050" y="60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58AAD-8430-452A-9D38-36A9F8576A92}"/>
              </a:ext>
            </a:extLst>
          </p:cNvPr>
          <p:cNvCxnSpPr>
            <a:cxnSpLocks/>
          </p:cNvCxnSpPr>
          <p:nvPr/>
        </p:nvCxnSpPr>
        <p:spPr>
          <a:xfrm>
            <a:off x="2755050" y="173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3F03CA-C0DB-49B2-BC70-175F6697713A}"/>
              </a:ext>
            </a:extLst>
          </p:cNvPr>
          <p:cNvSpPr/>
          <p:nvPr/>
        </p:nvSpPr>
        <p:spPr>
          <a:xfrm>
            <a:off x="3025050" y="90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EE182E-616E-48F8-AE0D-3CE9AF826C81}"/>
              </a:ext>
            </a:extLst>
          </p:cNvPr>
          <p:cNvCxnSpPr>
            <a:cxnSpLocks/>
          </p:cNvCxnSpPr>
          <p:nvPr/>
        </p:nvCxnSpPr>
        <p:spPr>
          <a:xfrm>
            <a:off x="3115051" y="1100375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210270-BBDB-4267-89DE-48CC60272B9C}"/>
              </a:ext>
            </a:extLst>
          </p:cNvPr>
          <p:cNvCxnSpPr>
            <a:cxnSpLocks/>
          </p:cNvCxnSpPr>
          <p:nvPr/>
        </p:nvCxnSpPr>
        <p:spPr>
          <a:xfrm>
            <a:off x="3160050" y="1183154"/>
            <a:ext cx="45000" cy="105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FCE68C-3F7E-466D-98A2-A9EEF4A9C39D}"/>
              </a:ext>
            </a:extLst>
          </p:cNvPr>
          <p:cNvCxnSpPr>
            <a:cxnSpLocks/>
          </p:cNvCxnSpPr>
          <p:nvPr/>
        </p:nvCxnSpPr>
        <p:spPr>
          <a:xfrm>
            <a:off x="3213710" y="1291849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F2288B-A961-4307-BA84-C08E70B4783D}"/>
              </a:ext>
            </a:extLst>
          </p:cNvPr>
          <p:cNvCxnSpPr>
            <a:cxnSpLocks/>
          </p:cNvCxnSpPr>
          <p:nvPr/>
        </p:nvCxnSpPr>
        <p:spPr>
          <a:xfrm>
            <a:off x="3258709" y="1374281"/>
            <a:ext cx="34212" cy="102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B6E009-8D7A-4702-A9C9-448F196F2F45}"/>
              </a:ext>
            </a:extLst>
          </p:cNvPr>
          <p:cNvCxnSpPr>
            <a:cxnSpLocks/>
          </p:cNvCxnSpPr>
          <p:nvPr/>
        </p:nvCxnSpPr>
        <p:spPr>
          <a:xfrm>
            <a:off x="3292921" y="1454423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1B4734-2544-41AA-B6AB-D1471A6F4E5B}"/>
              </a:ext>
            </a:extLst>
          </p:cNvPr>
          <p:cNvCxnSpPr>
            <a:cxnSpLocks/>
          </p:cNvCxnSpPr>
          <p:nvPr/>
        </p:nvCxnSpPr>
        <p:spPr>
          <a:xfrm flipV="1">
            <a:off x="2935050" y="2007760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A72EAE-F540-458F-BFB4-DFED182DCC5F}"/>
              </a:ext>
            </a:extLst>
          </p:cNvPr>
          <p:cNvCxnSpPr>
            <a:cxnSpLocks/>
          </p:cNvCxnSpPr>
          <p:nvPr/>
        </p:nvCxnSpPr>
        <p:spPr>
          <a:xfrm>
            <a:off x="2755050" y="3132760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7F17CA5-192D-4FB1-A7B6-4BB9C3F77A8D}"/>
              </a:ext>
            </a:extLst>
          </p:cNvPr>
          <p:cNvSpPr/>
          <p:nvPr/>
        </p:nvSpPr>
        <p:spPr>
          <a:xfrm>
            <a:off x="3025050" y="2307158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027877-251D-45CF-87C0-755B7EAECA3B}"/>
              </a:ext>
            </a:extLst>
          </p:cNvPr>
          <p:cNvCxnSpPr>
            <a:cxnSpLocks/>
          </p:cNvCxnSpPr>
          <p:nvPr/>
        </p:nvCxnSpPr>
        <p:spPr>
          <a:xfrm>
            <a:off x="3115051" y="2502760"/>
            <a:ext cx="719999" cy="233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0E5393-C983-4A63-B0F3-B16442644736}"/>
              </a:ext>
            </a:extLst>
          </p:cNvPr>
          <p:cNvCxnSpPr>
            <a:cxnSpLocks/>
          </p:cNvCxnSpPr>
          <p:nvPr/>
        </p:nvCxnSpPr>
        <p:spPr>
          <a:xfrm flipH="1">
            <a:off x="3236209" y="2735806"/>
            <a:ext cx="593448" cy="20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F7D530-6897-480E-A7BA-0D34B01F222F}"/>
              </a:ext>
            </a:extLst>
          </p:cNvPr>
          <p:cNvCxnSpPr>
            <a:cxnSpLocks/>
          </p:cNvCxnSpPr>
          <p:nvPr/>
        </p:nvCxnSpPr>
        <p:spPr>
          <a:xfrm>
            <a:off x="3258709" y="2769505"/>
            <a:ext cx="396341" cy="232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15F96C-88B5-465A-BD5A-8823C3336629}"/>
              </a:ext>
            </a:extLst>
          </p:cNvPr>
          <p:cNvCxnSpPr>
            <a:cxnSpLocks/>
          </p:cNvCxnSpPr>
          <p:nvPr/>
        </p:nvCxnSpPr>
        <p:spPr>
          <a:xfrm flipH="1" flipV="1">
            <a:off x="3385051" y="3003486"/>
            <a:ext cx="269999" cy="6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6792B2-597C-480D-8523-161619E37834}"/>
                  </a:ext>
                </a:extLst>
              </p:cNvPr>
              <p:cNvSpPr/>
              <p:nvPr/>
            </p:nvSpPr>
            <p:spPr>
              <a:xfrm>
                <a:off x="2439583" y="637148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6792B2-597C-480D-8523-161619E37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83" y="637148"/>
                <a:ext cx="540468" cy="269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76D7BA-6F37-4EC1-A2A7-59706080A9BE}"/>
                  </a:ext>
                </a:extLst>
              </p:cNvPr>
              <p:cNvSpPr/>
              <p:nvPr/>
            </p:nvSpPr>
            <p:spPr>
              <a:xfrm>
                <a:off x="2439583" y="2094726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76D7BA-6F37-4EC1-A2A7-59706080A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83" y="2094726"/>
                <a:ext cx="540468" cy="269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1F87E-CC96-4A3F-8D77-64FBFA4A375A}"/>
                  </a:ext>
                </a:extLst>
              </p:cNvPr>
              <p:cNvSpPr/>
              <p:nvPr/>
            </p:nvSpPr>
            <p:spPr>
              <a:xfrm>
                <a:off x="3940788" y="1713518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1F87E-CC96-4A3F-8D77-64FBFA4A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88" y="1713518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1BD40-8543-4FE8-99B0-6E58905BC65E}"/>
                  </a:ext>
                </a:extLst>
              </p:cNvPr>
              <p:cNvSpPr/>
              <p:nvPr/>
            </p:nvSpPr>
            <p:spPr>
              <a:xfrm>
                <a:off x="3940787" y="3115903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1BD40-8543-4FE8-99B0-6E58905BC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87" y="3115903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439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3F8B-05E1-4348-87A0-995CA4F5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19DC22-E01B-4929-9042-0248E1FD6A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28</a:t>
            </a:fld>
            <a:endParaRPr lang="en-GB" spc="-75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6A1696-C049-4A92-BA11-3E7E1228DC58}"/>
              </a:ext>
            </a:extLst>
          </p:cNvPr>
          <p:cNvSpPr/>
          <p:nvPr/>
        </p:nvSpPr>
        <p:spPr>
          <a:xfrm>
            <a:off x="280050" y="61744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E77B11-FC59-480E-8917-37A889C45360}"/>
              </a:ext>
            </a:extLst>
          </p:cNvPr>
          <p:cNvSpPr/>
          <p:nvPr/>
        </p:nvSpPr>
        <p:spPr>
          <a:xfrm>
            <a:off x="280050" y="138515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F30413-2260-4970-8C53-9A34287F8359}"/>
              </a:ext>
            </a:extLst>
          </p:cNvPr>
          <p:cNvSpPr/>
          <p:nvPr/>
        </p:nvSpPr>
        <p:spPr>
          <a:xfrm>
            <a:off x="280050" y="215184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60A512-62B1-4CA5-9869-377C512E060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842550" y="124744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4C4D3-5E46-44D9-A166-2AA9CE36130A}"/>
              </a:ext>
            </a:extLst>
          </p:cNvPr>
          <p:cNvCxnSpPr/>
          <p:nvPr/>
        </p:nvCxnSpPr>
        <p:spPr>
          <a:xfrm>
            <a:off x="707551" y="201413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5CCE4-55F3-4DF8-9F28-031562420865}"/>
              </a:ext>
            </a:extLst>
          </p:cNvPr>
          <p:cNvCxnSpPr>
            <a:cxnSpLocks/>
          </p:cNvCxnSpPr>
          <p:nvPr/>
        </p:nvCxnSpPr>
        <p:spPr>
          <a:xfrm flipV="1">
            <a:off x="977551" y="201413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579C-5ACC-4EAB-8E2F-D6249823F41C}"/>
                  </a:ext>
                </a:extLst>
              </p:cNvPr>
              <p:cNvSpPr txBox="1"/>
              <p:nvPr/>
            </p:nvSpPr>
            <p:spPr>
              <a:xfrm>
                <a:off x="1675049" y="675720"/>
                <a:ext cx="2565000" cy="2541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Initialise random weights for model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Compare predicted output with actual output and calculate cost function for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Perform gradient descent and adjust weights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Plot line of best fit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579C-5ACC-4EAB-8E2F-D6249823F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049" y="675720"/>
                <a:ext cx="2565000" cy="2541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04B93C9-1840-487A-8119-C17A685D302B}"/>
              </a:ext>
            </a:extLst>
          </p:cNvPr>
          <p:cNvSpPr txBox="1"/>
          <p:nvPr/>
        </p:nvSpPr>
        <p:spPr>
          <a:xfrm>
            <a:off x="1630050" y="314625"/>
            <a:ext cx="238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latin typeface="Arial" panose="020B0604020202020204" pitchFamily="34" charset="0"/>
                <a:cs typeface="Arial" panose="020B0604020202020204" pitchFamily="34" charset="0"/>
              </a:rPr>
              <a:t>Step by Step:</a:t>
            </a:r>
          </a:p>
        </p:txBody>
      </p:sp>
    </p:spTree>
    <p:extLst>
      <p:ext uri="{BB962C8B-B14F-4D97-AF65-F5344CB8AC3E}">
        <p14:creationId xmlns:p14="http://schemas.microsoft.com/office/powerpoint/2010/main" val="2622920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Practice! (Insert links and resources here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E0BADC-BF96-407B-8030-2FFB9E18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50054-8B7A-499A-8793-0A0A95FCF4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29</a:t>
            </a:fld>
            <a:endParaRPr lang="en-GB" spc="-75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A0DC-35E6-496D-85E0-7303C7A1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Table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Contents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B919E-F400-4410-B47F-391E7B1E0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lang="en-GB" sz="1200" spc="-20" dirty="0">
                <a:solidFill>
                  <a:srgbClr val="22373A"/>
                </a:solidFill>
              </a:rPr>
              <a:t>Introduction to Data Science</a:t>
            </a:r>
          </a:p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lang="en-GB" sz="1200" spc="-20" dirty="0">
                <a:solidFill>
                  <a:srgbClr val="22373A"/>
                </a:solidFill>
              </a:rPr>
              <a:t>Linear Regression and How it Works</a:t>
            </a:r>
            <a:endParaRPr lang="en-GB" sz="1200" dirty="0">
              <a:latin typeface="Times New Roman"/>
              <a:cs typeface="Times New Roman"/>
            </a:endParaRP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GB" sz="1200" spc="-55" dirty="0">
                <a:solidFill>
                  <a:srgbClr val="22373A"/>
                </a:solidFill>
              </a:rPr>
              <a:t>Practice!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GB" sz="1200" spc="-55" dirty="0">
                <a:solidFill>
                  <a:srgbClr val="22373A"/>
                </a:solidFill>
              </a:rPr>
              <a:t>Multivariate Linear Regression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GB" sz="1200" spc="-55" dirty="0">
                <a:solidFill>
                  <a:srgbClr val="22373A"/>
                </a:solidFill>
              </a:rPr>
              <a:t>Practice!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GB" sz="1200" spc="-55" dirty="0">
                <a:solidFill>
                  <a:srgbClr val="22373A"/>
                </a:solidFill>
              </a:rPr>
              <a:t>Homework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CEED5-5998-473E-BEB8-54C7195C45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2986873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649C7E-03FC-4247-8F09-EAA638C4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Multivariate</a:t>
            </a:r>
            <a:r>
              <a:rPr lang="nb-NO" dirty="0"/>
              <a:t> Linear </a:t>
            </a:r>
            <a:r>
              <a:rPr lang="nb-NO" dirty="0" err="1"/>
              <a:t>Regression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E82D60-92EE-4F34-96D5-AC23CDE7C6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30</a:t>
            </a:fld>
            <a:endParaRPr lang="en-GB" spc="-75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770296-CB13-4C13-A83E-12E6793D573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2637" y="1607264"/>
            <a:ext cx="3044825" cy="246221"/>
          </a:xfrm>
        </p:spPr>
        <p:txBody>
          <a:bodyPr/>
          <a:lstStyle/>
          <a:p>
            <a:r>
              <a:rPr lang="nb-NO" sz="1600" b="1" dirty="0" err="1"/>
              <a:t>Multivariate</a:t>
            </a:r>
            <a:r>
              <a:rPr lang="nb-NO" sz="1600" b="1" dirty="0"/>
              <a:t> Linear </a:t>
            </a:r>
            <a:r>
              <a:rPr lang="nb-NO" sz="1600" b="1" dirty="0" err="1"/>
              <a:t>Regression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558865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D68F-589D-4A2C-BD4D-B08258DE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Multivariate Model Training Pipeline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CFBAE8C-BF14-4222-A023-43E720659E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31</a:t>
            </a:fld>
            <a:endParaRPr lang="en-GB" spc="-7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D80B4-E3EE-4782-8393-6E6656737888}"/>
              </a:ext>
            </a:extLst>
          </p:cNvPr>
          <p:cNvSpPr txBox="1"/>
          <p:nvPr/>
        </p:nvSpPr>
        <p:spPr>
          <a:xfrm>
            <a:off x="1720050" y="514647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35B93-606E-4650-B3E6-FC84E9A91495}"/>
              </a:ext>
            </a:extLst>
          </p:cNvPr>
          <p:cNvSpPr txBox="1"/>
          <p:nvPr/>
        </p:nvSpPr>
        <p:spPr>
          <a:xfrm>
            <a:off x="1720050" y="1282869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want?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1FC5E-1390-481E-88C6-98BB775A00D8}"/>
              </a:ext>
            </a:extLst>
          </p:cNvPr>
          <p:cNvSpPr txBox="1"/>
          <p:nvPr/>
        </p:nvSpPr>
        <p:spPr>
          <a:xfrm>
            <a:off x="1724416" y="1959825"/>
            <a:ext cx="2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How do we get what we want?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2A8B17-AC7E-4044-B584-CFBB2686ECB9}"/>
              </a:ext>
            </a:extLst>
          </p:cNvPr>
          <p:cNvSpPr/>
          <p:nvPr/>
        </p:nvSpPr>
        <p:spPr>
          <a:xfrm>
            <a:off x="505050" y="38482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3F91D1-CC06-4774-8DD6-13876BC1A798}"/>
              </a:ext>
            </a:extLst>
          </p:cNvPr>
          <p:cNvSpPr/>
          <p:nvPr/>
        </p:nvSpPr>
        <p:spPr>
          <a:xfrm>
            <a:off x="505050" y="115253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8F2954-4375-481D-B8A7-98BDD2B748A2}"/>
              </a:ext>
            </a:extLst>
          </p:cNvPr>
          <p:cNvSpPr/>
          <p:nvPr/>
        </p:nvSpPr>
        <p:spPr>
          <a:xfrm>
            <a:off x="505050" y="191922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08EBA7-8FCA-4D8B-97B7-4CE003B1614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67550" y="101482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1E53D-EB8E-4952-BA16-54AB541B5D42}"/>
              </a:ext>
            </a:extLst>
          </p:cNvPr>
          <p:cNvCxnSpPr/>
          <p:nvPr/>
        </p:nvCxnSpPr>
        <p:spPr>
          <a:xfrm>
            <a:off x="932551" y="178151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AB46CC-6434-45CE-BCCA-2CB54A129DF0}"/>
              </a:ext>
            </a:extLst>
          </p:cNvPr>
          <p:cNvCxnSpPr>
            <a:cxnSpLocks/>
          </p:cNvCxnSpPr>
          <p:nvPr/>
        </p:nvCxnSpPr>
        <p:spPr>
          <a:xfrm flipV="1">
            <a:off x="1202551" y="178151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311E24-A8F7-48C9-99FB-F484562B84EA}"/>
              </a:ext>
            </a:extLst>
          </p:cNvPr>
          <p:cNvSpPr txBox="1"/>
          <p:nvPr/>
        </p:nvSpPr>
        <p:spPr>
          <a:xfrm>
            <a:off x="705155" y="2672186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is the same!</a:t>
            </a:r>
          </a:p>
        </p:txBody>
      </p:sp>
    </p:spTree>
    <p:extLst>
      <p:ext uri="{BB962C8B-B14F-4D97-AF65-F5344CB8AC3E}">
        <p14:creationId xmlns:p14="http://schemas.microsoft.com/office/powerpoint/2010/main" val="36075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89A3-C988-45B9-95A1-7890BD0D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Data with multiple features/variables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56EF1-CDB4-48BF-81D5-EDDF3FA4B4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32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/>
              <p:nvPr/>
            </p:nvSpPr>
            <p:spPr>
              <a:xfrm>
                <a:off x="1090050" y="2518739"/>
                <a:ext cx="675000" cy="39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MY" sz="1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050" y="2518739"/>
                <a:ext cx="675000" cy="390876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B328E4-0C3D-4C6C-98EA-43C5CD465F55}"/>
              </a:ext>
            </a:extLst>
          </p:cNvPr>
          <p:cNvSpPr txBox="1"/>
          <p:nvPr/>
        </p:nvSpPr>
        <p:spPr>
          <a:xfrm>
            <a:off x="1765050" y="2695710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Feature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C065A-566A-4A16-85C8-4EDDCA000D20}"/>
              </a:ext>
            </a:extLst>
          </p:cNvPr>
          <p:cNvSpPr txBox="1"/>
          <p:nvPr/>
        </p:nvSpPr>
        <p:spPr>
          <a:xfrm>
            <a:off x="1765050" y="2405375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Training Data Number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23FF7B-86D3-4C8F-9353-77775B5A51A2}"/>
              </a:ext>
            </a:extLst>
          </p:cNvPr>
          <p:cNvCxnSpPr>
            <a:stCxn id="6" idx="1"/>
          </p:cNvCxnSpPr>
          <p:nvPr/>
        </p:nvCxnSpPr>
        <p:spPr>
          <a:xfrm flipH="1">
            <a:off x="1630050" y="2528486"/>
            <a:ext cx="135000" cy="8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5B00D5-6930-40DE-9CC8-B97D947FFDA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495050" y="2788739"/>
            <a:ext cx="270000" cy="3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/>
              <p:nvPr/>
            </p:nvSpPr>
            <p:spPr>
              <a:xfrm>
                <a:off x="359018" y="562933"/>
                <a:ext cx="38920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/>
                  <a:t>For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number of features and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training examples: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18" y="562933"/>
                <a:ext cx="3892062" cy="246221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8D438C-4C1D-48A3-A3D5-F2EF0C16A2A8}"/>
                  </a:ext>
                </a:extLst>
              </p:cNvPr>
              <p:cNvSpPr txBox="1"/>
              <p:nvPr/>
            </p:nvSpPr>
            <p:spPr>
              <a:xfrm>
                <a:off x="340124" y="1247292"/>
                <a:ext cx="2205000" cy="874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1000" dirty="0"/>
              </a:p>
              <a:p>
                <a:endParaRPr lang="en-MY" sz="1000" dirty="0"/>
              </a:p>
              <a:p>
                <a:r>
                  <a:rPr lang="en-MY" sz="1000" dirty="0"/>
                  <a:t>	</a:t>
                </a:r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/>
                  <a:t> 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array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8D438C-4C1D-48A3-A3D5-F2EF0C16A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24" y="1247292"/>
                <a:ext cx="2205000" cy="874727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B34374-49E9-4398-9801-8A4DC0D08A16}"/>
                  </a:ext>
                </a:extLst>
              </p:cNvPr>
              <p:cNvSpPr/>
              <p:nvPr/>
            </p:nvSpPr>
            <p:spPr>
              <a:xfrm>
                <a:off x="2210037" y="1075905"/>
                <a:ext cx="1094238" cy="1102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MY" sz="1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array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B34374-49E9-4398-9801-8A4DC0D08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037" y="1075905"/>
                <a:ext cx="1094238" cy="1102866"/>
              </a:xfrm>
              <a:prstGeom prst="rect">
                <a:avLst/>
              </a:prstGeom>
              <a:blipFill>
                <a:blip r:embed="rId5"/>
                <a:stretch>
                  <a:fillRect b="-165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737DDC-32D7-4810-94EB-7115D4A96E1E}"/>
              </a:ext>
            </a:extLst>
          </p:cNvPr>
          <p:cNvCxnSpPr>
            <a:cxnSpLocks/>
          </p:cNvCxnSpPr>
          <p:nvPr/>
        </p:nvCxnSpPr>
        <p:spPr>
          <a:xfrm flipH="1">
            <a:off x="1214188" y="1076103"/>
            <a:ext cx="102968" cy="16102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1E50B8-C773-4823-9945-933EBB75718B}"/>
                  </a:ext>
                </a:extLst>
              </p:cNvPr>
              <p:cNvSpPr txBox="1"/>
              <p:nvPr/>
            </p:nvSpPr>
            <p:spPr>
              <a:xfrm>
                <a:off x="1265672" y="881540"/>
                <a:ext cx="1440000" cy="285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1E50B8-C773-4823-9945-933EBB757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672" y="881540"/>
                <a:ext cx="1440000" cy="28559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DD1B6E-8550-4FCB-990A-078FDA328FD2}"/>
                  </a:ext>
                </a:extLst>
              </p:cNvPr>
              <p:cNvSpPr/>
              <p:nvPr/>
            </p:nvSpPr>
            <p:spPr>
              <a:xfrm>
                <a:off x="3051434" y="1075905"/>
                <a:ext cx="1094238" cy="1142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MY" sz="1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MY" sz="10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MY" sz="1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10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array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DD1B6E-8550-4FCB-990A-078FDA328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34" y="1075905"/>
                <a:ext cx="1094238" cy="1142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889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65A-9F60-4EAA-B980-CD578BC0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Multivariate Linear Regression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E9A31-C8CD-4A37-B7B0-E978FD8CD5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33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8F3E-B9E5-4243-9107-F6E1F1134810}"/>
                  </a:ext>
                </a:extLst>
              </p:cNvPr>
              <p:cNvSpPr txBox="1"/>
              <p:nvPr/>
            </p:nvSpPr>
            <p:spPr>
              <a:xfrm>
                <a:off x="460050" y="650375"/>
                <a:ext cx="3690000" cy="2061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= 1 (simple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MY" sz="1000" dirty="0"/>
              </a:p>
              <a:p>
                <a:endParaRPr lang="en-MY" sz="1600" dirty="0"/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&gt;</a:t>
                </a:r>
                <a:r>
                  <a:rPr lang="en-MY" sz="1000" dirty="0"/>
                  <a:t> 1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(multivariate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r>
                  <a:rPr lang="en-MY" sz="1000" dirty="0"/>
                  <a:t>              </a:t>
                </a:r>
                <a:endParaRPr lang="en-MY" sz="1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       =</m:t>
                    </m:r>
                    <m:r>
                      <a:rPr lang="en-MY" sz="10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MY" sz="10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MY" sz="10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(Bold capital letters denote matrix notation!)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8F3E-B9E5-4243-9107-F6E1F1134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0" y="650375"/>
                <a:ext cx="3690000" cy="2061077"/>
              </a:xfrm>
              <a:prstGeom prst="rect">
                <a:avLst/>
              </a:prstGeom>
              <a:blipFill>
                <a:blip r:embed="rId2"/>
                <a:stretch>
                  <a:fillRect t="-29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908900-35CA-4FB4-9E24-442285CC5F82}"/>
                  </a:ext>
                </a:extLst>
              </p:cNvPr>
              <p:cNvSpPr/>
              <p:nvPr/>
            </p:nvSpPr>
            <p:spPr>
              <a:xfrm>
                <a:off x="1607549" y="2441452"/>
                <a:ext cx="1395000" cy="27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MY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MY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MY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MY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908900-35CA-4FB4-9E24-442285CC5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549" y="2441452"/>
                <a:ext cx="1395000" cy="2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196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302D-73BD-45FA-95F1-3B9138A6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Cost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E9072B-DE6C-4475-88E9-8420B0FC00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34</a:t>
            </a:fld>
            <a:endParaRPr lang="en-GB" spc="-7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D734F-ECD5-4664-A14D-F550F693F6AD}"/>
              </a:ext>
            </a:extLst>
          </p:cNvPr>
          <p:cNvSpPr txBox="1"/>
          <p:nvPr/>
        </p:nvSpPr>
        <p:spPr>
          <a:xfrm>
            <a:off x="2845050" y="1377600"/>
            <a:ext cx="211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 the same!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F86854-3699-40B1-BBDC-870C3DA2F863}"/>
                  </a:ext>
                </a:extLst>
              </p:cNvPr>
              <p:cNvSpPr txBox="1"/>
              <p:nvPr/>
            </p:nvSpPr>
            <p:spPr>
              <a:xfrm>
                <a:off x="460050" y="650375"/>
                <a:ext cx="3690000" cy="2603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= 1 (simple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9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600" dirty="0"/>
              </a:p>
              <a:p>
                <a:endParaRPr lang="en-MY" sz="1600" dirty="0"/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&gt;</a:t>
                </a:r>
                <a:r>
                  <a:rPr lang="en-MY" sz="1000" dirty="0"/>
                  <a:t> 1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(multivariate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9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matrix notation,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F86854-3699-40B1-BBDC-870C3DA2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0" y="650375"/>
                <a:ext cx="3690000" cy="2603020"/>
              </a:xfrm>
              <a:prstGeom prst="rect">
                <a:avLst/>
              </a:prstGeom>
              <a:blipFill>
                <a:blip r:embed="rId2"/>
                <a:stretch>
                  <a:fillRect t="-51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6052D9-40DF-499A-912B-8080155E013D}"/>
                  </a:ext>
                </a:extLst>
              </p:cNvPr>
              <p:cNvSpPr/>
              <p:nvPr/>
            </p:nvSpPr>
            <p:spPr>
              <a:xfrm>
                <a:off x="1450050" y="2720375"/>
                <a:ext cx="1845000" cy="35253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MY" sz="9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MY" sz="9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MY" sz="9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MY" sz="9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MY" sz="9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MY" sz="9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MY" sz="9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MY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6052D9-40DF-499A-912B-8080155E0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50" y="2720375"/>
                <a:ext cx="1845000" cy="352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40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9996-C5DD-4BB5-8F5C-4CC4E934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135E38-B32B-4860-BAD7-2D7F92AD9C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35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96A930-035B-4711-888F-DA276849033A}"/>
                  </a:ext>
                </a:extLst>
              </p:cNvPr>
              <p:cNvSpPr/>
              <p:nvPr/>
            </p:nvSpPr>
            <p:spPr>
              <a:xfrm>
                <a:off x="707548" y="1055375"/>
                <a:ext cx="3195000" cy="1119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MY" sz="900" dirty="0"/>
              </a:p>
              <a:p>
                <a:pPr algn="ctr"/>
                <a:endParaRPr lang="en-MY" sz="900" kern="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j=1: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MY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MY" sz="900" dirty="0"/>
              </a:p>
              <a:p>
                <a:pPr algn="ctr"/>
                <a:endParaRPr lang="en-MY" sz="90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j=2: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MY" sz="900" dirty="0"/>
              </a:p>
              <a:p>
                <a:r>
                  <a:rPr lang="en-MY" sz="900" dirty="0"/>
                  <a:t>             …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96A930-035B-4711-888F-DA2768490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8" y="1055375"/>
                <a:ext cx="3195000" cy="1119281"/>
              </a:xfrm>
              <a:prstGeom prst="rect">
                <a:avLst/>
              </a:prstGeom>
              <a:blipFill>
                <a:blip r:embed="rId3"/>
                <a:stretch>
                  <a:fillRect t="-13587" b="-1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8C7A82-35A9-4979-A88D-C610039B8533}"/>
                  </a:ext>
                </a:extLst>
              </p:cNvPr>
              <p:cNvSpPr txBox="1"/>
              <p:nvPr/>
            </p:nvSpPr>
            <p:spPr>
              <a:xfrm>
                <a:off x="2195241" y="2290715"/>
                <a:ext cx="20736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𝑂𝑅</m:t>
                      </m:r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8C7A82-35A9-4979-A88D-C610039B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241" y="2290715"/>
                <a:ext cx="207364" cy="153888"/>
              </a:xfrm>
              <a:prstGeom prst="rect">
                <a:avLst/>
              </a:prstGeom>
              <a:blipFill>
                <a:blip r:embed="rId5"/>
                <a:stretch>
                  <a:fillRect l="-11765" r="-11765" b="-8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781E84-59CF-4CB1-9F23-9B8E51605CCB}"/>
                  </a:ext>
                </a:extLst>
              </p:cNvPr>
              <p:cNvSpPr/>
              <p:nvPr/>
            </p:nvSpPr>
            <p:spPr>
              <a:xfrm>
                <a:off x="1382549" y="2675375"/>
                <a:ext cx="1845000" cy="38151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𝑾</m:t>
                      </m:r>
                      <m:r>
                        <a:rPr lang="en-MY" sz="1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MY" sz="10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𝑾</m:t>
                      </m:r>
                      <m:r>
                        <a:rPr lang="en-MY" sz="1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MY" sz="10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MY" sz="1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MY" sz="1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MY" sz="1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MY" sz="1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MY" sz="1000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MY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781E84-59CF-4CB1-9F23-9B8E51605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49" y="2675375"/>
                <a:ext cx="1845000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D87604-79A7-467C-8693-13ED74A2BB02}"/>
                  </a:ext>
                </a:extLst>
              </p:cNvPr>
              <p:cNvSpPr/>
              <p:nvPr/>
            </p:nvSpPr>
            <p:spPr>
              <a:xfrm>
                <a:off x="1250080" y="439133"/>
                <a:ext cx="2305050" cy="4282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D87604-79A7-467C-8693-13ED74A2B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080" y="439133"/>
                <a:ext cx="2305050" cy="4282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B1B1C2-9F1C-4D4D-BF6B-9B5FB06B2174}"/>
              </a:ext>
            </a:extLst>
          </p:cNvPr>
          <p:cNvCxnSpPr>
            <a:cxnSpLocks/>
          </p:cNvCxnSpPr>
          <p:nvPr/>
        </p:nvCxnSpPr>
        <p:spPr>
          <a:xfrm flipH="1">
            <a:off x="3648566" y="919159"/>
            <a:ext cx="102968" cy="16102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5400FD-0743-4AAE-A232-1B5927BC83D5}"/>
                  </a:ext>
                </a:extLst>
              </p:cNvPr>
              <p:cNvSpPr txBox="1"/>
              <p:nvPr/>
            </p:nvSpPr>
            <p:spPr>
              <a:xfrm>
                <a:off x="3700050" y="724596"/>
                <a:ext cx="1440000" cy="285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5400FD-0743-4AAE-A232-1B5927BC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050" y="724596"/>
                <a:ext cx="1440000" cy="285591"/>
              </a:xfrm>
              <a:prstGeom prst="rect">
                <a:avLst/>
              </a:prstGeom>
              <a:blipFill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457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3641-8D19-42A8-A8AC-5B4D1C66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Polynomial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EDFC8-0BFF-49A8-9512-60C3F79BB2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36</a:t>
            </a:fld>
            <a:endParaRPr lang="en-GB" spc="-7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0EAB7-B51A-477E-A350-7D3914C9F60D}"/>
              </a:ext>
            </a:extLst>
          </p:cNvPr>
          <p:cNvSpPr/>
          <p:nvPr/>
        </p:nvSpPr>
        <p:spPr>
          <a:xfrm>
            <a:off x="370050" y="650375"/>
            <a:ext cx="4005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Polynomial Regression is a case of 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F1D553-EC32-4374-8F0C-08931CD434BA}"/>
                  </a:ext>
                </a:extLst>
              </p:cNvPr>
              <p:cNvSpPr/>
              <p:nvPr/>
            </p:nvSpPr>
            <p:spPr>
              <a:xfrm>
                <a:off x="370050" y="1241788"/>
                <a:ext cx="4005000" cy="1326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Eg. Quadratic Equation: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MY" sz="1000" dirty="0">
                  <a:latin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Interactions: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MY" sz="1000" dirty="0">
                  <a:latin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F1D553-EC32-4374-8F0C-08931CD43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50" y="1241788"/>
                <a:ext cx="4005000" cy="1326902"/>
              </a:xfrm>
              <a:prstGeom prst="rect">
                <a:avLst/>
              </a:prstGeom>
              <a:blipFill>
                <a:blip r:embed="rId2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409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B21-A767-4549-9891-E92F2457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Feature Scaling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55942-BF4A-427C-8EF8-448C952910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37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77F8D-3FD6-4F91-97A3-9C4FE7CD1E72}"/>
                  </a:ext>
                </a:extLst>
              </p:cNvPr>
              <p:cNvSpPr txBox="1"/>
              <p:nvPr/>
            </p:nvSpPr>
            <p:spPr>
              <a:xfrm>
                <a:off x="280050" y="378856"/>
                <a:ext cx="3825000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Idea: Make sure the features are on the same scale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Motivation: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Promotes convergence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Normalizes the contribution of each feature to the final model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Scaling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Goal: Get every feature into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MY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range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Eg.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Predicting price of a house</a:t>
                </a:r>
              </a:p>
              <a:p>
                <a:endParaRPr lang="en-MY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Size(0-1000 sq. metre)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No. of Bedrooms (1-5)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77F8D-3FD6-4F91-97A3-9C4FE7CD1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50" y="378856"/>
                <a:ext cx="3825000" cy="2708434"/>
              </a:xfrm>
              <a:prstGeom prst="rect">
                <a:avLst/>
              </a:prstGeom>
              <a:blipFill>
                <a:blip r:embed="rId2"/>
                <a:stretch>
                  <a:fillRect b="-2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BE507B-4C64-401B-A520-B46F5AEDC083}"/>
                  </a:ext>
                </a:extLst>
              </p:cNvPr>
              <p:cNvSpPr txBox="1"/>
              <p:nvPr/>
            </p:nvSpPr>
            <p:spPr>
              <a:xfrm>
                <a:off x="2484474" y="2388306"/>
                <a:ext cx="1980000" cy="69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𝑆𝑖𝑧𝑒</m:t>
                        </m:r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1000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𝐵𝑒𝑑𝑟𝑜𝑜𝑚𝑠</m:t>
                        </m:r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BE507B-4C64-401B-A520-B46F5AEDC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74" y="2388306"/>
                <a:ext cx="1980000" cy="693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BA4DEB-F9FC-4162-85D0-9ABD58F3EF06}"/>
              </a:ext>
            </a:extLst>
          </p:cNvPr>
          <p:cNvCxnSpPr>
            <a:cxnSpLocks/>
          </p:cNvCxnSpPr>
          <p:nvPr/>
        </p:nvCxnSpPr>
        <p:spPr>
          <a:xfrm>
            <a:off x="2079474" y="2630375"/>
            <a:ext cx="4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A0136F-AD99-4519-AF3C-BC664D4A3F90}"/>
              </a:ext>
            </a:extLst>
          </p:cNvPr>
          <p:cNvCxnSpPr>
            <a:cxnSpLocks/>
          </p:cNvCxnSpPr>
          <p:nvPr/>
        </p:nvCxnSpPr>
        <p:spPr>
          <a:xfrm>
            <a:off x="2045878" y="2945375"/>
            <a:ext cx="4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65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0358-D5E3-468D-A684-2F9D3F14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Feature Scaling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0DFCA-6B00-40B1-BE73-01D84A51FD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38</a:t>
            </a:fld>
            <a:endParaRPr lang="en-GB" spc="-7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0A7E4-A0CD-4CF8-93A7-0E7DB3D1E948}"/>
              </a:ext>
            </a:extLst>
          </p:cNvPr>
          <p:cNvSpPr/>
          <p:nvPr/>
        </p:nvSpPr>
        <p:spPr>
          <a:xfrm>
            <a:off x="327574" y="866985"/>
            <a:ext cx="31325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Goal: Make features have approximately 0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53350B-E840-4BB0-B8FA-34990AEE7577}"/>
                  </a:ext>
                </a:extLst>
              </p:cNvPr>
              <p:cNvSpPr/>
              <p:nvPr/>
            </p:nvSpPr>
            <p:spPr>
              <a:xfrm>
                <a:off x="349959" y="2036985"/>
                <a:ext cx="3330000" cy="1208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Eg. Predicting price of a house</a:t>
                </a: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𝑆𝑖𝑧𝑒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MY" sz="1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𝐵𝑒𝑑𝑟𝑜𝑜𝑚𝑠</m:t>
                        </m:r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MY" sz="1000" dirty="0"/>
              </a:p>
              <a:p>
                <a:endParaRPr lang="en-MY" sz="1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53350B-E840-4BB0-B8FA-34990AEE7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9" y="2036985"/>
                <a:ext cx="3330000" cy="120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36823-732F-40C0-AF73-008D08454621}"/>
                  </a:ext>
                </a:extLst>
              </p:cNvPr>
              <p:cNvSpPr/>
              <p:nvPr/>
            </p:nvSpPr>
            <p:spPr>
              <a:xfrm>
                <a:off x="1948372" y="1264547"/>
                <a:ext cx="690061" cy="344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MY" sz="1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36823-732F-40C0-AF73-008D08454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372" y="1264547"/>
                <a:ext cx="690061" cy="344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1AEC4B-49E9-4E36-B114-27A141E5CF3A}"/>
                  </a:ext>
                </a:extLst>
              </p:cNvPr>
              <p:cNvSpPr/>
              <p:nvPr/>
            </p:nvSpPr>
            <p:spPr>
              <a:xfrm>
                <a:off x="652449" y="1607264"/>
                <a:ext cx="330520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mean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range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1AEC4B-49E9-4E36-B114-27A141E5C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49" y="1607264"/>
                <a:ext cx="3305200" cy="246221"/>
              </a:xfrm>
              <a:prstGeom prst="rect">
                <a:avLst/>
              </a:prstGeom>
              <a:blipFill>
                <a:blip r:embed="rId4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CC52E59-6AD7-47D5-B684-973339C238A1}"/>
              </a:ext>
            </a:extLst>
          </p:cNvPr>
          <p:cNvSpPr/>
          <p:nvPr/>
        </p:nvSpPr>
        <p:spPr>
          <a:xfrm>
            <a:off x="321697" y="605375"/>
            <a:ext cx="1515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100" b="1" u="sng" dirty="0">
                <a:latin typeface="Arial" panose="020B0604020202020204" pitchFamily="34" charset="0"/>
                <a:cs typeface="Arial" panose="020B0604020202020204" pitchFamily="34" charset="0"/>
              </a:rPr>
              <a:t>Mean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66366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782" y="1497619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Model Evaluation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076C84-46DE-4D60-8390-B21C8FE0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Evaluation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7DE37-A83C-47D5-B643-B848007C7E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39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2943095346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C370E45-DE27-4B91-AE6D-1A160D4D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Introduction</a:t>
            </a:r>
            <a:r>
              <a:rPr lang="nb-NO" dirty="0"/>
              <a:t> to Data Science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B0CA2-181F-42F7-BFC3-558894B0F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546" y="1607649"/>
            <a:ext cx="3045007" cy="491673"/>
          </a:xfrm>
        </p:spPr>
        <p:txBody>
          <a:bodyPr/>
          <a:lstStyle/>
          <a:p>
            <a:pPr algn="ctr"/>
            <a:r>
              <a:rPr lang="en-MY" sz="1600" b="1" dirty="0"/>
              <a:t>Introduction to Data Science</a:t>
            </a:r>
          </a:p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F0F14F-2F46-42B0-9363-EB2B19417C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1869106660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4753-C814-4F5D-800B-CE16BB44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Model Evaluation Data Sets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CEFF6-B6CE-456B-9C41-56F26E7167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40</a:t>
            </a:fld>
            <a:endParaRPr lang="en-GB" spc="-7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5FEB7-AD1B-4A1B-9DDD-9F2E395F3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7" y="515375"/>
            <a:ext cx="3321406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8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59E4-9AF8-4B48-A9B3-6DCB3842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Train/Validation/Test Error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78783-0079-4773-8D0B-C87590990A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41</a:t>
            </a:fld>
            <a:endParaRPr lang="en-GB" spc="-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4C3AC9-CE73-43BD-AF97-B6B310C1F02B}"/>
                  </a:ext>
                </a:extLst>
              </p:cNvPr>
              <p:cNvSpPr/>
              <p:nvPr/>
            </p:nvSpPr>
            <p:spPr>
              <a:xfrm>
                <a:off x="148660" y="560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4C3AC9-CE73-43BD-AF97-B6B310C1F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0" y="560375"/>
                <a:ext cx="3222525" cy="820225"/>
              </a:xfrm>
              <a:prstGeom prst="rect">
                <a:avLst/>
              </a:prstGeom>
              <a:blipFill>
                <a:blip r:embed="rId2"/>
                <a:stretch>
                  <a:fillRect t="-20149" b="-895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EA88F4-306E-4AE5-A216-2699DFE5D140}"/>
                  </a:ext>
                </a:extLst>
              </p:cNvPr>
              <p:cNvSpPr/>
              <p:nvPr/>
            </p:nvSpPr>
            <p:spPr>
              <a:xfrm>
                <a:off x="116771" y="1415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Cross-Validation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𝑐𝑣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acc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𝑐𝑣</m:t>
                                      </m:r>
                                    </m:sub>
                                    <m:sup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EA88F4-306E-4AE5-A216-2699DFE5D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1" y="1415375"/>
                <a:ext cx="3222525" cy="820225"/>
              </a:xfrm>
              <a:prstGeom prst="rect">
                <a:avLst/>
              </a:prstGeom>
              <a:blipFill>
                <a:blip r:embed="rId3"/>
                <a:stretch>
                  <a:fillRect t="-20000" b="-881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55C07C-4B5C-4EB6-8561-459EF78EFC73}"/>
                  </a:ext>
                </a:extLst>
              </p:cNvPr>
              <p:cNvSpPr/>
              <p:nvPr/>
            </p:nvSpPr>
            <p:spPr>
              <a:xfrm>
                <a:off x="112396" y="2270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Test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MY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acc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55C07C-4B5C-4EB6-8561-459EF78EF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6" y="2270375"/>
                <a:ext cx="3222525" cy="820225"/>
              </a:xfrm>
              <a:prstGeom prst="rect">
                <a:avLst/>
              </a:prstGeom>
              <a:blipFill>
                <a:blip r:embed="rId4"/>
                <a:stretch>
                  <a:fillRect t="-20000" b="-881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C9786D-38C3-4960-B74E-95AC29B91CF9}"/>
              </a:ext>
            </a:extLst>
          </p:cNvPr>
          <p:cNvSpPr txBox="1"/>
          <p:nvPr/>
        </p:nvSpPr>
        <p:spPr>
          <a:xfrm>
            <a:off x="2800050" y="843990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Minimised to perform gradient descent during 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31624-9615-4D13-9A8C-F82F064D3A80}"/>
              </a:ext>
            </a:extLst>
          </p:cNvPr>
          <p:cNvSpPr txBox="1"/>
          <p:nvPr/>
        </p:nvSpPr>
        <p:spPr>
          <a:xfrm>
            <a:off x="2800050" y="1712481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Used to compare performance of different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CC2B5-9421-4B99-AD96-3271F710C2DA}"/>
              </a:ext>
            </a:extLst>
          </p:cNvPr>
          <p:cNvSpPr txBox="1"/>
          <p:nvPr/>
        </p:nvSpPr>
        <p:spPr>
          <a:xfrm>
            <a:off x="2785541" y="2495375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Used to evaluate the accuracy of the chosen model with actual test data</a:t>
            </a:r>
          </a:p>
        </p:txBody>
      </p:sp>
    </p:spTree>
    <p:extLst>
      <p:ext uri="{BB962C8B-B14F-4D97-AF65-F5344CB8AC3E}">
        <p14:creationId xmlns:p14="http://schemas.microsoft.com/office/powerpoint/2010/main" val="4210045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DAB9-C473-4397-872E-E4528FD6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Bias and Variance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9AE94-B69A-4F37-9C75-E51E3B3B3C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42</a:t>
            </a:fld>
            <a:endParaRPr lang="en-GB" spc="-75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1222F3-45F0-4E84-9DDF-433278AEFFE8}"/>
              </a:ext>
            </a:extLst>
          </p:cNvPr>
          <p:cNvCxnSpPr>
            <a:cxnSpLocks/>
          </p:cNvCxnSpPr>
          <p:nvPr/>
        </p:nvCxnSpPr>
        <p:spPr>
          <a:xfrm flipV="1">
            <a:off x="1045520" y="843857"/>
            <a:ext cx="0" cy="210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DE3ADF-BFC1-4637-9ABB-CFA4A8986EA8}"/>
              </a:ext>
            </a:extLst>
          </p:cNvPr>
          <p:cNvCxnSpPr>
            <a:cxnSpLocks/>
          </p:cNvCxnSpPr>
          <p:nvPr/>
        </p:nvCxnSpPr>
        <p:spPr>
          <a:xfrm>
            <a:off x="910050" y="2810375"/>
            <a:ext cx="2475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CCEFE4C-E1B8-4BF5-90BE-21CC77B4C0D8}"/>
              </a:ext>
            </a:extLst>
          </p:cNvPr>
          <p:cNvSpPr/>
          <p:nvPr/>
        </p:nvSpPr>
        <p:spPr>
          <a:xfrm>
            <a:off x="1300741" y="1146314"/>
            <a:ext cx="1756357" cy="1283917"/>
          </a:xfrm>
          <a:custGeom>
            <a:avLst/>
            <a:gdLst>
              <a:gd name="connsiteX0" fmla="*/ 0 w 909234"/>
              <a:gd name="connsiteY0" fmla="*/ 0 h 669522"/>
              <a:gd name="connsiteX1" fmla="*/ 433952 w 909234"/>
              <a:gd name="connsiteY1" fmla="*/ 666427 h 669522"/>
              <a:gd name="connsiteX2" fmla="*/ 909234 w 909234"/>
              <a:gd name="connsiteY2" fmla="*/ 247973 h 6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234" h="669522">
                <a:moveTo>
                  <a:pt x="0" y="0"/>
                </a:moveTo>
                <a:cubicBezTo>
                  <a:pt x="141206" y="312549"/>
                  <a:pt x="282413" y="625098"/>
                  <a:pt x="433952" y="666427"/>
                </a:cubicBezTo>
                <a:cubicBezTo>
                  <a:pt x="585491" y="707756"/>
                  <a:pt x="836909" y="322881"/>
                  <a:pt x="909234" y="247973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5B9AB87-DC32-46D9-A240-A2EF37A22379}"/>
              </a:ext>
            </a:extLst>
          </p:cNvPr>
          <p:cNvSpPr/>
          <p:nvPr/>
        </p:nvSpPr>
        <p:spPr>
          <a:xfrm>
            <a:off x="1180991" y="1036039"/>
            <a:ext cx="1876107" cy="1639337"/>
          </a:xfrm>
          <a:custGeom>
            <a:avLst/>
            <a:gdLst>
              <a:gd name="connsiteX0" fmla="*/ 0 w 971227"/>
              <a:gd name="connsiteY0" fmla="*/ 0 h 854862"/>
              <a:gd name="connsiteX1" fmla="*/ 273803 w 971227"/>
              <a:gd name="connsiteY1" fmla="*/ 749084 h 854862"/>
              <a:gd name="connsiteX2" fmla="*/ 971227 w 971227"/>
              <a:gd name="connsiteY2" fmla="*/ 831742 h 85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227" h="854862">
                <a:moveTo>
                  <a:pt x="0" y="0"/>
                </a:moveTo>
                <a:cubicBezTo>
                  <a:pt x="55966" y="305230"/>
                  <a:pt x="111932" y="610460"/>
                  <a:pt x="273803" y="749084"/>
                </a:cubicBezTo>
                <a:cubicBezTo>
                  <a:pt x="435674" y="887708"/>
                  <a:pt x="963478" y="860155"/>
                  <a:pt x="971227" y="83174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089DA1-6C1E-4A88-AEEF-5F6BDD756381}"/>
                  </a:ext>
                </a:extLst>
              </p:cNvPr>
              <p:cNvSpPr/>
              <p:nvPr/>
            </p:nvSpPr>
            <p:spPr>
              <a:xfrm>
                <a:off x="3057098" y="2450902"/>
                <a:ext cx="7377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089DA1-6C1E-4A88-AEEF-5F6BDD756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98" y="2450902"/>
                <a:ext cx="737766" cy="246221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64DE7-F611-43E8-B395-9B460349DAAB}"/>
                  </a:ext>
                </a:extLst>
              </p:cNvPr>
              <p:cNvSpPr/>
              <p:nvPr/>
            </p:nvSpPr>
            <p:spPr>
              <a:xfrm>
                <a:off x="3049229" y="1542051"/>
                <a:ext cx="5958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64DE7-F611-43E8-B395-9B460349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9" y="1542051"/>
                <a:ext cx="595869" cy="24622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6029826-1DF5-44B7-92EA-738B10FFE989}"/>
              </a:ext>
            </a:extLst>
          </p:cNvPr>
          <p:cNvSpPr txBox="1"/>
          <p:nvPr/>
        </p:nvSpPr>
        <p:spPr>
          <a:xfrm>
            <a:off x="2575520" y="2873245"/>
            <a:ext cx="1259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Complexity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61647C-8A99-4ED7-A199-45C0FAA3D0CC}"/>
              </a:ext>
            </a:extLst>
          </p:cNvPr>
          <p:cNvSpPr txBox="1"/>
          <p:nvPr/>
        </p:nvSpPr>
        <p:spPr>
          <a:xfrm rot="10800000">
            <a:off x="706966" y="176816"/>
            <a:ext cx="338554" cy="12298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7B7C96-845E-4732-8A9A-B45193EDA64A}"/>
              </a:ext>
            </a:extLst>
          </p:cNvPr>
          <p:cNvSpPr/>
          <p:nvPr/>
        </p:nvSpPr>
        <p:spPr>
          <a:xfrm>
            <a:off x="1144403" y="988627"/>
            <a:ext cx="629999" cy="172914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8EB599-3261-4A72-88E3-DF946668651A}"/>
              </a:ext>
            </a:extLst>
          </p:cNvPr>
          <p:cNvSpPr/>
          <p:nvPr/>
        </p:nvSpPr>
        <p:spPr>
          <a:xfrm>
            <a:off x="2480982" y="984260"/>
            <a:ext cx="629999" cy="173352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D2C311-3EAD-43A0-9F3E-1419AC0D941B}"/>
              </a:ext>
            </a:extLst>
          </p:cNvPr>
          <p:cNvSpPr txBox="1"/>
          <p:nvPr/>
        </p:nvSpPr>
        <p:spPr>
          <a:xfrm>
            <a:off x="1505835" y="614274"/>
            <a:ext cx="12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High Bias (Underfitting)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F7DD08-C3BD-44BD-B698-D8FDE781EEC9}"/>
              </a:ext>
            </a:extLst>
          </p:cNvPr>
          <p:cNvSpPr txBox="1"/>
          <p:nvPr/>
        </p:nvSpPr>
        <p:spPr>
          <a:xfrm>
            <a:off x="3015102" y="618371"/>
            <a:ext cx="12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High Variance (Overfitting)</a:t>
            </a:r>
          </a:p>
        </p:txBody>
      </p:sp>
    </p:spTree>
    <p:extLst>
      <p:ext uri="{BB962C8B-B14F-4D97-AF65-F5344CB8AC3E}">
        <p14:creationId xmlns:p14="http://schemas.microsoft.com/office/powerpoint/2010/main" val="3808084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7331-ADD9-44CF-A1DE-34C74F9C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Putting Everything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6D92E0-9188-4B8A-8762-0A78317EA7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43</a:t>
            </a:fld>
            <a:endParaRPr lang="en-GB" spc="-75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8CA567-439E-473B-8F3F-2A1D6A387BF9}"/>
              </a:ext>
            </a:extLst>
          </p:cNvPr>
          <p:cNvSpPr/>
          <p:nvPr/>
        </p:nvSpPr>
        <p:spPr>
          <a:xfrm>
            <a:off x="749954" y="478826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Training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16DDDB-552D-44B8-8414-625FE06876FD}"/>
              </a:ext>
            </a:extLst>
          </p:cNvPr>
          <p:cNvSpPr/>
          <p:nvPr/>
        </p:nvSpPr>
        <p:spPr>
          <a:xfrm>
            <a:off x="749954" y="1246536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02F2BD-0F4E-4D94-9865-DCA12C8C58EF}"/>
              </a:ext>
            </a:extLst>
          </p:cNvPr>
          <p:cNvSpPr/>
          <p:nvPr/>
        </p:nvSpPr>
        <p:spPr>
          <a:xfrm>
            <a:off x="749954" y="2013229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Learning Algorithm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29B487-04C9-49F7-97D2-6009CEB12AB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312454" y="1108826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29C53-F483-44D0-ACCC-4704C01C95E9}"/>
              </a:ext>
            </a:extLst>
          </p:cNvPr>
          <p:cNvCxnSpPr/>
          <p:nvPr/>
        </p:nvCxnSpPr>
        <p:spPr>
          <a:xfrm>
            <a:off x="1177455" y="1875519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CD8D-A2D0-4795-95A6-2212C746E129}"/>
              </a:ext>
            </a:extLst>
          </p:cNvPr>
          <p:cNvSpPr/>
          <p:nvPr/>
        </p:nvSpPr>
        <p:spPr>
          <a:xfrm>
            <a:off x="659954" y="341041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68695E-44D7-422B-BD1E-EAFA240346C9}"/>
              </a:ext>
            </a:extLst>
          </p:cNvPr>
          <p:cNvCxnSpPr>
            <a:cxnSpLocks/>
          </p:cNvCxnSpPr>
          <p:nvPr/>
        </p:nvCxnSpPr>
        <p:spPr>
          <a:xfrm flipV="1">
            <a:off x="1447455" y="1875519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84E67F-37C0-4EC8-9F80-8B4E68590852}"/>
              </a:ext>
            </a:extLst>
          </p:cNvPr>
          <p:cNvSpPr txBox="1"/>
          <p:nvPr/>
        </p:nvSpPr>
        <p:spPr>
          <a:xfrm>
            <a:off x="727454" y="2829618"/>
            <a:ext cx="11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12ABC0-419A-42F2-892A-EE03A889BA7A}"/>
              </a:ext>
            </a:extLst>
          </p:cNvPr>
          <p:cNvSpPr/>
          <p:nvPr/>
        </p:nvSpPr>
        <p:spPr>
          <a:xfrm>
            <a:off x="2732549" y="478826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Validation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0835E6-F86F-42FD-B134-75A563997C0E}"/>
              </a:ext>
            </a:extLst>
          </p:cNvPr>
          <p:cNvSpPr/>
          <p:nvPr/>
        </p:nvSpPr>
        <p:spPr>
          <a:xfrm>
            <a:off x="2732549" y="1246536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Cross-Validation Error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321218-1F0B-4FEB-B4F5-FABBBAD8F501}"/>
              </a:ext>
            </a:extLst>
          </p:cNvPr>
          <p:cNvSpPr/>
          <p:nvPr/>
        </p:nvSpPr>
        <p:spPr>
          <a:xfrm>
            <a:off x="2732549" y="2013229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Improve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A3DC66-205A-4724-BAAB-4FA213056817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3295049" y="1108826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C92A8-F0A1-48CA-9C45-7CB223C516EE}"/>
              </a:ext>
            </a:extLst>
          </p:cNvPr>
          <p:cNvCxnSpPr/>
          <p:nvPr/>
        </p:nvCxnSpPr>
        <p:spPr>
          <a:xfrm>
            <a:off x="3293445" y="1875519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226765-6643-408A-9CDA-04DD5C2FCF94}"/>
              </a:ext>
            </a:extLst>
          </p:cNvPr>
          <p:cNvSpPr/>
          <p:nvPr/>
        </p:nvSpPr>
        <p:spPr>
          <a:xfrm>
            <a:off x="2620050" y="343826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C09421-4940-4556-82DE-268867F498FD}"/>
              </a:ext>
            </a:extLst>
          </p:cNvPr>
          <p:cNvSpPr txBox="1"/>
          <p:nvPr/>
        </p:nvSpPr>
        <p:spPr>
          <a:xfrm>
            <a:off x="2755050" y="2816036"/>
            <a:ext cx="11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E7E066-1B42-48C3-8B1E-D7CE29F560B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1964954" y="1578539"/>
            <a:ext cx="655096" cy="2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A8D8D740-F31C-4D16-B4EE-BDD1ABAC992D}"/>
              </a:ext>
            </a:extLst>
          </p:cNvPr>
          <p:cNvSpPr/>
          <p:nvPr/>
        </p:nvSpPr>
        <p:spPr>
          <a:xfrm rot="10800000">
            <a:off x="1874954" y="2818821"/>
            <a:ext cx="745096" cy="186726"/>
          </a:xfrm>
          <a:prstGeom prst="curvedDownArrow">
            <a:avLst>
              <a:gd name="adj1" fmla="val 19553"/>
              <a:gd name="adj2" fmla="val 63944"/>
              <a:gd name="adj3" fmla="val 222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5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  <p:bldP spid="30" grpId="0" animBg="1"/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Practice! (Insert links and resources here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91AC6-A7CD-4CE8-9BD2-55599AE9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6C681-1074-4D37-B776-B63996D1B0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44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2715987890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Solutions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3E815-8BC3-43C0-A4B2-D534318C2B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45</a:t>
            </a:fld>
            <a:endParaRPr lang="en-GB" spc="-75" dirty="0"/>
          </a:p>
        </p:txBody>
      </p:sp>
      <p:sp>
        <p:nvSpPr>
          <p:cNvPr id="3" name="object 3"/>
          <p:cNvSpPr/>
          <p:nvPr/>
        </p:nvSpPr>
        <p:spPr>
          <a:xfrm>
            <a:off x="385805" y="620593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5805" y="1699001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136821" y="325742"/>
                <a:ext cx="4444040" cy="161351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Why not solve it directly?</a:t>
                </a:r>
                <a:endParaRPr lang="en-MY" sz="10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770"/>
                  </a:spcBef>
                </a:pPr>
                <a:r>
                  <a:rPr lang="en-MY" sz="1000" b="1" u="sng" spc="-25" dirty="0">
                    <a:latin typeface="Arial"/>
                    <a:cs typeface="Arial"/>
                  </a:rPr>
                  <a:t>Analytical</a:t>
                </a:r>
                <a:r>
                  <a:rPr lang="en-MY" sz="1000" b="1" u="sng" spc="80" dirty="0">
                    <a:latin typeface="Arial"/>
                    <a:cs typeface="Arial"/>
                  </a:rPr>
                  <a:t> </a:t>
                </a:r>
                <a:r>
                  <a:rPr lang="en-MY" sz="1000" b="1" u="sng" spc="-35" dirty="0">
                    <a:latin typeface="Arial"/>
                    <a:cs typeface="Arial"/>
                  </a:rPr>
                  <a:t>Solution</a:t>
                </a:r>
                <a:endParaRPr lang="en-MY" sz="1000" u="sng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14599"/>
                  </a:lnSpc>
                  <a:spcBef>
                    <a:spcPts val="65"/>
                  </a:spcBef>
                </a:pP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Differentiate </a:t>
                </a:r>
                <a:r>
                  <a:rPr lang="en-MY" sz="1000" spc="-60" dirty="0">
                    <a:solidFill>
                      <a:srgbClr val="22373A"/>
                    </a:solidFill>
                    <a:latin typeface="Arial"/>
                    <a:cs typeface="Arial"/>
                  </a:rPr>
                  <a:t>cost function and set to zero</a:t>
                </a: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/Calculate maximum likelihood estimator </a:t>
                </a: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ar-AE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ar-AE" sz="10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ar-AE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MY" sz="1000" dirty="0">
                    <a:latin typeface="Times New Roman"/>
                    <a:cs typeface="Times New Roman"/>
                  </a:rPr>
                  <a:t> for every </a:t>
                </a:r>
                <a14:m>
                  <m:oMath xmlns:m="http://schemas.openxmlformats.org/officeDocument/2006/math">
                    <m:r>
                      <a:rPr lang="ar-AE" sz="1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MY" sz="1000" dirty="0">
                    <a:latin typeface="Times New Roman"/>
                    <a:cs typeface="Times New Roman"/>
                  </a:rPr>
                  <a:t>     OR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sz="1000" i="0" smtClean="0">
                            <a:latin typeface="Cambria Math" panose="02040503050406030204" pitchFamily="18" charset="0"/>
                            <a:cs typeface="Times New Roman"/>
                          </a:rPr>
                          <m:t>log</m:t>
                        </m:r>
                      </m:fName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𝑙</m:t>
                        </m:r>
                        <m:d>
                          <m:d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MY" sz="10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𝑾</m:t>
                            </m:r>
                          </m:e>
                        </m:d>
                      </m:e>
                    </m:func>
                    <m:r>
                      <a:rPr lang="en-MY" sz="10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f>
                      <m:fPr>
                        <m:ctrlP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num>
                      <m:den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log</m:t>
                        </m:r>
                      </m:fName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𝜋</m:t>
                        </m:r>
                        <m:sSup>
                          <m:sSup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𝜎</m:t>
                            </m:r>
                          </m:e>
                          <m:sup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MY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f>
                          <m:f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MY" sz="9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MY" sz="9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p>
                                          <m:sSupPr>
                                            <m:ctrlPr>
                                              <a:rPr lang="en-MY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MY" sz="90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MY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MY" sz="9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acc>
                                    <m: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MY" sz="9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MY" sz="1000" dirty="0">
                  <a:latin typeface="Times New Roman"/>
                  <a:cs typeface="Times New Roman"/>
                </a:endParaRP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:r>
                  <a:rPr lang="en-MY" sz="1000" dirty="0">
                    <a:latin typeface="Times New Roman"/>
                    <a:cs typeface="Times New Roman"/>
                  </a:rPr>
                  <a:t>…</a:t>
                </a: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:endParaRPr lang="en-MY" sz="1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endParaRPr lang="en-MY" sz="1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 given training</a:t>
                </a:r>
                <a14:m>
                  <m:oMath xmlns:m="http://schemas.openxmlformats.org/officeDocument/2006/math">
                    <m:r>
                      <a:rPr lang="en-MY" sz="1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examples and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features,</a:t>
                </a: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1" y="325742"/>
                <a:ext cx="4444040" cy="1613519"/>
              </a:xfrm>
              <a:prstGeom prst="rect">
                <a:avLst/>
              </a:prstGeom>
              <a:blipFill>
                <a:blip r:embed="rId2"/>
                <a:stretch>
                  <a:fillRect l="-1783" t="-1887" b="-33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09DB5-F143-4E96-B9B4-A6FACDDA150D}"/>
                  </a:ext>
                </a:extLst>
              </p:cNvPr>
              <p:cNvSpPr txBox="1"/>
              <p:nvPr/>
            </p:nvSpPr>
            <p:spPr>
              <a:xfrm>
                <a:off x="440861" y="2096615"/>
                <a:ext cx="1980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Gradient Descent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choose </a:t>
                </a:r>
                <a14:m>
                  <m:oMath xmlns:m="http://schemas.openxmlformats.org/officeDocument/2006/math"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Needs many iterations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Works well with large 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09DB5-F143-4E96-B9B4-A6FACDDA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61" y="2096615"/>
                <a:ext cx="1980000" cy="707886"/>
              </a:xfrm>
              <a:prstGeom prst="rect">
                <a:avLst/>
              </a:prstGeom>
              <a:blipFill>
                <a:blip r:embed="rId3"/>
                <a:stretch>
                  <a:fillRect b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0E625-83D2-45BA-B29E-46A20110061A}"/>
                  </a:ext>
                </a:extLst>
              </p:cNvPr>
              <p:cNvSpPr txBox="1"/>
              <p:nvPr/>
            </p:nvSpPr>
            <p:spPr>
              <a:xfrm>
                <a:off x="2485050" y="2082574"/>
                <a:ext cx="1980000" cy="911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Analytical Solution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 need to choose </a:t>
                </a:r>
                <a14:m>
                  <m:oMath xmlns:m="http://schemas.openxmlformats.org/officeDocument/2006/math"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Don’t need to iterate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sz="1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MY" sz="1000" b="1" i="1">
                                <a:latin typeface="Cambria Math" panose="02040503050406030204" pitchFamily="18" charset="0"/>
                                <a:cs typeface="Times New Roman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(of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0E625-83D2-45BA-B29E-46A201100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050" y="2082574"/>
                <a:ext cx="1980000" cy="911660"/>
              </a:xfrm>
              <a:prstGeom prst="rect">
                <a:avLst/>
              </a:prstGeom>
              <a:blipFill>
                <a:blip r:embed="rId4"/>
                <a:stretch>
                  <a:fillRect t="-671" b="-20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25F33F-2D0E-4773-8971-EBD9ED313470}"/>
              </a:ext>
            </a:extLst>
          </p:cNvPr>
          <p:cNvCxnSpPr/>
          <p:nvPr/>
        </p:nvCxnSpPr>
        <p:spPr>
          <a:xfrm>
            <a:off x="2305331" y="2049337"/>
            <a:ext cx="0" cy="978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A350F6-8E36-4724-BE7C-D5302E592A26}"/>
                  </a:ext>
                </a:extLst>
              </p:cNvPr>
              <p:cNvSpPr/>
              <p:nvPr/>
            </p:nvSpPr>
            <p:spPr>
              <a:xfrm>
                <a:off x="1628242" y="1499150"/>
                <a:ext cx="1403229" cy="1998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ts val="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𝑾</m:t>
                      </m:r>
                      <m:r>
                        <a:rPr lang="en-MY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MY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MY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𝑿</m:t>
                          </m:r>
                        </m:e>
                        <m:sup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𝑻</m:t>
                          </m:r>
                        </m:sup>
                      </m:sSup>
                      <m:r>
                        <a:rPr lang="en-MY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ar-AE" sz="1000" b="1" dirty="0">
                  <a:solidFill>
                    <a:prstClr val="black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A350F6-8E36-4724-BE7C-D5302E592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242" y="1499150"/>
                <a:ext cx="1403229" cy="199851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Homework/Project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0C5C0-3B76-4871-80EF-0E6A6ABD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D9925-A7B7-4B8B-A119-7234EFEEAC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46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4107536322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E099-40FC-4E3E-B54B-101F33D1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Overfitting vs Underfitting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7D4DAE-3EE6-4E52-8D38-4148C964DC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47</a:t>
            </a:fld>
            <a:endParaRPr lang="en-GB" spc="-7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1DDEF-A9CB-43DA-8158-710F0AAD4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-2782" r="-306" b="24879"/>
          <a:stretch/>
        </p:blipFill>
        <p:spPr>
          <a:xfrm>
            <a:off x="0" y="830375"/>
            <a:ext cx="4603495" cy="135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D7B6F6-12EB-403E-B54F-0B976A9FE6AE}"/>
              </a:ext>
            </a:extLst>
          </p:cNvPr>
          <p:cNvSpPr txBox="1"/>
          <p:nvPr/>
        </p:nvSpPr>
        <p:spPr>
          <a:xfrm>
            <a:off x="235050" y="2290504"/>
            <a:ext cx="138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6AC94-9E19-448D-8386-FF963FA86BD0}"/>
              </a:ext>
            </a:extLst>
          </p:cNvPr>
          <p:cNvSpPr txBox="1"/>
          <p:nvPr/>
        </p:nvSpPr>
        <p:spPr>
          <a:xfrm>
            <a:off x="3295050" y="2290504"/>
            <a:ext cx="138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725649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Setup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683" y="632072"/>
            <a:ext cx="3787775" cy="22498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buSzPct val="90000"/>
              <a:buAutoNum type="arabicPeriod"/>
              <a:tabLst>
                <a:tab pos="111760" algn="l"/>
              </a:tabLst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Github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account.</a:t>
            </a:r>
            <a:endParaRPr sz="1000">
              <a:latin typeface="Arial"/>
              <a:cs typeface="Arial"/>
            </a:endParaRPr>
          </a:p>
          <a:p>
            <a:pPr marL="12700" marR="1136650">
              <a:lnSpc>
                <a:spcPct val="139500"/>
              </a:lnSpc>
              <a:buSzPct val="90000"/>
              <a:buAutoNum type="arabicPeriod"/>
              <a:tabLst>
                <a:tab pos="111760" algn="l"/>
              </a:tabLst>
            </a:pP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Sign-in </a:t>
            </a:r>
            <a:r>
              <a:rPr sz="1000" spc="9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your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</a:rPr>
              <a:t>Github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credentials. 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3.Create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new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project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000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</a:t>
            </a:r>
            <a:r>
              <a:rPr sz="1000" spc="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buSzPct val="90000"/>
              <a:buAutoNum type="arabicPeriod" startAt="4"/>
              <a:tabLst>
                <a:tab pos="111760" algn="l"/>
              </a:tabLst>
            </a:pPr>
            <a:r>
              <a:rPr sz="1000" spc="-65" dirty="0">
                <a:solidFill>
                  <a:srgbClr val="22373A"/>
                </a:solidFill>
                <a:latin typeface="Arial"/>
                <a:cs typeface="Arial"/>
              </a:rPr>
              <a:t>Clone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(green 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button 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at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top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RHS)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format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b="1" spc="-45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Linear</a:t>
            </a:r>
            <a:r>
              <a:rPr sz="1000" b="1" spc="75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 </a:t>
            </a:r>
            <a:r>
              <a:rPr sz="1000" b="1" spc="-30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repository.</a:t>
            </a:r>
            <a:endParaRPr sz="1000">
              <a:latin typeface="Arial"/>
              <a:cs typeface="Arial"/>
            </a:endParaRPr>
          </a:p>
          <a:p>
            <a:pPr marL="12700" marR="754380" algn="just">
              <a:lnSpc>
                <a:spcPct val="139500"/>
              </a:lnSpc>
              <a:buSzPct val="90000"/>
              <a:buFont typeface="Arial"/>
              <a:buAutoNum type="arabicPeriod" startAt="5"/>
              <a:tabLst>
                <a:tab pos="174625" algn="l"/>
              </a:tabLst>
            </a:pPr>
            <a:r>
              <a:rPr sz="1000" spc="30" dirty="0">
                <a:solidFill>
                  <a:srgbClr val="22373A"/>
                </a:solidFill>
                <a:latin typeface="Times New Roman"/>
                <a:cs typeface="Times New Roman"/>
              </a:rPr>
              <a:t>Upload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newly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created </a:t>
            </a:r>
            <a:r>
              <a:rPr sz="1000" spc="9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project. 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6.Click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on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and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extract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75" dirty="0">
                <a:solidFill>
                  <a:srgbClr val="22373A"/>
                </a:solidFill>
                <a:latin typeface="Arial"/>
                <a:cs typeface="Arial"/>
              </a:rPr>
              <a:t>compressed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files.  7.Navigate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extracted</a:t>
            </a:r>
            <a:r>
              <a:rPr sz="10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folder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65" dirty="0">
                <a:solidFill>
                  <a:srgbClr val="22373A"/>
                </a:solidFill>
                <a:latin typeface="DejaVu Sans"/>
                <a:cs typeface="DejaVu Sans"/>
              </a:rPr>
              <a:t>∼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/Linear-Models-master/notebooks/Demo.ipynb</a:t>
            </a:r>
            <a:r>
              <a:rPr sz="1000" spc="6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8.Select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from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60" dirty="0">
                <a:solidFill>
                  <a:srgbClr val="22373A"/>
                </a:solidFill>
                <a:latin typeface="Arial"/>
                <a:cs typeface="Arial"/>
              </a:rPr>
              <a:t>menu</a:t>
            </a:r>
            <a:r>
              <a:rPr sz="1000" spc="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bar: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Kernel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spc="10" dirty="0">
                <a:solidFill>
                  <a:srgbClr val="22373A"/>
                </a:solidFill>
                <a:latin typeface="Times New Roman"/>
                <a:cs typeface="Times New Roman"/>
              </a:rPr>
              <a:t>Change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Kernel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Python </a:t>
            </a:r>
            <a:r>
              <a:rPr sz="1000" spc="20" dirty="0">
                <a:solidFill>
                  <a:srgbClr val="22373A"/>
                </a:solidFill>
                <a:latin typeface="Times New Roman"/>
                <a:cs typeface="Times New Roman"/>
              </a:rPr>
              <a:t>3</a:t>
            </a:r>
            <a:r>
              <a:rPr sz="1000" spc="-7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(Anaconda)</a:t>
            </a:r>
            <a:r>
              <a:rPr sz="1000" spc="4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Challenges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9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079588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524114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004348"/>
            <a:ext cx="3909060" cy="13849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Arial" panose="020B0604020202020204" pitchFamily="34" charset="0"/>
                <a:cs typeface="Arial" panose="020B0604020202020204" pitchFamily="34" charset="0"/>
              </a:rPr>
              <a:t>Beta</a:t>
            </a:r>
            <a:r>
              <a:rPr sz="1000" b="1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b="1" spc="-35" dirty="0">
                <a:latin typeface="Arial" panose="020B0604020202020204" pitchFamily="34" charset="0"/>
                <a:cs typeface="Arial" panose="020B0604020202020204" pitchFamily="34" charset="0"/>
              </a:rPr>
              <a:t>Hedging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000" spc="-80" dirty="0">
                <a:latin typeface="Arial" panose="020B0604020202020204" pitchFamily="34" charset="0"/>
                <a:cs typeface="Arial" panose="020B0604020202020204" pitchFamily="34" charset="0"/>
              </a:rPr>
              <a:t>Come </a:t>
            </a:r>
            <a:r>
              <a:rPr sz="1000" spc="-45" dirty="0">
                <a:latin typeface="Arial" panose="020B0604020202020204" pitchFamily="34" charset="0"/>
                <a:cs typeface="Arial" panose="020B0604020202020204" pitchFamily="34" charset="0"/>
              </a:rPr>
              <a:t>up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1000" spc="-8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Beta </a:t>
            </a:r>
            <a:r>
              <a:rPr sz="1000" spc="-50" dirty="0">
                <a:latin typeface="Arial" panose="020B0604020202020204" pitchFamily="34" charset="0"/>
                <a:cs typeface="Arial" panose="020B0604020202020204" pitchFamily="34" charset="0"/>
              </a:rPr>
              <a:t>Hedging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strategy </a:t>
            </a:r>
            <a:r>
              <a:rPr sz="1000" spc="-5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sz="1000" spc="-45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45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000" b="1" spc="-45" dirty="0">
                <a:latin typeface="Arial" panose="020B0604020202020204" pitchFamily="34" charset="0"/>
                <a:cs typeface="Arial" panose="020B0604020202020204" pitchFamily="34" charset="0"/>
              </a:rPr>
              <a:t>Generic </a:t>
            </a:r>
            <a:r>
              <a:rPr sz="1000" b="1" spc="-20" dirty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sz="1000" b="1" spc="-45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sz="1000" b="1" spc="30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sz="1000" b="1" spc="-40" dirty="0">
                <a:latin typeface="Arial" panose="020B0604020202020204" pitchFamily="34" charset="0"/>
                <a:cs typeface="Arial" panose="020B0604020202020204" pitchFamily="34" charset="0"/>
              </a:rPr>
              <a:t>for Linear</a:t>
            </a:r>
            <a:r>
              <a:rPr sz="10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b="1" spc="-3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4599"/>
              </a:lnSpc>
              <a:spcBef>
                <a:spcPts val="60"/>
              </a:spcBef>
            </a:pPr>
            <a:r>
              <a:rPr sz="1000" spc="-55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sz="1000" spc="-8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000" spc="-55" dirty="0">
                <a:latin typeface="Arial" panose="020B0604020202020204" pitchFamily="34" charset="0"/>
                <a:cs typeface="Arial" panose="020B0604020202020204" pitchFamily="34" charset="0"/>
              </a:rPr>
              <a:t>generic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API, </a:t>
            </a:r>
            <a:r>
              <a:rPr sz="1000" spc="-45" dirty="0">
                <a:latin typeface="Arial" panose="020B0604020202020204" pitchFamily="34" charset="0"/>
                <a:cs typeface="Arial" panose="020B0604020202020204" pitchFamily="34" charset="0"/>
              </a:rPr>
              <a:t>encapsulating 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the different </a:t>
            </a:r>
            <a:r>
              <a:rPr sz="1000" spc="-35" dirty="0">
                <a:latin typeface="Arial" panose="020B0604020202020204" pitchFamily="34" charset="0"/>
                <a:cs typeface="Arial" panose="020B0604020202020204" pitchFamily="34" charset="0"/>
              </a:rPr>
              <a:t>implementations </a:t>
            </a:r>
            <a:r>
              <a:rPr sz="1000" spc="-55" dirty="0">
                <a:latin typeface="Arial" panose="020B0604020202020204" pitchFamily="34" charset="0"/>
                <a:cs typeface="Arial" panose="020B0604020202020204" pitchFamily="34" charset="0"/>
              </a:rPr>
              <a:t>and  exposing </a:t>
            </a:r>
            <a:r>
              <a:rPr sz="1000" spc="-50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sz="1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40" dirty="0">
                <a:latin typeface="Arial" panose="020B0604020202020204" pitchFamily="34" charset="0"/>
                <a:cs typeface="Arial" panose="020B0604020202020204" pitchFamily="34" charset="0"/>
              </a:rPr>
              <a:t>methods: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0516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sz="1000" spc="225" dirty="0"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0516" indent="-171450">
              <a:lnSpc>
                <a:spcPct val="10000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sz="1000" spc="125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C494-9F78-47F5-9D8B-4C74ABE7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Data Science?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BB19B-2647-49D7-91F2-3592D1C4EF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5</a:t>
            </a:fld>
            <a:endParaRPr lang="en-GB" spc="-7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2DFB0-0698-4E96-AE3F-4926E69631FD}"/>
              </a:ext>
            </a:extLst>
          </p:cNvPr>
          <p:cNvSpPr/>
          <p:nvPr/>
        </p:nvSpPr>
        <p:spPr>
          <a:xfrm>
            <a:off x="316539" y="314579"/>
            <a:ext cx="3977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Data science is about using data in creative ways to </a:t>
            </a:r>
            <a:r>
              <a:rPr lang="en-US" sz="1600" u="sng" dirty="0">
                <a:solidFill>
                  <a:srgbClr val="000000"/>
                </a:solidFill>
                <a:latin typeface="Arial" panose="020B0604020202020204" pitchFamily="34" charset="0"/>
              </a:rPr>
              <a:t>generate business value</a:t>
            </a:r>
            <a:endParaRPr lang="en-MY" sz="16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A344A-3F11-41AF-8899-7BFA2DFD94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9" y="1190375"/>
            <a:ext cx="3367579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24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Disclaimer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79252"/>
            <a:ext cx="379793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</a:t>
            </a:r>
            <a:r>
              <a:rPr sz="1000" i="1" spc="-8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intended </a:t>
            </a:r>
            <a:r>
              <a:rPr sz="1000" i="1" spc="-8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educational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purposes </a:t>
            </a:r>
            <a:r>
              <a:rPr sz="1000" i="1" spc="-5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do not 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professional judgment.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 opinions </a:t>
            </a:r>
            <a:r>
              <a:rPr sz="1000" i="1" spc="-6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expressed </a:t>
            </a:r>
            <a:r>
              <a:rPr sz="1000" i="1" spc="-8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 individually and, </a:t>
            </a:r>
            <a:r>
              <a:rPr sz="1000" i="1" spc="-5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unless  </a:t>
            </a:r>
            <a:r>
              <a:rPr sz="1000" i="1" spc="-6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expressly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stated </a:t>
            </a:r>
            <a:r>
              <a:rPr sz="1000" i="1" spc="-5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contrary, </a:t>
            </a:r>
            <a:r>
              <a:rPr sz="1000" i="1" spc="-8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i="1" spc="-5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opinion </a:t>
            </a:r>
            <a:r>
              <a:rPr sz="1000" i="1" spc="-7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 </a:t>
            </a:r>
            <a:r>
              <a:rPr sz="1000" i="1" spc="3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ICDSS,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cosponsors, </a:t>
            </a:r>
            <a:r>
              <a:rPr sz="1000" i="1" spc="-7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committees. </a:t>
            </a:r>
            <a:r>
              <a:rPr sz="1000" i="1" spc="-1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i="1" spc="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ICDSS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</a:t>
            </a:r>
            <a:r>
              <a:rPr sz="1000" i="1" spc="-6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endorse  </a:t>
            </a:r>
            <a:r>
              <a:rPr sz="1000" i="1" spc="-7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1000" i="1" spc="-6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approve,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assumes </a:t>
            </a:r>
            <a:r>
              <a:rPr sz="1000" i="1" spc="-4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responsibility </a:t>
            </a:r>
            <a:r>
              <a:rPr sz="1000" i="1" spc="-8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for,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content, </a:t>
            </a:r>
            <a:r>
              <a:rPr sz="1000" i="1" spc="-4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sz="1000" i="1" spc="-7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completeness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presented.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Attendees </a:t>
            </a:r>
            <a:r>
              <a:rPr sz="1000" i="1" spc="-5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sessions </a:t>
            </a:r>
            <a:r>
              <a:rPr sz="1000" i="1" spc="-8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video-recorded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000" i="1" spc="-5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published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various </a:t>
            </a:r>
            <a:r>
              <a:rPr sz="1000" i="1" spc="-6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media, 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 </a:t>
            </a:r>
            <a:r>
              <a:rPr sz="1000" i="1" spc="-7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print, </a:t>
            </a:r>
            <a:r>
              <a:rPr sz="1000" i="1" spc="-5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</a:t>
            </a:r>
            <a:r>
              <a:rPr sz="1000" i="1" spc="-4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formats </a:t>
            </a:r>
            <a:r>
              <a:rPr sz="1000" i="1" spc="-5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sz="1000" i="1" spc="-75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</a:t>
            </a:r>
            <a:r>
              <a:rPr sz="1000" i="1" spc="-60" dirty="0">
                <a:solidFill>
                  <a:srgbClr val="2237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notice.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Science – Discovery of Data Insight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636" y="380375"/>
            <a:ext cx="3045007" cy="245452"/>
          </a:xfrm>
        </p:spPr>
        <p:txBody>
          <a:bodyPr>
            <a:noAutofit/>
          </a:bodyPr>
          <a:lstStyle/>
          <a:p>
            <a:r>
              <a:rPr lang="en-MY" sz="1000" i="0" dirty="0"/>
              <a:t>Uncovering findings, </a:t>
            </a:r>
            <a:r>
              <a:rPr lang="en-US" sz="1000" i="0" dirty="0"/>
              <a:t>understanding complex behaviors, trends, and inferences to enable companies to make smarter business decisions.</a:t>
            </a:r>
          </a:p>
          <a:p>
            <a:endParaRPr lang="en-US" sz="1000" i="0" dirty="0"/>
          </a:p>
          <a:p>
            <a:r>
              <a:rPr lang="en-US" sz="1000" i="0" dirty="0"/>
              <a:t>For example:</a:t>
            </a:r>
          </a:p>
          <a:p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/>
              <a:t>Netflix data mines movie viewing patterns to understand what drives user interest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/>
              <a:t>Target identifies what are major customer segments within it's base and the unique shopping behaviors within those segments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/>
              <a:t>Proctor &amp; Gamble utilizes time series models to more clearly understand future demand.</a:t>
            </a:r>
            <a:endParaRPr lang="en-MY" sz="1000" i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07A9-E3AB-497C-8D8C-DBD3D56B7D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6</a:t>
            </a:fld>
            <a:endParaRPr lang="en-GB" spc="-75" dirty="0"/>
          </a:p>
        </p:txBody>
      </p:sp>
    </p:spTree>
    <p:extLst>
      <p:ext uri="{BB962C8B-B14F-4D97-AF65-F5344CB8AC3E}">
        <p14:creationId xmlns:p14="http://schemas.microsoft.com/office/powerpoint/2010/main" val="14311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Science – Development of Data Products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3987A-90BB-4675-9E1E-8C709DA5A8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7</a:t>
            </a:fld>
            <a:endParaRPr lang="en-GB" spc="-75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6293" y="273716"/>
            <a:ext cx="3044825" cy="2924175"/>
          </a:xfrm>
        </p:spPr>
        <p:txBody>
          <a:bodyPr>
            <a:normAutofit/>
          </a:bodyPr>
          <a:lstStyle/>
          <a:p>
            <a:r>
              <a:rPr lang="en-US" sz="1000" i="0" dirty="0"/>
              <a:t>A "data product" is a technical asset that: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i="0" dirty="0"/>
              <a:t>utilizes data as input, and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i="0" dirty="0"/>
              <a:t>processes that data to return algorithmically-generated results.</a:t>
            </a:r>
          </a:p>
          <a:p>
            <a:endParaRPr lang="en-US" sz="1000" i="0" dirty="0"/>
          </a:p>
          <a:p>
            <a:r>
              <a:rPr lang="en-US" sz="1000" i="0" dirty="0"/>
              <a:t>For example:</a:t>
            </a:r>
          </a:p>
          <a:p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/>
              <a:t>Amazon's recommendation engines suggest items for you to buy, determined by their algorithms.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/>
              <a:t>Gmail's spam filter is an algorithm behind the scenes processes incoming mail and determines if a message is junk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/>
              <a:t>Computer vision used for self-driving cars is uses machine learning algorithms that are able to recognize traffic lights, other cars on the road, pedestrians, etc.</a:t>
            </a:r>
          </a:p>
          <a:p>
            <a:endParaRPr lang="en-MY" sz="1000" i="0" dirty="0"/>
          </a:p>
        </p:txBody>
      </p:sp>
    </p:spTree>
    <p:extLst>
      <p:ext uri="{BB962C8B-B14F-4D97-AF65-F5344CB8AC3E}">
        <p14:creationId xmlns:p14="http://schemas.microsoft.com/office/powerpoint/2010/main" val="45272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84E4-72F6-4C4A-8A54-5D1D61E4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Science Pipeline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B127D-1265-46D0-A170-C1BEAA8708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8</a:t>
            </a:fld>
            <a:endParaRPr lang="en-GB" spc="-7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D9242-445A-46F1-8150-37A84BD99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0" y="560375"/>
            <a:ext cx="3475050" cy="25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DF70-8184-4A7D-ADCD-3920452D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E0CA8-B7F4-46F9-BC55-DC6940E18C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2390">
              <a:lnSpc>
                <a:spcPts val="770"/>
              </a:lnSpc>
            </a:pPr>
            <a:fld id="{81D60167-4931-47E6-BA6A-407CBD079E47}" type="slidenum">
              <a:rPr lang="en-GB" spc="-75" smtClean="0"/>
              <a:t>9</a:t>
            </a:fld>
            <a:endParaRPr lang="en-GB" spc="-75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5D9D-857B-4BEE-BD7E-1EF07C2F16F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2637" y="1237932"/>
            <a:ext cx="3044825" cy="984885"/>
          </a:xfrm>
        </p:spPr>
        <p:txBody>
          <a:bodyPr/>
          <a:lstStyle/>
          <a:p>
            <a:r>
              <a:rPr lang="en-MY" sz="1600" i="0" dirty="0"/>
              <a:t>Include Slide that covers an overview of all the workshops ICDSS &amp; </a:t>
            </a:r>
            <a:r>
              <a:rPr lang="en-MY" sz="1600" i="0" dirty="0" err="1"/>
              <a:t>MLsoc</a:t>
            </a:r>
            <a:r>
              <a:rPr lang="en-MY" sz="1600" i="0" dirty="0"/>
              <a:t> will be running and the topics covered</a:t>
            </a:r>
          </a:p>
        </p:txBody>
      </p:sp>
    </p:spTree>
    <p:extLst>
      <p:ext uri="{BB962C8B-B14F-4D97-AF65-F5344CB8AC3E}">
        <p14:creationId xmlns:p14="http://schemas.microsoft.com/office/powerpoint/2010/main" val="3630502087"/>
      </p:ext>
    </p:extLst>
  </p:cSld>
  <p:clrMapOvr>
    <a:masterClrMapping/>
  </p:clrMapOvr>
</p:sld>
</file>

<file path=ppt/theme/theme1.xml><?xml version="1.0" encoding="utf-8"?>
<a:theme xmlns:a="http://schemas.openxmlformats.org/drawingml/2006/main" name="2_SAI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_PowerPoint_Theme" id="{4D8DA34C-40B5-449A-B050-82BE34A6C6B4}" vid="{2A60FD66-750C-41FF-B205-CA041DA6816A}"/>
    </a:ext>
  </a:extLst>
</a:theme>
</file>

<file path=ppt/theme/theme2.xml><?xml version="1.0" encoding="utf-8"?>
<a:theme xmlns:a="http://schemas.openxmlformats.org/drawingml/2006/main" name="SAI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_PowerPoint_Theme" id="{4D8DA34C-40B5-449A-B050-82BE34A6C6B4}" vid="{2A60FD66-750C-41FF-B205-CA041DA6816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3678</TotalTime>
  <Words>1971</Words>
  <Application>Microsoft Office PowerPoint</Application>
  <PresentationFormat>Custom</PresentationFormat>
  <Paragraphs>464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Cambria Math</vt:lpstr>
      <vt:lpstr>DejaVu Sans</vt:lpstr>
      <vt:lpstr>Source Sans Pro</vt:lpstr>
      <vt:lpstr>Times New Roman</vt:lpstr>
      <vt:lpstr>Verdana</vt:lpstr>
      <vt:lpstr>2_SAI_PowerPoint_Theme</vt:lpstr>
      <vt:lpstr>SAI_PowerPoint_Theme</vt:lpstr>
      <vt:lpstr>Linear Models</vt:lpstr>
      <vt:lpstr>Prerequisite Knowledge</vt:lpstr>
      <vt:lpstr>Table of Contents</vt:lpstr>
      <vt:lpstr>Introduction to Data Science</vt:lpstr>
      <vt:lpstr>What is Data Science?</vt:lpstr>
      <vt:lpstr>Data Science – Discovery of Data Insight</vt:lpstr>
      <vt:lpstr>Data Science – Development of Data Products</vt:lpstr>
      <vt:lpstr>Data Science Pipeline</vt:lpstr>
      <vt:lpstr>Course Overview</vt:lpstr>
      <vt:lpstr>Machine Learning</vt:lpstr>
      <vt:lpstr>Supervised Learning</vt:lpstr>
      <vt:lpstr>Unsupervised Learning</vt:lpstr>
      <vt:lpstr>Reinforcement Learning</vt:lpstr>
      <vt:lpstr>Supervised Learning – Linear Regression</vt:lpstr>
      <vt:lpstr>Linear Regression</vt:lpstr>
      <vt:lpstr>What is Linear Regression?</vt:lpstr>
      <vt:lpstr>Model Training Pipeline</vt:lpstr>
      <vt:lpstr>Model Training Pipeline</vt:lpstr>
      <vt:lpstr>Training Data</vt:lpstr>
      <vt:lpstr>Model Representation</vt:lpstr>
      <vt:lpstr>Linear Regression Model</vt:lpstr>
      <vt:lpstr>Cost Function Intuition</vt:lpstr>
      <vt:lpstr>Cost Function</vt:lpstr>
      <vt:lpstr>Cost Function Intuition</vt:lpstr>
      <vt:lpstr>Gradient Descent Algorithm</vt:lpstr>
      <vt:lpstr>Gradient Descent – Why it works</vt:lpstr>
      <vt:lpstr>Learning Rate</vt:lpstr>
      <vt:lpstr>Summary</vt:lpstr>
      <vt:lpstr>PowerPoint Presentation</vt:lpstr>
      <vt:lpstr>Multivariate Linear Regression</vt:lpstr>
      <vt:lpstr>Multivariate Model Training Pipeline</vt:lpstr>
      <vt:lpstr>Data with multiple features/variables</vt:lpstr>
      <vt:lpstr>Multivariate Linear Regression Model</vt:lpstr>
      <vt:lpstr>Cost Function</vt:lpstr>
      <vt:lpstr>Gradient Descent</vt:lpstr>
      <vt:lpstr>Polynomial Regression</vt:lpstr>
      <vt:lpstr>Feature Scaling</vt:lpstr>
      <vt:lpstr>Feature Scaling</vt:lpstr>
      <vt:lpstr>Model Evaluation</vt:lpstr>
      <vt:lpstr>Model Evaluation Data Sets</vt:lpstr>
      <vt:lpstr>Train/Validation/Test Error</vt:lpstr>
      <vt:lpstr>Bias and Variance</vt:lpstr>
      <vt:lpstr>Putting Everything Together</vt:lpstr>
      <vt:lpstr>PowerPoint Presentation</vt:lpstr>
      <vt:lpstr>Solutions</vt:lpstr>
      <vt:lpstr>PowerPoint Presentation</vt:lpstr>
      <vt:lpstr>Overfitting vs Underfitting</vt:lpstr>
      <vt:lpstr>Setup</vt:lpstr>
      <vt:lpstr>Challenges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goo.gl/eKxKZH</dc:title>
  <cp:lastModifiedBy>Eirik Albrektsen</cp:lastModifiedBy>
  <cp:revision>150</cp:revision>
  <dcterms:created xsi:type="dcterms:W3CDTF">2018-08-27T17:14:10Z</dcterms:created>
  <dcterms:modified xsi:type="dcterms:W3CDTF">2018-10-15T18:59:15Z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2018-08-27T00:00:00Z</vt:filetime>
  </property>
</Properties>
</file>