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</p:sldMasterIdLst>
  <p:sldIdLst>
    <p:sldId id="320" r:id="rId3"/>
    <p:sldId id="261" r:id="rId4"/>
    <p:sldId id="262" r:id="rId5"/>
    <p:sldId id="263" r:id="rId6"/>
    <p:sldId id="257" r:id="rId7"/>
    <p:sldId id="258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1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697"/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89424" y="6377941"/>
            <a:ext cx="280416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0ED3-455F-4180-9959-5A126C16444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D5D5C0E0-107C-4535-82FE-B6A8B94C74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107" y="1233415"/>
            <a:ext cx="9163348" cy="1570508"/>
          </a:xfrm>
        </p:spPr>
        <p:txBody>
          <a:bodyPr/>
          <a:lstStyle>
            <a:lvl1pPr>
              <a:defRPr sz="19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82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982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982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982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76737EFD-1B1F-4A6E-B9FF-B890EEDB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1" y="101890"/>
            <a:ext cx="11907203" cy="259622"/>
          </a:xfrm>
          <a:prstGeom prst="rect">
            <a:avLst/>
          </a:prstGeom>
        </p:spPr>
        <p:txBody>
          <a:bodyPr lIns="0" tIns="0" rIns="0" bIns="0"/>
          <a:lstStyle>
            <a:lvl1pPr>
              <a:defRPr sz="126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Holder 6">
            <a:extLst>
              <a:ext uri="{FF2B5EF4-FFF2-40B4-BE49-F238E27FC236}">
                <a16:creationId xmlns:a16="http://schemas.microsoft.com/office/drawing/2014/main" id="{01947CA6-FC3D-47EF-875E-A6649200C5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2912" y="6374706"/>
            <a:ext cx="2804160" cy="196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7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0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01" y="101890"/>
            <a:ext cx="11907203" cy="259622"/>
          </a:xfrm>
          <a:prstGeom prst="rect">
            <a:avLst/>
          </a:prstGeom>
        </p:spPr>
        <p:txBody>
          <a:bodyPr lIns="0" tIns="0" rIns="0" bIns="0"/>
          <a:lstStyle>
            <a:lvl1pPr>
              <a:defRPr sz="126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8778241" y="6377941"/>
            <a:ext cx="280416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A468-8C1E-414D-8811-19459B05FBD7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74F83C8-EEE5-4FB7-86D7-487DCF986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2912" y="6374706"/>
            <a:ext cx="2804160" cy="196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7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43455">
              <a:lnSpc>
                <a:spcPts val="1526"/>
              </a:lnSpc>
            </a:pPr>
            <a:r>
              <a:rPr lang="en-GB" spc="-149"/>
              <a:t>Slide </a:t>
            </a:r>
            <a:fld id="{81D60167-4931-47E6-BA6A-407CBD079E47}" type="slidenum">
              <a:rPr lang="en-GB" spc="-149" smtClean="0"/>
              <a:pPr marL="143455">
                <a:lnSpc>
                  <a:spcPts val="1526"/>
                </a:lnSpc>
              </a:pPr>
              <a:t>‹#›</a:t>
            </a:fld>
            <a:endParaRPr lang="en-GB" spc="-149" dirty="0"/>
          </a:p>
        </p:txBody>
      </p:sp>
    </p:spTree>
    <p:extLst>
      <p:ext uri="{BB962C8B-B14F-4D97-AF65-F5344CB8AC3E}">
        <p14:creationId xmlns:p14="http://schemas.microsoft.com/office/powerpoint/2010/main" val="411883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1268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br>
              <a:rPr lang="nb-NO" sz="1268" dirty="0"/>
            </a:b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DDA3-BF3B-4E3D-949A-58D8DD3C1A3F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143455">
              <a:lnSpc>
                <a:spcPts val="1526"/>
              </a:lnSpc>
            </a:pPr>
            <a:fld id="{81D60167-4931-47E6-BA6A-407CBD079E47}" type="slidenum">
              <a:rPr lang="en-GB" spc="-149" smtClean="0"/>
              <a:pPr marL="143455">
                <a:lnSpc>
                  <a:spcPts val="1526"/>
                </a:lnSpc>
              </a:pPr>
              <a:t>‹#›</a:t>
            </a:fld>
            <a:endParaRPr lang="en-GB" spc="-149" dirty="0"/>
          </a:p>
        </p:txBody>
      </p:sp>
    </p:spTree>
    <p:extLst>
      <p:ext uri="{BB962C8B-B14F-4D97-AF65-F5344CB8AC3E}">
        <p14:creationId xmlns:p14="http://schemas.microsoft.com/office/powerpoint/2010/main" val="369209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DE16-3F41-4C2C-BBE6-F32875D9E6B8}" type="datetime1">
              <a:rPr lang="en-US" smtClean="0"/>
              <a:t>10/15/2018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143455">
              <a:lnSpc>
                <a:spcPts val="1526"/>
              </a:lnSpc>
            </a:pPr>
            <a:fld id="{81D60167-4931-47E6-BA6A-407CBD079E47}" type="slidenum">
              <a:rPr lang="en-GB" spc="-149" smtClean="0"/>
              <a:pPr marL="143455">
                <a:lnSpc>
                  <a:spcPts val="1526"/>
                </a:lnSpc>
              </a:pPr>
              <a:t>‹#›</a:t>
            </a:fld>
            <a:endParaRPr lang="en-GB" spc="-149" dirty="0"/>
          </a:p>
        </p:txBody>
      </p:sp>
    </p:spTree>
    <p:extLst>
      <p:ext uri="{BB962C8B-B14F-4D97-AF65-F5344CB8AC3E}">
        <p14:creationId xmlns:p14="http://schemas.microsoft.com/office/powerpoint/2010/main" val="311548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01" y="101890"/>
            <a:ext cx="11907203" cy="259622"/>
          </a:xfrm>
          <a:prstGeom prst="rect">
            <a:avLst/>
          </a:prstGeom>
        </p:spPr>
        <p:txBody>
          <a:bodyPr lIns="0" tIns="0" rIns="0" bIns="0"/>
          <a:lstStyle>
            <a:lvl1pPr>
              <a:defRPr sz="126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9547" y="1566268"/>
            <a:ext cx="8052911" cy="486400"/>
          </a:xfrm>
        </p:spPr>
        <p:txBody>
          <a:bodyPr lIns="0" tIns="0" rIns="0" bIns="0"/>
          <a:lstStyle>
            <a:lvl1pPr>
              <a:defRPr sz="3161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245441" y="6377941"/>
            <a:ext cx="280416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0ED3-455F-4180-9959-5A126C16444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B02C4237-2C25-455F-9661-3C898C3C88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2912" y="6374706"/>
            <a:ext cx="2804160" cy="196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7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01" y="609890"/>
            <a:ext cx="11907203" cy="259622"/>
          </a:xfrm>
          <a:prstGeom prst="rect">
            <a:avLst/>
          </a:prstGeom>
        </p:spPr>
        <p:txBody>
          <a:bodyPr lIns="0" tIns="0" rIns="0" bIns="0"/>
          <a:lstStyle>
            <a:lvl1pPr>
              <a:defRPr sz="126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2"/>
            <a:ext cx="5303521" cy="368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98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2"/>
            <a:ext cx="5303521" cy="368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98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9245441" y="6377941"/>
            <a:ext cx="280416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0ED3-455F-4180-9959-5A126C16444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7ADCA72E-CB86-48D1-93F3-4D0F96E58A66}"/>
              </a:ext>
            </a:extLst>
          </p:cNvPr>
          <p:cNvSpPr txBox="1">
            <a:spLocks/>
          </p:cNvSpPr>
          <p:nvPr/>
        </p:nvSpPr>
        <p:spPr>
          <a:xfrm>
            <a:off x="142401" y="101890"/>
            <a:ext cx="11907203" cy="259622"/>
          </a:xfrm>
          <a:prstGeom prst="rect">
            <a:avLst/>
          </a:prstGeom>
        </p:spPr>
        <p:txBody>
          <a:bodyPr lIns="0" tIns="0" rIns="0" bIns="0"/>
          <a:lstStyle>
            <a:lvl1pPr eaLnBrk="1" hangingPunct="1">
              <a:defRPr sz="1687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1264" kern="0" dirty="0"/>
              <a:t>Click to edit Master title style</a:t>
            </a:r>
          </a:p>
        </p:txBody>
      </p:sp>
      <p:sp>
        <p:nvSpPr>
          <p:cNvPr id="11" name="Holder 6">
            <a:extLst>
              <a:ext uri="{FF2B5EF4-FFF2-40B4-BE49-F238E27FC236}">
                <a16:creationId xmlns:a16="http://schemas.microsoft.com/office/drawing/2014/main" id="{362ED14F-1153-4033-8378-0430920C0B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2912" y="6374706"/>
            <a:ext cx="2804160" cy="196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7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01" y="101890"/>
            <a:ext cx="11907203" cy="259622"/>
          </a:xfrm>
          <a:prstGeom prst="rect">
            <a:avLst/>
          </a:prstGeom>
        </p:spPr>
        <p:txBody>
          <a:bodyPr lIns="0" tIns="0" rIns="0" bIns="0"/>
          <a:lstStyle>
            <a:lvl1pPr>
              <a:defRPr sz="126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8778241" y="6377941"/>
            <a:ext cx="280416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0ED3-455F-4180-9959-5A126C16444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BC61853E-84FD-48C6-BC3A-16BB447DA5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2912" y="6374706"/>
            <a:ext cx="2804160" cy="196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7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0ED3-455F-4180-9959-5A126C16444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1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697"/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89424" y="6377941"/>
            <a:ext cx="280416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4389-4B8E-42FD-9BEF-9464E5BC02B2}" type="datetime1">
              <a:rPr lang="en-US" smtClean="0"/>
              <a:t>10/15/2018</a:t>
            </a:fld>
            <a:endParaRPr lang="en-US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D5D5C0E0-107C-4535-82FE-B6A8B94C74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107" y="1233415"/>
            <a:ext cx="9163348" cy="1431033"/>
          </a:xfrm>
        </p:spPr>
        <p:txBody>
          <a:bodyPr/>
          <a:lstStyle>
            <a:lvl1pPr>
              <a:defRPr sz="20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E402CA45-4ED6-4D0C-81FD-D205DE8D40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2912" y="6374706"/>
            <a:ext cx="2804160" cy="196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7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43455">
              <a:lnSpc>
                <a:spcPts val="1526"/>
              </a:lnSpc>
            </a:pPr>
            <a:r>
              <a:rPr lang="en-GB" spc="-149"/>
              <a:t>Slide </a:t>
            </a:r>
            <a:fld id="{81D60167-4931-47E6-BA6A-407CBD079E47}" type="slidenum">
              <a:rPr lang="en-GB" spc="-149" smtClean="0"/>
              <a:pPr marL="143455">
                <a:lnSpc>
                  <a:spcPts val="1526"/>
                </a:lnSpc>
              </a:pPr>
              <a:t>‹#›</a:t>
            </a:fld>
            <a:endParaRPr lang="en-GB" spc="-149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76737EFD-1B1F-4A6E-B9FF-B890EEDB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1" y="101890"/>
            <a:ext cx="11907203" cy="259622"/>
          </a:xfrm>
          <a:prstGeom prst="rect">
            <a:avLst/>
          </a:prstGeom>
        </p:spPr>
        <p:txBody>
          <a:bodyPr lIns="0" tIns="0" rIns="0" bIns="0"/>
          <a:lstStyle>
            <a:lvl1pPr>
              <a:defRPr sz="126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23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01" y="101890"/>
            <a:ext cx="11907203" cy="259622"/>
          </a:xfrm>
          <a:prstGeom prst="rect">
            <a:avLst/>
          </a:prstGeom>
        </p:spPr>
        <p:txBody>
          <a:bodyPr lIns="0" tIns="0" rIns="0" bIns="0"/>
          <a:lstStyle>
            <a:lvl1pPr>
              <a:defRPr sz="126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9547" y="1566268"/>
            <a:ext cx="8052911" cy="486400"/>
          </a:xfrm>
        </p:spPr>
        <p:txBody>
          <a:bodyPr lIns="0" tIns="0" rIns="0" bIns="0"/>
          <a:lstStyle>
            <a:lvl1pPr>
              <a:defRPr sz="3161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245441" y="6377941"/>
            <a:ext cx="280416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78F6-FA67-4806-AD58-B85C979D99DC}" type="datetime1">
              <a:rPr lang="en-US" smtClean="0"/>
              <a:t>10/15/2018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B064E97F-D3D3-42A2-82E1-2E0D355E96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2912" y="6374706"/>
            <a:ext cx="2804160" cy="196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7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43455">
              <a:lnSpc>
                <a:spcPts val="1526"/>
              </a:lnSpc>
            </a:pPr>
            <a:r>
              <a:rPr lang="en-GB" spc="-149"/>
              <a:t>Slide </a:t>
            </a:r>
            <a:fld id="{81D60167-4931-47E6-BA6A-407CBD079E47}" type="slidenum">
              <a:rPr lang="en-GB" spc="-149" smtClean="0"/>
              <a:pPr marL="143455">
                <a:lnSpc>
                  <a:spcPts val="1526"/>
                </a:lnSpc>
              </a:pPr>
              <a:t>‹#›</a:t>
            </a:fld>
            <a:endParaRPr lang="en-GB" spc="-149" dirty="0"/>
          </a:p>
        </p:txBody>
      </p:sp>
    </p:spTree>
    <p:extLst>
      <p:ext uri="{BB962C8B-B14F-4D97-AF65-F5344CB8AC3E}">
        <p14:creationId xmlns:p14="http://schemas.microsoft.com/office/powerpoint/2010/main" val="261147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01" y="609890"/>
            <a:ext cx="11907203" cy="259622"/>
          </a:xfrm>
          <a:prstGeom prst="rect">
            <a:avLst/>
          </a:prstGeom>
        </p:spPr>
        <p:txBody>
          <a:bodyPr lIns="0" tIns="0" rIns="0" bIns="0"/>
          <a:lstStyle>
            <a:lvl1pPr>
              <a:defRPr sz="126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2"/>
            <a:ext cx="5303521" cy="368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98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2"/>
            <a:ext cx="5303521" cy="368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98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9245441" y="6377941"/>
            <a:ext cx="280416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6AA0-20E4-4648-9A78-2FDBA00F655A}" type="datetime1">
              <a:rPr lang="en-US" smtClean="0"/>
              <a:t>10/15/2018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BF4090D0-0EBB-4618-9445-EAF3EDEC16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2912" y="6374706"/>
            <a:ext cx="2804160" cy="196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7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43455">
              <a:lnSpc>
                <a:spcPts val="1526"/>
              </a:lnSpc>
            </a:pPr>
            <a:r>
              <a:rPr lang="en-GB" spc="-149"/>
              <a:t>Slide </a:t>
            </a:r>
            <a:fld id="{81D60167-4931-47E6-BA6A-407CBD079E47}" type="slidenum">
              <a:rPr lang="en-GB" spc="-149" smtClean="0"/>
              <a:pPr marL="143455">
                <a:lnSpc>
                  <a:spcPts val="1526"/>
                </a:lnSpc>
              </a:pPr>
              <a:t>‹#›</a:t>
            </a:fld>
            <a:endParaRPr lang="en-GB" spc="-149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7ADCA72E-CB86-48D1-93F3-4D0F96E58A66}"/>
              </a:ext>
            </a:extLst>
          </p:cNvPr>
          <p:cNvSpPr txBox="1">
            <a:spLocks/>
          </p:cNvSpPr>
          <p:nvPr/>
        </p:nvSpPr>
        <p:spPr>
          <a:xfrm>
            <a:off x="142401" y="101890"/>
            <a:ext cx="11907203" cy="259622"/>
          </a:xfrm>
          <a:prstGeom prst="rect">
            <a:avLst/>
          </a:prstGeom>
        </p:spPr>
        <p:txBody>
          <a:bodyPr lIns="0" tIns="0" rIns="0" bIns="0"/>
          <a:lstStyle>
            <a:lvl1pPr eaLnBrk="1" hangingPunct="1">
              <a:defRPr sz="1687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1264" ker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21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-33513"/>
            <a:ext cx="12192000" cy="530423"/>
          </a:xfrm>
          <a:custGeom>
            <a:avLst/>
            <a:gdLst/>
            <a:ahLst/>
            <a:cxnLst/>
            <a:rect l="l" t="t" r="r" b="b"/>
            <a:pathLst>
              <a:path w="13004800" h="754380">
                <a:moveTo>
                  <a:pt x="0" y="753897"/>
                </a:moveTo>
                <a:lnTo>
                  <a:pt x="13004292" y="753897"/>
                </a:lnTo>
                <a:lnTo>
                  <a:pt x="13004292" y="0"/>
                </a:lnTo>
                <a:lnTo>
                  <a:pt x="0" y="0"/>
                </a:lnTo>
                <a:lnTo>
                  <a:pt x="0" y="75389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7" name="bk object 17"/>
          <p:cNvSpPr/>
          <p:nvPr/>
        </p:nvSpPr>
        <p:spPr>
          <a:xfrm>
            <a:off x="0" y="6307679"/>
            <a:ext cx="12192000" cy="548729"/>
          </a:xfrm>
          <a:custGeom>
            <a:avLst/>
            <a:gdLst/>
            <a:ahLst/>
            <a:cxnLst/>
            <a:rect l="l" t="t" r="r" b="b"/>
            <a:pathLst>
              <a:path w="13004800" h="780415">
                <a:moveTo>
                  <a:pt x="0" y="780267"/>
                </a:moveTo>
                <a:lnTo>
                  <a:pt x="0" y="0"/>
                </a:lnTo>
                <a:lnTo>
                  <a:pt x="13004292" y="0"/>
                </a:lnTo>
                <a:lnTo>
                  <a:pt x="13004292" y="780267"/>
                </a:lnTo>
                <a:lnTo>
                  <a:pt x="0" y="78026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949" dirty="0"/>
          </a:p>
        </p:txBody>
      </p:sp>
      <p:sp>
        <p:nvSpPr>
          <p:cNvPr id="18" name="bk object 18"/>
          <p:cNvSpPr/>
          <p:nvPr/>
        </p:nvSpPr>
        <p:spPr>
          <a:xfrm>
            <a:off x="8974929" y="6325346"/>
            <a:ext cx="3074671" cy="430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9547" y="1566268"/>
            <a:ext cx="8052911" cy="122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lang="nb-NO" sz="1982" dirty="0"/>
          </a:p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2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74930" y="642845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0ED3-455F-4180-9959-5A126C16444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2912" y="6374706"/>
            <a:ext cx="2804160" cy="196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7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 sz="10701">
          <a:latin typeface="+mn-lt"/>
          <a:ea typeface="+mn-ea"/>
          <a:cs typeface="+mn-cs"/>
        </a:defRPr>
      </a:lvl1pPr>
      <a:lvl2pPr marL="240862" eaLnBrk="1" hangingPunct="1">
        <a:defRPr>
          <a:latin typeface="+mn-lt"/>
          <a:ea typeface="+mn-ea"/>
          <a:cs typeface="+mn-cs"/>
        </a:defRPr>
      </a:lvl2pPr>
      <a:lvl3pPr marL="481724" eaLnBrk="1" hangingPunct="1">
        <a:defRPr>
          <a:latin typeface="+mn-lt"/>
          <a:ea typeface="+mn-ea"/>
          <a:cs typeface="+mn-cs"/>
        </a:defRPr>
      </a:lvl3pPr>
      <a:lvl4pPr marL="722585" eaLnBrk="1" hangingPunct="1">
        <a:defRPr>
          <a:latin typeface="+mn-lt"/>
          <a:ea typeface="+mn-ea"/>
          <a:cs typeface="+mn-cs"/>
        </a:defRPr>
      </a:lvl4pPr>
      <a:lvl5pPr marL="963447" eaLnBrk="1" hangingPunct="1">
        <a:defRPr>
          <a:latin typeface="+mn-lt"/>
          <a:ea typeface="+mn-ea"/>
          <a:cs typeface="+mn-cs"/>
        </a:defRPr>
      </a:lvl5pPr>
      <a:lvl6pPr marL="1204309" eaLnBrk="1" hangingPunct="1">
        <a:defRPr>
          <a:latin typeface="+mn-lt"/>
          <a:ea typeface="+mn-ea"/>
          <a:cs typeface="+mn-cs"/>
        </a:defRPr>
      </a:lvl6pPr>
      <a:lvl7pPr marL="1445171" eaLnBrk="1" hangingPunct="1">
        <a:defRPr>
          <a:latin typeface="+mn-lt"/>
          <a:ea typeface="+mn-ea"/>
          <a:cs typeface="+mn-cs"/>
        </a:defRPr>
      </a:lvl7pPr>
      <a:lvl8pPr marL="1686032" eaLnBrk="1" hangingPunct="1">
        <a:defRPr>
          <a:latin typeface="+mn-lt"/>
          <a:ea typeface="+mn-ea"/>
          <a:cs typeface="+mn-cs"/>
        </a:defRPr>
      </a:lvl8pPr>
      <a:lvl9pPr marL="1926894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40862" eaLnBrk="1" hangingPunct="1">
        <a:defRPr>
          <a:latin typeface="+mn-lt"/>
          <a:ea typeface="+mn-ea"/>
          <a:cs typeface="+mn-cs"/>
        </a:defRPr>
      </a:lvl2pPr>
      <a:lvl3pPr marL="481724" eaLnBrk="1" hangingPunct="1">
        <a:defRPr>
          <a:latin typeface="+mn-lt"/>
          <a:ea typeface="+mn-ea"/>
          <a:cs typeface="+mn-cs"/>
        </a:defRPr>
      </a:lvl3pPr>
      <a:lvl4pPr marL="722585" eaLnBrk="1" hangingPunct="1">
        <a:defRPr>
          <a:latin typeface="+mn-lt"/>
          <a:ea typeface="+mn-ea"/>
          <a:cs typeface="+mn-cs"/>
        </a:defRPr>
      </a:lvl4pPr>
      <a:lvl5pPr marL="963447" eaLnBrk="1" hangingPunct="1">
        <a:defRPr>
          <a:latin typeface="+mn-lt"/>
          <a:ea typeface="+mn-ea"/>
          <a:cs typeface="+mn-cs"/>
        </a:defRPr>
      </a:lvl5pPr>
      <a:lvl6pPr marL="1204309" eaLnBrk="1" hangingPunct="1">
        <a:defRPr>
          <a:latin typeface="+mn-lt"/>
          <a:ea typeface="+mn-ea"/>
          <a:cs typeface="+mn-cs"/>
        </a:defRPr>
      </a:lvl6pPr>
      <a:lvl7pPr marL="1445171" eaLnBrk="1" hangingPunct="1">
        <a:defRPr>
          <a:latin typeface="+mn-lt"/>
          <a:ea typeface="+mn-ea"/>
          <a:cs typeface="+mn-cs"/>
        </a:defRPr>
      </a:lvl7pPr>
      <a:lvl8pPr marL="1686032" eaLnBrk="1" hangingPunct="1">
        <a:defRPr>
          <a:latin typeface="+mn-lt"/>
          <a:ea typeface="+mn-ea"/>
          <a:cs typeface="+mn-cs"/>
        </a:defRPr>
      </a:lvl8pPr>
      <a:lvl9pPr marL="1926894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-33513"/>
            <a:ext cx="12192000" cy="530423"/>
          </a:xfrm>
          <a:custGeom>
            <a:avLst/>
            <a:gdLst/>
            <a:ahLst/>
            <a:cxnLst/>
            <a:rect l="l" t="t" r="r" b="b"/>
            <a:pathLst>
              <a:path w="13004800" h="754380">
                <a:moveTo>
                  <a:pt x="0" y="753897"/>
                </a:moveTo>
                <a:lnTo>
                  <a:pt x="13004292" y="753897"/>
                </a:lnTo>
                <a:lnTo>
                  <a:pt x="13004292" y="0"/>
                </a:lnTo>
                <a:lnTo>
                  <a:pt x="0" y="0"/>
                </a:lnTo>
                <a:lnTo>
                  <a:pt x="0" y="75389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7" name="bk object 17"/>
          <p:cNvSpPr/>
          <p:nvPr/>
        </p:nvSpPr>
        <p:spPr>
          <a:xfrm>
            <a:off x="0" y="6307679"/>
            <a:ext cx="12192000" cy="548729"/>
          </a:xfrm>
          <a:custGeom>
            <a:avLst/>
            <a:gdLst/>
            <a:ahLst/>
            <a:cxnLst/>
            <a:rect l="l" t="t" r="r" b="b"/>
            <a:pathLst>
              <a:path w="13004800" h="780415">
                <a:moveTo>
                  <a:pt x="0" y="780267"/>
                </a:moveTo>
                <a:lnTo>
                  <a:pt x="0" y="0"/>
                </a:lnTo>
                <a:lnTo>
                  <a:pt x="13004292" y="0"/>
                </a:lnTo>
                <a:lnTo>
                  <a:pt x="13004292" y="780267"/>
                </a:lnTo>
                <a:lnTo>
                  <a:pt x="0" y="78026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949" dirty="0"/>
          </a:p>
        </p:txBody>
      </p:sp>
      <p:sp>
        <p:nvSpPr>
          <p:cNvPr id="18" name="bk object 18"/>
          <p:cNvSpPr/>
          <p:nvPr/>
        </p:nvSpPr>
        <p:spPr>
          <a:xfrm>
            <a:off x="8974929" y="6325346"/>
            <a:ext cx="3074671" cy="430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9547" y="1566268"/>
            <a:ext cx="8052911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2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74930" y="642845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F9C3-67A9-41C5-851E-3BF8996D8704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2912" y="6374706"/>
            <a:ext cx="2804160" cy="196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7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43455">
              <a:lnSpc>
                <a:spcPts val="1526"/>
              </a:lnSpc>
            </a:pPr>
            <a:r>
              <a:rPr lang="en-GB" spc="-149"/>
              <a:t>Slide </a:t>
            </a:r>
            <a:fld id="{81D60167-4931-47E6-BA6A-407CBD079E47}" type="slidenum">
              <a:rPr lang="en-GB" spc="-149" smtClean="0"/>
              <a:pPr marL="143455">
                <a:lnSpc>
                  <a:spcPts val="1526"/>
                </a:lnSpc>
              </a:pPr>
              <a:t>‹#›</a:t>
            </a:fld>
            <a:endParaRPr lang="en-GB" spc="-149" dirty="0"/>
          </a:p>
        </p:txBody>
      </p:sp>
    </p:spTree>
    <p:extLst>
      <p:ext uri="{BB962C8B-B14F-4D97-AF65-F5344CB8AC3E}">
        <p14:creationId xmlns:p14="http://schemas.microsoft.com/office/powerpoint/2010/main" val="233827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240862" eaLnBrk="1" hangingPunct="1">
        <a:defRPr>
          <a:latin typeface="+mn-lt"/>
          <a:ea typeface="+mn-ea"/>
          <a:cs typeface="+mn-cs"/>
        </a:defRPr>
      </a:lvl2pPr>
      <a:lvl3pPr marL="481724" eaLnBrk="1" hangingPunct="1">
        <a:defRPr>
          <a:latin typeface="+mn-lt"/>
          <a:ea typeface="+mn-ea"/>
          <a:cs typeface="+mn-cs"/>
        </a:defRPr>
      </a:lvl3pPr>
      <a:lvl4pPr marL="722585" eaLnBrk="1" hangingPunct="1">
        <a:defRPr>
          <a:latin typeface="+mn-lt"/>
          <a:ea typeface="+mn-ea"/>
          <a:cs typeface="+mn-cs"/>
        </a:defRPr>
      </a:lvl4pPr>
      <a:lvl5pPr marL="963447" eaLnBrk="1" hangingPunct="1">
        <a:defRPr>
          <a:latin typeface="+mn-lt"/>
          <a:ea typeface="+mn-ea"/>
          <a:cs typeface="+mn-cs"/>
        </a:defRPr>
      </a:lvl5pPr>
      <a:lvl6pPr marL="1204309" eaLnBrk="1" hangingPunct="1">
        <a:defRPr>
          <a:latin typeface="+mn-lt"/>
          <a:ea typeface="+mn-ea"/>
          <a:cs typeface="+mn-cs"/>
        </a:defRPr>
      </a:lvl6pPr>
      <a:lvl7pPr marL="1445171" eaLnBrk="1" hangingPunct="1">
        <a:defRPr>
          <a:latin typeface="+mn-lt"/>
          <a:ea typeface="+mn-ea"/>
          <a:cs typeface="+mn-cs"/>
        </a:defRPr>
      </a:lvl7pPr>
      <a:lvl8pPr marL="1686032" eaLnBrk="1" hangingPunct="1">
        <a:defRPr>
          <a:latin typeface="+mn-lt"/>
          <a:ea typeface="+mn-ea"/>
          <a:cs typeface="+mn-cs"/>
        </a:defRPr>
      </a:lvl8pPr>
      <a:lvl9pPr marL="1926894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40862" eaLnBrk="1" hangingPunct="1">
        <a:defRPr>
          <a:latin typeface="+mn-lt"/>
          <a:ea typeface="+mn-ea"/>
          <a:cs typeface="+mn-cs"/>
        </a:defRPr>
      </a:lvl2pPr>
      <a:lvl3pPr marL="481724" eaLnBrk="1" hangingPunct="1">
        <a:defRPr>
          <a:latin typeface="+mn-lt"/>
          <a:ea typeface="+mn-ea"/>
          <a:cs typeface="+mn-cs"/>
        </a:defRPr>
      </a:lvl3pPr>
      <a:lvl4pPr marL="722585" eaLnBrk="1" hangingPunct="1">
        <a:defRPr>
          <a:latin typeface="+mn-lt"/>
          <a:ea typeface="+mn-ea"/>
          <a:cs typeface="+mn-cs"/>
        </a:defRPr>
      </a:lvl4pPr>
      <a:lvl5pPr marL="963447" eaLnBrk="1" hangingPunct="1">
        <a:defRPr>
          <a:latin typeface="+mn-lt"/>
          <a:ea typeface="+mn-ea"/>
          <a:cs typeface="+mn-cs"/>
        </a:defRPr>
      </a:lvl5pPr>
      <a:lvl6pPr marL="1204309" eaLnBrk="1" hangingPunct="1">
        <a:defRPr>
          <a:latin typeface="+mn-lt"/>
          <a:ea typeface="+mn-ea"/>
          <a:cs typeface="+mn-cs"/>
        </a:defRPr>
      </a:lvl6pPr>
      <a:lvl7pPr marL="1445171" eaLnBrk="1" hangingPunct="1">
        <a:defRPr>
          <a:latin typeface="+mn-lt"/>
          <a:ea typeface="+mn-ea"/>
          <a:cs typeface="+mn-cs"/>
        </a:defRPr>
      </a:lvl7pPr>
      <a:lvl8pPr marL="1686032" eaLnBrk="1" hangingPunct="1">
        <a:defRPr>
          <a:latin typeface="+mn-lt"/>
          <a:ea typeface="+mn-ea"/>
          <a:cs typeface="+mn-cs"/>
        </a:defRPr>
      </a:lvl8pPr>
      <a:lvl9pPr marL="1926894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4498-E324-4A6A-B58D-5C03828A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Classification problems and logistic regression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D078-FAEE-4C1C-AD52-6D63706E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83031" y="1091490"/>
            <a:ext cx="15958062" cy="3756862"/>
          </a:xfrm>
        </p:spPr>
        <p:txBody>
          <a:bodyPr/>
          <a:lstStyle/>
          <a:p>
            <a:pPr algn="ctr"/>
            <a:r>
              <a:rPr lang="en-US" sz="3600" b="1" dirty="0"/>
              <a:t>Classification problems and logistic regression</a:t>
            </a:r>
            <a:endParaRPr lang="nb-NO" dirty="0"/>
          </a:p>
          <a:p>
            <a:pPr algn="ctr"/>
            <a:endParaRPr lang="nb-NO" sz="1784" dirty="0"/>
          </a:p>
          <a:p>
            <a:pPr algn="ctr"/>
            <a:endParaRPr lang="nb-NO" sz="1784" dirty="0"/>
          </a:p>
          <a:p>
            <a:pPr algn="ctr"/>
            <a:endParaRPr lang="nb-NO" sz="1784" dirty="0"/>
          </a:p>
          <a:p>
            <a:pPr algn="ctr"/>
            <a:endParaRPr lang="nb-NO" sz="1784" dirty="0"/>
          </a:p>
          <a:p>
            <a:pPr algn="ctr"/>
            <a:r>
              <a:rPr lang="nb-NO" sz="1784" b="1" dirty="0"/>
              <a:t>T</a:t>
            </a:r>
            <a:r>
              <a:rPr lang="en-GB" sz="1784" b="1" dirty="0"/>
              <a:t>he Academy of AI 2018/19</a:t>
            </a:r>
          </a:p>
          <a:p>
            <a:pPr algn="ctr"/>
            <a:endParaRPr lang="nb-NO" sz="1784" b="1" dirty="0"/>
          </a:p>
          <a:p>
            <a:pPr algn="ctr"/>
            <a:r>
              <a:rPr lang="nb-NO" sz="1784" b="1" dirty="0"/>
              <a:t>S</a:t>
            </a:r>
            <a:r>
              <a:rPr lang="en-GB" sz="1784" b="1" dirty="0" err="1"/>
              <a:t>ession</a:t>
            </a:r>
            <a:r>
              <a:rPr lang="en-GB" sz="1784" b="1" dirty="0"/>
              <a:t> 4</a:t>
            </a:r>
          </a:p>
          <a:p>
            <a:pPr algn="ctr"/>
            <a:endParaRPr lang="en-GB" sz="1784" b="1" dirty="0"/>
          </a:p>
          <a:p>
            <a:pPr algn="ctr"/>
            <a:endParaRPr lang="nb-NO" sz="2081" b="1" dirty="0"/>
          </a:p>
          <a:p>
            <a:pPr algn="ctr"/>
            <a:endParaRPr lang="en-GB" sz="2081" b="1" dirty="0"/>
          </a:p>
          <a:p>
            <a:pPr algn="ctr"/>
            <a:endParaRPr lang="nb-NO" sz="2378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98F2-DA30-46D2-B0F3-42FC4243ED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43455">
              <a:lnSpc>
                <a:spcPts val="1526"/>
              </a:lnSpc>
            </a:pPr>
            <a:fld id="{81D60167-4931-47E6-BA6A-407CBD079E47}" type="slidenum">
              <a:rPr lang="en-GB" spc="-149"/>
              <a:pPr marL="143455">
                <a:lnSpc>
                  <a:spcPts val="1526"/>
                </a:lnSpc>
              </a:pPr>
              <a:t>1</a:t>
            </a:fld>
            <a:endParaRPr lang="en-GB" spc="-14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12BFC-1268-42BA-9EAE-133456F2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726" y="4506014"/>
            <a:ext cx="4874549" cy="91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28A7-9FA3-4AC8-9819-BAFE9000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D7AF1-8107-454D-B129-66824FF64F8F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2070100" y="1320678"/>
                <a:ext cx="8051800" cy="485775"/>
              </a:xfrm>
            </p:spPr>
            <p:txBody>
              <a:bodyPr>
                <a:noAutofit/>
              </a:bodyPr>
              <a:lstStyle/>
              <a:p>
                <a:endParaRPr lang="en-US" sz="2800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+mn-lt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+mn-lt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+mn-lt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</a:rPr>
                  <a:t>			Range: [0,1]</a:t>
                </a:r>
              </a:p>
              <a:p>
                <a:r>
                  <a:rPr lang="en-US" sz="2800" dirty="0">
                    <a:latin typeface="+mn-lt"/>
                  </a:rPr>
                  <a:t>Odds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+mn-lt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+mn-lt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+mn-lt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+mn-lt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+mn-lt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+mn-lt"/>
                          </a:rPr>
                          <m:t>𝑃</m:t>
                        </m:r>
                        <m:r>
                          <a:rPr lang="en-US" sz="2800" b="0" i="1" smtClean="0">
                            <a:latin typeface="+mn-lt"/>
                          </a:rPr>
                          <m:t>(</m:t>
                        </m:r>
                        <m:r>
                          <a:rPr lang="en-US" sz="2800" b="0" i="1" smtClean="0">
                            <a:latin typeface="+mn-lt"/>
                          </a:rPr>
                          <m:t>𝑥</m:t>
                        </m:r>
                        <m:r>
                          <a:rPr lang="en-US" sz="2800" b="0" i="1" smtClean="0">
                            <a:latin typeface="+mn-lt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+mn-lt"/>
                          </a:rPr>
                          <m:t>1</m:t>
                        </m:r>
                        <m:r>
                          <a:rPr lang="en-US" sz="2800" b="0" i="1" smtClean="0">
                            <a:latin typeface="+mn-lt"/>
                          </a:rPr>
                          <m:t>−</m:t>
                        </m:r>
                        <m:r>
                          <a:rPr lang="en-US" sz="2800" b="0" i="1" smtClean="0">
                            <a:latin typeface="+mn-lt"/>
                          </a:rPr>
                          <m:t>𝑃</m:t>
                        </m:r>
                        <m:r>
                          <a:rPr lang="en-US" sz="2800" b="0" i="1" smtClean="0">
                            <a:latin typeface="+mn-lt"/>
                          </a:rPr>
                          <m:t>(</m:t>
                        </m:r>
                        <m:r>
                          <a:rPr lang="en-US" sz="2800" b="0" i="1" smtClean="0">
                            <a:latin typeface="+mn-lt"/>
                          </a:rPr>
                          <m:t>𝑥</m:t>
                        </m:r>
                        <m:r>
                          <a:rPr lang="en-US" sz="2800" b="0" i="1" smtClean="0">
                            <a:latin typeface="+mn-lt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latin typeface="+mn-lt"/>
                  </a:rPr>
                  <a:t>		Range: [0, inf]</a:t>
                </a:r>
              </a:p>
              <a:p>
                <a:r>
                  <a:rPr lang="en-US" sz="2800" dirty="0">
                    <a:latin typeface="+mn-lt"/>
                  </a:rPr>
                  <a:t>Logit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+mn-lt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+mn-lt"/>
                          </a:rPr>
                          <m:t>𝑂</m:t>
                        </m:r>
                        <m:r>
                          <a:rPr lang="en-US" sz="2800" b="0" i="1" smtClean="0">
                            <a:latin typeface="+mn-lt"/>
                          </a:rPr>
                          <m:t>(</m:t>
                        </m:r>
                        <m:r>
                          <a:rPr lang="en-US" sz="2800" b="0" i="1" smtClean="0">
                            <a:latin typeface="+mn-lt"/>
                          </a:rPr>
                          <m:t>𝑥</m:t>
                        </m:r>
                        <m:r>
                          <a:rPr lang="en-US" sz="2800" b="0" i="1" smtClean="0">
                            <a:latin typeface="+mn-lt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>
                    <a:latin typeface="+mn-lt"/>
                  </a:rPr>
                  <a:t>			Range: [-inf, inf]</a:t>
                </a:r>
              </a:p>
              <a:p>
                <a:endParaRPr lang="en-US" sz="2800" dirty="0">
                  <a:latin typeface="+mn-lt"/>
                </a:endParaRPr>
              </a:p>
              <a:p>
                <a:r>
                  <a:rPr lang="en-US" sz="2800" b="1" dirty="0">
                    <a:latin typeface="+mn-lt"/>
                  </a:rPr>
                  <a:t>Assume: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+mn-lt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+mn-lt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>
                                <a:latin typeface="+mn-lt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+mn-lt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+mn-lt"/>
                          </a:rPr>
                          <m:t>=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+mn-lt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+mn-lt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D7AF1-8107-454D-B129-66824FF64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070100" y="1320678"/>
                <a:ext cx="8051800" cy="485775"/>
              </a:xfrm>
              <a:blipFill>
                <a:blip r:embed="rId2"/>
                <a:stretch>
                  <a:fillRect l="-2727" b="-5291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50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FAB9-A697-4A4A-9CFB-2CA0D16D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E542F-3D7F-4AFB-BBA3-F0E5AB1FB79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066799" y="651119"/>
                <a:ext cx="10058400" cy="4022725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/>
                  <a:t>Assume: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b="1" dirty="0"/>
                  <a:t>Implies: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:r>
                  <a:rPr lang="en-US" sz="2800" dirty="0"/>
                  <a:t>As in the previous lecture, use the likelihood function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E542F-3D7F-4AFB-BBA3-F0E5AB1FB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66799" y="651119"/>
                <a:ext cx="10058400" cy="4022725"/>
              </a:xfrm>
              <a:blipFill>
                <a:blip r:embed="rId2"/>
                <a:stretch>
                  <a:fillRect l="-2121" t="-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C23C2F-8E88-478D-BC20-01486D37C15A}"/>
                  </a:ext>
                </a:extLst>
              </p:cNvPr>
              <p:cNvSpPr/>
              <p:nvPr/>
            </p:nvSpPr>
            <p:spPr>
              <a:xfrm>
                <a:off x="2776499" y="3755043"/>
                <a:ext cx="6638997" cy="1208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C23C2F-8E88-478D-BC20-01486D37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499" y="3755043"/>
                <a:ext cx="6638997" cy="1208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B106088-63AA-478D-BDA5-4A4A69B62AFF}"/>
              </a:ext>
            </a:extLst>
          </p:cNvPr>
          <p:cNvSpPr txBox="1"/>
          <p:nvPr/>
        </p:nvSpPr>
        <p:spPr>
          <a:xfrm>
            <a:off x="1506414" y="5308394"/>
            <a:ext cx="917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Don’t worry, this is done by the library of your choice.</a:t>
            </a:r>
          </a:p>
        </p:txBody>
      </p:sp>
    </p:spTree>
    <p:extLst>
      <p:ext uri="{BB962C8B-B14F-4D97-AF65-F5344CB8AC3E}">
        <p14:creationId xmlns:p14="http://schemas.microsoft.com/office/powerpoint/2010/main" val="428719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7A1DE1-4148-4874-A563-664BFF8594C9}"/>
              </a:ext>
            </a:extLst>
          </p:cNvPr>
          <p:cNvSpPr txBox="1">
            <a:spLocks/>
          </p:cNvSpPr>
          <p:nvPr/>
        </p:nvSpPr>
        <p:spPr>
          <a:xfrm>
            <a:off x="604967" y="437131"/>
            <a:ext cx="10284259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Apply logistic regression on the previous data set: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3D79E67-1A51-47E4-B7FA-9E64D9395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967" y="1508847"/>
                <a:ext cx="4792944" cy="42626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Cambria Math" panose="02040503050406030204" pitchFamily="18" charset="0"/>
                  </a:rPr>
                  <a:t> Logistic fit </a:t>
                </a:r>
                <a:r>
                  <a:rPr lang="en-US" sz="28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probability</a:t>
                </a:r>
              </a:p>
              <a:p>
                <a:endParaRPr lang="en-US" sz="280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</a:rPr>
                  <a:t>	&gt; 0 </a:t>
                </a: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increasing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</a:rPr>
                  <a:t>	&lt; 0 </a:t>
                </a: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decreasing</a:t>
                </a:r>
              </a:p>
              <a:p>
                <a:pPr marL="201168" lvl="1" indent="0">
                  <a:buNone/>
                </a:pPr>
                <a:endParaRPr lang="en-US" sz="260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	Intercept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3D79E67-1A51-47E4-B7FA-9E64D939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7" y="1508847"/>
                <a:ext cx="4792944" cy="4262688"/>
              </a:xfrm>
              <a:prstGeom prst="rect">
                <a:avLst/>
              </a:prstGeom>
              <a:blipFill>
                <a:blip r:embed="rId3"/>
                <a:stretch>
                  <a:fillRect l="-891" t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204C251-0912-48F2-95EA-291D3955D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209" y="874651"/>
            <a:ext cx="6585824" cy="5108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A8AAE5-A761-40E0-972C-D9DDB811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260" y="4582719"/>
            <a:ext cx="2074894" cy="6995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0BCF37-30D0-4E86-8C21-92BE19EB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4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1B0473A-B5CE-4E2E-8144-D9BB444891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38" y="501040"/>
                <a:ext cx="10058400" cy="402272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dirty="0"/>
                  <a:t>Extension I: </a:t>
                </a:r>
                <a:r>
                  <a:rPr lang="en-US" sz="2800" dirty="0"/>
                  <a:t>What if there are multiple features and two labels?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b="1" dirty="0"/>
                  <a:t>Assume: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sz="2800" dirty="0"/>
                  <a:t>, follow the same algorithm!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/>
                  <a:t> Extension II: </a:t>
                </a:r>
                <a:r>
                  <a:rPr lang="en-US" sz="2800" dirty="0"/>
                  <a:t>What if there are more than two labels?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1B0473A-B5CE-4E2E-8144-D9BB4448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38" y="501040"/>
                <a:ext cx="10058400" cy="4022725"/>
              </a:xfrm>
              <a:prstGeom prst="rect">
                <a:avLst/>
              </a:prstGeom>
              <a:blipFill>
                <a:blip r:embed="rId2"/>
                <a:stretch>
                  <a:fillRect l="-1394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brace yourself">
            <a:extLst>
              <a:ext uri="{FF2B5EF4-FFF2-40B4-BE49-F238E27FC236}">
                <a16:creationId xmlns:a16="http://schemas.microsoft.com/office/drawing/2014/main" id="{19BE200A-7003-4687-BCED-C366D1DCC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897" y="2716823"/>
            <a:ext cx="6424682" cy="361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A5E971-BE76-49BD-B44E-0FD4BA07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1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2424-4981-4A05-9EC9-84EA97FB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38A14-7536-4EDE-B61A-9D587C00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2207984"/>
            <a:ext cx="849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6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9D4179-53AC-43DE-981F-324FDFE4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48" y="605294"/>
            <a:ext cx="7887704" cy="5647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7D90C-E3FB-4FF9-889E-9E97D933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7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02252EB-4681-4A44-92F5-490BC975C5ED}"/>
              </a:ext>
            </a:extLst>
          </p:cNvPr>
          <p:cNvSpPr txBox="1">
            <a:spLocks/>
          </p:cNvSpPr>
          <p:nvPr/>
        </p:nvSpPr>
        <p:spPr>
          <a:xfrm>
            <a:off x="604967" y="437131"/>
            <a:ext cx="10284259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Previously we used logistic function:</a:t>
            </a: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EDE1AF-C36B-460F-BD9A-E2BB0C2EAADD}"/>
                  </a:ext>
                </a:extLst>
              </p:cNvPr>
              <p:cNvSpPr txBox="1"/>
              <p:nvPr/>
            </p:nvSpPr>
            <p:spPr>
              <a:xfrm>
                <a:off x="3908259" y="1211094"/>
                <a:ext cx="4075218" cy="10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EDE1AF-C36B-460F-BD9A-E2BB0C2EA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259" y="1211094"/>
                <a:ext cx="4075218" cy="1009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18CE5DF-513C-4E55-8A3B-D56764F4F3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967" y="2779666"/>
                <a:ext cx="10284259" cy="64933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cs typeface="Calibri" panose="020F0502020204030204" pitchFamily="34" charset="0"/>
                  </a:rPr>
                  <a:t> with the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and </a:t>
                </a: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18CE5DF-513C-4E55-8A3B-D56764F4F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7" y="2779666"/>
                <a:ext cx="10284259" cy="649334"/>
              </a:xfrm>
              <a:prstGeom prst="rect">
                <a:avLst/>
              </a:prstGeom>
              <a:blipFill>
                <a:blip r:embed="rId8"/>
                <a:stretch>
                  <a:fillRect l="-1304" t="-10280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36437A-307B-48DC-80AE-E902C7315925}"/>
              </a:ext>
            </a:extLst>
          </p:cNvPr>
          <p:cNvSpPr txBox="1">
            <a:spLocks/>
          </p:cNvSpPr>
          <p:nvPr/>
        </p:nvSpPr>
        <p:spPr>
          <a:xfrm>
            <a:off x="604967" y="3589072"/>
            <a:ext cx="10284259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“</a:t>
            </a:r>
            <a:r>
              <a:rPr lang="en-US" sz="2800" dirty="0" err="1"/>
              <a:t>Softmax</a:t>
            </a:r>
            <a:r>
              <a:rPr lang="en-US" sz="2800" dirty="0"/>
              <a:t> function” is a natural </a:t>
            </a:r>
            <a:r>
              <a:rPr lang="en-US" sz="2800" dirty="0" err="1"/>
              <a:t>generalisation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2D5A25-E322-48E0-B7AE-68A76DB5DB7F}"/>
                  </a:ext>
                </a:extLst>
              </p:cNvPr>
              <p:cNvSpPr txBox="1"/>
              <p:nvPr/>
            </p:nvSpPr>
            <p:spPr>
              <a:xfrm>
                <a:off x="3976573" y="4546594"/>
                <a:ext cx="3938514" cy="1151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2D5A25-E322-48E0-B7AE-68A76DB5D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573" y="4546594"/>
                <a:ext cx="3938514" cy="11512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C5F3381A-F2A3-456D-988F-C39D3EBA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5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C7EC6-ED07-49DD-905C-907394665312}"/>
              </a:ext>
            </a:extLst>
          </p:cNvPr>
          <p:cNvSpPr txBox="1"/>
          <p:nvPr/>
        </p:nvSpPr>
        <p:spPr>
          <a:xfrm>
            <a:off x="800099" y="1035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ED73F-3286-4093-B8CA-DC64C5833A09}"/>
                  </a:ext>
                </a:extLst>
              </p:cNvPr>
              <p:cNvSpPr txBox="1"/>
              <p:nvPr/>
            </p:nvSpPr>
            <p:spPr>
              <a:xfrm>
                <a:off x="1765789" y="1405646"/>
                <a:ext cx="4330211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ba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ED73F-3286-4093-B8CA-DC64C5833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789" y="1405646"/>
                <a:ext cx="4330211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34F6B9-FEAE-4A91-B942-D900AFB85A6C}"/>
                  </a:ext>
                </a:extLst>
              </p:cNvPr>
              <p:cNvSpPr txBox="1"/>
              <p:nvPr/>
            </p:nvSpPr>
            <p:spPr>
              <a:xfrm>
                <a:off x="7098774" y="1609662"/>
                <a:ext cx="1640193" cy="1140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34F6B9-FEAE-4A91-B942-D900AFB8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774" y="1609662"/>
                <a:ext cx="1640193" cy="1140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40038A-E332-4F3A-8D98-8418BDD439A3}"/>
                  </a:ext>
                </a:extLst>
              </p:cNvPr>
              <p:cNvSpPr txBox="1"/>
              <p:nvPr/>
            </p:nvSpPr>
            <p:spPr>
              <a:xfrm>
                <a:off x="9741742" y="1872404"/>
                <a:ext cx="1055866" cy="451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40038A-E332-4F3A-8D98-8418BDD4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742" y="1872404"/>
                <a:ext cx="1055866" cy="451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052D95-2C51-4C95-A294-4FA365A441E0}"/>
              </a:ext>
            </a:extLst>
          </p:cNvPr>
          <p:cNvSpPr txBox="1">
            <a:spLocks/>
          </p:cNvSpPr>
          <p:nvPr/>
        </p:nvSpPr>
        <p:spPr>
          <a:xfrm>
            <a:off x="604967" y="437131"/>
            <a:ext cx="10284259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terms of matrices:</a:t>
            </a:r>
            <a:endParaRPr lang="en-US" sz="2800" i="1" dirty="0">
              <a:latin typeface="Cambria Math" panose="020405030504060302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630C78-D791-4CA0-A387-9FB0F3D6301A}"/>
              </a:ext>
            </a:extLst>
          </p:cNvPr>
          <p:cNvSpPr txBox="1">
            <a:spLocks/>
          </p:cNvSpPr>
          <p:nvPr/>
        </p:nvSpPr>
        <p:spPr>
          <a:xfrm>
            <a:off x="604966" y="3417099"/>
            <a:ext cx="10284259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hypothesis is therefore that:</a:t>
            </a: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59B631-7FD2-444B-893C-37BA4F1DA85E}"/>
                  </a:ext>
                </a:extLst>
              </p:cNvPr>
              <p:cNvSpPr txBox="1"/>
              <p:nvPr/>
            </p:nvSpPr>
            <p:spPr>
              <a:xfrm>
                <a:off x="1403106" y="4280910"/>
                <a:ext cx="9385788" cy="1436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ba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ba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59B631-7FD2-444B-893C-37BA4F1DA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06" y="4280910"/>
                <a:ext cx="9385788" cy="143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2F080F-B2B6-42EC-965B-ACF94865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3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4C232FD-EE81-4290-BA50-62F63FD7F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967" y="437131"/>
                <a:ext cx="10284259" cy="64933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Parameters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bar>
                  </m:oMath>
                </a14:m>
                <a:r>
                  <a:rPr lang="en-US" sz="2800" dirty="0"/>
                  <a:t> are determined by minimizing the cost function: 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4C232FD-EE81-4290-BA50-62F63FD7F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7" y="437131"/>
                <a:ext cx="10284259" cy="649334"/>
              </a:xfrm>
              <a:prstGeom prst="rect">
                <a:avLst/>
              </a:prstGeom>
              <a:blipFill>
                <a:blip r:embed="rId2"/>
                <a:stretch>
                  <a:fillRect l="-1186" t="-1509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F2B67B-7AE6-4275-93BF-D771F260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28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5CE-D071-4564-81A3-C5EDC53F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6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C27-2CE7-4F17-9B1F-35B5193E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E75C88-AD67-466E-A2C8-B69AD70EFCD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566863"/>
            <a:ext cx="8051800" cy="485775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sz="2800" b="1" dirty="0"/>
              <a:t>Regression: </a:t>
            </a:r>
            <a:r>
              <a:rPr lang="en-US" sz="2800" dirty="0"/>
              <a:t>response variable is quantitative</a:t>
            </a:r>
          </a:p>
          <a:p>
            <a:pPr lvl="2"/>
            <a:r>
              <a:rPr lang="en-US" sz="2400" dirty="0"/>
              <a:t>Temperature forecast for tomorrow</a:t>
            </a:r>
            <a:endParaRPr lang="en-US" sz="2000" dirty="0"/>
          </a:p>
          <a:p>
            <a:pPr lvl="2"/>
            <a:r>
              <a:rPr lang="en-US" sz="2400" dirty="0"/>
              <a:t>Company growth prediction for the next quarter</a:t>
            </a:r>
          </a:p>
          <a:p>
            <a:pPr lvl="1"/>
            <a:endParaRPr lang="en-US" sz="2800" dirty="0"/>
          </a:p>
          <a:p>
            <a:pPr lvl="2"/>
            <a:endParaRPr lang="en-US" sz="2400" b="1" dirty="0"/>
          </a:p>
        </p:txBody>
      </p:sp>
      <p:pic>
        <p:nvPicPr>
          <p:cNvPr id="1030" name="Picture 6" descr="Image result for stock price">
            <a:extLst>
              <a:ext uri="{FF2B5EF4-FFF2-40B4-BE49-F238E27FC236}">
                <a16:creationId xmlns:a16="http://schemas.microsoft.com/office/drawing/2014/main" id="{484388E1-B606-41A1-8217-E7064335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12" y="3259262"/>
            <a:ext cx="5719336" cy="28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44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D1FC-FE41-4E58-AC92-597D7DB3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9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B7EE-AA63-402C-96B0-513E1B98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2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85BA-F06A-498D-A4F9-FC08EB2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AFF0A6-1707-403C-95A2-F15386F79064}"/>
              </a:ext>
            </a:extLst>
          </p:cNvPr>
          <p:cNvSpPr txBox="1"/>
          <p:nvPr/>
        </p:nvSpPr>
        <p:spPr>
          <a:xfrm>
            <a:off x="1097280" y="1807059"/>
            <a:ext cx="10377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 how well the model generalizes to an independent set of data:</a:t>
            </a:r>
          </a:p>
          <a:p>
            <a:r>
              <a:rPr lang="en-US" sz="2800" dirty="0"/>
              <a:t>		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AC0983-3884-470A-8219-86D78B5A5BFC}"/>
              </a:ext>
            </a:extLst>
          </p:cNvPr>
          <p:cNvSpPr/>
          <p:nvPr/>
        </p:nvSpPr>
        <p:spPr>
          <a:xfrm>
            <a:off x="1239715" y="2558562"/>
            <a:ext cx="9915965" cy="6295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4C7676-D43B-4D3A-B43E-93368CC4652F}"/>
              </a:ext>
            </a:extLst>
          </p:cNvPr>
          <p:cNvSpPr txBox="1"/>
          <p:nvPr/>
        </p:nvSpPr>
        <p:spPr>
          <a:xfrm>
            <a:off x="5223801" y="256837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Dataset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AF05F8-BB11-4FC6-B2F8-40478CF1F79D}"/>
              </a:ext>
            </a:extLst>
          </p:cNvPr>
          <p:cNvCxnSpPr>
            <a:cxnSpLocks/>
          </p:cNvCxnSpPr>
          <p:nvPr/>
        </p:nvCxnSpPr>
        <p:spPr>
          <a:xfrm>
            <a:off x="5952392" y="3288322"/>
            <a:ext cx="0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3736C3A-4D99-4986-9697-0B69FC08AC69}"/>
              </a:ext>
            </a:extLst>
          </p:cNvPr>
          <p:cNvSpPr/>
          <p:nvPr/>
        </p:nvSpPr>
        <p:spPr>
          <a:xfrm>
            <a:off x="1239715" y="4009319"/>
            <a:ext cx="6515096" cy="6295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CD5E62-B636-4F05-8D85-8C08176A6F66}"/>
              </a:ext>
            </a:extLst>
          </p:cNvPr>
          <p:cNvSpPr/>
          <p:nvPr/>
        </p:nvSpPr>
        <p:spPr>
          <a:xfrm>
            <a:off x="8059616" y="4009319"/>
            <a:ext cx="3096064" cy="6295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E38FDE-D27C-41CD-9FDD-0EFC0AFC0BE7}"/>
              </a:ext>
            </a:extLst>
          </p:cNvPr>
          <p:cNvSpPr txBox="1"/>
          <p:nvPr/>
        </p:nvSpPr>
        <p:spPr>
          <a:xfrm>
            <a:off x="3688078" y="4062486"/>
            <a:ext cx="240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9AF9C-450D-4152-92D5-A20C52E94714}"/>
              </a:ext>
            </a:extLst>
          </p:cNvPr>
          <p:cNvSpPr txBox="1"/>
          <p:nvPr/>
        </p:nvSpPr>
        <p:spPr>
          <a:xfrm>
            <a:off x="8747758" y="4062486"/>
            <a:ext cx="240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Testing set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780ED2-11DE-4233-BE7A-C34BF5DD93A4}"/>
              </a:ext>
            </a:extLst>
          </p:cNvPr>
          <p:cNvCxnSpPr>
            <a:cxnSpLocks/>
          </p:cNvCxnSpPr>
          <p:nvPr/>
        </p:nvCxnSpPr>
        <p:spPr>
          <a:xfrm>
            <a:off x="5946530" y="4856284"/>
            <a:ext cx="0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0A20475-8A87-4869-963A-5192DADAF504}"/>
              </a:ext>
            </a:extLst>
          </p:cNvPr>
          <p:cNvSpPr txBox="1"/>
          <p:nvPr/>
        </p:nvSpPr>
        <p:spPr>
          <a:xfrm>
            <a:off x="4569422" y="5460076"/>
            <a:ext cx="275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Rinse and repeat!</a:t>
            </a:r>
          </a:p>
        </p:txBody>
      </p:sp>
    </p:spTree>
    <p:extLst>
      <p:ext uri="{BB962C8B-B14F-4D97-AF65-F5344CB8AC3E}">
        <p14:creationId xmlns:p14="http://schemas.microsoft.com/office/powerpoint/2010/main" val="422229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0141C3-E75E-438D-9900-1E67A3CC0917}"/>
              </a:ext>
            </a:extLst>
          </p:cNvPr>
          <p:cNvSpPr/>
          <p:nvPr/>
        </p:nvSpPr>
        <p:spPr>
          <a:xfrm>
            <a:off x="1864086" y="1154606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BE7C3E-EA7F-4D61-ABAD-77D07B6F6EBF}"/>
              </a:ext>
            </a:extLst>
          </p:cNvPr>
          <p:cNvSpPr/>
          <p:nvPr/>
        </p:nvSpPr>
        <p:spPr>
          <a:xfrm>
            <a:off x="1864086" y="4456079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272A1E-2A0E-4812-A15E-77508A01D1C1}"/>
              </a:ext>
            </a:extLst>
          </p:cNvPr>
          <p:cNvSpPr/>
          <p:nvPr/>
        </p:nvSpPr>
        <p:spPr>
          <a:xfrm>
            <a:off x="1864086" y="3355588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E27C6-17D0-42F6-A5F0-0AC2A58E5C40}"/>
              </a:ext>
            </a:extLst>
          </p:cNvPr>
          <p:cNvSpPr/>
          <p:nvPr/>
        </p:nvSpPr>
        <p:spPr>
          <a:xfrm>
            <a:off x="1864086" y="2255097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AA41A-3B3C-481B-AD4C-97C055612BF1}"/>
              </a:ext>
            </a:extLst>
          </p:cNvPr>
          <p:cNvSpPr/>
          <p:nvPr/>
        </p:nvSpPr>
        <p:spPr>
          <a:xfrm>
            <a:off x="2985750" y="1154606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1890F-1CE3-42A9-931C-3AAD8CF86D6D}"/>
              </a:ext>
            </a:extLst>
          </p:cNvPr>
          <p:cNvSpPr/>
          <p:nvPr/>
        </p:nvSpPr>
        <p:spPr>
          <a:xfrm>
            <a:off x="2985750" y="4456079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F1E99-1923-416A-B9C8-38A70851CD8C}"/>
              </a:ext>
            </a:extLst>
          </p:cNvPr>
          <p:cNvSpPr/>
          <p:nvPr/>
        </p:nvSpPr>
        <p:spPr>
          <a:xfrm>
            <a:off x="2985750" y="3355588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BB0A2-CF69-4DD0-AAA1-40F555173A81}"/>
              </a:ext>
            </a:extLst>
          </p:cNvPr>
          <p:cNvSpPr/>
          <p:nvPr/>
        </p:nvSpPr>
        <p:spPr>
          <a:xfrm>
            <a:off x="2985750" y="2255097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53B48-E9E3-47EC-A710-C5439D38CA35}"/>
              </a:ext>
            </a:extLst>
          </p:cNvPr>
          <p:cNvSpPr/>
          <p:nvPr/>
        </p:nvSpPr>
        <p:spPr>
          <a:xfrm>
            <a:off x="4107414" y="1154606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C8B7A-B0C5-4C8D-9F96-48D6A3F43C60}"/>
              </a:ext>
            </a:extLst>
          </p:cNvPr>
          <p:cNvSpPr/>
          <p:nvPr/>
        </p:nvSpPr>
        <p:spPr>
          <a:xfrm>
            <a:off x="4107414" y="4456079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28B0A-D8E8-47A2-A553-10B525007F05}"/>
              </a:ext>
            </a:extLst>
          </p:cNvPr>
          <p:cNvSpPr/>
          <p:nvPr/>
        </p:nvSpPr>
        <p:spPr>
          <a:xfrm>
            <a:off x="4107414" y="3355588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5E72B-E73D-46D2-A574-474173798A9A}"/>
              </a:ext>
            </a:extLst>
          </p:cNvPr>
          <p:cNvSpPr/>
          <p:nvPr/>
        </p:nvSpPr>
        <p:spPr>
          <a:xfrm>
            <a:off x="4107414" y="2255097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94158-76EF-451D-B5A6-D893B023EAFA}"/>
              </a:ext>
            </a:extLst>
          </p:cNvPr>
          <p:cNvSpPr/>
          <p:nvPr/>
        </p:nvSpPr>
        <p:spPr>
          <a:xfrm>
            <a:off x="5229078" y="1154606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EF3AE-B849-44D8-88BC-95147B802200}"/>
              </a:ext>
            </a:extLst>
          </p:cNvPr>
          <p:cNvSpPr/>
          <p:nvPr/>
        </p:nvSpPr>
        <p:spPr>
          <a:xfrm>
            <a:off x="5229078" y="4456079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8CB980-7D5B-473E-BAED-40E6FE84B660}"/>
              </a:ext>
            </a:extLst>
          </p:cNvPr>
          <p:cNvSpPr/>
          <p:nvPr/>
        </p:nvSpPr>
        <p:spPr>
          <a:xfrm>
            <a:off x="5229078" y="3355588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D7DA4-A9AF-46F9-A689-9F3C5E187187}"/>
              </a:ext>
            </a:extLst>
          </p:cNvPr>
          <p:cNvSpPr/>
          <p:nvPr/>
        </p:nvSpPr>
        <p:spPr>
          <a:xfrm>
            <a:off x="5229078" y="2255097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6B027C-3D04-40C0-A342-2CB5EA350928}"/>
              </a:ext>
            </a:extLst>
          </p:cNvPr>
          <p:cNvSpPr txBox="1">
            <a:spLocks/>
          </p:cNvSpPr>
          <p:nvPr/>
        </p:nvSpPr>
        <p:spPr>
          <a:xfrm>
            <a:off x="806369" y="1478106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5BB24B3-CCA7-4660-BE7D-3C8C42C2076E}"/>
              </a:ext>
            </a:extLst>
          </p:cNvPr>
          <p:cNvSpPr txBox="1">
            <a:spLocks/>
          </p:cNvSpPr>
          <p:nvPr/>
        </p:nvSpPr>
        <p:spPr>
          <a:xfrm>
            <a:off x="806368" y="2547650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2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C1C4EFA-8B54-4D84-8915-E7B6C93B7DD2}"/>
              </a:ext>
            </a:extLst>
          </p:cNvPr>
          <p:cNvSpPr txBox="1">
            <a:spLocks/>
          </p:cNvSpPr>
          <p:nvPr/>
        </p:nvSpPr>
        <p:spPr>
          <a:xfrm>
            <a:off x="806367" y="3644626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3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5759AEB-0B06-4444-A550-0C191B7BBDD9}"/>
              </a:ext>
            </a:extLst>
          </p:cNvPr>
          <p:cNvSpPr txBox="1">
            <a:spLocks/>
          </p:cNvSpPr>
          <p:nvPr/>
        </p:nvSpPr>
        <p:spPr>
          <a:xfrm>
            <a:off x="806367" y="4750746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4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DFE8E4C-1F6D-463F-8F48-44752047DF74}"/>
              </a:ext>
            </a:extLst>
          </p:cNvPr>
          <p:cNvSpPr txBox="1">
            <a:spLocks/>
          </p:cNvSpPr>
          <p:nvPr/>
        </p:nvSpPr>
        <p:spPr>
          <a:xfrm>
            <a:off x="1902917" y="1490298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827685B-FFCA-41DB-994B-C76999AEE609}"/>
              </a:ext>
            </a:extLst>
          </p:cNvPr>
          <p:cNvSpPr txBox="1">
            <a:spLocks/>
          </p:cNvSpPr>
          <p:nvPr/>
        </p:nvSpPr>
        <p:spPr>
          <a:xfrm>
            <a:off x="3014645" y="2568986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FFF3E6B-2A4D-4FF2-9140-F764AFDCA048}"/>
              </a:ext>
            </a:extLst>
          </p:cNvPr>
          <p:cNvSpPr txBox="1">
            <a:spLocks/>
          </p:cNvSpPr>
          <p:nvPr/>
        </p:nvSpPr>
        <p:spPr>
          <a:xfrm>
            <a:off x="4121861" y="3666484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1E7390-20AF-466E-A741-7CAD2A3E9F0C}"/>
              </a:ext>
            </a:extLst>
          </p:cNvPr>
          <p:cNvSpPr txBox="1">
            <a:spLocks/>
          </p:cNvSpPr>
          <p:nvPr/>
        </p:nvSpPr>
        <p:spPr>
          <a:xfrm>
            <a:off x="5243525" y="4750746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632FD5-1C8A-408A-9C82-68BE41118E91}"/>
              </a:ext>
            </a:extLst>
          </p:cNvPr>
          <p:cNvCxnSpPr>
            <a:cxnSpLocks/>
          </p:cNvCxnSpPr>
          <p:nvPr/>
        </p:nvCxnSpPr>
        <p:spPr>
          <a:xfrm>
            <a:off x="6417798" y="1671242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D3259-AF45-4925-A5BD-FA50D71E61B3}"/>
              </a:ext>
            </a:extLst>
          </p:cNvPr>
          <p:cNvCxnSpPr>
            <a:cxnSpLocks/>
          </p:cNvCxnSpPr>
          <p:nvPr/>
        </p:nvCxnSpPr>
        <p:spPr>
          <a:xfrm>
            <a:off x="6417798" y="2771733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BF4BF8-8FA6-40E1-8B16-F6EFA373333A}"/>
              </a:ext>
            </a:extLst>
          </p:cNvPr>
          <p:cNvCxnSpPr>
            <a:cxnSpLocks/>
          </p:cNvCxnSpPr>
          <p:nvPr/>
        </p:nvCxnSpPr>
        <p:spPr>
          <a:xfrm>
            <a:off x="6417798" y="3872224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5F880B-9BDB-41F4-A1DF-C307B05F6F72}"/>
              </a:ext>
            </a:extLst>
          </p:cNvPr>
          <p:cNvCxnSpPr>
            <a:cxnSpLocks/>
          </p:cNvCxnSpPr>
          <p:nvPr/>
        </p:nvCxnSpPr>
        <p:spPr>
          <a:xfrm>
            <a:off x="6396462" y="4982449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9E356D6-5485-4009-BC0F-2D59324A2C43}"/>
              </a:ext>
            </a:extLst>
          </p:cNvPr>
          <p:cNvSpPr txBox="1">
            <a:spLocks/>
          </p:cNvSpPr>
          <p:nvPr/>
        </p:nvSpPr>
        <p:spPr>
          <a:xfrm>
            <a:off x="7533366" y="1447886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192ACD1-5D77-4576-941E-E77B164D90AE}"/>
              </a:ext>
            </a:extLst>
          </p:cNvPr>
          <p:cNvSpPr txBox="1">
            <a:spLocks/>
          </p:cNvSpPr>
          <p:nvPr/>
        </p:nvSpPr>
        <p:spPr>
          <a:xfrm>
            <a:off x="7533366" y="2548380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2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235D954-4348-464E-A968-1D0D7D89BBF8}"/>
              </a:ext>
            </a:extLst>
          </p:cNvPr>
          <p:cNvSpPr txBox="1">
            <a:spLocks/>
          </p:cNvSpPr>
          <p:nvPr/>
        </p:nvSpPr>
        <p:spPr>
          <a:xfrm>
            <a:off x="7533366" y="3644626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3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9F13C27-812A-41D3-AAA9-D5FABD3D6F31}"/>
              </a:ext>
            </a:extLst>
          </p:cNvPr>
          <p:cNvSpPr txBox="1">
            <a:spLocks/>
          </p:cNvSpPr>
          <p:nvPr/>
        </p:nvSpPr>
        <p:spPr>
          <a:xfrm>
            <a:off x="7529662" y="4749362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4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BABF561-D8D8-4170-BD19-3AE096C7A3E0}"/>
              </a:ext>
            </a:extLst>
          </p:cNvPr>
          <p:cNvSpPr/>
          <p:nvPr/>
        </p:nvSpPr>
        <p:spPr>
          <a:xfrm>
            <a:off x="8773246" y="1447886"/>
            <a:ext cx="460904" cy="37632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82A2A8-5A62-40BB-9D85-720F9AF541F9}"/>
              </a:ext>
            </a:extLst>
          </p:cNvPr>
          <p:cNvSpPr txBox="1">
            <a:spLocks/>
          </p:cNvSpPr>
          <p:nvPr/>
        </p:nvSpPr>
        <p:spPr>
          <a:xfrm>
            <a:off x="9234150" y="3132235"/>
            <a:ext cx="2499360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Average error</a:t>
            </a: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81E0F779-70B2-44D7-8900-35930809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59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C27-2CE7-4F17-9B1F-35B5193E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E75C88-AD67-466E-A2C8-B69AD70EFCD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566863"/>
            <a:ext cx="8051800" cy="485775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sz="2800" b="1" dirty="0"/>
              <a:t>Classification: </a:t>
            </a:r>
            <a:r>
              <a:rPr lang="en-US" sz="2800" dirty="0"/>
              <a:t>response variable is qualitative</a:t>
            </a:r>
          </a:p>
          <a:p>
            <a:pPr lvl="2"/>
            <a:r>
              <a:rPr lang="en-US" sz="2400" dirty="0"/>
              <a:t>Detection of cancer in human tissue (cancer / no cancer)</a:t>
            </a:r>
          </a:p>
          <a:p>
            <a:pPr lvl="2"/>
            <a:r>
              <a:rPr lang="en-US" sz="2400" dirty="0"/>
              <a:t>Prediction of eye </a:t>
            </a:r>
            <a:r>
              <a:rPr lang="en-US" sz="2400" dirty="0" err="1"/>
              <a:t>colour</a:t>
            </a:r>
            <a:r>
              <a:rPr lang="en-US" sz="2400" dirty="0"/>
              <a:t> using DNA sequencing</a:t>
            </a:r>
          </a:p>
          <a:p>
            <a:pPr lvl="2"/>
            <a:endParaRPr lang="en-US" sz="2400" b="1" dirty="0"/>
          </a:p>
        </p:txBody>
      </p:sp>
      <p:pic>
        <p:nvPicPr>
          <p:cNvPr id="1028" name="Picture 4" descr="Image result for cancer tissue">
            <a:extLst>
              <a:ext uri="{FF2B5EF4-FFF2-40B4-BE49-F238E27FC236}">
                <a16:creationId xmlns:a16="http://schemas.microsoft.com/office/drawing/2014/main" id="{A08A6777-F4C5-4146-A3CE-5A78E430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26" y="3377110"/>
            <a:ext cx="2491984" cy="249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eye colour">
            <a:extLst>
              <a:ext uri="{FF2B5EF4-FFF2-40B4-BE49-F238E27FC236}">
                <a16:creationId xmlns:a16="http://schemas.microsoft.com/office/drawing/2014/main" id="{CB998FF8-19E5-445A-8606-843596FA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56" y="3384860"/>
            <a:ext cx="4419484" cy="248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4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C27-2CE7-4F17-9B1F-35B5193E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E75C88-AD67-466E-A2C8-B69AD70EFCD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070100" y="1311886"/>
            <a:ext cx="8051800" cy="485775"/>
          </a:xfrm>
        </p:spPr>
        <p:txBody>
          <a:bodyPr>
            <a:noAutofit/>
          </a:bodyPr>
          <a:lstStyle/>
          <a:p>
            <a:pPr lvl="1" algn="l"/>
            <a:r>
              <a:rPr lang="en-US" sz="2800" b="1" dirty="0">
                <a:cs typeface="Arial" panose="020B0604020202020204" pitchFamily="34" charset="0"/>
              </a:rPr>
              <a:t>Regression: </a:t>
            </a:r>
            <a:r>
              <a:rPr lang="en-US" sz="2800" dirty="0">
                <a:cs typeface="Arial" panose="020B0604020202020204" pitchFamily="34" charset="0"/>
              </a:rPr>
              <a:t>response variable is quantitative</a:t>
            </a:r>
          </a:p>
          <a:p>
            <a:pPr lvl="2" algn="l"/>
            <a:r>
              <a:rPr lang="en-US" sz="2800" dirty="0">
                <a:cs typeface="Arial" panose="020B0604020202020204" pitchFamily="34" charset="0"/>
              </a:rPr>
              <a:t>Temperature forecast for tomorrow</a:t>
            </a:r>
          </a:p>
          <a:p>
            <a:pPr lvl="2" algn="l"/>
            <a:r>
              <a:rPr lang="en-US" sz="2800" dirty="0">
                <a:cs typeface="Arial" panose="020B0604020202020204" pitchFamily="34" charset="0"/>
              </a:rPr>
              <a:t>Company growth prediction for the next quarter</a:t>
            </a:r>
          </a:p>
          <a:p>
            <a:pPr lvl="2" algn="l"/>
            <a:endParaRPr lang="en-US" sz="2800" dirty="0">
              <a:cs typeface="Arial" panose="020B0604020202020204" pitchFamily="34" charset="0"/>
            </a:endParaRPr>
          </a:p>
          <a:p>
            <a:pPr lvl="1" algn="l"/>
            <a:r>
              <a:rPr lang="en-US" sz="2800" b="1" dirty="0">
                <a:cs typeface="Arial" panose="020B0604020202020204" pitchFamily="34" charset="0"/>
              </a:rPr>
              <a:t>Classification: </a:t>
            </a:r>
            <a:r>
              <a:rPr lang="en-US" sz="2800" dirty="0">
                <a:cs typeface="Arial" panose="020B0604020202020204" pitchFamily="34" charset="0"/>
              </a:rPr>
              <a:t>response variable is qualitative</a:t>
            </a:r>
          </a:p>
          <a:p>
            <a:pPr lvl="2" algn="l"/>
            <a:r>
              <a:rPr lang="en-US" sz="2800" dirty="0">
                <a:cs typeface="Arial" panose="020B0604020202020204" pitchFamily="34" charset="0"/>
              </a:rPr>
              <a:t>Detection of cancer in human tissue (cancer / no cancer)</a:t>
            </a:r>
          </a:p>
          <a:p>
            <a:pPr lvl="2" algn="l"/>
            <a:r>
              <a:rPr lang="en-US" sz="2800" dirty="0">
                <a:cs typeface="Arial" panose="020B0604020202020204" pitchFamily="34" charset="0"/>
              </a:rPr>
              <a:t>Prediction of eye </a:t>
            </a:r>
            <a:r>
              <a:rPr lang="en-US" sz="2800" dirty="0" err="1">
                <a:cs typeface="Arial" panose="020B0604020202020204" pitchFamily="34" charset="0"/>
              </a:rPr>
              <a:t>colour</a:t>
            </a:r>
            <a:r>
              <a:rPr lang="en-US" sz="2800" dirty="0">
                <a:cs typeface="Arial" panose="020B0604020202020204" pitchFamily="34" charset="0"/>
              </a:rPr>
              <a:t> using DNA sequencing</a:t>
            </a:r>
          </a:p>
        </p:txBody>
      </p:sp>
    </p:spTree>
    <p:extLst>
      <p:ext uri="{BB962C8B-B14F-4D97-AF65-F5344CB8AC3E}">
        <p14:creationId xmlns:p14="http://schemas.microsoft.com/office/powerpoint/2010/main" val="1939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C565-38E7-4DA2-8E5A-3F1B3502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EADE-1FDB-4936-A26C-5BE713AF2B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070100" y="1153625"/>
            <a:ext cx="8051800" cy="485775"/>
          </a:xfrm>
        </p:spPr>
        <p:txBody>
          <a:bodyPr>
            <a:noAutofit/>
          </a:bodyPr>
          <a:lstStyle/>
          <a:p>
            <a:pPr lvl="1"/>
            <a:r>
              <a:rPr lang="en-US" sz="2800" dirty="0">
                <a:cs typeface="Arial" panose="020B0604020202020204" pitchFamily="34" charset="0"/>
              </a:rPr>
              <a:t>Efficient recycling requires separation of plastics / glass by their type, use data science to do this automatically.</a:t>
            </a:r>
          </a:p>
          <a:p>
            <a:pPr lvl="1"/>
            <a:endParaRPr lang="en-US" sz="2800" dirty="0"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cs typeface="Arial" panose="020B0604020202020204" pitchFamily="34" charset="0"/>
              </a:rPr>
              <a:t>Data set: “Glass Identification Data Set from UCI. It contains 10 attributes including id. The response is glass type.”</a:t>
            </a:r>
          </a:p>
          <a:p>
            <a:pPr lvl="1"/>
            <a:endParaRPr lang="en-US" sz="2800" dirty="0"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cs typeface="Arial" panose="020B0604020202020204" pitchFamily="34" charset="0"/>
              </a:rPr>
              <a:t>The goal is to predict if a glass sample is recyclable or not!</a:t>
            </a:r>
          </a:p>
          <a:p>
            <a:pPr lvl="1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34137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BB5A-339F-46D7-9711-A47800BD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B1A516-CAAF-4001-BEAA-BD2BF6E90C3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79431" y="3429000"/>
            <a:ext cx="6572250" cy="18002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0AC1F1-2D82-4884-8098-01767F49E2B8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A8E6B5-46D0-488C-B482-0C1C2F87AEBB}"/>
              </a:ext>
            </a:extLst>
          </p:cNvPr>
          <p:cNvSpPr txBox="1">
            <a:spLocks/>
          </p:cNvSpPr>
          <p:nvPr/>
        </p:nvSpPr>
        <p:spPr>
          <a:xfrm>
            <a:off x="1355187" y="98890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1" dirty="0"/>
              <a:t>9 features:</a:t>
            </a:r>
          </a:p>
          <a:p>
            <a:pPr lvl="2"/>
            <a:r>
              <a:rPr lang="en-US" sz="2400" b="1" dirty="0" err="1"/>
              <a:t>ri</a:t>
            </a:r>
            <a:r>
              <a:rPr lang="en-US" sz="2400" b="1" dirty="0"/>
              <a:t> – refractive index	</a:t>
            </a:r>
            <a:r>
              <a:rPr lang="en-US" sz="2400" b="1" dirty="0" err="1"/>
              <a:t>na</a:t>
            </a:r>
            <a:r>
              <a:rPr lang="en-US" sz="2400" b="1" dirty="0"/>
              <a:t> – sodium		mg – magnesium</a:t>
            </a:r>
          </a:p>
          <a:p>
            <a:pPr lvl="2"/>
            <a:r>
              <a:rPr lang="en-US" sz="2400" b="1" dirty="0"/>
              <a:t>al – aluminum		</a:t>
            </a:r>
            <a:r>
              <a:rPr lang="en-US" sz="2400" b="1" dirty="0" err="1"/>
              <a:t>si</a:t>
            </a:r>
            <a:r>
              <a:rPr lang="en-US" sz="2400" b="1" dirty="0"/>
              <a:t> – silicon		k – potassium</a:t>
            </a:r>
          </a:p>
          <a:p>
            <a:pPr lvl="2"/>
            <a:r>
              <a:rPr lang="en-US" sz="2400" b="1" dirty="0"/>
              <a:t>ca – calcium		</a:t>
            </a:r>
            <a:r>
              <a:rPr lang="en-US" sz="2400" b="1" dirty="0" err="1"/>
              <a:t>ba</a:t>
            </a:r>
            <a:r>
              <a:rPr lang="en-US" sz="2400" b="1" dirty="0"/>
              <a:t> – barium		</a:t>
            </a:r>
            <a:r>
              <a:rPr lang="en-US" sz="2400" b="1" dirty="0" err="1"/>
              <a:t>fe</a:t>
            </a:r>
            <a:r>
              <a:rPr lang="en-US" sz="2400" b="1" dirty="0"/>
              <a:t> - iron 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13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043EC2-7A6C-4CF7-8F8A-7EDA86CEF646}"/>
              </a:ext>
            </a:extLst>
          </p:cNvPr>
          <p:cNvSpPr txBox="1">
            <a:spLocks/>
          </p:cNvSpPr>
          <p:nvPr/>
        </p:nvSpPr>
        <p:spPr>
          <a:xfrm>
            <a:off x="1097280" y="580292"/>
            <a:ext cx="10058400" cy="52888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In principle, we can use regression:</a:t>
            </a:r>
          </a:p>
          <a:p>
            <a:pPr lvl="2"/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4DCE67-21FD-496D-9B17-0301A5D5C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8" y="1168579"/>
            <a:ext cx="5368412" cy="4362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4C91CE-5AAB-4F17-9D33-D0306F7AF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19" y="1086465"/>
            <a:ext cx="5935788" cy="4685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0A0140-2ACC-4354-8F5D-0A78A16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46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3331F5-AB68-47E6-ABD7-27E32077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9179"/>
            <a:ext cx="5935788" cy="4685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A4193-B5D2-4F7F-A390-7D12909B2E95}"/>
              </a:ext>
            </a:extLst>
          </p:cNvPr>
          <p:cNvSpPr txBox="1"/>
          <p:nvPr/>
        </p:nvSpPr>
        <p:spPr>
          <a:xfrm>
            <a:off x="530942" y="1443841"/>
            <a:ext cx="50931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Predicted values can be mapped:</a:t>
            </a:r>
          </a:p>
          <a:p>
            <a:r>
              <a:rPr lang="en-US" sz="2800" dirty="0"/>
              <a:t>	&gt; 0.5 </a:t>
            </a:r>
            <a:r>
              <a:rPr lang="en-US" sz="2800" dirty="0">
                <a:sym typeface="Wingdings" panose="05000000000000000000" pitchFamily="2" charset="2"/>
              </a:rPr>
              <a:t> 1</a:t>
            </a:r>
          </a:p>
          <a:p>
            <a:r>
              <a:rPr lang="en-US" sz="2800" dirty="0">
                <a:sym typeface="Wingdings" panose="05000000000000000000" pitchFamily="2" charset="2"/>
              </a:rPr>
              <a:t>	&lt; 0.5  0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Key 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What is the significance of the predicted values?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What happens with more than two labels?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EDC677-DFF0-46DD-9C88-32C6769B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2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6D98-DBCB-4C26-B611-17ACDE1E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04FE-9FAB-494D-A059-9C07C26841F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846263"/>
            <a:ext cx="5264150" cy="4022725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cs typeface="Arial" panose="020B0604020202020204" pitchFamily="34" charset="0"/>
              </a:rPr>
              <a:t>Cannot predict probability of the sample’s label, linear function is not bounded between [0,1].</a:t>
            </a:r>
          </a:p>
          <a:p>
            <a:pPr marL="201168" lvl="1" indent="0">
              <a:buNone/>
            </a:pPr>
            <a:endParaRPr lang="en-US" sz="2800" dirty="0"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cs typeface="Arial" panose="020B0604020202020204" pitchFamily="34" charset="0"/>
              </a:rPr>
              <a:t>In case of more than two labels, labeling sets inherent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80938-0204-46B8-BB1E-2F1A507D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14" y="1845734"/>
            <a:ext cx="4820702" cy="38049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A5B92C-32F6-4E1A-B461-53F783CCDEDF}"/>
              </a:ext>
            </a:extLst>
          </p:cNvPr>
          <p:cNvSpPr/>
          <p:nvPr/>
        </p:nvSpPr>
        <p:spPr>
          <a:xfrm>
            <a:off x="7244862" y="4563209"/>
            <a:ext cx="835270" cy="65063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C82AB-8791-40E4-B141-CE786D505BF0}"/>
              </a:ext>
            </a:extLst>
          </p:cNvPr>
          <p:cNvSpPr/>
          <p:nvPr/>
        </p:nvSpPr>
        <p:spPr>
          <a:xfrm>
            <a:off x="10243038" y="2321169"/>
            <a:ext cx="685800" cy="5480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4A352-2DFA-47A5-A979-4F3969B93D96}"/>
              </a:ext>
            </a:extLst>
          </p:cNvPr>
          <p:cNvSpPr/>
          <p:nvPr/>
        </p:nvSpPr>
        <p:spPr>
          <a:xfrm>
            <a:off x="8080132" y="2869223"/>
            <a:ext cx="2162906" cy="169398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0757"/>
      </p:ext>
    </p:extLst>
  </p:cSld>
  <p:clrMapOvr>
    <a:masterClrMapping/>
  </p:clrMapOvr>
</p:sld>
</file>

<file path=ppt/theme/theme1.xml><?xml version="1.0" encoding="utf-8"?>
<a:theme xmlns:a="http://schemas.openxmlformats.org/drawingml/2006/main" name="SAI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_PowerPoint_Theme" id="{E1C77694-0AE0-4603-A1F1-18F896E805F4}" vid="{D8A9A4D3-DAE6-4E91-A188-E5AA0A079818}"/>
    </a:ext>
  </a:extLst>
</a:theme>
</file>

<file path=ppt/theme/theme2.xml><?xml version="1.0" encoding="utf-8"?>
<a:theme xmlns:a="http://schemas.openxmlformats.org/drawingml/2006/main" name="1_SAI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_PowerPoint_Theme" id="{4D8DA34C-40B5-449A-B050-82BE34A6C6B4}" vid="{2A60FD66-750C-41FF-B205-CA041DA681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SAI_PowerPoint_Theme</Template>
  <TotalTime>690</TotalTime>
  <Words>411</Words>
  <Application>Microsoft Office PowerPoint</Application>
  <PresentationFormat>Widescreen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Verdana</vt:lpstr>
      <vt:lpstr>Wingdings</vt:lpstr>
      <vt:lpstr>SAI_PowerPoint_Theme</vt:lpstr>
      <vt:lpstr>1_SAI_PowerPoint_Theme</vt:lpstr>
      <vt:lpstr>Classification problems and logistic regression</vt:lpstr>
      <vt:lpstr>Regression vs classification</vt:lpstr>
      <vt:lpstr>Regression vs classification</vt:lpstr>
      <vt:lpstr>Regression vs classification</vt:lpstr>
      <vt:lpstr>Problem statement</vt:lpstr>
      <vt:lpstr>Data set</vt:lpstr>
      <vt:lpstr>PowerPoint Presentation</vt:lpstr>
      <vt:lpstr>PowerPoint Presentation</vt:lpstr>
      <vt:lpstr>Why not linear regression?</vt:lpstr>
      <vt:lpstr>Logistic Regression</vt:lpstr>
      <vt:lpstr>PowerPoint Presentation</vt:lpstr>
      <vt:lpstr>PowerPoint Presentation</vt:lpstr>
      <vt:lpstr>PowerPoint Presentation</vt:lpstr>
      <vt:lpstr>Softmax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Regularisation</vt:lpstr>
      <vt:lpstr>PowerPoint Presentation</vt:lpstr>
      <vt:lpstr>K-fold cross-validation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problems and logistic regression</dc:title>
  <dc:creator>Akerail</dc:creator>
  <cp:lastModifiedBy>Eirik Albrektsen</cp:lastModifiedBy>
  <cp:revision>37</cp:revision>
  <dcterms:created xsi:type="dcterms:W3CDTF">2018-08-28T16:48:41Z</dcterms:created>
  <dcterms:modified xsi:type="dcterms:W3CDTF">2018-10-15T19:06:52Z</dcterms:modified>
</cp:coreProperties>
</file>