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Lst>
  <p:sldSz cy="5143500" cx="9144000"/>
  <p:notesSz cx="6858000" cy="9144000"/>
  <p:embeddedFontLst>
    <p:embeddedFont>
      <p:font typeface="Robot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4" roundtripDataSignature="AMtx7mj7qFKrgmqgm0169Slj7ZB6DsU8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6E05FF-F639-4E1B-88A7-71758450E43B}">
  <a:tblStyle styleId="{716E05FF-F639-4E1B-88A7-71758450E43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1FC"/>
          </a:solidFill>
        </a:fill>
      </a:tcStyle>
    </a:wholeTbl>
    <a:band1H>
      <a:tcTxStyle/>
      <a:tcStyle>
        <a:fill>
          <a:solidFill>
            <a:srgbClr val="CAE3F9"/>
          </a:solidFill>
        </a:fill>
      </a:tcStyle>
    </a:band1H>
    <a:band2H>
      <a:tcTxStyle/>
    </a:band2H>
    <a:band1V>
      <a:tcTxStyle/>
      <a:tcStyle>
        <a:fill>
          <a:solidFill>
            <a:srgbClr val="CAE3F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A52C1CF-4E18-4CE3-A1F5-D9B7E5F0ABE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4" Type="http://customschemas.google.com/relationships/presentationmetadata" Target="meta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Roboto-boldItalic.fntdata"/><Relationship Id="rId102" Type="http://schemas.openxmlformats.org/officeDocument/2006/relationships/font" Target="fonts/Roboto-italic.fntdata"/><Relationship Id="rId101" Type="http://schemas.openxmlformats.org/officeDocument/2006/relationships/font" Target="fonts/Roboto-bold.fntdata"/><Relationship Id="rId100" Type="http://schemas.openxmlformats.org/officeDocument/2006/relationships/font" Target="fonts/Roboto-regular.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c1503857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4c1503857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4c1503857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c1503857c_0_125:notes"/>
          <p:cNvSpPr txBox="1"/>
          <p:nvPr>
            <p:ph idx="1" type="body"/>
          </p:nvPr>
        </p:nvSpPr>
        <p:spPr>
          <a:xfrm>
            <a:off x="685785" y="4343391"/>
            <a:ext cx="5486400" cy="4114500"/>
          </a:xfrm>
          <a:prstGeom prst="rect">
            <a:avLst/>
          </a:prstGeom>
          <a:noFill/>
          <a:ln>
            <a:noFill/>
          </a:ln>
        </p:spPr>
        <p:txBody>
          <a:bodyPr anchorCtr="0" anchor="t" bIns="83775" lIns="83775" spcFirstLastPara="1" rIns="83775" wrap="square" tIns="83775">
            <a:noAutofit/>
          </a:bodyPr>
          <a:lstStyle/>
          <a:p>
            <a:pPr indent="0" lvl="0" marL="0" rtl="0" algn="l">
              <a:lnSpc>
                <a:spcPct val="100000"/>
              </a:lnSpc>
              <a:spcBef>
                <a:spcPts val="0"/>
              </a:spcBef>
              <a:spcAft>
                <a:spcPts val="0"/>
              </a:spcAft>
              <a:buSzPts val="1100"/>
              <a:buNone/>
            </a:pPr>
            <a:r>
              <a:rPr lang="en-US"/>
              <a:t>Describe workflow - login node, prepare job, submit job, job will run when it can, examine results</a:t>
            </a:r>
            <a:endParaRPr/>
          </a:p>
        </p:txBody>
      </p:sp>
      <p:sp>
        <p:nvSpPr>
          <p:cNvPr id="578" name="Google Shape;578;g14c1503857c_0_125:notes"/>
          <p:cNvSpPr/>
          <p:nvPr>
            <p:ph idx="2" type="sldImg"/>
          </p:nvPr>
        </p:nvSpPr>
        <p:spPr>
          <a:xfrm>
            <a:off x="1864183" y="685480"/>
            <a:ext cx="31308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4c1503857c_0_182:notes"/>
          <p:cNvSpPr txBox="1"/>
          <p:nvPr>
            <p:ph idx="1" type="body"/>
          </p:nvPr>
        </p:nvSpPr>
        <p:spPr>
          <a:xfrm>
            <a:off x="685785" y="4343391"/>
            <a:ext cx="5486400" cy="4114500"/>
          </a:xfrm>
          <a:prstGeom prst="rect">
            <a:avLst/>
          </a:prstGeom>
          <a:noFill/>
          <a:ln>
            <a:noFill/>
          </a:ln>
        </p:spPr>
        <p:txBody>
          <a:bodyPr anchorCtr="0" anchor="t" bIns="83775" lIns="83775" spcFirstLastPara="1" rIns="83775" wrap="square" tIns="83775">
            <a:noAutofit/>
          </a:bodyPr>
          <a:lstStyle/>
          <a:p>
            <a:pPr indent="0" lvl="0" marL="0" rtl="0" algn="l">
              <a:lnSpc>
                <a:spcPct val="100000"/>
              </a:lnSpc>
              <a:spcBef>
                <a:spcPts val="0"/>
              </a:spcBef>
              <a:spcAft>
                <a:spcPts val="0"/>
              </a:spcAft>
              <a:buSzPts val="1100"/>
              <a:buNone/>
            </a:pPr>
            <a:r>
              <a:rPr lang="en-US"/>
              <a:t>Describe workflow - login node, prepare job, submit job, job will run when it can, examine results</a:t>
            </a:r>
            <a:endParaRPr/>
          </a:p>
        </p:txBody>
      </p:sp>
      <p:sp>
        <p:nvSpPr>
          <p:cNvPr id="584" name="Google Shape;584;g14c1503857c_0_182:notes"/>
          <p:cNvSpPr/>
          <p:nvPr>
            <p:ph idx="2" type="sldImg"/>
          </p:nvPr>
        </p:nvSpPr>
        <p:spPr>
          <a:xfrm>
            <a:off x="1864183" y="685480"/>
            <a:ext cx="31308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 name="Google Shape;76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4c1503857c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6" name="Google Shape;786;g14c1503857c_0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14c1503857c_0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4c1503857c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g14c1503857c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g14c1503857c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4c1503857c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g14c1503857c_0_2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g14c1503857c_0_2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4c1503857c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g14c1503857c_0_2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14c1503857c_0_2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8" name="Google Shape;84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2" name="Google Shape;89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6" name="Google Shape;936;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8" name="Google Shape;958;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0" name="Google Shape;97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3" name="Google Shape;1013;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5" name="Google Shape;107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8" name="Google Shape;109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1" name="Google Shape;11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c1503857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4c1503857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4c1503857c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2" name="Google Shape;113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3" name="Google Shape;1143;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4" name="Google Shape;1154;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5" name="Google Shape;116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6" name="Google Shape;1176;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0" name="Google Shape;1230;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1" name="Google Shape;1241;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6" name="Google Shape;1276;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7" name="Google Shape;1277;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8" name="Google Shape;1288;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9" name="Google Shape;1289;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9" name="Google Shape;1299;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0" name="Google Shape;1300;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0" name="Google Shape;131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1" name="Google Shape;1311;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1" name="Google Shape;132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2" name="Google Shape;1332;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3" name="Google Shape;1333;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5" name="Google Shape;1345;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4c1503857c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5" name="Google Shape;1355;g14c1503857c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g14c1503857c_0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4c1503857c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6" name="Google Shape;1366;g14c1503857c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7" name="Google Shape;1367;g14c1503857c_0_3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7" name="Google Shape;1377;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8" name="Google Shape;1378;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8" name="Google Shape;1388;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9" name="Google Shape;1389;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9" name="Google Shape;1399;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0" name="Google Shape;1400;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0" name="Google Shape;1410;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1" name="Google Shape;1411;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1" name="Google Shape;1421;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2" name="Google Shape;1432;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3" name="Google Shape;1433;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3" name="Google Shape;1443;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4" name="Google Shape;1444;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4" name="Google Shape;1454;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5" name="Google Shape;1455;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5" name="Google Shape;1465;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6" name="Google Shape;1466;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6" name="Google Shape;1476;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7" name="Google Shape;1477;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7" name="Google Shape;1487;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8" name="Google Shape;1488;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8" name="Google Shape;1498;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9" name="Google Shape;1499;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9" name="Google Shape;1509;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0" name="Google Shape;1520;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1" name="Google Shape;1521;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1" name="Google Shape;1531;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2" name="Google Shape;1542;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3" name="Google Shape;1543;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3" name="Google Shape;1553;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4" name="Google Shape;1554;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itle Slide - Purple" type="title">
  <p:cSld name="TITLE">
    <p:bg>
      <p:bgPr>
        <a:solidFill>
          <a:schemeClr val="lt2"/>
        </a:solidFill>
      </p:bgPr>
    </p:bg>
    <p:spTree>
      <p:nvGrpSpPr>
        <p:cNvPr id="15" name="Shape 15"/>
        <p:cNvGrpSpPr/>
        <p:nvPr/>
      </p:nvGrpSpPr>
      <p:grpSpPr>
        <a:xfrm>
          <a:off x="0" y="0"/>
          <a:ext cx="0" cy="0"/>
          <a:chOff x="0" y="0"/>
          <a:chExt cx="0" cy="0"/>
        </a:xfrm>
      </p:grpSpPr>
      <p:pic>
        <p:nvPicPr>
          <p:cNvPr id="16" name="Google Shape;16;p98"/>
          <p:cNvPicPr preferRelativeResize="0"/>
          <p:nvPr/>
        </p:nvPicPr>
        <p:blipFill rotWithShape="1">
          <a:blip r:embed="rId2">
            <a:alphaModFix/>
          </a:blip>
          <a:srcRect b="0" l="0" r="0" t="0"/>
          <a:stretch/>
        </p:blipFill>
        <p:spPr>
          <a:xfrm>
            <a:off x="4000500" y="0"/>
            <a:ext cx="5143500" cy="5143500"/>
          </a:xfrm>
          <a:prstGeom prst="rect">
            <a:avLst/>
          </a:prstGeom>
          <a:noFill/>
          <a:ln>
            <a:noFill/>
          </a:ln>
        </p:spPr>
      </p:pic>
      <p:sp>
        <p:nvSpPr>
          <p:cNvPr id="17" name="Google Shape;17;p98"/>
          <p:cNvSpPr txBox="1"/>
          <p:nvPr>
            <p:ph type="ctrTitle"/>
          </p:nvPr>
        </p:nvSpPr>
        <p:spPr>
          <a:xfrm>
            <a:off x="697754" y="1254162"/>
            <a:ext cx="3321422" cy="1102519"/>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002A41"/>
              </a:buClr>
              <a:buSzPts val="2800"/>
              <a:buFont typeface="Arial"/>
              <a:buNone/>
              <a:defRPr b="1" sz="2800">
                <a:solidFill>
                  <a:srgbClr val="002A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8"/>
          <p:cNvSpPr txBox="1"/>
          <p:nvPr>
            <p:ph idx="1" type="subTitle"/>
          </p:nvPr>
        </p:nvSpPr>
        <p:spPr>
          <a:xfrm>
            <a:off x="697754" y="2320433"/>
            <a:ext cx="3321422" cy="1314450"/>
          </a:xfrm>
          <a:prstGeom prst="rect">
            <a:avLst/>
          </a:prstGeom>
          <a:noFill/>
          <a:ln>
            <a:noFill/>
          </a:ln>
        </p:spPr>
        <p:txBody>
          <a:bodyPr anchorCtr="0" anchor="t" bIns="0" lIns="0" spcFirstLastPara="1" rIns="0" wrap="square" tIns="0">
            <a:noAutofit/>
          </a:bodyPr>
          <a:lstStyle>
            <a:lvl1pPr lvl="0" algn="l">
              <a:lnSpc>
                <a:spcPct val="90000"/>
              </a:lnSpc>
              <a:spcBef>
                <a:spcPts val="400"/>
              </a:spcBef>
              <a:spcAft>
                <a:spcPts val="0"/>
              </a:spcAft>
              <a:buClr>
                <a:srgbClr val="002A41"/>
              </a:buClr>
              <a:buSzPts val="2000"/>
              <a:buNone/>
              <a:defRPr sz="2000">
                <a:solidFill>
                  <a:srgbClr val="002A41"/>
                </a:solidFill>
                <a:latin typeface="Arial"/>
                <a:ea typeface="Arial"/>
                <a:cs typeface="Arial"/>
                <a:sym typeface="Arial"/>
              </a:defRPr>
            </a:lvl1pPr>
            <a:lvl2pPr lvl="1" algn="ctr">
              <a:spcBef>
                <a:spcPts val="560"/>
              </a:spcBef>
              <a:spcAft>
                <a:spcPts val="0"/>
              </a:spcAft>
              <a:buClr>
                <a:srgbClr val="888B91"/>
              </a:buClr>
              <a:buSzPts val="2800"/>
              <a:buNone/>
              <a:defRPr>
                <a:solidFill>
                  <a:srgbClr val="888B91"/>
                </a:solidFill>
              </a:defRPr>
            </a:lvl2pPr>
            <a:lvl3pPr lvl="2" algn="ctr">
              <a:spcBef>
                <a:spcPts val="480"/>
              </a:spcBef>
              <a:spcAft>
                <a:spcPts val="0"/>
              </a:spcAft>
              <a:buClr>
                <a:srgbClr val="888B91"/>
              </a:buClr>
              <a:buSzPts val="2400"/>
              <a:buNone/>
              <a:defRPr>
                <a:solidFill>
                  <a:srgbClr val="888B91"/>
                </a:solidFill>
              </a:defRPr>
            </a:lvl3pPr>
            <a:lvl4pPr lvl="3" algn="ctr">
              <a:spcBef>
                <a:spcPts val="400"/>
              </a:spcBef>
              <a:spcAft>
                <a:spcPts val="0"/>
              </a:spcAft>
              <a:buClr>
                <a:srgbClr val="888B91"/>
              </a:buClr>
              <a:buSzPts val="2000"/>
              <a:buNone/>
              <a:defRPr>
                <a:solidFill>
                  <a:srgbClr val="888B91"/>
                </a:solidFill>
              </a:defRPr>
            </a:lvl4pPr>
            <a:lvl5pPr lvl="4" algn="ctr">
              <a:spcBef>
                <a:spcPts val="400"/>
              </a:spcBef>
              <a:spcAft>
                <a:spcPts val="0"/>
              </a:spcAft>
              <a:buClr>
                <a:srgbClr val="888B91"/>
              </a:buClr>
              <a:buSzPts val="2000"/>
              <a:buNone/>
              <a:defRPr>
                <a:solidFill>
                  <a:srgbClr val="888B91"/>
                </a:solidFill>
              </a:defRPr>
            </a:lvl5pPr>
            <a:lvl6pPr lvl="5" algn="ctr">
              <a:spcBef>
                <a:spcPts val="400"/>
              </a:spcBef>
              <a:spcAft>
                <a:spcPts val="0"/>
              </a:spcAft>
              <a:buClr>
                <a:srgbClr val="888B91"/>
              </a:buClr>
              <a:buSzPts val="2000"/>
              <a:buNone/>
              <a:defRPr>
                <a:solidFill>
                  <a:srgbClr val="888B91"/>
                </a:solidFill>
              </a:defRPr>
            </a:lvl6pPr>
            <a:lvl7pPr lvl="6" algn="ctr">
              <a:spcBef>
                <a:spcPts val="400"/>
              </a:spcBef>
              <a:spcAft>
                <a:spcPts val="0"/>
              </a:spcAft>
              <a:buClr>
                <a:srgbClr val="888B91"/>
              </a:buClr>
              <a:buSzPts val="2000"/>
              <a:buNone/>
              <a:defRPr>
                <a:solidFill>
                  <a:srgbClr val="888B91"/>
                </a:solidFill>
              </a:defRPr>
            </a:lvl7pPr>
            <a:lvl8pPr lvl="7" algn="ctr">
              <a:spcBef>
                <a:spcPts val="400"/>
              </a:spcBef>
              <a:spcAft>
                <a:spcPts val="0"/>
              </a:spcAft>
              <a:buClr>
                <a:srgbClr val="888B91"/>
              </a:buClr>
              <a:buSzPts val="2000"/>
              <a:buNone/>
              <a:defRPr>
                <a:solidFill>
                  <a:srgbClr val="888B91"/>
                </a:solidFill>
              </a:defRPr>
            </a:lvl8pPr>
            <a:lvl9pPr lvl="8" algn="ctr">
              <a:spcBef>
                <a:spcPts val="400"/>
              </a:spcBef>
              <a:spcAft>
                <a:spcPts val="0"/>
              </a:spcAft>
              <a:buClr>
                <a:srgbClr val="888B91"/>
              </a:buClr>
              <a:buSzPts val="2000"/>
              <a:buNone/>
              <a:defRPr>
                <a:solidFill>
                  <a:srgbClr val="888B91"/>
                </a:solidFill>
              </a:defRPr>
            </a:lvl9pPr>
          </a:lstStyle>
          <a:p/>
        </p:txBody>
      </p:sp>
      <p:pic>
        <p:nvPicPr>
          <p:cNvPr id="19" name="Google Shape;19;p98"/>
          <p:cNvPicPr preferRelativeResize="0"/>
          <p:nvPr/>
        </p:nvPicPr>
        <p:blipFill rotWithShape="1">
          <a:blip r:embed="rId3">
            <a:alphaModFix/>
          </a:blip>
          <a:srcRect b="0" l="0" r="0" t="0"/>
          <a:stretch/>
        </p:blipFill>
        <p:spPr>
          <a:xfrm>
            <a:off x="255494" y="246301"/>
            <a:ext cx="1588504" cy="6590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Breaker Slide">
  <p:cSld name="Durham Breaker Slide">
    <p:bg>
      <p:bgPr>
        <a:solidFill>
          <a:srgbClr val="A5C8D0"/>
        </a:solidFill>
      </p:bgPr>
    </p:bg>
    <p:spTree>
      <p:nvGrpSpPr>
        <p:cNvPr id="56" name="Shape 56"/>
        <p:cNvGrpSpPr/>
        <p:nvPr/>
      </p:nvGrpSpPr>
      <p:grpSpPr>
        <a:xfrm>
          <a:off x="0" y="0"/>
          <a:ext cx="0" cy="0"/>
          <a:chOff x="0" y="0"/>
          <a:chExt cx="0" cy="0"/>
        </a:xfrm>
      </p:grpSpPr>
      <p:pic>
        <p:nvPicPr>
          <p:cNvPr id="57" name="Google Shape;57;p107"/>
          <p:cNvPicPr preferRelativeResize="0"/>
          <p:nvPr/>
        </p:nvPicPr>
        <p:blipFill rotWithShape="1">
          <a:blip r:embed="rId2">
            <a:alphaModFix/>
          </a:blip>
          <a:srcRect b="0" l="0" r="0" t="0"/>
          <a:stretch/>
        </p:blipFill>
        <p:spPr>
          <a:xfrm>
            <a:off x="409489" y="4672835"/>
            <a:ext cx="765505" cy="317603"/>
          </a:xfrm>
          <a:prstGeom prst="rect">
            <a:avLst/>
          </a:prstGeom>
          <a:noFill/>
          <a:ln>
            <a:noFill/>
          </a:ln>
        </p:spPr>
      </p:pic>
      <p:sp>
        <p:nvSpPr>
          <p:cNvPr id="58" name="Google Shape;58;p107"/>
          <p:cNvSpPr txBox="1"/>
          <p:nvPr>
            <p:ph idx="1" type="body"/>
          </p:nvPr>
        </p:nvSpPr>
        <p:spPr>
          <a:xfrm>
            <a:off x="2133494" y="1224708"/>
            <a:ext cx="5168900" cy="2914650"/>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Clr>
                <a:srgbClr val="54145A"/>
              </a:buClr>
              <a:buSzPts val="2400"/>
              <a:buNone/>
              <a:defRPr sz="2400">
                <a:solidFill>
                  <a:srgbClr val="54145A"/>
                </a:solidFill>
                <a:latin typeface="Arial"/>
                <a:ea typeface="Arial"/>
                <a:cs typeface="Arial"/>
                <a:sym typeface="Arial"/>
              </a:defRPr>
            </a:lvl1pPr>
            <a:lvl2pPr indent="-381000" lvl="1" marL="914400" algn="l">
              <a:spcBef>
                <a:spcPts val="1000"/>
              </a:spcBef>
              <a:spcAft>
                <a:spcPts val="0"/>
              </a:spcAft>
              <a:buClr>
                <a:srgbClr val="68246D"/>
              </a:buClr>
              <a:buSzPts val="2400"/>
              <a:buFont typeface="Arial"/>
              <a:buChar char="•"/>
              <a:defRPr sz="2400">
                <a:solidFill>
                  <a:srgbClr val="54145A"/>
                </a:solidFill>
                <a:latin typeface="Arial"/>
                <a:ea typeface="Arial"/>
                <a:cs typeface="Arial"/>
                <a:sym typeface="Arial"/>
              </a:defRPr>
            </a:lvl2pPr>
            <a:lvl3pPr indent="-381000" lvl="2" marL="1371600" algn="l">
              <a:spcBef>
                <a:spcPts val="1000"/>
              </a:spcBef>
              <a:spcAft>
                <a:spcPts val="0"/>
              </a:spcAft>
              <a:buClr>
                <a:srgbClr val="54145A"/>
              </a:buClr>
              <a:buSzPts val="2400"/>
              <a:buFont typeface="Merriweather Sans"/>
              <a:buChar char="–"/>
              <a:defRPr sz="2400">
                <a:solidFill>
                  <a:srgbClr val="54145A"/>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g14c1503857c_0_135"/>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14c1503857c_0_135"/>
          <p:cNvSpPr txBox="1"/>
          <p:nvPr>
            <p:ph idx="1" type="body"/>
          </p:nvPr>
        </p:nvSpPr>
        <p:spPr>
          <a:xfrm>
            <a:off x="2133360" y="1224720"/>
            <a:ext cx="5168400" cy="2914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g14c1503857c_0_138"/>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14c1503857c_0_138"/>
          <p:cNvSpPr txBox="1"/>
          <p:nvPr>
            <p:ph idx="1" type="subTitle"/>
          </p:nvPr>
        </p:nvSpPr>
        <p:spPr>
          <a:xfrm>
            <a:off x="2133360" y="1224720"/>
            <a:ext cx="5168400" cy="2914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g14c1503857c_0_141"/>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g14c1503857c_0_141"/>
          <p:cNvSpPr txBox="1"/>
          <p:nvPr>
            <p:ph idx="1" type="body"/>
          </p:nvPr>
        </p:nvSpPr>
        <p:spPr>
          <a:xfrm>
            <a:off x="2133360" y="1224720"/>
            <a:ext cx="2522100" cy="2914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73" name="Google Shape;73;g14c1503857c_0_141"/>
          <p:cNvSpPr txBox="1"/>
          <p:nvPr>
            <p:ph idx="2" type="body"/>
          </p:nvPr>
        </p:nvSpPr>
        <p:spPr>
          <a:xfrm>
            <a:off x="4781880" y="1224720"/>
            <a:ext cx="2522100" cy="2914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g14c1503857c_0_145"/>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g14c1503857c_0_147"/>
          <p:cNvSpPr txBox="1"/>
          <p:nvPr>
            <p:ph idx="1" type="subTitle"/>
          </p:nvPr>
        </p:nvSpPr>
        <p:spPr>
          <a:xfrm>
            <a:off x="457200" y="205200"/>
            <a:ext cx="8229300" cy="39813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g14c1503857c_0_149"/>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14c1503857c_0_149"/>
          <p:cNvSpPr txBox="1"/>
          <p:nvPr>
            <p:ph idx="1" type="body"/>
          </p:nvPr>
        </p:nvSpPr>
        <p:spPr>
          <a:xfrm>
            <a:off x="213336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1" name="Google Shape;81;g14c1503857c_0_149"/>
          <p:cNvSpPr txBox="1"/>
          <p:nvPr>
            <p:ph idx="2" type="body"/>
          </p:nvPr>
        </p:nvSpPr>
        <p:spPr>
          <a:xfrm>
            <a:off x="4781880" y="1224720"/>
            <a:ext cx="2522100" cy="2914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2" name="Google Shape;82;g14c1503857c_0_149"/>
          <p:cNvSpPr txBox="1"/>
          <p:nvPr>
            <p:ph idx="3" type="body"/>
          </p:nvPr>
        </p:nvSpPr>
        <p:spPr>
          <a:xfrm>
            <a:off x="2133360" y="274716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g14c1503857c_0_15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14c1503857c_0_154"/>
          <p:cNvSpPr txBox="1"/>
          <p:nvPr>
            <p:ph idx="1" type="body"/>
          </p:nvPr>
        </p:nvSpPr>
        <p:spPr>
          <a:xfrm>
            <a:off x="2133360" y="1224720"/>
            <a:ext cx="2522100" cy="2914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6" name="Google Shape;86;g14c1503857c_0_154"/>
          <p:cNvSpPr txBox="1"/>
          <p:nvPr>
            <p:ph idx="2" type="body"/>
          </p:nvPr>
        </p:nvSpPr>
        <p:spPr>
          <a:xfrm>
            <a:off x="478188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7" name="Google Shape;87;g14c1503857c_0_154"/>
          <p:cNvSpPr txBox="1"/>
          <p:nvPr>
            <p:ph idx="3" type="body"/>
          </p:nvPr>
        </p:nvSpPr>
        <p:spPr>
          <a:xfrm>
            <a:off x="4781880" y="274716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g14c1503857c_0_159"/>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g14c1503857c_0_159"/>
          <p:cNvSpPr txBox="1"/>
          <p:nvPr>
            <p:ph idx="1" type="body"/>
          </p:nvPr>
        </p:nvSpPr>
        <p:spPr>
          <a:xfrm>
            <a:off x="213336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1" name="Google Shape;91;g14c1503857c_0_159"/>
          <p:cNvSpPr txBox="1"/>
          <p:nvPr>
            <p:ph idx="2" type="body"/>
          </p:nvPr>
        </p:nvSpPr>
        <p:spPr>
          <a:xfrm>
            <a:off x="478188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2" name="Google Shape;92;g14c1503857c_0_159"/>
          <p:cNvSpPr txBox="1"/>
          <p:nvPr>
            <p:ph idx="3" type="body"/>
          </p:nvPr>
        </p:nvSpPr>
        <p:spPr>
          <a:xfrm>
            <a:off x="2133360" y="2747160"/>
            <a:ext cx="51684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ext Slide - 1 col">
  <p:cSld name="Durham Text Slide - 1 col">
    <p:spTree>
      <p:nvGrpSpPr>
        <p:cNvPr id="20" name="Shape 20"/>
        <p:cNvGrpSpPr/>
        <p:nvPr/>
      </p:nvGrpSpPr>
      <p:grpSpPr>
        <a:xfrm>
          <a:off x="0" y="0"/>
          <a:ext cx="0" cy="0"/>
          <a:chOff x="0" y="0"/>
          <a:chExt cx="0" cy="0"/>
        </a:xfrm>
      </p:grpSpPr>
      <p:sp>
        <p:nvSpPr>
          <p:cNvPr id="21" name="Google Shape;21;p9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54145A"/>
              </a:buClr>
              <a:buSzPts val="2400"/>
              <a:buFont typeface="Arial"/>
              <a:buNone/>
              <a:defRPr b="1" sz="2400">
                <a:solidFill>
                  <a:srgbClr val="54145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 name="Google Shape;22;p99"/>
          <p:cNvPicPr preferRelativeResize="0"/>
          <p:nvPr/>
        </p:nvPicPr>
        <p:blipFill rotWithShape="1">
          <a:blip r:embed="rId2">
            <a:alphaModFix/>
          </a:blip>
          <a:srcRect b="0" l="0" r="0" t="0"/>
          <a:stretch/>
        </p:blipFill>
        <p:spPr>
          <a:xfrm>
            <a:off x="409489" y="4672835"/>
            <a:ext cx="765505" cy="317603"/>
          </a:xfrm>
          <a:prstGeom prst="rect">
            <a:avLst/>
          </a:prstGeom>
          <a:noFill/>
          <a:ln>
            <a:noFill/>
          </a:ln>
        </p:spPr>
      </p:pic>
      <p:sp>
        <p:nvSpPr>
          <p:cNvPr id="23" name="Google Shape;23;p99"/>
          <p:cNvSpPr txBox="1"/>
          <p:nvPr>
            <p:ph idx="1" type="body"/>
          </p:nvPr>
        </p:nvSpPr>
        <p:spPr>
          <a:xfrm>
            <a:off x="621553" y="1224708"/>
            <a:ext cx="5702678" cy="291465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rgbClr val="002A41"/>
              </a:buClr>
              <a:buSzPts val="1800"/>
              <a:buNone/>
              <a:defRPr sz="1800">
                <a:solidFill>
                  <a:srgbClr val="002A41"/>
                </a:solidFill>
                <a:latin typeface="Arial"/>
                <a:ea typeface="Arial"/>
                <a:cs typeface="Arial"/>
                <a:sym typeface="Arial"/>
              </a:defRPr>
            </a:lvl1pPr>
            <a:lvl2pPr indent="-342900" lvl="1" marL="914400" algn="l">
              <a:spcBef>
                <a:spcPts val="800"/>
              </a:spcBef>
              <a:spcAft>
                <a:spcPts val="0"/>
              </a:spcAft>
              <a:buClr>
                <a:srgbClr val="68246D"/>
              </a:buClr>
              <a:buSzPts val="1800"/>
              <a:buFont typeface="Arial"/>
              <a:buChar char="•"/>
              <a:defRPr sz="1800">
                <a:solidFill>
                  <a:srgbClr val="002A41"/>
                </a:solidFill>
                <a:latin typeface="Arial"/>
                <a:ea typeface="Arial"/>
                <a:cs typeface="Arial"/>
                <a:sym typeface="Arial"/>
              </a:defRPr>
            </a:lvl2pPr>
            <a:lvl3pPr indent="-342900" lvl="2" marL="1371600" algn="l">
              <a:spcBef>
                <a:spcPts val="800"/>
              </a:spcBef>
              <a:spcAft>
                <a:spcPts val="0"/>
              </a:spcAft>
              <a:buClr>
                <a:srgbClr val="002A41"/>
              </a:buClr>
              <a:buSzPts val="1800"/>
              <a:buFont typeface="Merriweather Sans"/>
              <a:buChar char="–"/>
              <a:defRPr sz="18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g14c1503857c_0_16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g14c1503857c_0_164"/>
          <p:cNvSpPr txBox="1"/>
          <p:nvPr>
            <p:ph idx="1" type="body"/>
          </p:nvPr>
        </p:nvSpPr>
        <p:spPr>
          <a:xfrm>
            <a:off x="2133360" y="1224720"/>
            <a:ext cx="51684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6" name="Google Shape;96;g14c1503857c_0_164"/>
          <p:cNvSpPr txBox="1"/>
          <p:nvPr>
            <p:ph idx="2" type="body"/>
          </p:nvPr>
        </p:nvSpPr>
        <p:spPr>
          <a:xfrm>
            <a:off x="2133360" y="2747160"/>
            <a:ext cx="51684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g14c1503857c_0_168"/>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14c1503857c_0_168"/>
          <p:cNvSpPr txBox="1"/>
          <p:nvPr>
            <p:ph idx="1" type="body"/>
          </p:nvPr>
        </p:nvSpPr>
        <p:spPr>
          <a:xfrm>
            <a:off x="213336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0" name="Google Shape;100;g14c1503857c_0_168"/>
          <p:cNvSpPr txBox="1"/>
          <p:nvPr>
            <p:ph idx="2" type="body"/>
          </p:nvPr>
        </p:nvSpPr>
        <p:spPr>
          <a:xfrm>
            <a:off x="4781880" y="122472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1" name="Google Shape;101;g14c1503857c_0_168"/>
          <p:cNvSpPr txBox="1"/>
          <p:nvPr>
            <p:ph idx="3" type="body"/>
          </p:nvPr>
        </p:nvSpPr>
        <p:spPr>
          <a:xfrm>
            <a:off x="2133360" y="274716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2" name="Google Shape;102;g14c1503857c_0_168"/>
          <p:cNvSpPr txBox="1"/>
          <p:nvPr>
            <p:ph idx="4" type="body"/>
          </p:nvPr>
        </p:nvSpPr>
        <p:spPr>
          <a:xfrm>
            <a:off x="4781880" y="2747160"/>
            <a:ext cx="25221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g14c1503857c_0_17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g14c1503857c_0_174"/>
          <p:cNvSpPr txBox="1"/>
          <p:nvPr>
            <p:ph idx="1" type="body"/>
          </p:nvPr>
        </p:nvSpPr>
        <p:spPr>
          <a:xfrm>
            <a:off x="2133360" y="122472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6" name="Google Shape;106;g14c1503857c_0_174"/>
          <p:cNvSpPr txBox="1"/>
          <p:nvPr>
            <p:ph idx="2" type="body"/>
          </p:nvPr>
        </p:nvSpPr>
        <p:spPr>
          <a:xfrm>
            <a:off x="3880800" y="122472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7" name="Google Shape;107;g14c1503857c_0_174"/>
          <p:cNvSpPr txBox="1"/>
          <p:nvPr>
            <p:ph idx="3" type="body"/>
          </p:nvPr>
        </p:nvSpPr>
        <p:spPr>
          <a:xfrm>
            <a:off x="5628240" y="122472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8" name="Google Shape;108;g14c1503857c_0_174"/>
          <p:cNvSpPr txBox="1"/>
          <p:nvPr>
            <p:ph idx="4" type="body"/>
          </p:nvPr>
        </p:nvSpPr>
        <p:spPr>
          <a:xfrm>
            <a:off x="2133360" y="274716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9" name="Google Shape;109;g14c1503857c_0_174"/>
          <p:cNvSpPr txBox="1"/>
          <p:nvPr>
            <p:ph idx="5" type="body"/>
          </p:nvPr>
        </p:nvSpPr>
        <p:spPr>
          <a:xfrm>
            <a:off x="3880800" y="274716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0" name="Google Shape;110;g14c1503857c_0_174"/>
          <p:cNvSpPr txBox="1"/>
          <p:nvPr>
            <p:ph idx="6" type="body"/>
          </p:nvPr>
        </p:nvSpPr>
        <p:spPr>
          <a:xfrm>
            <a:off x="5628240" y="2747160"/>
            <a:ext cx="1663800" cy="1389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itle Slide – Blue">
  <p:cSld name="Durham Title Slide – Blue">
    <p:bg>
      <p:bgPr>
        <a:solidFill>
          <a:schemeClr val="accent2"/>
        </a:solidFill>
      </p:bgPr>
    </p:bg>
    <p:spTree>
      <p:nvGrpSpPr>
        <p:cNvPr id="25" name="Shape 25"/>
        <p:cNvGrpSpPr/>
        <p:nvPr/>
      </p:nvGrpSpPr>
      <p:grpSpPr>
        <a:xfrm>
          <a:off x="0" y="0"/>
          <a:ext cx="0" cy="0"/>
          <a:chOff x="0" y="0"/>
          <a:chExt cx="0" cy="0"/>
        </a:xfrm>
      </p:grpSpPr>
      <p:pic>
        <p:nvPicPr>
          <p:cNvPr id="26" name="Google Shape;26;p101"/>
          <p:cNvPicPr preferRelativeResize="0"/>
          <p:nvPr/>
        </p:nvPicPr>
        <p:blipFill rotWithShape="1">
          <a:blip r:embed="rId2">
            <a:alphaModFix/>
          </a:blip>
          <a:srcRect b="0" l="0" r="0" t="0"/>
          <a:stretch/>
        </p:blipFill>
        <p:spPr>
          <a:xfrm>
            <a:off x="4000500" y="0"/>
            <a:ext cx="5143500" cy="5143500"/>
          </a:xfrm>
          <a:prstGeom prst="rect">
            <a:avLst/>
          </a:prstGeom>
          <a:noFill/>
          <a:ln>
            <a:noFill/>
          </a:ln>
        </p:spPr>
      </p:pic>
      <p:sp>
        <p:nvSpPr>
          <p:cNvPr id="27" name="Google Shape;27;p101"/>
          <p:cNvSpPr txBox="1"/>
          <p:nvPr>
            <p:ph type="ctrTitle"/>
          </p:nvPr>
        </p:nvSpPr>
        <p:spPr>
          <a:xfrm>
            <a:off x="697754" y="1254162"/>
            <a:ext cx="3321422" cy="1102519"/>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002A41"/>
              </a:buClr>
              <a:buSzPts val="2800"/>
              <a:buFont typeface="Arial"/>
              <a:buNone/>
              <a:defRPr b="1" sz="2800">
                <a:solidFill>
                  <a:srgbClr val="002A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1"/>
          <p:cNvSpPr txBox="1"/>
          <p:nvPr>
            <p:ph idx="1" type="subTitle"/>
          </p:nvPr>
        </p:nvSpPr>
        <p:spPr>
          <a:xfrm>
            <a:off x="697754" y="2320433"/>
            <a:ext cx="3321422" cy="1314450"/>
          </a:xfrm>
          <a:prstGeom prst="rect">
            <a:avLst/>
          </a:prstGeom>
          <a:noFill/>
          <a:ln>
            <a:noFill/>
          </a:ln>
        </p:spPr>
        <p:txBody>
          <a:bodyPr anchorCtr="0" anchor="t" bIns="0" lIns="0" spcFirstLastPara="1" rIns="0" wrap="square" tIns="0">
            <a:noAutofit/>
          </a:bodyPr>
          <a:lstStyle>
            <a:lvl1pPr lvl="0" algn="l">
              <a:lnSpc>
                <a:spcPct val="90000"/>
              </a:lnSpc>
              <a:spcBef>
                <a:spcPts val="400"/>
              </a:spcBef>
              <a:spcAft>
                <a:spcPts val="0"/>
              </a:spcAft>
              <a:buClr>
                <a:srgbClr val="002A41"/>
              </a:buClr>
              <a:buSzPts val="2000"/>
              <a:buNone/>
              <a:defRPr sz="2000">
                <a:solidFill>
                  <a:srgbClr val="002A41"/>
                </a:solidFill>
                <a:latin typeface="Arial"/>
                <a:ea typeface="Arial"/>
                <a:cs typeface="Arial"/>
                <a:sym typeface="Arial"/>
              </a:defRPr>
            </a:lvl1pPr>
            <a:lvl2pPr lvl="1" algn="ctr">
              <a:spcBef>
                <a:spcPts val="560"/>
              </a:spcBef>
              <a:spcAft>
                <a:spcPts val="0"/>
              </a:spcAft>
              <a:buClr>
                <a:srgbClr val="888B91"/>
              </a:buClr>
              <a:buSzPts val="2800"/>
              <a:buNone/>
              <a:defRPr>
                <a:solidFill>
                  <a:srgbClr val="888B91"/>
                </a:solidFill>
              </a:defRPr>
            </a:lvl2pPr>
            <a:lvl3pPr lvl="2" algn="ctr">
              <a:spcBef>
                <a:spcPts val="480"/>
              </a:spcBef>
              <a:spcAft>
                <a:spcPts val="0"/>
              </a:spcAft>
              <a:buClr>
                <a:srgbClr val="888B91"/>
              </a:buClr>
              <a:buSzPts val="2400"/>
              <a:buNone/>
              <a:defRPr>
                <a:solidFill>
                  <a:srgbClr val="888B91"/>
                </a:solidFill>
              </a:defRPr>
            </a:lvl3pPr>
            <a:lvl4pPr lvl="3" algn="ctr">
              <a:spcBef>
                <a:spcPts val="400"/>
              </a:spcBef>
              <a:spcAft>
                <a:spcPts val="0"/>
              </a:spcAft>
              <a:buClr>
                <a:srgbClr val="888B91"/>
              </a:buClr>
              <a:buSzPts val="2000"/>
              <a:buNone/>
              <a:defRPr>
                <a:solidFill>
                  <a:srgbClr val="888B91"/>
                </a:solidFill>
              </a:defRPr>
            </a:lvl4pPr>
            <a:lvl5pPr lvl="4" algn="ctr">
              <a:spcBef>
                <a:spcPts val="400"/>
              </a:spcBef>
              <a:spcAft>
                <a:spcPts val="0"/>
              </a:spcAft>
              <a:buClr>
                <a:srgbClr val="888B91"/>
              </a:buClr>
              <a:buSzPts val="2000"/>
              <a:buNone/>
              <a:defRPr>
                <a:solidFill>
                  <a:srgbClr val="888B91"/>
                </a:solidFill>
              </a:defRPr>
            </a:lvl5pPr>
            <a:lvl6pPr lvl="5" algn="ctr">
              <a:spcBef>
                <a:spcPts val="400"/>
              </a:spcBef>
              <a:spcAft>
                <a:spcPts val="0"/>
              </a:spcAft>
              <a:buClr>
                <a:srgbClr val="888B91"/>
              </a:buClr>
              <a:buSzPts val="2000"/>
              <a:buNone/>
              <a:defRPr>
                <a:solidFill>
                  <a:srgbClr val="888B91"/>
                </a:solidFill>
              </a:defRPr>
            </a:lvl6pPr>
            <a:lvl7pPr lvl="6" algn="ctr">
              <a:spcBef>
                <a:spcPts val="400"/>
              </a:spcBef>
              <a:spcAft>
                <a:spcPts val="0"/>
              </a:spcAft>
              <a:buClr>
                <a:srgbClr val="888B91"/>
              </a:buClr>
              <a:buSzPts val="2000"/>
              <a:buNone/>
              <a:defRPr>
                <a:solidFill>
                  <a:srgbClr val="888B91"/>
                </a:solidFill>
              </a:defRPr>
            </a:lvl7pPr>
            <a:lvl8pPr lvl="7" algn="ctr">
              <a:spcBef>
                <a:spcPts val="400"/>
              </a:spcBef>
              <a:spcAft>
                <a:spcPts val="0"/>
              </a:spcAft>
              <a:buClr>
                <a:srgbClr val="888B91"/>
              </a:buClr>
              <a:buSzPts val="2000"/>
              <a:buNone/>
              <a:defRPr>
                <a:solidFill>
                  <a:srgbClr val="888B91"/>
                </a:solidFill>
              </a:defRPr>
            </a:lvl8pPr>
            <a:lvl9pPr lvl="8" algn="ctr">
              <a:spcBef>
                <a:spcPts val="400"/>
              </a:spcBef>
              <a:spcAft>
                <a:spcPts val="0"/>
              </a:spcAft>
              <a:buClr>
                <a:srgbClr val="888B91"/>
              </a:buClr>
              <a:buSzPts val="2000"/>
              <a:buNone/>
              <a:defRPr>
                <a:solidFill>
                  <a:srgbClr val="888B91"/>
                </a:solidFill>
              </a:defRPr>
            </a:lvl9pPr>
          </a:lstStyle>
          <a:p/>
        </p:txBody>
      </p:sp>
      <p:pic>
        <p:nvPicPr>
          <p:cNvPr id="29" name="Google Shape;29;p101"/>
          <p:cNvPicPr preferRelativeResize="0"/>
          <p:nvPr/>
        </p:nvPicPr>
        <p:blipFill rotWithShape="1">
          <a:blip r:embed="rId3">
            <a:alphaModFix/>
          </a:blip>
          <a:srcRect b="0" l="0" r="0" t="0"/>
          <a:stretch/>
        </p:blipFill>
        <p:spPr>
          <a:xfrm>
            <a:off x="255494" y="246301"/>
            <a:ext cx="1588504" cy="6590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itle Slide – Gold">
  <p:cSld name="Durham Title Slide – Gold">
    <p:bg>
      <p:bgPr>
        <a:solidFill>
          <a:srgbClr val="B3BDB1"/>
        </a:solidFill>
      </p:bgPr>
    </p:bg>
    <p:spTree>
      <p:nvGrpSpPr>
        <p:cNvPr id="30" name="Shape 30"/>
        <p:cNvGrpSpPr/>
        <p:nvPr/>
      </p:nvGrpSpPr>
      <p:grpSpPr>
        <a:xfrm>
          <a:off x="0" y="0"/>
          <a:ext cx="0" cy="0"/>
          <a:chOff x="0" y="0"/>
          <a:chExt cx="0" cy="0"/>
        </a:xfrm>
      </p:grpSpPr>
      <p:pic>
        <p:nvPicPr>
          <p:cNvPr id="31" name="Google Shape;31;p102"/>
          <p:cNvPicPr preferRelativeResize="0"/>
          <p:nvPr/>
        </p:nvPicPr>
        <p:blipFill rotWithShape="1">
          <a:blip r:embed="rId2">
            <a:alphaModFix/>
          </a:blip>
          <a:srcRect b="0" l="0" r="0" t="0"/>
          <a:stretch/>
        </p:blipFill>
        <p:spPr>
          <a:xfrm>
            <a:off x="4000500" y="0"/>
            <a:ext cx="5143500" cy="5143500"/>
          </a:xfrm>
          <a:prstGeom prst="rect">
            <a:avLst/>
          </a:prstGeom>
          <a:noFill/>
          <a:ln>
            <a:noFill/>
          </a:ln>
        </p:spPr>
      </p:pic>
      <p:sp>
        <p:nvSpPr>
          <p:cNvPr id="32" name="Google Shape;32;p102"/>
          <p:cNvSpPr txBox="1"/>
          <p:nvPr>
            <p:ph type="ctrTitle"/>
          </p:nvPr>
        </p:nvSpPr>
        <p:spPr>
          <a:xfrm>
            <a:off x="697754" y="1254162"/>
            <a:ext cx="3321422" cy="1102519"/>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002A41"/>
              </a:buClr>
              <a:buSzPts val="2800"/>
              <a:buFont typeface="Arial"/>
              <a:buNone/>
              <a:defRPr b="1" sz="2800">
                <a:solidFill>
                  <a:srgbClr val="002A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2"/>
          <p:cNvSpPr txBox="1"/>
          <p:nvPr>
            <p:ph idx="1" type="subTitle"/>
          </p:nvPr>
        </p:nvSpPr>
        <p:spPr>
          <a:xfrm>
            <a:off x="697754" y="2320433"/>
            <a:ext cx="3321422" cy="1314450"/>
          </a:xfrm>
          <a:prstGeom prst="rect">
            <a:avLst/>
          </a:prstGeom>
          <a:noFill/>
          <a:ln>
            <a:noFill/>
          </a:ln>
        </p:spPr>
        <p:txBody>
          <a:bodyPr anchorCtr="0" anchor="t" bIns="0" lIns="0" spcFirstLastPara="1" rIns="0" wrap="square" tIns="0">
            <a:noAutofit/>
          </a:bodyPr>
          <a:lstStyle>
            <a:lvl1pPr lvl="0" algn="l">
              <a:lnSpc>
                <a:spcPct val="90000"/>
              </a:lnSpc>
              <a:spcBef>
                <a:spcPts val="400"/>
              </a:spcBef>
              <a:spcAft>
                <a:spcPts val="0"/>
              </a:spcAft>
              <a:buClr>
                <a:srgbClr val="002A41"/>
              </a:buClr>
              <a:buSzPts val="2000"/>
              <a:buNone/>
              <a:defRPr sz="2000">
                <a:solidFill>
                  <a:srgbClr val="002A41"/>
                </a:solidFill>
                <a:latin typeface="Arial"/>
                <a:ea typeface="Arial"/>
                <a:cs typeface="Arial"/>
                <a:sym typeface="Arial"/>
              </a:defRPr>
            </a:lvl1pPr>
            <a:lvl2pPr lvl="1" algn="ctr">
              <a:spcBef>
                <a:spcPts val="560"/>
              </a:spcBef>
              <a:spcAft>
                <a:spcPts val="0"/>
              </a:spcAft>
              <a:buClr>
                <a:srgbClr val="888B91"/>
              </a:buClr>
              <a:buSzPts val="2800"/>
              <a:buNone/>
              <a:defRPr>
                <a:solidFill>
                  <a:srgbClr val="888B91"/>
                </a:solidFill>
              </a:defRPr>
            </a:lvl2pPr>
            <a:lvl3pPr lvl="2" algn="ctr">
              <a:spcBef>
                <a:spcPts val="480"/>
              </a:spcBef>
              <a:spcAft>
                <a:spcPts val="0"/>
              </a:spcAft>
              <a:buClr>
                <a:srgbClr val="888B91"/>
              </a:buClr>
              <a:buSzPts val="2400"/>
              <a:buNone/>
              <a:defRPr>
                <a:solidFill>
                  <a:srgbClr val="888B91"/>
                </a:solidFill>
              </a:defRPr>
            </a:lvl3pPr>
            <a:lvl4pPr lvl="3" algn="ctr">
              <a:spcBef>
                <a:spcPts val="400"/>
              </a:spcBef>
              <a:spcAft>
                <a:spcPts val="0"/>
              </a:spcAft>
              <a:buClr>
                <a:srgbClr val="888B91"/>
              </a:buClr>
              <a:buSzPts val="2000"/>
              <a:buNone/>
              <a:defRPr>
                <a:solidFill>
                  <a:srgbClr val="888B91"/>
                </a:solidFill>
              </a:defRPr>
            </a:lvl4pPr>
            <a:lvl5pPr lvl="4" algn="ctr">
              <a:spcBef>
                <a:spcPts val="400"/>
              </a:spcBef>
              <a:spcAft>
                <a:spcPts val="0"/>
              </a:spcAft>
              <a:buClr>
                <a:srgbClr val="888B91"/>
              </a:buClr>
              <a:buSzPts val="2000"/>
              <a:buNone/>
              <a:defRPr>
                <a:solidFill>
                  <a:srgbClr val="888B91"/>
                </a:solidFill>
              </a:defRPr>
            </a:lvl5pPr>
            <a:lvl6pPr lvl="5" algn="ctr">
              <a:spcBef>
                <a:spcPts val="400"/>
              </a:spcBef>
              <a:spcAft>
                <a:spcPts val="0"/>
              </a:spcAft>
              <a:buClr>
                <a:srgbClr val="888B91"/>
              </a:buClr>
              <a:buSzPts val="2000"/>
              <a:buNone/>
              <a:defRPr>
                <a:solidFill>
                  <a:srgbClr val="888B91"/>
                </a:solidFill>
              </a:defRPr>
            </a:lvl6pPr>
            <a:lvl7pPr lvl="6" algn="ctr">
              <a:spcBef>
                <a:spcPts val="400"/>
              </a:spcBef>
              <a:spcAft>
                <a:spcPts val="0"/>
              </a:spcAft>
              <a:buClr>
                <a:srgbClr val="888B91"/>
              </a:buClr>
              <a:buSzPts val="2000"/>
              <a:buNone/>
              <a:defRPr>
                <a:solidFill>
                  <a:srgbClr val="888B91"/>
                </a:solidFill>
              </a:defRPr>
            </a:lvl7pPr>
            <a:lvl8pPr lvl="7" algn="ctr">
              <a:spcBef>
                <a:spcPts val="400"/>
              </a:spcBef>
              <a:spcAft>
                <a:spcPts val="0"/>
              </a:spcAft>
              <a:buClr>
                <a:srgbClr val="888B91"/>
              </a:buClr>
              <a:buSzPts val="2000"/>
              <a:buNone/>
              <a:defRPr>
                <a:solidFill>
                  <a:srgbClr val="888B91"/>
                </a:solidFill>
              </a:defRPr>
            </a:lvl8pPr>
            <a:lvl9pPr lvl="8" algn="ctr">
              <a:spcBef>
                <a:spcPts val="400"/>
              </a:spcBef>
              <a:spcAft>
                <a:spcPts val="0"/>
              </a:spcAft>
              <a:buClr>
                <a:srgbClr val="888B91"/>
              </a:buClr>
              <a:buSzPts val="2000"/>
              <a:buNone/>
              <a:defRPr>
                <a:solidFill>
                  <a:srgbClr val="888B91"/>
                </a:solidFill>
              </a:defRPr>
            </a:lvl9pPr>
          </a:lstStyle>
          <a:p/>
        </p:txBody>
      </p:sp>
      <p:pic>
        <p:nvPicPr>
          <p:cNvPr id="34" name="Google Shape;34;p102"/>
          <p:cNvPicPr preferRelativeResize="0"/>
          <p:nvPr/>
        </p:nvPicPr>
        <p:blipFill rotWithShape="1">
          <a:blip r:embed="rId3">
            <a:alphaModFix/>
          </a:blip>
          <a:srcRect b="0" l="0" r="0" t="0"/>
          <a:stretch/>
        </p:blipFill>
        <p:spPr>
          <a:xfrm>
            <a:off x="255494" y="246301"/>
            <a:ext cx="1588504" cy="6590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itle Slide - Yellow">
  <p:cSld name="Durham Title Slide - Yellow">
    <p:bg>
      <p:bgPr>
        <a:solidFill>
          <a:schemeClr val="accent6"/>
        </a:solidFill>
      </p:bgPr>
    </p:bg>
    <p:spTree>
      <p:nvGrpSpPr>
        <p:cNvPr id="35" name="Shape 35"/>
        <p:cNvGrpSpPr/>
        <p:nvPr/>
      </p:nvGrpSpPr>
      <p:grpSpPr>
        <a:xfrm>
          <a:off x="0" y="0"/>
          <a:ext cx="0" cy="0"/>
          <a:chOff x="0" y="0"/>
          <a:chExt cx="0" cy="0"/>
        </a:xfrm>
      </p:grpSpPr>
      <p:pic>
        <p:nvPicPr>
          <p:cNvPr id="36" name="Google Shape;36;p103"/>
          <p:cNvPicPr preferRelativeResize="0"/>
          <p:nvPr/>
        </p:nvPicPr>
        <p:blipFill rotWithShape="1">
          <a:blip r:embed="rId2">
            <a:alphaModFix/>
          </a:blip>
          <a:srcRect b="0" l="0" r="0" t="0"/>
          <a:stretch/>
        </p:blipFill>
        <p:spPr>
          <a:xfrm>
            <a:off x="4000500" y="0"/>
            <a:ext cx="5143500" cy="5143500"/>
          </a:xfrm>
          <a:prstGeom prst="rect">
            <a:avLst/>
          </a:prstGeom>
          <a:noFill/>
          <a:ln>
            <a:noFill/>
          </a:ln>
        </p:spPr>
      </p:pic>
      <p:sp>
        <p:nvSpPr>
          <p:cNvPr id="37" name="Google Shape;37;p103"/>
          <p:cNvSpPr txBox="1"/>
          <p:nvPr>
            <p:ph type="ctrTitle"/>
          </p:nvPr>
        </p:nvSpPr>
        <p:spPr>
          <a:xfrm>
            <a:off x="697754" y="1254162"/>
            <a:ext cx="3321422" cy="1102519"/>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rgbClr val="002A41"/>
              </a:buClr>
              <a:buSzPts val="2800"/>
              <a:buFont typeface="Arial"/>
              <a:buNone/>
              <a:defRPr b="1" sz="2800">
                <a:solidFill>
                  <a:srgbClr val="002A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3"/>
          <p:cNvSpPr txBox="1"/>
          <p:nvPr>
            <p:ph idx="1" type="subTitle"/>
          </p:nvPr>
        </p:nvSpPr>
        <p:spPr>
          <a:xfrm>
            <a:off x="697754" y="2320433"/>
            <a:ext cx="3321422" cy="1314450"/>
          </a:xfrm>
          <a:prstGeom prst="rect">
            <a:avLst/>
          </a:prstGeom>
          <a:noFill/>
          <a:ln>
            <a:noFill/>
          </a:ln>
        </p:spPr>
        <p:txBody>
          <a:bodyPr anchorCtr="0" anchor="t" bIns="0" lIns="0" spcFirstLastPara="1" rIns="0" wrap="square" tIns="0">
            <a:noAutofit/>
          </a:bodyPr>
          <a:lstStyle>
            <a:lvl1pPr lvl="0" algn="l">
              <a:lnSpc>
                <a:spcPct val="90000"/>
              </a:lnSpc>
              <a:spcBef>
                <a:spcPts val="400"/>
              </a:spcBef>
              <a:spcAft>
                <a:spcPts val="0"/>
              </a:spcAft>
              <a:buClr>
                <a:srgbClr val="002A41"/>
              </a:buClr>
              <a:buSzPts val="2000"/>
              <a:buNone/>
              <a:defRPr sz="2000">
                <a:solidFill>
                  <a:srgbClr val="002A41"/>
                </a:solidFill>
                <a:latin typeface="Arial"/>
                <a:ea typeface="Arial"/>
                <a:cs typeface="Arial"/>
                <a:sym typeface="Arial"/>
              </a:defRPr>
            </a:lvl1pPr>
            <a:lvl2pPr lvl="1" algn="ctr">
              <a:spcBef>
                <a:spcPts val="560"/>
              </a:spcBef>
              <a:spcAft>
                <a:spcPts val="0"/>
              </a:spcAft>
              <a:buClr>
                <a:srgbClr val="888B91"/>
              </a:buClr>
              <a:buSzPts val="2800"/>
              <a:buNone/>
              <a:defRPr>
                <a:solidFill>
                  <a:srgbClr val="888B91"/>
                </a:solidFill>
              </a:defRPr>
            </a:lvl2pPr>
            <a:lvl3pPr lvl="2" algn="ctr">
              <a:spcBef>
                <a:spcPts val="480"/>
              </a:spcBef>
              <a:spcAft>
                <a:spcPts val="0"/>
              </a:spcAft>
              <a:buClr>
                <a:srgbClr val="888B91"/>
              </a:buClr>
              <a:buSzPts val="2400"/>
              <a:buNone/>
              <a:defRPr>
                <a:solidFill>
                  <a:srgbClr val="888B91"/>
                </a:solidFill>
              </a:defRPr>
            </a:lvl3pPr>
            <a:lvl4pPr lvl="3" algn="ctr">
              <a:spcBef>
                <a:spcPts val="400"/>
              </a:spcBef>
              <a:spcAft>
                <a:spcPts val="0"/>
              </a:spcAft>
              <a:buClr>
                <a:srgbClr val="888B91"/>
              </a:buClr>
              <a:buSzPts val="2000"/>
              <a:buNone/>
              <a:defRPr>
                <a:solidFill>
                  <a:srgbClr val="888B91"/>
                </a:solidFill>
              </a:defRPr>
            </a:lvl4pPr>
            <a:lvl5pPr lvl="4" algn="ctr">
              <a:spcBef>
                <a:spcPts val="400"/>
              </a:spcBef>
              <a:spcAft>
                <a:spcPts val="0"/>
              </a:spcAft>
              <a:buClr>
                <a:srgbClr val="888B91"/>
              </a:buClr>
              <a:buSzPts val="2000"/>
              <a:buNone/>
              <a:defRPr>
                <a:solidFill>
                  <a:srgbClr val="888B91"/>
                </a:solidFill>
              </a:defRPr>
            </a:lvl5pPr>
            <a:lvl6pPr lvl="5" algn="ctr">
              <a:spcBef>
                <a:spcPts val="400"/>
              </a:spcBef>
              <a:spcAft>
                <a:spcPts val="0"/>
              </a:spcAft>
              <a:buClr>
                <a:srgbClr val="888B91"/>
              </a:buClr>
              <a:buSzPts val="2000"/>
              <a:buNone/>
              <a:defRPr>
                <a:solidFill>
                  <a:srgbClr val="888B91"/>
                </a:solidFill>
              </a:defRPr>
            </a:lvl6pPr>
            <a:lvl7pPr lvl="6" algn="ctr">
              <a:spcBef>
                <a:spcPts val="400"/>
              </a:spcBef>
              <a:spcAft>
                <a:spcPts val="0"/>
              </a:spcAft>
              <a:buClr>
                <a:srgbClr val="888B91"/>
              </a:buClr>
              <a:buSzPts val="2000"/>
              <a:buNone/>
              <a:defRPr>
                <a:solidFill>
                  <a:srgbClr val="888B91"/>
                </a:solidFill>
              </a:defRPr>
            </a:lvl7pPr>
            <a:lvl8pPr lvl="7" algn="ctr">
              <a:spcBef>
                <a:spcPts val="400"/>
              </a:spcBef>
              <a:spcAft>
                <a:spcPts val="0"/>
              </a:spcAft>
              <a:buClr>
                <a:srgbClr val="888B91"/>
              </a:buClr>
              <a:buSzPts val="2000"/>
              <a:buNone/>
              <a:defRPr>
                <a:solidFill>
                  <a:srgbClr val="888B91"/>
                </a:solidFill>
              </a:defRPr>
            </a:lvl8pPr>
            <a:lvl9pPr lvl="8" algn="ctr">
              <a:spcBef>
                <a:spcPts val="400"/>
              </a:spcBef>
              <a:spcAft>
                <a:spcPts val="0"/>
              </a:spcAft>
              <a:buClr>
                <a:srgbClr val="888B91"/>
              </a:buClr>
              <a:buSzPts val="2000"/>
              <a:buNone/>
              <a:defRPr>
                <a:solidFill>
                  <a:srgbClr val="888B91"/>
                </a:solidFill>
              </a:defRPr>
            </a:lvl9pPr>
          </a:lstStyle>
          <a:p/>
        </p:txBody>
      </p:sp>
      <p:pic>
        <p:nvPicPr>
          <p:cNvPr id="39" name="Google Shape;39;p103"/>
          <p:cNvPicPr preferRelativeResize="0"/>
          <p:nvPr/>
        </p:nvPicPr>
        <p:blipFill rotWithShape="1">
          <a:blip r:embed="rId3">
            <a:alphaModFix/>
          </a:blip>
          <a:srcRect b="0" l="0" r="0" t="0"/>
          <a:stretch/>
        </p:blipFill>
        <p:spPr>
          <a:xfrm>
            <a:off x="255494" y="246301"/>
            <a:ext cx="1588504" cy="6590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itle Slide – Red">
  <p:cSld name="Durham Title Slide – Red">
    <p:bg>
      <p:bgPr>
        <a:solidFill>
          <a:srgbClr val="B6AAA7"/>
        </a:solidFill>
      </p:bgPr>
    </p:bg>
    <p:spTree>
      <p:nvGrpSpPr>
        <p:cNvPr id="40" name="Shape 40"/>
        <p:cNvGrpSpPr/>
        <p:nvPr/>
      </p:nvGrpSpPr>
      <p:grpSpPr>
        <a:xfrm>
          <a:off x="0" y="0"/>
          <a:ext cx="0" cy="0"/>
          <a:chOff x="0" y="0"/>
          <a:chExt cx="0" cy="0"/>
        </a:xfrm>
      </p:grpSpPr>
      <p:pic>
        <p:nvPicPr>
          <p:cNvPr id="41" name="Google Shape;41;p104"/>
          <p:cNvPicPr preferRelativeResize="0"/>
          <p:nvPr/>
        </p:nvPicPr>
        <p:blipFill rotWithShape="1">
          <a:blip r:embed="rId2">
            <a:alphaModFix/>
          </a:blip>
          <a:srcRect b="0" l="0" r="0" t="0"/>
          <a:stretch/>
        </p:blipFill>
        <p:spPr>
          <a:xfrm>
            <a:off x="4000500" y="0"/>
            <a:ext cx="5143500" cy="5143500"/>
          </a:xfrm>
          <a:prstGeom prst="rect">
            <a:avLst/>
          </a:prstGeom>
          <a:noFill/>
          <a:ln>
            <a:noFill/>
          </a:ln>
        </p:spPr>
      </p:pic>
      <p:sp>
        <p:nvSpPr>
          <p:cNvPr id="42" name="Google Shape;42;p104"/>
          <p:cNvSpPr txBox="1"/>
          <p:nvPr>
            <p:ph type="ctrTitle"/>
          </p:nvPr>
        </p:nvSpPr>
        <p:spPr>
          <a:xfrm>
            <a:off x="697754" y="1254162"/>
            <a:ext cx="3321422" cy="1102519"/>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800"/>
              <a:buFont typeface="Arial"/>
              <a:buNone/>
              <a:defRPr b="1"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4"/>
          <p:cNvSpPr txBox="1"/>
          <p:nvPr>
            <p:ph idx="1" type="subTitle"/>
          </p:nvPr>
        </p:nvSpPr>
        <p:spPr>
          <a:xfrm>
            <a:off x="697754" y="2320433"/>
            <a:ext cx="3321422" cy="1314450"/>
          </a:xfrm>
          <a:prstGeom prst="rect">
            <a:avLst/>
          </a:prstGeom>
          <a:noFill/>
          <a:ln>
            <a:noFill/>
          </a:ln>
        </p:spPr>
        <p:txBody>
          <a:bodyPr anchorCtr="0" anchor="t" bIns="0" lIns="0" spcFirstLastPara="1" rIns="0" wrap="square" tIns="0">
            <a:noAutofit/>
          </a:bodyPr>
          <a:lstStyle>
            <a:lvl1pPr lvl="0" algn="l">
              <a:lnSpc>
                <a:spcPct val="90000"/>
              </a:lnSpc>
              <a:spcBef>
                <a:spcPts val="400"/>
              </a:spcBef>
              <a:spcAft>
                <a:spcPts val="0"/>
              </a:spcAft>
              <a:buClr>
                <a:srgbClr val="002A41"/>
              </a:buClr>
              <a:buSzPts val="2000"/>
              <a:buNone/>
              <a:defRPr sz="2000">
                <a:solidFill>
                  <a:srgbClr val="002A41"/>
                </a:solidFill>
                <a:latin typeface="Arial"/>
                <a:ea typeface="Arial"/>
                <a:cs typeface="Arial"/>
                <a:sym typeface="Arial"/>
              </a:defRPr>
            </a:lvl1pPr>
            <a:lvl2pPr lvl="1" algn="ctr">
              <a:spcBef>
                <a:spcPts val="560"/>
              </a:spcBef>
              <a:spcAft>
                <a:spcPts val="0"/>
              </a:spcAft>
              <a:buClr>
                <a:srgbClr val="888B91"/>
              </a:buClr>
              <a:buSzPts val="2800"/>
              <a:buNone/>
              <a:defRPr>
                <a:solidFill>
                  <a:srgbClr val="888B91"/>
                </a:solidFill>
              </a:defRPr>
            </a:lvl2pPr>
            <a:lvl3pPr lvl="2" algn="ctr">
              <a:spcBef>
                <a:spcPts val="480"/>
              </a:spcBef>
              <a:spcAft>
                <a:spcPts val="0"/>
              </a:spcAft>
              <a:buClr>
                <a:srgbClr val="888B91"/>
              </a:buClr>
              <a:buSzPts val="2400"/>
              <a:buNone/>
              <a:defRPr>
                <a:solidFill>
                  <a:srgbClr val="888B91"/>
                </a:solidFill>
              </a:defRPr>
            </a:lvl3pPr>
            <a:lvl4pPr lvl="3" algn="ctr">
              <a:spcBef>
                <a:spcPts val="400"/>
              </a:spcBef>
              <a:spcAft>
                <a:spcPts val="0"/>
              </a:spcAft>
              <a:buClr>
                <a:srgbClr val="888B91"/>
              </a:buClr>
              <a:buSzPts val="2000"/>
              <a:buNone/>
              <a:defRPr>
                <a:solidFill>
                  <a:srgbClr val="888B91"/>
                </a:solidFill>
              </a:defRPr>
            </a:lvl4pPr>
            <a:lvl5pPr lvl="4" algn="ctr">
              <a:spcBef>
                <a:spcPts val="400"/>
              </a:spcBef>
              <a:spcAft>
                <a:spcPts val="0"/>
              </a:spcAft>
              <a:buClr>
                <a:srgbClr val="888B91"/>
              </a:buClr>
              <a:buSzPts val="2000"/>
              <a:buNone/>
              <a:defRPr>
                <a:solidFill>
                  <a:srgbClr val="888B91"/>
                </a:solidFill>
              </a:defRPr>
            </a:lvl5pPr>
            <a:lvl6pPr lvl="5" algn="ctr">
              <a:spcBef>
                <a:spcPts val="400"/>
              </a:spcBef>
              <a:spcAft>
                <a:spcPts val="0"/>
              </a:spcAft>
              <a:buClr>
                <a:srgbClr val="888B91"/>
              </a:buClr>
              <a:buSzPts val="2000"/>
              <a:buNone/>
              <a:defRPr>
                <a:solidFill>
                  <a:srgbClr val="888B91"/>
                </a:solidFill>
              </a:defRPr>
            </a:lvl6pPr>
            <a:lvl7pPr lvl="6" algn="ctr">
              <a:spcBef>
                <a:spcPts val="400"/>
              </a:spcBef>
              <a:spcAft>
                <a:spcPts val="0"/>
              </a:spcAft>
              <a:buClr>
                <a:srgbClr val="888B91"/>
              </a:buClr>
              <a:buSzPts val="2000"/>
              <a:buNone/>
              <a:defRPr>
                <a:solidFill>
                  <a:srgbClr val="888B91"/>
                </a:solidFill>
              </a:defRPr>
            </a:lvl7pPr>
            <a:lvl8pPr lvl="7" algn="ctr">
              <a:spcBef>
                <a:spcPts val="400"/>
              </a:spcBef>
              <a:spcAft>
                <a:spcPts val="0"/>
              </a:spcAft>
              <a:buClr>
                <a:srgbClr val="888B91"/>
              </a:buClr>
              <a:buSzPts val="2000"/>
              <a:buNone/>
              <a:defRPr>
                <a:solidFill>
                  <a:srgbClr val="888B91"/>
                </a:solidFill>
              </a:defRPr>
            </a:lvl8pPr>
            <a:lvl9pPr lvl="8" algn="ctr">
              <a:spcBef>
                <a:spcPts val="400"/>
              </a:spcBef>
              <a:spcAft>
                <a:spcPts val="0"/>
              </a:spcAft>
              <a:buClr>
                <a:srgbClr val="888B91"/>
              </a:buClr>
              <a:buSzPts val="2000"/>
              <a:buNone/>
              <a:defRPr>
                <a:solidFill>
                  <a:srgbClr val="888B91"/>
                </a:solidFill>
              </a:defRPr>
            </a:lvl9pPr>
          </a:lstStyle>
          <a:p/>
        </p:txBody>
      </p:sp>
      <p:pic>
        <p:nvPicPr>
          <p:cNvPr id="44" name="Google Shape;44;p104"/>
          <p:cNvPicPr preferRelativeResize="0"/>
          <p:nvPr/>
        </p:nvPicPr>
        <p:blipFill rotWithShape="1">
          <a:blip r:embed="rId3">
            <a:alphaModFix/>
          </a:blip>
          <a:srcRect b="0" l="0" r="0" t="0"/>
          <a:stretch/>
        </p:blipFill>
        <p:spPr>
          <a:xfrm>
            <a:off x="255494" y="246301"/>
            <a:ext cx="1588504" cy="6590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ext Slide - 2 col">
  <p:cSld name="Durham Text Slide - 2 col">
    <p:spTree>
      <p:nvGrpSpPr>
        <p:cNvPr id="45" name="Shape 45"/>
        <p:cNvGrpSpPr/>
        <p:nvPr/>
      </p:nvGrpSpPr>
      <p:grpSpPr>
        <a:xfrm>
          <a:off x="0" y="0"/>
          <a:ext cx="0" cy="0"/>
          <a:chOff x="0" y="0"/>
          <a:chExt cx="0" cy="0"/>
        </a:xfrm>
      </p:grpSpPr>
      <p:sp>
        <p:nvSpPr>
          <p:cNvPr id="46" name="Google Shape;46;p10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54145A"/>
              </a:buClr>
              <a:buSzPts val="2400"/>
              <a:buFont typeface="Arial"/>
              <a:buNone/>
              <a:defRPr b="1" sz="2400">
                <a:solidFill>
                  <a:srgbClr val="54145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7" name="Google Shape;47;p105"/>
          <p:cNvPicPr preferRelativeResize="0"/>
          <p:nvPr/>
        </p:nvPicPr>
        <p:blipFill rotWithShape="1">
          <a:blip r:embed="rId2">
            <a:alphaModFix/>
          </a:blip>
          <a:srcRect b="0" l="0" r="0" t="0"/>
          <a:stretch/>
        </p:blipFill>
        <p:spPr>
          <a:xfrm>
            <a:off x="409489" y="4672835"/>
            <a:ext cx="765505" cy="317603"/>
          </a:xfrm>
          <a:prstGeom prst="rect">
            <a:avLst/>
          </a:prstGeom>
          <a:noFill/>
          <a:ln>
            <a:noFill/>
          </a:ln>
        </p:spPr>
      </p:pic>
      <p:sp>
        <p:nvSpPr>
          <p:cNvPr id="48" name="Google Shape;48;p105"/>
          <p:cNvSpPr txBox="1"/>
          <p:nvPr>
            <p:ph idx="1" type="body"/>
          </p:nvPr>
        </p:nvSpPr>
        <p:spPr>
          <a:xfrm>
            <a:off x="621553" y="1224708"/>
            <a:ext cx="3807190" cy="291465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rgbClr val="002A41"/>
              </a:buClr>
              <a:buSzPts val="1800"/>
              <a:buNone/>
              <a:defRPr sz="1800">
                <a:solidFill>
                  <a:srgbClr val="002A41"/>
                </a:solidFill>
                <a:latin typeface="Arial"/>
                <a:ea typeface="Arial"/>
                <a:cs typeface="Arial"/>
                <a:sym typeface="Arial"/>
              </a:defRPr>
            </a:lvl1pPr>
            <a:lvl2pPr indent="-342900" lvl="1" marL="914400" algn="l">
              <a:spcBef>
                <a:spcPts val="800"/>
              </a:spcBef>
              <a:spcAft>
                <a:spcPts val="0"/>
              </a:spcAft>
              <a:buClr>
                <a:srgbClr val="68246D"/>
              </a:buClr>
              <a:buSzPts val="1800"/>
              <a:buFont typeface="Arial"/>
              <a:buChar char="•"/>
              <a:defRPr sz="1800">
                <a:solidFill>
                  <a:srgbClr val="002A41"/>
                </a:solidFill>
                <a:latin typeface="Arial"/>
                <a:ea typeface="Arial"/>
                <a:cs typeface="Arial"/>
                <a:sym typeface="Arial"/>
              </a:defRPr>
            </a:lvl2pPr>
            <a:lvl3pPr indent="-342900" lvl="2" marL="1371600" algn="l">
              <a:spcBef>
                <a:spcPts val="800"/>
              </a:spcBef>
              <a:spcAft>
                <a:spcPts val="0"/>
              </a:spcAft>
              <a:buClr>
                <a:srgbClr val="002A41"/>
              </a:buClr>
              <a:buSzPts val="1800"/>
              <a:buFont typeface="Merriweather Sans"/>
              <a:buChar char="–"/>
              <a:defRPr sz="18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05"/>
          <p:cNvSpPr txBox="1"/>
          <p:nvPr>
            <p:ph idx="2" type="body"/>
          </p:nvPr>
        </p:nvSpPr>
        <p:spPr>
          <a:xfrm>
            <a:off x="4716751" y="1224708"/>
            <a:ext cx="3807190" cy="2914650"/>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Clr>
                <a:srgbClr val="002A41"/>
              </a:buClr>
              <a:buSzPts val="1800"/>
              <a:buNone/>
              <a:defRPr sz="1800">
                <a:solidFill>
                  <a:srgbClr val="002A41"/>
                </a:solidFill>
                <a:latin typeface="Arial"/>
                <a:ea typeface="Arial"/>
                <a:cs typeface="Arial"/>
                <a:sym typeface="Arial"/>
              </a:defRPr>
            </a:lvl1pPr>
            <a:lvl2pPr indent="-342900" lvl="1" marL="914400" algn="l">
              <a:spcBef>
                <a:spcPts val="800"/>
              </a:spcBef>
              <a:spcAft>
                <a:spcPts val="0"/>
              </a:spcAft>
              <a:buClr>
                <a:srgbClr val="68246D"/>
              </a:buClr>
              <a:buSzPts val="1800"/>
              <a:buFont typeface="Arial"/>
              <a:buChar char="•"/>
              <a:defRPr sz="1800">
                <a:solidFill>
                  <a:srgbClr val="002A41"/>
                </a:solidFill>
                <a:latin typeface="Arial"/>
                <a:ea typeface="Arial"/>
                <a:cs typeface="Arial"/>
                <a:sym typeface="Arial"/>
              </a:defRPr>
            </a:lvl2pPr>
            <a:lvl3pPr indent="-342900" lvl="2" marL="1371600" algn="l">
              <a:spcBef>
                <a:spcPts val="800"/>
              </a:spcBef>
              <a:spcAft>
                <a:spcPts val="0"/>
              </a:spcAft>
              <a:buClr>
                <a:srgbClr val="002A41"/>
              </a:buClr>
              <a:buSzPts val="1800"/>
              <a:buFont typeface="Merriweather Sans"/>
              <a:buChar char="–"/>
              <a:defRPr sz="18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rham Text Slide - 3 col">
  <p:cSld name="Durham Text Slide - 3 col">
    <p:spTree>
      <p:nvGrpSpPr>
        <p:cNvPr id="50" name="Shape 50"/>
        <p:cNvGrpSpPr/>
        <p:nvPr/>
      </p:nvGrpSpPr>
      <p:grpSpPr>
        <a:xfrm>
          <a:off x="0" y="0"/>
          <a:ext cx="0" cy="0"/>
          <a:chOff x="0" y="0"/>
          <a:chExt cx="0" cy="0"/>
        </a:xfrm>
      </p:grpSpPr>
      <p:sp>
        <p:nvSpPr>
          <p:cNvPr id="51" name="Google Shape;51;p10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2"/>
              </a:buClr>
              <a:buSzPts val="2400"/>
              <a:buFont typeface="Arial"/>
              <a:buNone/>
              <a:defRPr b="1" sz="24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 name="Google Shape;52;p106"/>
          <p:cNvPicPr preferRelativeResize="0"/>
          <p:nvPr/>
        </p:nvPicPr>
        <p:blipFill rotWithShape="1">
          <a:blip r:embed="rId2">
            <a:alphaModFix/>
          </a:blip>
          <a:srcRect b="0" l="0" r="0" t="0"/>
          <a:stretch/>
        </p:blipFill>
        <p:spPr>
          <a:xfrm>
            <a:off x="409489" y="4672835"/>
            <a:ext cx="765505" cy="317603"/>
          </a:xfrm>
          <a:prstGeom prst="rect">
            <a:avLst/>
          </a:prstGeom>
          <a:noFill/>
          <a:ln>
            <a:noFill/>
          </a:ln>
        </p:spPr>
      </p:pic>
      <p:sp>
        <p:nvSpPr>
          <p:cNvPr id="53" name="Google Shape;53;p106"/>
          <p:cNvSpPr txBox="1"/>
          <p:nvPr>
            <p:ph idx="1" type="body"/>
          </p:nvPr>
        </p:nvSpPr>
        <p:spPr>
          <a:xfrm>
            <a:off x="621553" y="1224708"/>
            <a:ext cx="2435053" cy="291465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Clr>
                <a:srgbClr val="002A41"/>
              </a:buClr>
              <a:buSzPts val="1400"/>
              <a:buNone/>
              <a:defRPr sz="1400">
                <a:solidFill>
                  <a:srgbClr val="002A41"/>
                </a:solidFill>
                <a:latin typeface="Arial"/>
                <a:ea typeface="Arial"/>
                <a:cs typeface="Arial"/>
                <a:sym typeface="Arial"/>
              </a:defRPr>
            </a:lvl1pPr>
            <a:lvl2pPr indent="-317500" lvl="1" marL="914400" algn="l">
              <a:spcBef>
                <a:spcPts val="400"/>
              </a:spcBef>
              <a:spcAft>
                <a:spcPts val="0"/>
              </a:spcAft>
              <a:buClr>
                <a:srgbClr val="68246D"/>
              </a:buClr>
              <a:buSzPts val="1400"/>
              <a:buFont typeface="Arial"/>
              <a:buChar char="•"/>
              <a:defRPr sz="1400">
                <a:solidFill>
                  <a:srgbClr val="002A41"/>
                </a:solidFill>
                <a:latin typeface="Arial"/>
                <a:ea typeface="Arial"/>
                <a:cs typeface="Arial"/>
                <a:sym typeface="Arial"/>
              </a:defRPr>
            </a:lvl2pPr>
            <a:lvl3pPr indent="-317500" lvl="2" marL="1371600" algn="l">
              <a:spcBef>
                <a:spcPts val="400"/>
              </a:spcBef>
              <a:spcAft>
                <a:spcPts val="0"/>
              </a:spcAft>
              <a:buClr>
                <a:srgbClr val="002A41"/>
              </a:buClr>
              <a:buSzPts val="1400"/>
              <a:buFont typeface="Merriweather Sans"/>
              <a:buChar char="–"/>
              <a:defRPr sz="14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106"/>
          <p:cNvSpPr txBox="1"/>
          <p:nvPr>
            <p:ph idx="2" type="body"/>
          </p:nvPr>
        </p:nvSpPr>
        <p:spPr>
          <a:xfrm>
            <a:off x="3355221" y="1224708"/>
            <a:ext cx="2435053" cy="291465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Clr>
                <a:srgbClr val="002A41"/>
              </a:buClr>
              <a:buSzPts val="1400"/>
              <a:buNone/>
              <a:defRPr sz="1400">
                <a:solidFill>
                  <a:srgbClr val="002A41"/>
                </a:solidFill>
                <a:latin typeface="Arial"/>
                <a:ea typeface="Arial"/>
                <a:cs typeface="Arial"/>
                <a:sym typeface="Arial"/>
              </a:defRPr>
            </a:lvl1pPr>
            <a:lvl2pPr indent="-317500" lvl="1" marL="914400" algn="l">
              <a:spcBef>
                <a:spcPts val="400"/>
              </a:spcBef>
              <a:spcAft>
                <a:spcPts val="0"/>
              </a:spcAft>
              <a:buClr>
                <a:srgbClr val="68246D"/>
              </a:buClr>
              <a:buSzPts val="1400"/>
              <a:buFont typeface="Arial"/>
              <a:buChar char="•"/>
              <a:defRPr sz="1400">
                <a:solidFill>
                  <a:srgbClr val="002A41"/>
                </a:solidFill>
                <a:latin typeface="Arial"/>
                <a:ea typeface="Arial"/>
                <a:cs typeface="Arial"/>
                <a:sym typeface="Arial"/>
              </a:defRPr>
            </a:lvl2pPr>
            <a:lvl3pPr indent="-317500" lvl="2" marL="1371600" algn="l">
              <a:spcBef>
                <a:spcPts val="400"/>
              </a:spcBef>
              <a:spcAft>
                <a:spcPts val="0"/>
              </a:spcAft>
              <a:buClr>
                <a:srgbClr val="002A41"/>
              </a:buClr>
              <a:buSzPts val="1400"/>
              <a:buFont typeface="Merriweather Sans"/>
              <a:buChar char="–"/>
              <a:defRPr sz="14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106"/>
          <p:cNvSpPr txBox="1"/>
          <p:nvPr>
            <p:ph idx="3" type="body"/>
          </p:nvPr>
        </p:nvSpPr>
        <p:spPr>
          <a:xfrm>
            <a:off x="6088888" y="1224708"/>
            <a:ext cx="2435053" cy="291465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Clr>
                <a:srgbClr val="002A41"/>
              </a:buClr>
              <a:buSzPts val="1400"/>
              <a:buNone/>
              <a:defRPr sz="1400">
                <a:solidFill>
                  <a:srgbClr val="002A41"/>
                </a:solidFill>
                <a:latin typeface="Arial"/>
                <a:ea typeface="Arial"/>
                <a:cs typeface="Arial"/>
                <a:sym typeface="Arial"/>
              </a:defRPr>
            </a:lvl1pPr>
            <a:lvl2pPr indent="-317500" lvl="1" marL="914400" algn="l">
              <a:spcBef>
                <a:spcPts val="400"/>
              </a:spcBef>
              <a:spcAft>
                <a:spcPts val="0"/>
              </a:spcAft>
              <a:buClr>
                <a:srgbClr val="68246D"/>
              </a:buClr>
              <a:buSzPts val="1400"/>
              <a:buFont typeface="Arial"/>
              <a:buChar char="•"/>
              <a:defRPr sz="1400">
                <a:solidFill>
                  <a:srgbClr val="002A41"/>
                </a:solidFill>
                <a:latin typeface="Arial"/>
                <a:ea typeface="Arial"/>
                <a:cs typeface="Arial"/>
                <a:sym typeface="Arial"/>
              </a:defRPr>
            </a:lvl2pPr>
            <a:lvl3pPr indent="-317500" lvl="2" marL="1371600" algn="l">
              <a:spcBef>
                <a:spcPts val="400"/>
              </a:spcBef>
              <a:spcAft>
                <a:spcPts val="0"/>
              </a:spcAft>
              <a:buClr>
                <a:srgbClr val="002A41"/>
              </a:buClr>
              <a:buSzPts val="1400"/>
              <a:buFont typeface="Merriweather Sans"/>
              <a:buChar char="–"/>
              <a:defRPr sz="1400">
                <a:solidFill>
                  <a:srgbClr val="002A41"/>
                </a:solidFill>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B9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B9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B91"/>
                </a:solidFill>
                <a:latin typeface="Calibri"/>
                <a:ea typeface="Calibri"/>
                <a:cs typeface="Calibri"/>
                <a:sym typeface="Calibri"/>
              </a:defRPr>
            </a:lvl1pPr>
            <a:lvl2pPr indent="0" lvl="1" marL="0" marR="0" rtl="0" algn="r">
              <a:spcBef>
                <a:spcPts val="0"/>
              </a:spcBef>
              <a:buNone/>
              <a:defRPr b="0" i="0" sz="1200" u="none" cap="none" strike="noStrike">
                <a:solidFill>
                  <a:srgbClr val="888B91"/>
                </a:solidFill>
                <a:latin typeface="Calibri"/>
                <a:ea typeface="Calibri"/>
                <a:cs typeface="Calibri"/>
                <a:sym typeface="Calibri"/>
              </a:defRPr>
            </a:lvl2pPr>
            <a:lvl3pPr indent="0" lvl="2" marL="0" marR="0" rtl="0" algn="r">
              <a:spcBef>
                <a:spcPts val="0"/>
              </a:spcBef>
              <a:buNone/>
              <a:defRPr b="0" i="0" sz="1200" u="none" cap="none" strike="noStrike">
                <a:solidFill>
                  <a:srgbClr val="888B91"/>
                </a:solidFill>
                <a:latin typeface="Calibri"/>
                <a:ea typeface="Calibri"/>
                <a:cs typeface="Calibri"/>
                <a:sym typeface="Calibri"/>
              </a:defRPr>
            </a:lvl3pPr>
            <a:lvl4pPr indent="0" lvl="3" marL="0" marR="0" rtl="0" algn="r">
              <a:spcBef>
                <a:spcPts val="0"/>
              </a:spcBef>
              <a:buNone/>
              <a:defRPr b="0" i="0" sz="1200" u="none" cap="none" strike="noStrike">
                <a:solidFill>
                  <a:srgbClr val="888B91"/>
                </a:solidFill>
                <a:latin typeface="Calibri"/>
                <a:ea typeface="Calibri"/>
                <a:cs typeface="Calibri"/>
                <a:sym typeface="Calibri"/>
              </a:defRPr>
            </a:lvl4pPr>
            <a:lvl5pPr indent="0" lvl="4" marL="0" marR="0" rtl="0" algn="r">
              <a:spcBef>
                <a:spcPts val="0"/>
              </a:spcBef>
              <a:buNone/>
              <a:defRPr b="0" i="0" sz="1200" u="none" cap="none" strike="noStrike">
                <a:solidFill>
                  <a:srgbClr val="888B91"/>
                </a:solidFill>
                <a:latin typeface="Calibri"/>
                <a:ea typeface="Calibri"/>
                <a:cs typeface="Calibri"/>
                <a:sym typeface="Calibri"/>
              </a:defRPr>
            </a:lvl5pPr>
            <a:lvl6pPr indent="0" lvl="5" marL="0" marR="0" rtl="0" algn="r">
              <a:spcBef>
                <a:spcPts val="0"/>
              </a:spcBef>
              <a:buNone/>
              <a:defRPr b="0" i="0" sz="1200" u="none" cap="none" strike="noStrike">
                <a:solidFill>
                  <a:srgbClr val="888B91"/>
                </a:solidFill>
                <a:latin typeface="Calibri"/>
                <a:ea typeface="Calibri"/>
                <a:cs typeface="Calibri"/>
                <a:sym typeface="Calibri"/>
              </a:defRPr>
            </a:lvl6pPr>
            <a:lvl7pPr indent="0" lvl="6" marL="0" marR="0" rtl="0" algn="r">
              <a:spcBef>
                <a:spcPts val="0"/>
              </a:spcBef>
              <a:buNone/>
              <a:defRPr b="0" i="0" sz="1200" u="none" cap="none" strike="noStrike">
                <a:solidFill>
                  <a:srgbClr val="888B91"/>
                </a:solidFill>
                <a:latin typeface="Calibri"/>
                <a:ea typeface="Calibri"/>
                <a:cs typeface="Calibri"/>
                <a:sym typeface="Calibri"/>
              </a:defRPr>
            </a:lvl7pPr>
            <a:lvl8pPr indent="0" lvl="7" marL="0" marR="0" rtl="0" algn="r">
              <a:spcBef>
                <a:spcPts val="0"/>
              </a:spcBef>
              <a:buNone/>
              <a:defRPr b="0" i="0" sz="1200" u="none" cap="none" strike="noStrike">
                <a:solidFill>
                  <a:srgbClr val="888B91"/>
                </a:solidFill>
                <a:latin typeface="Calibri"/>
                <a:ea typeface="Calibri"/>
                <a:cs typeface="Calibri"/>
                <a:sym typeface="Calibri"/>
              </a:defRPr>
            </a:lvl8pPr>
            <a:lvl9pPr indent="0" lvl="8" marL="0" marR="0" rtl="0" algn="r">
              <a:spcBef>
                <a:spcPts val="0"/>
              </a:spcBef>
              <a:buNone/>
              <a:defRPr b="0" i="0" sz="1200" u="none" cap="none" strike="noStrike">
                <a:solidFill>
                  <a:srgbClr val="888B9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g14c1503857c_0_130"/>
          <p:cNvSpPr txBox="1"/>
          <p:nvPr>
            <p:ph type="title"/>
          </p:nvPr>
        </p:nvSpPr>
        <p:spPr>
          <a:xfrm>
            <a:off x="621720" y="277560"/>
            <a:ext cx="7902000" cy="856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61" name="Google Shape;61;g14c1503857c_0_130"/>
          <p:cNvPicPr preferRelativeResize="0"/>
          <p:nvPr/>
        </p:nvPicPr>
        <p:blipFill rotWithShape="1">
          <a:blip r:embed="rId1">
            <a:alphaModFix/>
          </a:blip>
          <a:srcRect b="0" l="0" r="0" t="0"/>
          <a:stretch/>
        </p:blipFill>
        <p:spPr>
          <a:xfrm>
            <a:off x="409320" y="4672800"/>
            <a:ext cx="764999" cy="317160"/>
          </a:xfrm>
          <a:prstGeom prst="rect">
            <a:avLst/>
          </a:prstGeom>
          <a:noFill/>
          <a:ln>
            <a:noFill/>
          </a:ln>
        </p:spPr>
      </p:pic>
      <p:sp>
        <p:nvSpPr>
          <p:cNvPr id="62" name="Google Shape;62;g14c1503857c_0_130"/>
          <p:cNvSpPr txBox="1"/>
          <p:nvPr>
            <p:ph idx="1" type="body"/>
          </p:nvPr>
        </p:nvSpPr>
        <p:spPr>
          <a:xfrm>
            <a:off x="621720" y="1224720"/>
            <a:ext cx="5702400" cy="29142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dur.ac.uk/ar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9.png"/><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0.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pn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0.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0.png"/><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png"/><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0.png"/><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0.png"/><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0.png"/><Relationship Id="rId4"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png"/><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0.pn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0.pn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0.pn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0.pn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0.png"/><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0.png"/><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0.png"/><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0.png"/><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0.png"/><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0.png"/><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0.png"/><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0.png"/><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0.png"/><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www.netlib.org/blacs/" TargetMode="External"/><Relationship Id="rId4" Type="http://schemas.openxmlformats.org/officeDocument/2006/relationships/hyperlink" Target="http://www.netlib.org/scalapack/pblas_qref.html" TargetMode="External"/><Relationship Id="rId5" Type="http://schemas.openxmlformats.org/officeDocument/2006/relationships/image" Target="../media/image10.png"/><Relationship Id="rId6" Type="http://schemas.openxmlformats.org/officeDocument/2006/relationships/image" Target="../media/image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www.netlib.org/scalapack/"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www.fftw.org/"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www.nag.com/numeric/fd/FDdescription.asp"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0.png"/><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0.png"/><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0.png"/><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hyperlink" Target="https://bit.ly/arc_trainingfeedback" TargetMode="External"/><Relationship Id="rId4" Type="http://schemas.openxmlformats.org/officeDocument/2006/relationships/hyperlink" Target="mailto:arc@durham.ac.uk" TargetMode="External"/><Relationship Id="rId5" Type="http://schemas.openxmlformats.org/officeDocument/2006/relationships/hyperlink" Target="mailto:arc-rse@durham.ac.uk" TargetMode="External"/><Relationship Id="rId6" Type="http://schemas.openxmlformats.org/officeDocument/2006/relationships/hyperlink" Target="https://www.dur.ac.uk/ar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
          <p:cNvSpPr txBox="1"/>
          <p:nvPr>
            <p:ph type="ctrTitle"/>
          </p:nvPr>
        </p:nvSpPr>
        <p:spPr>
          <a:xfrm>
            <a:off x="697754" y="1254162"/>
            <a:ext cx="4224766" cy="1102519"/>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rgbClr val="002A41"/>
              </a:buClr>
              <a:buSzPts val="2800"/>
              <a:buFont typeface="Arial"/>
              <a:buNone/>
            </a:pPr>
            <a:r>
              <a:rPr lang="en-US"/>
              <a:t>A very brief introduction</a:t>
            </a:r>
            <a:br>
              <a:rPr lang="en-US"/>
            </a:br>
            <a:r>
              <a:rPr lang="en-US"/>
              <a:t>to parallel programming</a:t>
            </a:r>
            <a:br>
              <a:rPr lang="en-US"/>
            </a:br>
            <a:r>
              <a:rPr lang="en-US"/>
              <a:t>with a supercomputer</a:t>
            </a:r>
            <a:endParaRPr/>
          </a:p>
        </p:txBody>
      </p:sp>
      <p:sp>
        <p:nvSpPr>
          <p:cNvPr id="117" name="Google Shape;117;p1"/>
          <p:cNvSpPr txBox="1"/>
          <p:nvPr>
            <p:ph idx="1" type="subTitle"/>
          </p:nvPr>
        </p:nvSpPr>
        <p:spPr>
          <a:xfrm>
            <a:off x="697750" y="2848450"/>
            <a:ext cx="3321300" cy="102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t>Dmitry Nikolaenko</a:t>
            </a:r>
            <a:br>
              <a:rPr lang="en-US" sz="1400"/>
            </a:br>
            <a:r>
              <a:rPr lang="en-US" sz="1400"/>
              <a:t>Research Software Engineer</a:t>
            </a:r>
            <a:br>
              <a:rPr lang="en-US" sz="1400"/>
            </a:br>
            <a:r>
              <a:rPr lang="en-US" sz="1400"/>
              <a:t>Advanced Research Computing</a:t>
            </a:r>
            <a:endParaRPr sz="1400"/>
          </a:p>
          <a:p>
            <a:pPr indent="0" lvl="0" marL="0" rtl="0" algn="l">
              <a:lnSpc>
                <a:spcPct val="90000"/>
              </a:lnSpc>
              <a:spcBef>
                <a:spcPts val="0"/>
              </a:spcBef>
              <a:spcAft>
                <a:spcPts val="0"/>
              </a:spcAft>
              <a:buClr>
                <a:srgbClr val="002A41"/>
              </a:buClr>
              <a:buSzPts val="1400"/>
              <a:buNone/>
            </a:pPr>
            <a:r>
              <a:t/>
            </a:r>
            <a:endParaRPr sz="1400"/>
          </a:p>
          <a:p>
            <a:pPr indent="0" lvl="0" marL="0" rtl="0" algn="l">
              <a:lnSpc>
                <a:spcPct val="90000"/>
              </a:lnSpc>
              <a:spcBef>
                <a:spcPts val="0"/>
              </a:spcBef>
              <a:spcAft>
                <a:spcPts val="0"/>
              </a:spcAft>
              <a:buClr>
                <a:srgbClr val="002A41"/>
              </a:buClr>
              <a:buSzPts val="1400"/>
              <a:buNone/>
            </a:pPr>
            <a:r>
              <a:rPr lang="en-US" sz="1400"/>
              <a:t>October 20, 2022</a:t>
            </a:r>
            <a:endParaRPr sz="1400"/>
          </a:p>
          <a:p>
            <a:pPr indent="0" lvl="0" marL="0" rtl="0" algn="l">
              <a:lnSpc>
                <a:spcPct val="90000"/>
              </a:lnSpc>
              <a:spcBef>
                <a:spcPts val="0"/>
              </a:spcBef>
              <a:spcAft>
                <a:spcPts val="0"/>
              </a:spcAft>
              <a:buClr>
                <a:srgbClr val="002A41"/>
              </a:buClr>
              <a:buSzPts val="1400"/>
              <a:buNone/>
            </a:pPr>
            <a:r>
              <a:t/>
            </a:r>
            <a:endParaRPr sz="1400"/>
          </a:p>
          <a:p>
            <a:pPr indent="0" lvl="0" marL="0" rtl="0" algn="l">
              <a:lnSpc>
                <a:spcPct val="90000"/>
              </a:lnSpc>
              <a:spcBef>
                <a:spcPts val="0"/>
              </a:spcBef>
              <a:spcAft>
                <a:spcPts val="0"/>
              </a:spcAft>
              <a:buClr>
                <a:srgbClr val="002A41"/>
              </a:buClr>
              <a:buSzPts val="1400"/>
              <a:buNone/>
            </a:pPr>
            <a:r>
              <a:rPr lang="en-US" sz="1400" u="sng">
                <a:solidFill>
                  <a:schemeClr val="hlink"/>
                </a:solidFill>
                <a:hlinkClick r:id="rId3"/>
              </a:rPr>
              <a:t>https://www.dur.ac.uk/arc/</a:t>
            </a:r>
            <a:endParaRPr sz="1400"/>
          </a:p>
          <a:p>
            <a:pPr indent="0" lvl="0" marL="0" rtl="0" algn="l">
              <a:lnSpc>
                <a:spcPct val="90000"/>
              </a:lnSpc>
              <a:spcBef>
                <a:spcPts val="0"/>
              </a:spcBef>
              <a:spcAft>
                <a:spcPts val="0"/>
              </a:spcAft>
              <a:buClr>
                <a:srgbClr val="002A4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4c1503857c_0_12"/>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14" name="Google Shape;214;g14c1503857c_0_12"/>
          <p:cNvSpPr txBox="1"/>
          <p:nvPr>
            <p:ph idx="1" type="body"/>
          </p:nvPr>
        </p:nvSpPr>
        <p:spPr>
          <a:xfrm>
            <a:off x="621550" y="1076672"/>
            <a:ext cx="7281600" cy="3961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Theoretical peak speed</a:t>
            </a:r>
            <a:endParaRPr/>
          </a:p>
          <a:p>
            <a:pPr indent="-262600" lvl="1" marL="288000" rtl="0" algn="l">
              <a:spcBef>
                <a:spcPts val="800"/>
              </a:spcBef>
              <a:spcAft>
                <a:spcPts val="0"/>
              </a:spcAft>
              <a:buClr>
                <a:srgbClr val="002A41"/>
              </a:buClr>
              <a:buSzPts val="1400"/>
              <a:buChar char="•"/>
            </a:pPr>
            <a:r>
              <a:rPr lang="en-US" sz="1400"/>
              <a:t>A compute node on </a:t>
            </a:r>
            <a:r>
              <a:rPr b="1" lang="en-US" sz="1400"/>
              <a:t>Hamilton8</a:t>
            </a:r>
            <a:r>
              <a:rPr lang="en-US" sz="1400"/>
              <a:t> has a theoretical peak spead in FLOPS:</a:t>
            </a:r>
            <a:endParaRPr sz="1400"/>
          </a:p>
          <a:p>
            <a:pPr indent="-262599" lvl="2" marL="575999" rtl="0" algn="l">
              <a:spcBef>
                <a:spcPts val="800"/>
              </a:spcBef>
              <a:spcAft>
                <a:spcPts val="0"/>
              </a:spcAft>
              <a:buSzPts val="1400"/>
              <a:buChar char="–"/>
            </a:pPr>
            <a:r>
              <a:rPr lang="en-US" sz="1400"/>
              <a:t>2.0 GHz * 2 CPUs * 64 cores * 16 FLOPS/cycle = </a:t>
            </a:r>
            <a:r>
              <a:rPr lang="en-US" sz="1400" u="sng"/>
              <a:t>4096 GFLOPS</a:t>
            </a:r>
            <a:endParaRPr sz="1400" u="sng"/>
          </a:p>
          <a:p>
            <a:pPr indent="-262599" lvl="2" marL="575999" rtl="0" algn="l">
              <a:spcBef>
                <a:spcPts val="800"/>
              </a:spcBef>
              <a:spcAft>
                <a:spcPts val="0"/>
              </a:spcAft>
              <a:buSzPts val="1400"/>
              <a:buChar char="–"/>
            </a:pPr>
            <a:r>
              <a:rPr lang="en-US" sz="1400"/>
              <a:t>HPL benchmark on a Hamilton8 node (showing 77% efficiency):</a:t>
            </a:r>
            <a:br>
              <a:rPr lang="en-US" sz="1400"/>
            </a:br>
            <a:r>
              <a:rPr lang="en-US" sz="1100">
                <a:solidFill>
                  <a:srgbClr val="242424"/>
                </a:solidFill>
                <a:highlight>
                  <a:srgbClr val="FFFFFF"/>
                </a:highlight>
                <a:latin typeface="Roboto"/>
                <a:ea typeface="Roboto"/>
                <a:cs typeface="Roboto"/>
                <a:sym typeface="Roboto"/>
              </a:rPr>
              <a:t>WC01C2C2  	155904   232 	4 	8         	799.41         	</a:t>
            </a:r>
            <a:r>
              <a:rPr lang="en-US" sz="1100" u="sng">
                <a:solidFill>
                  <a:srgbClr val="FF0000"/>
                </a:solidFill>
                <a:highlight>
                  <a:srgbClr val="FFFFFF"/>
                </a:highlight>
                <a:latin typeface="Roboto"/>
                <a:ea typeface="Roboto"/>
                <a:cs typeface="Roboto"/>
                <a:sym typeface="Roboto"/>
              </a:rPr>
              <a:t>3.1602e+03</a:t>
            </a:r>
            <a:endParaRPr sz="1400" u="sng">
              <a:solidFill>
                <a:srgbClr val="FF0000"/>
              </a:solidFill>
            </a:endParaRPr>
          </a:p>
          <a:p>
            <a:pPr indent="-262600" lvl="1" marL="288000" rtl="0" algn="l">
              <a:spcBef>
                <a:spcPts val="800"/>
              </a:spcBef>
              <a:spcAft>
                <a:spcPts val="0"/>
              </a:spcAft>
              <a:buClr>
                <a:srgbClr val="002A41"/>
              </a:buClr>
              <a:buSzPts val="1400"/>
              <a:buChar char="•"/>
            </a:pPr>
            <a:r>
              <a:rPr lang="en-US" sz="1400"/>
              <a:t>A compute node on </a:t>
            </a:r>
            <a:r>
              <a:rPr b="1" lang="en-US" sz="1400"/>
              <a:t>Hamilton7</a:t>
            </a:r>
            <a:r>
              <a:rPr lang="en-US" sz="1400"/>
              <a:t> has a theoretical peak speed in FLOPS:</a:t>
            </a:r>
            <a:endParaRPr sz="1400"/>
          </a:p>
          <a:p>
            <a:pPr indent="-262599" lvl="2" marL="575999" rtl="0" algn="l">
              <a:spcBef>
                <a:spcPts val="800"/>
              </a:spcBef>
              <a:spcAft>
                <a:spcPts val="0"/>
              </a:spcAft>
              <a:buClr>
                <a:srgbClr val="002A41"/>
              </a:buClr>
              <a:buSzPts val="1400"/>
              <a:buChar char="–"/>
            </a:pPr>
            <a:r>
              <a:rPr lang="en-US" sz="1400"/>
              <a:t>2.2 GHz * 2 CPUs * 12 cores * 16 FLOPS/cycle = </a:t>
            </a:r>
            <a:r>
              <a:rPr lang="en-US" sz="1400" u="sng"/>
              <a:t>844.8 GFLOPS</a:t>
            </a:r>
            <a:endParaRPr u="sng"/>
          </a:p>
          <a:p>
            <a:pPr indent="-287999" lvl="2" marL="575999" rtl="0" algn="l">
              <a:spcBef>
                <a:spcPts val="800"/>
              </a:spcBef>
              <a:spcAft>
                <a:spcPts val="0"/>
              </a:spcAft>
              <a:buClr>
                <a:srgbClr val="002A41"/>
              </a:buClr>
              <a:buSzPts val="1400"/>
              <a:buChar char="–"/>
            </a:pPr>
            <a:r>
              <a:rPr lang="en-US" sz="1400"/>
              <a:t>This takes a single precision (8-bit) calculation and assumes complete AVX2 vectorization (256-bit; 8x16), fused-multiply-add (FMA) and the cores at 2.2GHz simultaneously (typically only a single core per CPU can ‘boost’ to 2.9GHz).</a:t>
            </a:r>
            <a:endParaRPr/>
          </a:p>
          <a:p>
            <a:pPr indent="-287999" lvl="2" marL="575999" rtl="0" algn="l">
              <a:spcBef>
                <a:spcPts val="800"/>
              </a:spcBef>
              <a:spcAft>
                <a:spcPts val="0"/>
              </a:spcAft>
              <a:buClr>
                <a:srgbClr val="002A41"/>
              </a:buClr>
              <a:buSzPts val="1400"/>
              <a:buChar char="–"/>
            </a:pPr>
            <a:r>
              <a:rPr lang="en-US" sz="1400"/>
              <a:t>An HPL benchmark result from a Hamilton7 node (showing 93</a:t>
            </a:r>
            <a:r>
              <a:rPr lang="en-US" sz="1400">
                <a:solidFill>
                  <a:schemeClr val="dk1"/>
                </a:solidFill>
              </a:rPr>
              <a:t>%</a:t>
            </a:r>
            <a:r>
              <a:rPr lang="en-US" sz="1400"/>
              <a:t> efficiency):</a:t>
            </a:r>
            <a:br>
              <a:rPr lang="en-US" sz="1400"/>
            </a:br>
            <a:r>
              <a:rPr lang="en-US" sz="1200">
                <a:latin typeface="Courier New"/>
                <a:ea typeface="Courier New"/>
                <a:cs typeface="Courier New"/>
                <a:sym typeface="Courier New"/>
              </a:rPr>
              <a:t>cn7018.hpc.dur.ac.uk.out.0:WR11C2R4 72192 192 4 6 316.81 </a:t>
            </a:r>
            <a:r>
              <a:rPr b="1" lang="en-US" sz="1200" u="sng">
                <a:solidFill>
                  <a:srgbClr val="FF0000"/>
                </a:solidFill>
                <a:latin typeface="Courier New"/>
                <a:ea typeface="Courier New"/>
                <a:cs typeface="Courier New"/>
                <a:sym typeface="Courier New"/>
              </a:rPr>
              <a:t>7.9175e+02</a:t>
            </a:r>
            <a:endParaRPr/>
          </a:p>
          <a:p>
            <a:pPr indent="-199099" lvl="2" marL="575999" rtl="0" algn="l">
              <a:spcBef>
                <a:spcPts val="800"/>
              </a:spcBef>
              <a:spcAft>
                <a:spcPts val="0"/>
              </a:spcAft>
              <a:buClr>
                <a:srgbClr val="002A41"/>
              </a:buClr>
              <a:buSzPts val="1400"/>
              <a:buNone/>
            </a:pPr>
            <a:r>
              <a:t/>
            </a:r>
            <a:endParaRPr sz="1400"/>
          </a:p>
        </p:txBody>
      </p:sp>
      <p:grpSp>
        <p:nvGrpSpPr>
          <p:cNvPr id="215" name="Google Shape;215;g14c1503857c_0_12"/>
          <p:cNvGrpSpPr/>
          <p:nvPr/>
        </p:nvGrpSpPr>
        <p:grpSpPr>
          <a:xfrm>
            <a:off x="7901926" y="1417594"/>
            <a:ext cx="1249097" cy="3732081"/>
            <a:chOff x="7901926" y="1417594"/>
            <a:chExt cx="1249097" cy="3732081"/>
          </a:xfrm>
        </p:grpSpPr>
        <p:pic>
          <p:nvPicPr>
            <p:cNvPr id="216" name="Google Shape;216;g14c1503857c_0_1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17" name="Google Shape;217;g14c1503857c_0_1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18" name="Google Shape;218;g14c1503857c_0_12"/>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25" name="Google Shape;225;p11"/>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Interconnection: bandwidth and latency</a:t>
            </a:r>
            <a:endParaRPr/>
          </a:p>
          <a:p>
            <a:pPr indent="-288000" lvl="1" marL="288000" rtl="0" algn="l">
              <a:spcBef>
                <a:spcPts val="800"/>
              </a:spcBef>
              <a:spcAft>
                <a:spcPts val="0"/>
              </a:spcAft>
              <a:buSzPts val="1400"/>
              <a:buChar char="•"/>
            </a:pPr>
            <a:r>
              <a:rPr lang="en-US" sz="1400"/>
              <a:t>Used to characterize the performance of data transfer e.g. transferring data from RAM to core at one extreme to transferring from node to node at the other.</a:t>
            </a:r>
            <a:endParaRPr/>
          </a:p>
          <a:p>
            <a:pPr indent="-288000" lvl="1" marL="288000" rtl="0" algn="l">
              <a:spcBef>
                <a:spcPts val="800"/>
              </a:spcBef>
              <a:spcAft>
                <a:spcPts val="0"/>
              </a:spcAft>
              <a:buSzPts val="1400"/>
              <a:buChar char="•"/>
            </a:pPr>
            <a:r>
              <a:rPr lang="en-US" sz="1400"/>
              <a:t>Both need to be well optimized for good performance across a range of applications</a:t>
            </a:r>
            <a:endParaRPr/>
          </a:p>
          <a:p>
            <a:pPr indent="0" lvl="1" marL="0" rtl="0" algn="l">
              <a:spcBef>
                <a:spcPts val="800"/>
              </a:spcBef>
              <a:spcAft>
                <a:spcPts val="0"/>
              </a:spcAft>
              <a:buSzPts val="1400"/>
              <a:buNone/>
            </a:pPr>
            <a:r>
              <a:rPr lang="en-US" sz="1400" u="sng"/>
              <a:t>Bandwidth</a:t>
            </a:r>
            <a:r>
              <a:rPr lang="en-US" sz="1400"/>
              <a:t> is the rate at which data can be transferred (</a:t>
            </a:r>
            <a:r>
              <a:rPr i="1" lang="en-US" sz="1400"/>
              <a:t>the higher the better</a:t>
            </a:r>
            <a:r>
              <a:rPr lang="en-US" sz="1400"/>
              <a:t>)</a:t>
            </a:r>
            <a:endParaRPr/>
          </a:p>
          <a:p>
            <a:pPr indent="-288000" lvl="1" marL="288000" rtl="0" algn="l">
              <a:spcBef>
                <a:spcPts val="800"/>
              </a:spcBef>
              <a:spcAft>
                <a:spcPts val="0"/>
              </a:spcAft>
              <a:buSzPts val="1400"/>
              <a:buChar char="•"/>
            </a:pPr>
            <a:r>
              <a:rPr lang="en-US" sz="1400"/>
              <a:t>Wide range – from Kbits/s to fast RAM and cache memory (Gbits/s)</a:t>
            </a:r>
            <a:endParaRPr/>
          </a:p>
          <a:p>
            <a:pPr indent="0" lvl="1" marL="0" rtl="0" algn="l">
              <a:spcBef>
                <a:spcPts val="800"/>
              </a:spcBef>
              <a:spcAft>
                <a:spcPts val="0"/>
              </a:spcAft>
              <a:buSzPts val="1400"/>
              <a:buNone/>
            </a:pPr>
            <a:r>
              <a:rPr lang="en-US" sz="1400" u="sng"/>
              <a:t>Latency</a:t>
            </a:r>
            <a:r>
              <a:rPr lang="en-US" sz="1400"/>
              <a:t> is the start-up time for data transfer (</a:t>
            </a:r>
            <a:r>
              <a:rPr i="1" lang="en-US" sz="1400"/>
              <a:t>the lower the better</a:t>
            </a:r>
            <a:r>
              <a:rPr lang="en-US" sz="1400"/>
              <a:t>)</a:t>
            </a:r>
            <a:endParaRPr/>
          </a:p>
          <a:p>
            <a:pPr indent="-288000" lvl="1" marL="288000" rtl="0" algn="l">
              <a:spcBef>
                <a:spcPts val="800"/>
              </a:spcBef>
              <a:spcAft>
                <a:spcPts val="0"/>
              </a:spcAft>
              <a:buSzPts val="1400"/>
              <a:buChar char="•"/>
            </a:pPr>
            <a:r>
              <a:rPr lang="en-US" sz="1400"/>
              <a:t>Again, a wide range, from nanoseconds for L1 cache (a few clock cycles) to several microseconds for RAM and milliseconds or longer for ethernet networks.</a:t>
            </a:r>
            <a:endParaRPr/>
          </a:p>
        </p:txBody>
      </p:sp>
      <p:grpSp>
        <p:nvGrpSpPr>
          <p:cNvPr id="226" name="Google Shape;226;p11"/>
          <p:cNvGrpSpPr/>
          <p:nvPr/>
        </p:nvGrpSpPr>
        <p:grpSpPr>
          <a:xfrm>
            <a:off x="7901926" y="1417594"/>
            <a:ext cx="1249059" cy="3731954"/>
            <a:chOff x="7901926" y="1417594"/>
            <a:chExt cx="1249059" cy="3731954"/>
          </a:xfrm>
        </p:grpSpPr>
        <p:pic>
          <p:nvPicPr>
            <p:cNvPr id="227" name="Google Shape;227;p1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28" name="Google Shape;228;p1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29" name="Google Shape;229;p1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36" name="Google Shape;236;p12"/>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Why does the interconnection between processors matter?</a:t>
            </a:r>
            <a:endParaRPr/>
          </a:p>
          <a:p>
            <a:pPr indent="-288000" lvl="1" marL="288000" rtl="0" algn="l">
              <a:spcBef>
                <a:spcPts val="800"/>
              </a:spcBef>
              <a:spcAft>
                <a:spcPts val="0"/>
              </a:spcAft>
              <a:buSzPts val="1400"/>
              <a:buChar char="•"/>
            </a:pPr>
            <a:r>
              <a:rPr lang="en-US" sz="1400"/>
              <a:t>For example, consider a supercomputer with many fast CPUs, but slow interconnect</a:t>
            </a:r>
            <a:endParaRPr/>
          </a:p>
          <a:p>
            <a:pPr indent="-288000" lvl="2" marL="576000" rtl="0" algn="l">
              <a:spcBef>
                <a:spcPts val="800"/>
              </a:spcBef>
              <a:spcAft>
                <a:spcPts val="0"/>
              </a:spcAft>
              <a:buClr>
                <a:srgbClr val="002A41"/>
              </a:buClr>
              <a:buSzPts val="1400"/>
              <a:buChar char="–"/>
            </a:pPr>
            <a:r>
              <a:rPr lang="en-US" sz="1400"/>
              <a:t>It has a high </a:t>
            </a:r>
            <a:r>
              <a:rPr i="1" lang="en-US" sz="1400" u="sng"/>
              <a:t>peak</a:t>
            </a:r>
            <a:r>
              <a:rPr lang="en-US" sz="1400"/>
              <a:t> performance (peak per CPU x number of CPUs)</a:t>
            </a:r>
            <a:endParaRPr/>
          </a:p>
          <a:p>
            <a:pPr indent="-287999" lvl="2" marL="575999" rtl="0" algn="l">
              <a:spcBef>
                <a:spcPts val="800"/>
              </a:spcBef>
              <a:spcAft>
                <a:spcPts val="0"/>
              </a:spcAft>
              <a:buClr>
                <a:srgbClr val="002A41"/>
              </a:buClr>
              <a:buSzPts val="1400"/>
              <a:buChar char="–"/>
            </a:pPr>
            <a:r>
              <a:rPr lang="en-US" sz="1400"/>
              <a:t>But a low </a:t>
            </a:r>
            <a:r>
              <a:rPr i="1" lang="en-US" sz="1400" u="sng"/>
              <a:t>sustained</a:t>
            </a:r>
            <a:r>
              <a:rPr lang="en-US" sz="1400"/>
              <a:t> performance for typical users using the interconnect</a:t>
            </a:r>
            <a:endParaRPr sz="1400"/>
          </a:p>
          <a:p>
            <a:pPr indent="-288000" lvl="1" marL="288000" rtl="0" algn="l">
              <a:spcBef>
                <a:spcPts val="800"/>
              </a:spcBef>
              <a:spcAft>
                <a:spcPts val="0"/>
              </a:spcAft>
              <a:buSzPts val="1400"/>
              <a:buChar char="•"/>
            </a:pPr>
            <a:r>
              <a:rPr lang="en-US" sz="1400"/>
              <a:t>Now consider a smaller system, where the design principle was a high performance (i.e. large bandwidth, low latency) interconnect, but with mid-market CPUs</a:t>
            </a:r>
            <a:endParaRPr/>
          </a:p>
          <a:p>
            <a:pPr indent="-288000" lvl="2" marL="576000" rtl="0" algn="l">
              <a:spcBef>
                <a:spcPts val="800"/>
              </a:spcBef>
              <a:spcAft>
                <a:spcPts val="0"/>
              </a:spcAft>
              <a:buClr>
                <a:srgbClr val="002A41"/>
              </a:buClr>
              <a:buSzPts val="1400"/>
              <a:buChar char="–"/>
            </a:pPr>
            <a:r>
              <a:rPr lang="en-US" sz="1400"/>
              <a:t>This system has a lower </a:t>
            </a:r>
            <a:r>
              <a:rPr i="1" lang="en-US" sz="1400" u="sng"/>
              <a:t>peak</a:t>
            </a:r>
            <a:r>
              <a:rPr lang="en-US" sz="1400"/>
              <a:t> performance (it won’t crown the TOP500!)</a:t>
            </a:r>
            <a:endParaRPr/>
          </a:p>
          <a:p>
            <a:pPr indent="-288000" lvl="2" marL="576000" rtl="0" algn="l">
              <a:spcBef>
                <a:spcPts val="800"/>
              </a:spcBef>
              <a:spcAft>
                <a:spcPts val="0"/>
              </a:spcAft>
              <a:buClr>
                <a:srgbClr val="002A41"/>
              </a:buClr>
              <a:buSzPts val="1400"/>
              <a:buChar char="–"/>
            </a:pPr>
            <a:r>
              <a:rPr lang="en-US" sz="1400"/>
              <a:t>But crucially it has a far higher </a:t>
            </a:r>
            <a:r>
              <a:rPr i="1" lang="en-US" sz="1400" u="sng"/>
              <a:t>sustained</a:t>
            </a:r>
            <a:r>
              <a:rPr lang="en-US" sz="1400"/>
              <a:t> performance for a range of typical users</a:t>
            </a:r>
            <a:endParaRPr/>
          </a:p>
          <a:p>
            <a:pPr indent="-288000" lvl="2" marL="576000" rtl="0" algn="l">
              <a:spcBef>
                <a:spcPts val="800"/>
              </a:spcBef>
              <a:spcAft>
                <a:spcPts val="0"/>
              </a:spcAft>
              <a:buClr>
                <a:srgbClr val="002A41"/>
              </a:buClr>
              <a:buSzPts val="1400"/>
              <a:buChar char="–"/>
            </a:pPr>
            <a:r>
              <a:rPr lang="en-US" sz="1400"/>
              <a:t>It’s possibly faster for a given user problem than a much bigger system with poor interconnect</a:t>
            </a:r>
            <a:endParaRPr/>
          </a:p>
          <a:p>
            <a:pPr indent="-288000" lvl="2" marL="576000" rtl="0" algn="l">
              <a:spcBef>
                <a:spcPts val="800"/>
              </a:spcBef>
              <a:spcAft>
                <a:spcPts val="0"/>
              </a:spcAft>
              <a:buClr>
                <a:srgbClr val="002A41"/>
              </a:buClr>
              <a:buSzPts val="1400"/>
              <a:buChar char="–"/>
            </a:pPr>
            <a:r>
              <a:rPr lang="en-US" sz="1400"/>
              <a:t>These smaller systems are also less expensive – so tend to be favoured for Tier 3 (single institution) and Tier 2 (regional consortium) HPC systems.</a:t>
            </a:r>
            <a:endParaRPr/>
          </a:p>
        </p:txBody>
      </p:sp>
      <p:grpSp>
        <p:nvGrpSpPr>
          <p:cNvPr id="237" name="Google Shape;237;p12"/>
          <p:cNvGrpSpPr/>
          <p:nvPr/>
        </p:nvGrpSpPr>
        <p:grpSpPr>
          <a:xfrm>
            <a:off x="7901926" y="1417594"/>
            <a:ext cx="1249059" cy="3731954"/>
            <a:chOff x="7901926" y="1417594"/>
            <a:chExt cx="1249059" cy="3731954"/>
          </a:xfrm>
        </p:grpSpPr>
        <p:pic>
          <p:nvPicPr>
            <p:cNvPr id="238" name="Google Shape;238;p1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39" name="Google Shape;239;p1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40" name="Google Shape;240;p1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47" name="Google Shape;247;p13"/>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A comparison of interconnections…</a:t>
            </a:r>
            <a:endParaRPr/>
          </a:p>
          <a:p>
            <a:pPr indent="-288000" lvl="1" marL="288000" rtl="0" algn="l">
              <a:spcBef>
                <a:spcPts val="800"/>
              </a:spcBef>
              <a:spcAft>
                <a:spcPts val="0"/>
              </a:spcAft>
              <a:buSzPts val="1400"/>
              <a:buChar char="•"/>
            </a:pPr>
            <a:r>
              <a:rPr lang="en-US" sz="1400"/>
              <a:t>Typical gigabit ethernet (University network)</a:t>
            </a:r>
            <a:endParaRPr/>
          </a:p>
          <a:p>
            <a:pPr indent="-288000" lvl="2" marL="576000" rtl="0" algn="l">
              <a:spcBef>
                <a:spcPts val="800"/>
              </a:spcBef>
              <a:spcAft>
                <a:spcPts val="0"/>
              </a:spcAft>
              <a:buClr>
                <a:srgbClr val="002A41"/>
              </a:buClr>
              <a:buSzPts val="1400"/>
              <a:buChar char="–"/>
            </a:pPr>
            <a:r>
              <a:rPr lang="en-US" sz="1400"/>
              <a:t>up to 125Mbit/s bandwidth, 100 microsecond latency</a:t>
            </a:r>
            <a:endParaRPr/>
          </a:p>
          <a:p>
            <a:pPr indent="-288000" lvl="1" marL="288000" rtl="0" algn="l">
              <a:spcBef>
                <a:spcPts val="800"/>
              </a:spcBef>
              <a:spcAft>
                <a:spcPts val="0"/>
              </a:spcAft>
              <a:buSzPts val="1400"/>
              <a:buChar char="•"/>
            </a:pPr>
            <a:r>
              <a:rPr lang="en-US" sz="1400"/>
              <a:t>Infiniband in ~2014</a:t>
            </a:r>
            <a:endParaRPr/>
          </a:p>
          <a:p>
            <a:pPr indent="-288000" lvl="2" marL="576000" rtl="0" algn="l">
              <a:spcBef>
                <a:spcPts val="800"/>
              </a:spcBef>
              <a:spcAft>
                <a:spcPts val="0"/>
              </a:spcAft>
              <a:buClr>
                <a:srgbClr val="002A41"/>
              </a:buClr>
              <a:buSzPts val="1400"/>
              <a:buChar char="–"/>
            </a:pPr>
            <a:r>
              <a:rPr lang="en-US" sz="1400"/>
              <a:t>Up to 40Gbit/s bandwidth, typically a few microseconds latency</a:t>
            </a:r>
            <a:endParaRPr/>
          </a:p>
          <a:p>
            <a:pPr indent="-288000" lvl="1" marL="288000" rtl="0" algn="l">
              <a:spcBef>
                <a:spcPts val="800"/>
              </a:spcBef>
              <a:spcAft>
                <a:spcPts val="0"/>
              </a:spcAft>
              <a:buSzPts val="1400"/>
              <a:buChar char="•"/>
            </a:pPr>
            <a:r>
              <a:rPr lang="en-US" sz="1400"/>
              <a:t>Truescale QDR Infiniband (Hamilton6) – 56Gbit/s bandwidth</a:t>
            </a:r>
            <a:endParaRPr/>
          </a:p>
          <a:p>
            <a:pPr indent="-288000" lvl="1" marL="288000" rtl="0" algn="l">
              <a:spcBef>
                <a:spcPts val="800"/>
              </a:spcBef>
              <a:spcAft>
                <a:spcPts val="0"/>
              </a:spcAft>
              <a:buSzPts val="1400"/>
              <a:buChar char="•"/>
            </a:pPr>
            <a:r>
              <a:rPr lang="en-US" sz="1400"/>
              <a:t>Intel Omni Path (Hamilton7) – 100Gbit/s bandwidth</a:t>
            </a:r>
            <a:endParaRPr sz="1400"/>
          </a:p>
          <a:p>
            <a:pPr indent="-288000" lvl="1" marL="288000" rtl="0" algn="l">
              <a:spcBef>
                <a:spcPts val="800"/>
              </a:spcBef>
              <a:spcAft>
                <a:spcPts val="0"/>
              </a:spcAft>
              <a:buSzPts val="1400"/>
              <a:buChar char="•"/>
            </a:pPr>
            <a:r>
              <a:rPr lang="en-US" sz="1400"/>
              <a:t>Hamilton 8 – 200Gbit/s Infiniband interconnect</a:t>
            </a:r>
            <a:endParaRPr/>
          </a:p>
          <a:p>
            <a:pPr indent="-288000" lvl="2" marL="576000" rtl="0" algn="l">
              <a:spcBef>
                <a:spcPts val="800"/>
              </a:spcBef>
              <a:spcAft>
                <a:spcPts val="0"/>
              </a:spcAft>
              <a:buClr>
                <a:srgbClr val="002A41"/>
              </a:buClr>
              <a:buSzPts val="1400"/>
              <a:buChar char="–"/>
            </a:pPr>
            <a:r>
              <a:rPr lang="en-US" sz="1400"/>
              <a:t>Latency hasn’t dropped any more and remains around a few microseconds</a:t>
            </a:r>
            <a:endParaRPr/>
          </a:p>
        </p:txBody>
      </p:sp>
      <p:grpSp>
        <p:nvGrpSpPr>
          <p:cNvPr id="248" name="Google Shape;248;p13"/>
          <p:cNvGrpSpPr/>
          <p:nvPr/>
        </p:nvGrpSpPr>
        <p:grpSpPr>
          <a:xfrm>
            <a:off x="7901926" y="1417594"/>
            <a:ext cx="1249059" cy="3731954"/>
            <a:chOff x="7901926" y="1417594"/>
            <a:chExt cx="1249059" cy="3731954"/>
          </a:xfrm>
        </p:grpSpPr>
        <p:pic>
          <p:nvPicPr>
            <p:cNvPr id="249" name="Google Shape;249;p1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50" name="Google Shape;250;p1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51" name="Google Shape;251;p1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58" name="Google Shape;258;p14"/>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a:t>Memory and storage</a:t>
            </a:r>
            <a:endParaRPr sz="2200"/>
          </a:p>
          <a:p>
            <a:pPr indent="-288000" lvl="1" marL="288000" rtl="0" algn="l">
              <a:spcBef>
                <a:spcPts val="800"/>
              </a:spcBef>
              <a:spcAft>
                <a:spcPts val="0"/>
              </a:spcAft>
              <a:buSzPts val="1400"/>
              <a:buChar char="•"/>
            </a:pPr>
            <a:r>
              <a:rPr lang="en-US" sz="1400"/>
              <a:t>Measured in kbyte (KB), megabytes (MB), gigabytes (GB), terabytes (TB)</a:t>
            </a:r>
            <a:endParaRPr/>
          </a:p>
          <a:p>
            <a:pPr indent="-288000" lvl="1" marL="288000" rtl="0" algn="l">
              <a:spcBef>
                <a:spcPts val="800"/>
              </a:spcBef>
              <a:spcAft>
                <a:spcPts val="0"/>
              </a:spcAft>
              <a:buSzPts val="1400"/>
              <a:buChar char="•"/>
            </a:pPr>
            <a:r>
              <a:rPr lang="en-US" sz="1400"/>
              <a:t>Speed of memory is finally comparable processor speeds </a:t>
            </a:r>
            <a:endParaRPr/>
          </a:p>
          <a:p>
            <a:pPr indent="-288000" lvl="2" marL="576000" rtl="0" algn="l">
              <a:spcBef>
                <a:spcPts val="800"/>
              </a:spcBef>
              <a:spcAft>
                <a:spcPts val="0"/>
              </a:spcAft>
              <a:buClr>
                <a:srgbClr val="002A41"/>
              </a:buClr>
              <a:buSzPts val="1400"/>
              <a:buChar char="–"/>
            </a:pPr>
            <a:r>
              <a:rPr lang="en-US" sz="1400"/>
              <a:t>e.g. DDR4 now approaches 4400MHz – faster than the ‘cores’</a:t>
            </a:r>
            <a:endParaRPr/>
          </a:p>
          <a:p>
            <a:pPr indent="-288000" lvl="2" marL="576000" rtl="0" algn="l">
              <a:spcBef>
                <a:spcPts val="800"/>
              </a:spcBef>
              <a:spcAft>
                <a:spcPts val="0"/>
              </a:spcAft>
              <a:buClr>
                <a:srgbClr val="002A41"/>
              </a:buClr>
              <a:buSzPts val="1400"/>
              <a:buChar char="–"/>
            </a:pPr>
            <a:r>
              <a:rPr lang="en-US" sz="1400"/>
              <a:t>“Next gen” AMD EPYC “Genoa” goes to DDR5 – </a:t>
            </a:r>
            <a:r>
              <a:rPr b="1" i="1" lang="en-US" sz="1400"/>
              <a:t>5200 MHz!</a:t>
            </a:r>
            <a:endParaRPr/>
          </a:p>
          <a:p>
            <a:pPr indent="-288000" lvl="1" marL="288000" rtl="0" algn="l">
              <a:spcBef>
                <a:spcPts val="800"/>
              </a:spcBef>
              <a:spcAft>
                <a:spcPts val="0"/>
              </a:spcAft>
              <a:buSzPts val="1400"/>
              <a:buChar char="•"/>
            </a:pPr>
            <a:r>
              <a:rPr lang="en-US" sz="1400"/>
              <a:t>Hierarchy – fast/expensive/small to slow/cheap/huge</a:t>
            </a:r>
            <a:endParaRPr/>
          </a:p>
          <a:p>
            <a:pPr indent="-288000" lvl="2" marL="576000" rtl="0" algn="l">
              <a:spcBef>
                <a:spcPts val="800"/>
              </a:spcBef>
              <a:spcAft>
                <a:spcPts val="0"/>
              </a:spcAft>
              <a:buClr>
                <a:srgbClr val="002A41"/>
              </a:buClr>
              <a:buSzPts val="1400"/>
              <a:buChar char="–"/>
            </a:pPr>
            <a:r>
              <a:rPr lang="en-US" sz="1400"/>
              <a:t>Registers (~64-bit, 8 byte) – 2 clock cycles to fetch &amp; return</a:t>
            </a:r>
            <a:endParaRPr/>
          </a:p>
          <a:p>
            <a:pPr indent="-288000" lvl="2" marL="576000" rtl="0" algn="l">
              <a:spcBef>
                <a:spcPts val="800"/>
              </a:spcBef>
              <a:spcAft>
                <a:spcPts val="0"/>
              </a:spcAft>
              <a:buClr>
                <a:srgbClr val="002A41"/>
              </a:buClr>
              <a:buSzPts val="1400"/>
              <a:buChar char="–"/>
            </a:pPr>
            <a:r>
              <a:rPr lang="en-US" sz="1400"/>
              <a:t>Cache (L1-L4; KB-MB) – 4/8/16/32 clock cycles</a:t>
            </a:r>
            <a:endParaRPr/>
          </a:p>
          <a:p>
            <a:pPr indent="-288000" lvl="2" marL="576000" rtl="0" algn="l">
              <a:spcBef>
                <a:spcPts val="800"/>
              </a:spcBef>
              <a:spcAft>
                <a:spcPts val="0"/>
              </a:spcAft>
              <a:buClr>
                <a:srgbClr val="002A41"/>
              </a:buClr>
              <a:buSzPts val="1400"/>
              <a:buChar char="–"/>
            </a:pPr>
            <a:r>
              <a:rPr lang="en-US" sz="1400"/>
              <a:t>RAM (GB-TB) – 64/128/256 clock cycles &lt;&lt;&lt; 1 microsecond</a:t>
            </a:r>
            <a:endParaRPr/>
          </a:p>
          <a:p>
            <a:pPr indent="-288000" lvl="2" marL="576000" rtl="0" algn="l">
              <a:spcBef>
                <a:spcPts val="800"/>
              </a:spcBef>
              <a:spcAft>
                <a:spcPts val="0"/>
              </a:spcAft>
              <a:buClr>
                <a:srgbClr val="002A41"/>
              </a:buClr>
              <a:buSzPts val="1400"/>
              <a:buChar char="–"/>
            </a:pPr>
            <a:r>
              <a:rPr lang="en-US" sz="1400"/>
              <a:t>SSD (GB–TB) – 35 to 100 microseconds to access</a:t>
            </a:r>
            <a:endParaRPr/>
          </a:p>
          <a:p>
            <a:pPr indent="-288000" lvl="2" marL="576000" rtl="0" algn="l">
              <a:spcBef>
                <a:spcPts val="800"/>
              </a:spcBef>
              <a:spcAft>
                <a:spcPts val="0"/>
              </a:spcAft>
              <a:buClr>
                <a:srgbClr val="002A41"/>
              </a:buClr>
              <a:buSzPts val="1400"/>
              <a:buChar char="–"/>
            </a:pPr>
            <a:r>
              <a:rPr lang="en-US" sz="1400"/>
              <a:t>HDD (TB-?) – milliseconds to access</a:t>
            </a:r>
            <a:endParaRPr/>
          </a:p>
          <a:p>
            <a:pPr indent="-288000" lvl="2" marL="576000" rtl="0" algn="l">
              <a:spcBef>
                <a:spcPts val="800"/>
              </a:spcBef>
              <a:spcAft>
                <a:spcPts val="0"/>
              </a:spcAft>
              <a:buClr>
                <a:srgbClr val="002A41"/>
              </a:buClr>
              <a:buSzPts val="1400"/>
              <a:buChar char="–"/>
            </a:pPr>
            <a:r>
              <a:rPr lang="en-US" sz="1400"/>
              <a:t>Tape (TB-PB-EB!) – days to access!</a:t>
            </a:r>
            <a:endParaRPr/>
          </a:p>
        </p:txBody>
      </p:sp>
      <p:grpSp>
        <p:nvGrpSpPr>
          <p:cNvPr id="259" name="Google Shape;259;p14"/>
          <p:cNvGrpSpPr/>
          <p:nvPr/>
        </p:nvGrpSpPr>
        <p:grpSpPr>
          <a:xfrm>
            <a:off x="7901926" y="1417594"/>
            <a:ext cx="1249059" cy="3731954"/>
            <a:chOff x="7901926" y="1417594"/>
            <a:chExt cx="1249059" cy="3731954"/>
          </a:xfrm>
        </p:grpSpPr>
        <p:pic>
          <p:nvPicPr>
            <p:cNvPr id="260" name="Google Shape;260;p1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61" name="Google Shape;261;p1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62" name="Google Shape;262;p1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cxnSp>
        <p:nvCxnSpPr>
          <p:cNvPr id="263" name="Google Shape;263;p14"/>
          <p:cNvCxnSpPr/>
          <p:nvPr/>
        </p:nvCxnSpPr>
        <p:spPr>
          <a:xfrm>
            <a:off x="6474238" y="2946397"/>
            <a:ext cx="0" cy="1840063"/>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64" name="Google Shape;264;p14"/>
          <p:cNvCxnSpPr/>
          <p:nvPr/>
        </p:nvCxnSpPr>
        <p:spPr>
          <a:xfrm rot="10800000">
            <a:off x="7513509" y="2946397"/>
            <a:ext cx="0" cy="1840063"/>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65" name="Google Shape;265;p14"/>
          <p:cNvSpPr txBox="1"/>
          <p:nvPr/>
        </p:nvSpPr>
        <p:spPr>
          <a:xfrm>
            <a:off x="6018658" y="4047796"/>
            <a:ext cx="927690"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Increasing</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latency &amp;</a:t>
            </a:r>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volume</a:t>
            </a:r>
            <a:endParaRPr/>
          </a:p>
        </p:txBody>
      </p:sp>
      <p:sp>
        <p:nvSpPr>
          <p:cNvPr id="266" name="Google Shape;266;p14"/>
          <p:cNvSpPr txBox="1"/>
          <p:nvPr/>
        </p:nvSpPr>
        <p:spPr>
          <a:xfrm>
            <a:off x="7002568" y="3004025"/>
            <a:ext cx="1015021"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Increasing</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bandwidth </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&amp; cost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73" name="Google Shape;273;p16"/>
          <p:cNvSpPr txBox="1"/>
          <p:nvPr>
            <p:ph idx="1" type="body"/>
          </p:nvPr>
        </p:nvSpPr>
        <p:spPr>
          <a:xfrm>
            <a:off x="621553" y="1076678"/>
            <a:ext cx="7281472" cy="2059841"/>
          </a:xfrm>
          <a:prstGeom prst="rect">
            <a:avLst/>
          </a:prstGeom>
          <a:blipFill rotWithShape="1">
            <a:blip r:embed="rId3">
              <a:alphaModFix/>
            </a:blip>
            <a:stretch>
              <a:fillRect b="-41712" l="-2008" r="-1171" t="-3845"/>
            </a:stretch>
          </a:blipFill>
          <a:ln>
            <a:noFill/>
          </a:ln>
        </p:spPr>
        <p:txBody>
          <a:bodyPr anchorCtr="0" anchor="t" bIns="0" lIns="0" spcFirstLastPara="1" rIns="0" wrap="square" tIns="0">
            <a:noAutofit/>
          </a:bodyPr>
          <a:lstStyle/>
          <a:p>
            <a:pPr indent="0" lvl="0" marL="0" rtl="0" algn="l">
              <a:spcBef>
                <a:spcPts val="0"/>
              </a:spcBef>
              <a:spcAft>
                <a:spcPts val="0"/>
              </a:spcAft>
              <a:buSzPts val="1800"/>
              <a:buNone/>
            </a:pPr>
            <a:r>
              <a:rPr lang="en-US"/>
              <a:t> </a:t>
            </a:r>
            <a:endParaRPr/>
          </a:p>
        </p:txBody>
      </p:sp>
      <p:grpSp>
        <p:nvGrpSpPr>
          <p:cNvPr id="274" name="Google Shape;274;p16"/>
          <p:cNvGrpSpPr/>
          <p:nvPr/>
        </p:nvGrpSpPr>
        <p:grpSpPr>
          <a:xfrm>
            <a:off x="7901926" y="1417594"/>
            <a:ext cx="1249059" cy="3731954"/>
            <a:chOff x="7901926" y="1417594"/>
            <a:chExt cx="1249059" cy="3731954"/>
          </a:xfrm>
        </p:grpSpPr>
        <p:pic>
          <p:nvPicPr>
            <p:cNvPr id="275" name="Google Shape;275;p16"/>
            <p:cNvPicPr preferRelativeResize="0"/>
            <p:nvPr/>
          </p:nvPicPr>
          <p:blipFill rotWithShape="1">
            <a:blip r:embed="rId4">
              <a:alphaModFix/>
            </a:blip>
            <a:srcRect b="0" l="0" r="0" t="0"/>
            <a:stretch/>
          </p:blipFill>
          <p:spPr>
            <a:xfrm>
              <a:off x="7901926" y="1417594"/>
              <a:ext cx="1245249" cy="1245249"/>
            </a:xfrm>
            <a:prstGeom prst="rect">
              <a:avLst/>
            </a:prstGeom>
            <a:noFill/>
            <a:ln>
              <a:noFill/>
            </a:ln>
          </p:spPr>
        </p:pic>
        <p:pic>
          <p:nvPicPr>
            <p:cNvPr id="276" name="Google Shape;276;p16"/>
            <p:cNvPicPr preferRelativeResize="0"/>
            <p:nvPr/>
          </p:nvPicPr>
          <p:blipFill rotWithShape="1">
            <a:blip r:embed="rId5">
              <a:alphaModFix/>
            </a:blip>
            <a:srcRect b="0" l="0" r="0" t="0"/>
            <a:stretch/>
          </p:blipFill>
          <p:spPr>
            <a:xfrm flipH="1">
              <a:off x="7903025" y="2665203"/>
              <a:ext cx="1244150" cy="1242172"/>
            </a:xfrm>
            <a:prstGeom prst="rect">
              <a:avLst/>
            </a:prstGeom>
            <a:noFill/>
            <a:ln>
              <a:noFill/>
            </a:ln>
          </p:spPr>
        </p:pic>
        <p:sp>
          <p:nvSpPr>
            <p:cNvPr id="277" name="Google Shape;277;p1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C:\Users\chriswareing\Documents\PhD Thesis\05-09-26-thesis-SUBMITTED\images\scaling400.eps" id="278" name="Google Shape;278;p16"/>
          <p:cNvPicPr preferRelativeResize="0"/>
          <p:nvPr/>
        </p:nvPicPr>
        <p:blipFill rotWithShape="1">
          <a:blip r:embed="rId6">
            <a:alphaModFix/>
          </a:blip>
          <a:srcRect b="0" l="0" r="0" t="0"/>
          <a:stretch/>
        </p:blipFill>
        <p:spPr>
          <a:xfrm>
            <a:off x="4108450" y="2846066"/>
            <a:ext cx="3697232" cy="22339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85" name="Google Shape;285;p17"/>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Scalability</a:t>
            </a:r>
            <a:endParaRPr/>
          </a:p>
          <a:p>
            <a:pPr indent="-288000" lvl="1" marL="288000" rtl="0" algn="l">
              <a:spcBef>
                <a:spcPts val="800"/>
              </a:spcBef>
              <a:spcAft>
                <a:spcPts val="0"/>
              </a:spcAft>
              <a:buSzPts val="1400"/>
              <a:buChar char="•"/>
            </a:pPr>
            <a:r>
              <a:rPr lang="en-US" sz="1400"/>
              <a:t>The ability of a program to exhibit good speedup on a large number of cores.</a:t>
            </a:r>
            <a:endParaRPr/>
          </a:p>
          <a:p>
            <a:pPr indent="-288000" lvl="1" marL="288000" rtl="0" algn="l">
              <a:spcBef>
                <a:spcPts val="800"/>
              </a:spcBef>
              <a:spcAft>
                <a:spcPts val="0"/>
              </a:spcAft>
              <a:buSzPts val="1400"/>
              <a:buChar char="•"/>
            </a:pPr>
            <a:r>
              <a:rPr lang="en-US" sz="1400"/>
              <a:t>Good scalability requires</a:t>
            </a:r>
            <a:endParaRPr/>
          </a:p>
          <a:p>
            <a:pPr indent="-288000" lvl="2" marL="576000" rtl="0" algn="l">
              <a:spcBef>
                <a:spcPts val="0"/>
              </a:spcBef>
              <a:spcAft>
                <a:spcPts val="0"/>
              </a:spcAft>
              <a:buClr>
                <a:srgbClr val="002A41"/>
              </a:buClr>
              <a:buSzPts val="1400"/>
              <a:buChar char="–"/>
            </a:pPr>
            <a:r>
              <a:rPr lang="en-US" sz="1400"/>
              <a:t>Minimising communication</a:t>
            </a:r>
            <a:endParaRPr/>
          </a:p>
          <a:p>
            <a:pPr indent="-288000" lvl="2" marL="576000" rtl="0" algn="l">
              <a:spcBef>
                <a:spcPts val="0"/>
              </a:spcBef>
              <a:spcAft>
                <a:spcPts val="0"/>
              </a:spcAft>
              <a:buClr>
                <a:srgbClr val="002A41"/>
              </a:buClr>
              <a:buSzPts val="1400"/>
              <a:buChar char="–"/>
            </a:pPr>
            <a:r>
              <a:rPr lang="en-US" sz="1400"/>
              <a:t>Effective distribution of tasks or data, resulting in good “</a:t>
            </a:r>
            <a:r>
              <a:rPr i="1" lang="en-US" sz="1400"/>
              <a:t>load balancing</a:t>
            </a:r>
            <a:r>
              <a:rPr lang="en-US" sz="1400"/>
              <a:t>”.</a:t>
            </a:r>
            <a:endParaRPr/>
          </a:p>
          <a:p>
            <a:pPr indent="-288000" lvl="1" marL="288000" rtl="0" algn="l">
              <a:spcBef>
                <a:spcPts val="800"/>
              </a:spcBef>
              <a:spcAft>
                <a:spcPts val="0"/>
              </a:spcAft>
              <a:buSzPts val="1400"/>
              <a:buChar char="•"/>
            </a:pPr>
            <a:r>
              <a:rPr lang="en-US" sz="1400" u="sng"/>
              <a:t>Strong scaling</a:t>
            </a:r>
            <a:endParaRPr u="sng"/>
          </a:p>
          <a:p>
            <a:pPr indent="-288000" lvl="2" marL="576000" rtl="0" algn="l">
              <a:spcBef>
                <a:spcPts val="0"/>
              </a:spcBef>
              <a:spcAft>
                <a:spcPts val="0"/>
              </a:spcAft>
              <a:buClr>
                <a:srgbClr val="002A41"/>
              </a:buClr>
              <a:buSzPts val="1400"/>
              <a:buChar char="–"/>
            </a:pPr>
            <a:r>
              <a:rPr lang="en-US" sz="1400"/>
              <a:t>User wishes to solve </a:t>
            </a:r>
            <a:r>
              <a:rPr i="1" lang="en-US" sz="1400"/>
              <a:t>a given problem in a shorter time</a:t>
            </a:r>
            <a:r>
              <a:rPr lang="en-US" sz="1400"/>
              <a:t>.</a:t>
            </a:r>
            <a:endParaRPr/>
          </a:p>
          <a:p>
            <a:pPr indent="-288000" lvl="2" marL="576000" rtl="0" algn="l">
              <a:spcBef>
                <a:spcPts val="0"/>
              </a:spcBef>
              <a:spcAft>
                <a:spcPts val="0"/>
              </a:spcAft>
              <a:buClr>
                <a:srgbClr val="002A41"/>
              </a:buClr>
              <a:buSzPts val="1400"/>
              <a:buChar char="–"/>
            </a:pPr>
            <a:r>
              <a:rPr lang="en-US" sz="1400"/>
              <a:t>Problem size is </a:t>
            </a:r>
            <a:r>
              <a:rPr i="1" lang="en-US" sz="1400"/>
              <a:t>fixed</a:t>
            </a:r>
            <a:r>
              <a:rPr lang="en-US" sz="1400"/>
              <a:t>, time taken to solution reduces with additional processors.</a:t>
            </a:r>
            <a:endParaRPr/>
          </a:p>
          <a:p>
            <a:pPr indent="-288000" lvl="2" marL="576000" rtl="0" algn="l">
              <a:spcBef>
                <a:spcPts val="0"/>
              </a:spcBef>
              <a:spcAft>
                <a:spcPts val="0"/>
              </a:spcAft>
              <a:buClr>
                <a:srgbClr val="002A41"/>
              </a:buClr>
              <a:buSzPts val="1400"/>
              <a:buChar char="–"/>
            </a:pPr>
            <a:r>
              <a:rPr lang="en-US" sz="1400"/>
              <a:t>Ideally time taken </a:t>
            </a:r>
            <a:r>
              <a:rPr lang="en-US" sz="1400">
                <a:solidFill>
                  <a:srgbClr val="0000FF"/>
                </a:solidFill>
              </a:rPr>
              <a:t>reduces in direct proportion to number of processes used</a:t>
            </a:r>
            <a:r>
              <a:rPr lang="en-US" sz="1400"/>
              <a:t>.</a:t>
            </a:r>
            <a:endParaRPr/>
          </a:p>
          <a:p>
            <a:pPr indent="-288000" lvl="1" marL="288000" rtl="0" algn="l">
              <a:spcBef>
                <a:spcPts val="800"/>
              </a:spcBef>
              <a:spcAft>
                <a:spcPts val="0"/>
              </a:spcAft>
              <a:buSzPts val="1400"/>
              <a:buChar char="•"/>
            </a:pPr>
            <a:r>
              <a:rPr lang="en-US" sz="1400" u="sng"/>
              <a:t>Weak scaling</a:t>
            </a:r>
            <a:endParaRPr u="sng"/>
          </a:p>
          <a:p>
            <a:pPr indent="-288000" lvl="2" marL="576000" rtl="0" algn="l">
              <a:spcBef>
                <a:spcPts val="0"/>
              </a:spcBef>
              <a:spcAft>
                <a:spcPts val="0"/>
              </a:spcAft>
              <a:buClr>
                <a:srgbClr val="002A41"/>
              </a:buClr>
              <a:buSzPts val="1400"/>
              <a:buChar char="–"/>
            </a:pPr>
            <a:r>
              <a:rPr lang="en-US" sz="1400"/>
              <a:t>User wishes to solve </a:t>
            </a:r>
            <a:r>
              <a:rPr i="1" lang="en-US" sz="1400"/>
              <a:t>a bigger problem in the same time</a:t>
            </a:r>
            <a:r>
              <a:rPr lang="en-US" sz="1400"/>
              <a:t>.</a:t>
            </a:r>
            <a:endParaRPr/>
          </a:p>
          <a:p>
            <a:pPr indent="-288000" lvl="2" marL="576000" rtl="0" algn="l">
              <a:spcBef>
                <a:spcPts val="0"/>
              </a:spcBef>
              <a:spcAft>
                <a:spcPts val="0"/>
              </a:spcAft>
              <a:buClr>
                <a:srgbClr val="002A41"/>
              </a:buClr>
              <a:buSzPts val="1400"/>
              <a:buChar char="–"/>
            </a:pPr>
            <a:r>
              <a:rPr lang="en-US" sz="1400"/>
              <a:t>Problem size </a:t>
            </a:r>
            <a:r>
              <a:rPr i="1" lang="en-US" sz="1400"/>
              <a:t>scales</a:t>
            </a:r>
            <a:r>
              <a:rPr lang="en-US" sz="1400"/>
              <a:t> with number of processes</a:t>
            </a:r>
            <a:endParaRPr/>
          </a:p>
          <a:p>
            <a:pPr indent="-288000" lvl="2" marL="576000" rtl="0" algn="l">
              <a:spcBef>
                <a:spcPts val="0"/>
              </a:spcBef>
              <a:spcAft>
                <a:spcPts val="0"/>
              </a:spcAft>
              <a:buClr>
                <a:srgbClr val="002A41"/>
              </a:buClr>
              <a:buSzPts val="1400"/>
              <a:buChar char="–"/>
            </a:pPr>
            <a:r>
              <a:rPr lang="en-US" sz="1400"/>
              <a:t>Ideally time taken is </a:t>
            </a:r>
            <a:r>
              <a:rPr lang="en-US" sz="1400">
                <a:solidFill>
                  <a:srgbClr val="0000FF"/>
                </a:solidFill>
              </a:rPr>
              <a:t>constant</a:t>
            </a:r>
            <a:r>
              <a:rPr lang="en-US" sz="1400"/>
              <a:t> and problem </a:t>
            </a:r>
            <a:r>
              <a:rPr lang="en-US" sz="1400">
                <a:solidFill>
                  <a:srgbClr val="0000FF"/>
                </a:solidFill>
              </a:rPr>
              <a:t>scales directly with number of processes used</a:t>
            </a:r>
            <a:r>
              <a:rPr lang="en-US" sz="1400"/>
              <a:t>.</a:t>
            </a:r>
            <a:endParaRPr/>
          </a:p>
        </p:txBody>
      </p:sp>
      <p:grpSp>
        <p:nvGrpSpPr>
          <p:cNvPr id="286" name="Google Shape;286;p17"/>
          <p:cNvGrpSpPr/>
          <p:nvPr/>
        </p:nvGrpSpPr>
        <p:grpSpPr>
          <a:xfrm>
            <a:off x="7901926" y="1417594"/>
            <a:ext cx="1249059" cy="3731954"/>
            <a:chOff x="7901926" y="1417594"/>
            <a:chExt cx="1249059" cy="3731954"/>
          </a:xfrm>
        </p:grpSpPr>
        <p:pic>
          <p:nvPicPr>
            <p:cNvPr id="287" name="Google Shape;287;p1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88" name="Google Shape;288;p1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89" name="Google Shape;289;p1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96" name="Google Shape;296;p18"/>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Amdahl’s Law</a:t>
            </a:r>
            <a:endParaRPr/>
          </a:p>
          <a:p>
            <a:pPr indent="-288000" lvl="1" marL="288000" rtl="0" algn="l">
              <a:spcBef>
                <a:spcPts val="800"/>
              </a:spcBef>
              <a:spcAft>
                <a:spcPts val="0"/>
              </a:spcAft>
              <a:buSzPts val="1400"/>
              <a:buChar char="•"/>
            </a:pPr>
            <a:r>
              <a:rPr lang="en-US" sz="1400"/>
              <a:t>No parallel programming course is complete without Amdahl’s Law!</a:t>
            </a:r>
            <a:endParaRPr/>
          </a:p>
          <a:p>
            <a:pPr indent="-288000" lvl="1" marL="288000" rtl="0" algn="l">
              <a:spcBef>
                <a:spcPts val="800"/>
              </a:spcBef>
              <a:spcAft>
                <a:spcPts val="0"/>
              </a:spcAft>
              <a:buSzPts val="1400"/>
              <a:buChar char="•"/>
            </a:pPr>
            <a:r>
              <a:rPr lang="en-US" sz="1400"/>
              <a:t>Used to estimate potential speedup.</a:t>
            </a:r>
            <a:endParaRPr/>
          </a:p>
          <a:p>
            <a:pPr indent="-288000" lvl="1" marL="288000" rtl="0" algn="l">
              <a:spcBef>
                <a:spcPts val="800"/>
              </a:spcBef>
              <a:spcAft>
                <a:spcPts val="0"/>
              </a:spcAft>
              <a:buSzPts val="1400"/>
              <a:buChar char="•"/>
            </a:pPr>
            <a:r>
              <a:rPr lang="en-US" sz="1400"/>
              <a:t>Expresses that the potential speedup is limited by the sequential part of the program.</a:t>
            </a:r>
            <a:endParaRPr/>
          </a:p>
          <a:p>
            <a:pPr indent="-288000" lvl="1" marL="288000" rtl="0" algn="l">
              <a:spcBef>
                <a:spcPts val="800"/>
              </a:spcBef>
              <a:spcAft>
                <a:spcPts val="0"/>
              </a:spcAft>
              <a:buSzPts val="1400"/>
              <a:buChar char="•"/>
            </a:pPr>
            <a:r>
              <a:rPr lang="en-US" sz="1400"/>
              <a:t>For example, if 5% of the algorithm is serial, then the maximum possible speedup is 1/0.05 = 20. Any parallel program will be at best 20x faster than the serial version.</a:t>
            </a:r>
            <a:endParaRPr/>
          </a:p>
          <a:p>
            <a:pPr indent="-288000" lvl="1" marL="288000" rtl="0" algn="l">
              <a:spcBef>
                <a:spcPts val="800"/>
              </a:spcBef>
              <a:spcAft>
                <a:spcPts val="0"/>
              </a:spcAft>
              <a:buSzPts val="1400"/>
              <a:buChar char="•"/>
            </a:pPr>
            <a:r>
              <a:rPr b="1" lang="en-US" sz="1400" u="sng"/>
              <a:t>BUT</a:t>
            </a:r>
            <a:r>
              <a:rPr lang="en-US" sz="1400"/>
              <a:t> this omits possibility of new parallel algorithms with smaller f, use of higher speed and memory (e.g. cache only) and that the time spent in serial execution is an ever decreasing percentage of the total time as the problem size is increased</a:t>
            </a:r>
            <a:endParaRPr/>
          </a:p>
          <a:p>
            <a:pPr indent="-288000" lvl="1" marL="288000" rtl="0" algn="l">
              <a:spcBef>
                <a:spcPts val="800"/>
              </a:spcBef>
              <a:spcAft>
                <a:spcPts val="0"/>
              </a:spcAft>
              <a:buSzPts val="1400"/>
              <a:buChar char="•"/>
            </a:pPr>
            <a:r>
              <a:rPr lang="en-US" sz="1400"/>
              <a:t>In practice, Amdahl’s Law has little relevance</a:t>
            </a:r>
            <a:endParaRPr/>
          </a:p>
          <a:p>
            <a:pPr indent="-288000" lvl="2" marL="576000" rtl="0" algn="l">
              <a:spcBef>
                <a:spcPts val="800"/>
              </a:spcBef>
              <a:spcAft>
                <a:spcPts val="0"/>
              </a:spcAft>
              <a:buClr>
                <a:srgbClr val="002A41"/>
              </a:buClr>
              <a:buSzPts val="1400"/>
              <a:buChar char="–"/>
            </a:pPr>
            <a:r>
              <a:rPr lang="en-US" sz="1400"/>
              <a:t>Parallel solutions exist for almost all computational problems</a:t>
            </a:r>
            <a:endParaRPr/>
          </a:p>
          <a:p>
            <a:pPr indent="-288000" lvl="2" marL="576000" rtl="0" algn="l">
              <a:spcBef>
                <a:spcPts val="800"/>
              </a:spcBef>
              <a:spcAft>
                <a:spcPts val="0"/>
              </a:spcAft>
              <a:buClr>
                <a:srgbClr val="002A41"/>
              </a:buClr>
              <a:buSzPts val="1400"/>
              <a:buChar char="–"/>
            </a:pPr>
            <a:r>
              <a:rPr lang="en-US" sz="1400"/>
              <a:t>Scalability is usually limited by communications, latency, idling / load balancing</a:t>
            </a:r>
            <a:endParaRPr/>
          </a:p>
        </p:txBody>
      </p:sp>
      <p:grpSp>
        <p:nvGrpSpPr>
          <p:cNvPr id="297" name="Google Shape;297;p18"/>
          <p:cNvGrpSpPr/>
          <p:nvPr/>
        </p:nvGrpSpPr>
        <p:grpSpPr>
          <a:xfrm>
            <a:off x="7901926" y="1417594"/>
            <a:ext cx="1249059" cy="3731954"/>
            <a:chOff x="7901926" y="1417594"/>
            <a:chExt cx="1249059" cy="3731954"/>
          </a:xfrm>
        </p:grpSpPr>
        <p:pic>
          <p:nvPicPr>
            <p:cNvPr id="298" name="Google Shape;298;p1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99" name="Google Shape;299;p1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300" name="Google Shape;300;p1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307" name="Google Shape;307;p19"/>
          <p:cNvSpPr txBox="1"/>
          <p:nvPr>
            <p:ph idx="1" type="body"/>
          </p:nvPr>
        </p:nvSpPr>
        <p:spPr>
          <a:xfrm>
            <a:off x="621553" y="1076678"/>
            <a:ext cx="7281472" cy="2059841"/>
          </a:xfrm>
          <a:prstGeom prst="rect">
            <a:avLst/>
          </a:prstGeom>
          <a:blipFill rotWithShape="1">
            <a:blip r:embed="rId3">
              <a:alphaModFix/>
            </a:blip>
            <a:stretch>
              <a:fillRect b="-90230" l="-1423" r="-334" t="-2957"/>
            </a:stretch>
          </a:blipFill>
          <a:ln>
            <a:noFill/>
          </a:ln>
        </p:spPr>
        <p:txBody>
          <a:bodyPr anchorCtr="0" anchor="t" bIns="0" lIns="0" spcFirstLastPara="1" rIns="0" wrap="square" tIns="0">
            <a:noAutofit/>
          </a:bodyPr>
          <a:lstStyle/>
          <a:p>
            <a:pPr indent="0" lvl="0" marL="0" rtl="0" algn="l">
              <a:spcBef>
                <a:spcPts val="0"/>
              </a:spcBef>
              <a:spcAft>
                <a:spcPts val="0"/>
              </a:spcAft>
              <a:buSzPts val="1800"/>
              <a:buNone/>
            </a:pPr>
            <a:r>
              <a:rPr lang="en-US"/>
              <a:t> </a:t>
            </a:r>
            <a:endParaRPr/>
          </a:p>
        </p:txBody>
      </p:sp>
      <p:grpSp>
        <p:nvGrpSpPr>
          <p:cNvPr id="308" name="Google Shape;308;p19"/>
          <p:cNvGrpSpPr/>
          <p:nvPr/>
        </p:nvGrpSpPr>
        <p:grpSpPr>
          <a:xfrm>
            <a:off x="7901926" y="1417594"/>
            <a:ext cx="1249059" cy="3731954"/>
            <a:chOff x="7901926" y="1417594"/>
            <a:chExt cx="1249059" cy="3731954"/>
          </a:xfrm>
        </p:grpSpPr>
        <p:pic>
          <p:nvPicPr>
            <p:cNvPr id="309" name="Google Shape;309;p19"/>
            <p:cNvPicPr preferRelativeResize="0"/>
            <p:nvPr/>
          </p:nvPicPr>
          <p:blipFill rotWithShape="1">
            <a:blip r:embed="rId4">
              <a:alphaModFix/>
            </a:blip>
            <a:srcRect b="0" l="0" r="0" t="0"/>
            <a:stretch/>
          </p:blipFill>
          <p:spPr>
            <a:xfrm>
              <a:off x="7901926" y="1417594"/>
              <a:ext cx="1245249" cy="1245249"/>
            </a:xfrm>
            <a:prstGeom prst="rect">
              <a:avLst/>
            </a:prstGeom>
            <a:noFill/>
            <a:ln>
              <a:noFill/>
            </a:ln>
          </p:spPr>
        </p:pic>
        <p:pic>
          <p:nvPicPr>
            <p:cNvPr id="310" name="Google Shape;310;p19"/>
            <p:cNvPicPr preferRelativeResize="0"/>
            <p:nvPr/>
          </p:nvPicPr>
          <p:blipFill rotWithShape="1">
            <a:blip r:embed="rId5">
              <a:alphaModFix/>
            </a:blip>
            <a:srcRect b="0" l="0" r="0" t="0"/>
            <a:stretch/>
          </p:blipFill>
          <p:spPr>
            <a:xfrm flipH="1">
              <a:off x="7903025" y="2665203"/>
              <a:ext cx="1244150" cy="1242172"/>
            </a:xfrm>
            <a:prstGeom prst="rect">
              <a:avLst/>
            </a:prstGeom>
            <a:noFill/>
            <a:ln>
              <a:noFill/>
            </a:ln>
          </p:spPr>
        </p:pic>
        <p:sp>
          <p:nvSpPr>
            <p:cNvPr id="311" name="Google Shape;311;p1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cube" id="312" name="Google Shape;312;p19"/>
          <p:cNvPicPr preferRelativeResize="0"/>
          <p:nvPr/>
        </p:nvPicPr>
        <p:blipFill rotWithShape="1">
          <a:blip r:embed="rId6">
            <a:alphaModFix/>
          </a:blip>
          <a:srcRect b="0" l="0" r="0" t="0"/>
          <a:stretch/>
        </p:blipFill>
        <p:spPr>
          <a:xfrm>
            <a:off x="1578072" y="2202257"/>
            <a:ext cx="1971970" cy="1482040"/>
          </a:xfrm>
          <a:prstGeom prst="rect">
            <a:avLst/>
          </a:prstGeom>
          <a:noFill/>
          <a:ln>
            <a:noFill/>
          </a:ln>
        </p:spPr>
      </p:pic>
      <p:sp>
        <p:nvSpPr>
          <p:cNvPr id="313" name="Google Shape;313;p19"/>
          <p:cNvSpPr/>
          <p:nvPr/>
        </p:nvSpPr>
        <p:spPr>
          <a:xfrm>
            <a:off x="3748192" y="2700961"/>
            <a:ext cx="1095726" cy="484632"/>
          </a:xfrm>
          <a:prstGeom prst="rightArrow">
            <a:avLst>
              <a:gd fmla="val 50000" name="adj1"/>
              <a:gd fmla="val 50000" name="adj2"/>
            </a:avLst>
          </a:prstGeom>
          <a:gradFill>
            <a:gsLst>
              <a:gs pos="0">
                <a:srgbClr val="00BEFF"/>
              </a:gs>
              <a:gs pos="100000">
                <a:srgbClr val="6DE1FF"/>
              </a:gs>
            </a:gsLst>
            <a:lin ang="16200000" scaled="0"/>
          </a:gradFill>
          <a:ln cap="flat" cmpd="sng" w="9525">
            <a:solidFill>
              <a:srgbClr val="00ABE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My Documents\Talks and Presentations\Journal Club Mar 03\box3.gif" id="314" name="Google Shape;314;p19"/>
          <p:cNvPicPr preferRelativeResize="0"/>
          <p:nvPr/>
        </p:nvPicPr>
        <p:blipFill rotWithShape="1">
          <a:blip r:embed="rId7">
            <a:alphaModFix/>
          </a:blip>
          <a:srcRect b="0" l="0" r="0" t="0"/>
          <a:stretch/>
        </p:blipFill>
        <p:spPr>
          <a:xfrm>
            <a:off x="4992342" y="2200034"/>
            <a:ext cx="1971970" cy="1482078"/>
          </a:xfrm>
          <a:prstGeom prst="rect">
            <a:avLst/>
          </a:prstGeom>
          <a:noFill/>
          <a:ln>
            <a:noFill/>
          </a:ln>
        </p:spPr>
      </p:pic>
      <p:sp>
        <p:nvSpPr>
          <p:cNvPr id="315" name="Google Shape;315;p19"/>
          <p:cNvSpPr txBox="1"/>
          <p:nvPr/>
        </p:nvSpPr>
        <p:spPr>
          <a:xfrm>
            <a:off x="3673761" y="2571759"/>
            <a:ext cx="1006109"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Split over </a:t>
            </a:r>
            <a:r>
              <a:rPr b="0" i="1" lang="en-US" sz="1400" u="none" cap="none" strike="noStrike">
                <a:solidFill>
                  <a:schemeClr val="dk1"/>
                </a:solidFill>
                <a:latin typeface="Calibri"/>
                <a:ea typeface="Calibri"/>
                <a:cs typeface="Calibri"/>
                <a:sym typeface="Calibri"/>
              </a:rPr>
              <a:t>n</a:t>
            </a:r>
            <a:endParaRPr/>
          </a:p>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processors</a:t>
            </a:r>
            <a:endParaRPr/>
          </a:p>
        </p:txBody>
      </p:sp>
      <p:sp>
        <p:nvSpPr>
          <p:cNvPr id="316" name="Google Shape;316;p19"/>
          <p:cNvSpPr txBox="1"/>
          <p:nvPr/>
        </p:nvSpPr>
        <p:spPr>
          <a:xfrm>
            <a:off x="4925755" y="2803267"/>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1</a:t>
            </a:r>
            <a:endParaRPr/>
          </a:p>
        </p:txBody>
      </p:sp>
      <p:sp>
        <p:nvSpPr>
          <p:cNvPr id="317" name="Google Shape;317;p19"/>
          <p:cNvSpPr txBox="1"/>
          <p:nvPr/>
        </p:nvSpPr>
        <p:spPr>
          <a:xfrm>
            <a:off x="5051459" y="2842209"/>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2</a:t>
            </a:r>
            <a:endParaRPr/>
          </a:p>
        </p:txBody>
      </p:sp>
      <p:sp>
        <p:nvSpPr>
          <p:cNvPr id="318" name="Google Shape;318;p19"/>
          <p:cNvSpPr txBox="1"/>
          <p:nvPr/>
        </p:nvSpPr>
        <p:spPr>
          <a:xfrm>
            <a:off x="5177163" y="2887825"/>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3</a:t>
            </a:r>
            <a:endParaRPr/>
          </a:p>
        </p:txBody>
      </p:sp>
      <p:sp>
        <p:nvSpPr>
          <p:cNvPr id="319" name="Google Shape;319;p19"/>
          <p:cNvSpPr txBox="1"/>
          <p:nvPr/>
        </p:nvSpPr>
        <p:spPr>
          <a:xfrm>
            <a:off x="5780339" y="3033424"/>
            <a:ext cx="26481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n</a:t>
            </a:r>
            <a:endParaRPr/>
          </a:p>
        </p:txBody>
      </p:sp>
      <p:sp>
        <p:nvSpPr>
          <p:cNvPr id="320" name="Google Shape;320;p19"/>
          <p:cNvSpPr txBox="1"/>
          <p:nvPr/>
        </p:nvSpPr>
        <p:spPr>
          <a:xfrm rot="775673">
            <a:off x="5295242" y="2857294"/>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327" name="Google Shape;327;p20"/>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a:t>Load balancing</a:t>
            </a:r>
            <a:endParaRPr sz="2200"/>
          </a:p>
          <a:p>
            <a:pPr indent="-288000" lvl="1" marL="288000" rtl="0" algn="l">
              <a:spcBef>
                <a:spcPts val="800"/>
              </a:spcBef>
              <a:spcAft>
                <a:spcPts val="0"/>
              </a:spcAft>
              <a:buSzPts val="1400"/>
              <a:buChar char="•"/>
            </a:pPr>
            <a:r>
              <a:rPr lang="en-US" sz="1400"/>
              <a:t>Whichever approach of decomposition is adopted, to achieve strong scaling, roughly similar amounts of work should be performed by each process</a:t>
            </a:r>
            <a:endParaRPr/>
          </a:p>
          <a:p>
            <a:pPr indent="-288000" lvl="1" marL="288000" rtl="0" algn="l">
              <a:spcBef>
                <a:spcPts val="800"/>
              </a:spcBef>
              <a:spcAft>
                <a:spcPts val="0"/>
              </a:spcAft>
              <a:buSzPts val="1400"/>
              <a:buChar char="•"/>
            </a:pPr>
            <a:r>
              <a:rPr i="1" lang="en-US" sz="1400"/>
              <a:t>Static</a:t>
            </a:r>
            <a:r>
              <a:rPr lang="en-US" sz="1400"/>
              <a:t> load balancing</a:t>
            </a:r>
            <a:endParaRPr/>
          </a:p>
          <a:p>
            <a:pPr indent="-288000" lvl="2" marL="576000" rtl="0" algn="l">
              <a:spcBef>
                <a:spcPts val="0"/>
              </a:spcBef>
              <a:spcAft>
                <a:spcPts val="0"/>
              </a:spcAft>
              <a:buClr>
                <a:srgbClr val="002A41"/>
              </a:buClr>
              <a:buSzPts val="1400"/>
              <a:buChar char="–"/>
            </a:pPr>
            <a:r>
              <a:rPr lang="en-US" sz="1400"/>
              <a:t>Typically there are the same number of tasks as processes</a:t>
            </a:r>
            <a:endParaRPr/>
          </a:p>
          <a:p>
            <a:pPr indent="-288000" lvl="2" marL="576000" rtl="0" algn="l">
              <a:spcBef>
                <a:spcPts val="0"/>
              </a:spcBef>
              <a:spcAft>
                <a:spcPts val="0"/>
              </a:spcAft>
              <a:buClr>
                <a:srgbClr val="002A41"/>
              </a:buClr>
              <a:buSzPts val="1400"/>
              <a:buChar char="–"/>
            </a:pPr>
            <a:r>
              <a:rPr lang="en-US" sz="1400"/>
              <a:t>Balanced before execution, either before compilation or at start time</a:t>
            </a:r>
            <a:endParaRPr/>
          </a:p>
          <a:p>
            <a:pPr indent="-288000" lvl="1" marL="288000" rtl="0" algn="l">
              <a:spcBef>
                <a:spcPts val="800"/>
              </a:spcBef>
              <a:spcAft>
                <a:spcPts val="0"/>
              </a:spcAft>
              <a:buSzPts val="1400"/>
              <a:buChar char="•"/>
            </a:pPr>
            <a:r>
              <a:rPr i="1" lang="en-US" sz="1400"/>
              <a:t>Dynamic</a:t>
            </a:r>
            <a:r>
              <a:rPr lang="en-US" sz="1400"/>
              <a:t> load balancing</a:t>
            </a:r>
            <a:endParaRPr/>
          </a:p>
          <a:p>
            <a:pPr indent="-288000" lvl="2" marL="576000" rtl="0" algn="l">
              <a:spcBef>
                <a:spcPts val="0"/>
              </a:spcBef>
              <a:spcAft>
                <a:spcPts val="0"/>
              </a:spcAft>
              <a:buClr>
                <a:srgbClr val="002A41"/>
              </a:buClr>
              <a:buSzPts val="1400"/>
              <a:buChar char="–"/>
            </a:pPr>
            <a:r>
              <a:rPr lang="en-US" sz="1400"/>
              <a:t>Typically there are a much larger number of tasks than processes</a:t>
            </a:r>
            <a:endParaRPr/>
          </a:p>
          <a:p>
            <a:pPr indent="-288000" lvl="2" marL="576000" rtl="0" algn="l">
              <a:spcBef>
                <a:spcPts val="0"/>
              </a:spcBef>
              <a:spcAft>
                <a:spcPts val="0"/>
              </a:spcAft>
              <a:buClr>
                <a:srgbClr val="002A41"/>
              </a:buClr>
              <a:buSzPts val="1400"/>
              <a:buChar char="–"/>
            </a:pPr>
            <a:r>
              <a:rPr lang="en-US" sz="1400"/>
              <a:t>Tasks sit in a pool during execution waiting to be picked up by the next available process</a:t>
            </a:r>
            <a:endParaRPr/>
          </a:p>
          <a:p>
            <a:pPr indent="-288000" lvl="1" marL="288000" rtl="0" algn="l">
              <a:spcBef>
                <a:spcPts val="0"/>
              </a:spcBef>
              <a:spcAft>
                <a:spcPts val="0"/>
              </a:spcAft>
              <a:buSzPts val="1400"/>
              <a:buChar char="•"/>
            </a:pPr>
            <a:r>
              <a:rPr lang="en-US" sz="1400"/>
              <a:t>In recent times, dynamic balancing has now begun to replace classical examples of static load balancing (e.g. splitting a grid) as it can often scale better to larger numbers of processors (to exascale).</a:t>
            </a:r>
            <a:endParaRPr sz="1400"/>
          </a:p>
          <a:p>
            <a:pPr indent="-288000" lvl="1" marL="288000" rtl="0" algn="l">
              <a:spcBef>
                <a:spcPts val="0"/>
              </a:spcBef>
              <a:spcAft>
                <a:spcPts val="0"/>
              </a:spcAft>
              <a:buSzPts val="1400"/>
              <a:buChar char="•"/>
            </a:pPr>
            <a:r>
              <a:rPr lang="en-US" sz="1400"/>
              <a:t>Good load-balancing and efficient communication can clearly all be ruined by:</a:t>
            </a:r>
            <a:endParaRPr sz="1400"/>
          </a:p>
          <a:p>
            <a:pPr indent="0" lvl="0" marL="0" rtl="0" algn="ctr">
              <a:spcBef>
                <a:spcPts val="0"/>
              </a:spcBef>
              <a:spcAft>
                <a:spcPts val="0"/>
              </a:spcAft>
              <a:buClr>
                <a:srgbClr val="0000FF"/>
              </a:buClr>
              <a:buSzPts val="1400"/>
              <a:buNone/>
            </a:pPr>
            <a:r>
              <a:rPr lang="en-US" sz="1400">
                <a:solidFill>
                  <a:srgbClr val="0000FF"/>
                </a:solidFill>
              </a:rPr>
              <a:t>Poor process placement!</a:t>
            </a:r>
            <a:endParaRPr sz="1400">
              <a:solidFill>
                <a:srgbClr val="0000FF"/>
              </a:solidFill>
            </a:endParaRPr>
          </a:p>
          <a:p>
            <a:pPr indent="-288000" lvl="1" marL="288000" rtl="0" algn="l">
              <a:spcBef>
                <a:spcPts val="0"/>
              </a:spcBef>
              <a:spcAft>
                <a:spcPts val="0"/>
              </a:spcAft>
              <a:buSzPts val="1400"/>
              <a:buChar char="•"/>
            </a:pPr>
            <a:r>
              <a:t/>
            </a:r>
            <a:endParaRPr sz="1400"/>
          </a:p>
          <a:p>
            <a:pPr indent="-288000" lvl="1" marL="288000" rtl="0" algn="l">
              <a:spcBef>
                <a:spcPts val="0"/>
              </a:spcBef>
              <a:spcAft>
                <a:spcPts val="0"/>
              </a:spcAft>
              <a:buSzPts val="1400"/>
              <a:buChar char="•"/>
            </a:pPr>
            <a:r>
              <a:t/>
            </a:r>
            <a:endParaRPr sz="1400"/>
          </a:p>
        </p:txBody>
      </p:sp>
      <p:grpSp>
        <p:nvGrpSpPr>
          <p:cNvPr id="328" name="Google Shape;328;p20"/>
          <p:cNvGrpSpPr/>
          <p:nvPr/>
        </p:nvGrpSpPr>
        <p:grpSpPr>
          <a:xfrm>
            <a:off x="7901926" y="1417594"/>
            <a:ext cx="1249059" cy="3731954"/>
            <a:chOff x="7901926" y="1417594"/>
            <a:chExt cx="1249059" cy="3731954"/>
          </a:xfrm>
        </p:grpSpPr>
        <p:pic>
          <p:nvPicPr>
            <p:cNvPr id="329" name="Google Shape;329;p2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330" name="Google Shape;330;p2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331" name="Google Shape;331;p2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Course Outline</a:t>
            </a:r>
            <a:endParaRPr/>
          </a:p>
        </p:txBody>
      </p:sp>
      <p:sp>
        <p:nvSpPr>
          <p:cNvPr id="124" name="Google Shape;124;p2"/>
          <p:cNvSpPr txBox="1"/>
          <p:nvPr>
            <p:ph idx="1" type="body"/>
          </p:nvPr>
        </p:nvSpPr>
        <p:spPr>
          <a:xfrm>
            <a:off x="621552" y="1134734"/>
            <a:ext cx="7276564"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Basics of parallel programming with MPI using Durham University’s supercomputer, Hamilton.</a:t>
            </a:r>
            <a:br>
              <a:rPr lang="en-US"/>
            </a:br>
            <a:endParaRPr/>
          </a:p>
          <a:p>
            <a:pPr indent="0" lvl="1" marL="0" rtl="0" algn="l">
              <a:spcBef>
                <a:spcPts val="800"/>
              </a:spcBef>
              <a:spcAft>
                <a:spcPts val="0"/>
              </a:spcAft>
              <a:buSzPts val="1800"/>
              <a:buNone/>
            </a:pPr>
            <a:r>
              <a:rPr lang="en-US"/>
              <a:t>Aims of the course:</a:t>
            </a:r>
            <a:endParaRPr/>
          </a:p>
          <a:p>
            <a:pPr indent="-288000" lvl="1" marL="288000" rtl="0" algn="l">
              <a:spcBef>
                <a:spcPts val="800"/>
              </a:spcBef>
              <a:spcAft>
                <a:spcPts val="0"/>
              </a:spcAft>
              <a:buSzPts val="1800"/>
              <a:buChar char="•"/>
            </a:pPr>
            <a:r>
              <a:rPr lang="en-US"/>
              <a:t>Get introduced to parallel programming;</a:t>
            </a:r>
            <a:endParaRPr/>
          </a:p>
          <a:p>
            <a:pPr indent="-288000" lvl="1" marL="288000" rtl="0" algn="l">
              <a:spcBef>
                <a:spcPts val="800"/>
              </a:spcBef>
              <a:spcAft>
                <a:spcPts val="0"/>
              </a:spcAft>
              <a:buSzPts val="1800"/>
              <a:buChar char="•"/>
            </a:pPr>
            <a:r>
              <a:rPr lang="en-US"/>
              <a:t>Learn how to use MPI commands to pass messages;</a:t>
            </a:r>
            <a:endParaRPr/>
          </a:p>
          <a:p>
            <a:pPr indent="-288000" lvl="1" marL="288000" rtl="0" algn="l">
              <a:spcBef>
                <a:spcPts val="800"/>
              </a:spcBef>
              <a:spcAft>
                <a:spcPts val="0"/>
              </a:spcAft>
              <a:buSzPts val="1800"/>
              <a:buChar char="•"/>
            </a:pPr>
            <a:r>
              <a:rPr lang="en-US"/>
              <a:t>Learn about collective and combined parallel communications;</a:t>
            </a:r>
            <a:endParaRPr/>
          </a:p>
          <a:p>
            <a:pPr indent="-288000" lvl="1" marL="288000" rtl="0" algn="l">
              <a:spcBef>
                <a:spcPts val="800"/>
              </a:spcBef>
              <a:spcAft>
                <a:spcPts val="0"/>
              </a:spcAft>
              <a:buSzPts val="1800"/>
              <a:buChar char="•"/>
            </a:pPr>
            <a:r>
              <a:rPr lang="en-US"/>
              <a:t>Be familiarised with data handling and higher functions of MPI;</a:t>
            </a:r>
            <a:endParaRPr/>
          </a:p>
          <a:p>
            <a:pPr indent="-288000" lvl="1" marL="288000" rtl="0" algn="l">
              <a:spcBef>
                <a:spcPts val="800"/>
              </a:spcBef>
              <a:spcAft>
                <a:spcPts val="0"/>
              </a:spcAft>
              <a:buSzPts val="1800"/>
              <a:buChar char="•"/>
            </a:pPr>
            <a:r>
              <a:rPr lang="en-US"/>
              <a:t>Some examples of the best parallel use of a supercomputer.</a:t>
            </a:r>
            <a:endParaRPr/>
          </a:p>
        </p:txBody>
      </p:sp>
      <p:grpSp>
        <p:nvGrpSpPr>
          <p:cNvPr id="125" name="Google Shape;125;p2"/>
          <p:cNvGrpSpPr/>
          <p:nvPr/>
        </p:nvGrpSpPr>
        <p:grpSpPr>
          <a:xfrm>
            <a:off x="7901926" y="1417594"/>
            <a:ext cx="1249059" cy="3731954"/>
            <a:chOff x="7901926" y="1417594"/>
            <a:chExt cx="1249059" cy="3731954"/>
          </a:xfrm>
        </p:grpSpPr>
        <p:pic>
          <p:nvPicPr>
            <p:cNvPr id="126" name="Google Shape;126;p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27" name="Google Shape;127;p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28" name="Google Shape;128;p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24"/>
          <p:cNvGrpSpPr/>
          <p:nvPr/>
        </p:nvGrpSpPr>
        <p:grpSpPr>
          <a:xfrm>
            <a:off x="91806" y="40548"/>
            <a:ext cx="2151324" cy="1393368"/>
            <a:chOff x="0" y="672"/>
            <a:chExt cx="1344" cy="1056"/>
          </a:xfrm>
        </p:grpSpPr>
        <p:sp>
          <p:nvSpPr>
            <p:cNvPr id="337" name="Google Shape;337;p24"/>
            <p:cNvSpPr/>
            <p:nvPr/>
          </p:nvSpPr>
          <p:spPr>
            <a:xfrm>
              <a:off x="0" y="672"/>
              <a:ext cx="1344" cy="1056"/>
            </a:xfrm>
            <a:prstGeom prst="ellipse">
              <a:avLst/>
            </a:prstGeom>
            <a:solidFill>
              <a:schemeClr val="accent1">
                <a:alpha val="2784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8" name="Google Shape;338;p24"/>
            <p:cNvGrpSpPr/>
            <p:nvPr/>
          </p:nvGrpSpPr>
          <p:grpSpPr>
            <a:xfrm>
              <a:off x="96" y="864"/>
              <a:ext cx="1152" cy="319"/>
              <a:chOff x="295" y="800"/>
              <a:chExt cx="272" cy="272"/>
            </a:xfrm>
          </p:grpSpPr>
          <p:sp>
            <p:nvSpPr>
              <p:cNvPr id="339" name="Google Shape;339;p24"/>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4"/>
              <p:cNvSpPr txBox="1"/>
              <p:nvPr/>
            </p:nvSpPr>
            <p:spPr>
              <a:xfrm>
                <a:off x="340" y="845"/>
                <a:ext cx="181" cy="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Processor</a:t>
                </a:r>
                <a:endParaRPr/>
              </a:p>
            </p:txBody>
          </p:sp>
        </p:grpSp>
        <p:sp>
          <p:nvSpPr>
            <p:cNvPr id="341" name="Google Shape;341;p24"/>
            <p:cNvSpPr txBox="1"/>
            <p:nvPr/>
          </p:nvSpPr>
          <p:spPr>
            <a:xfrm>
              <a:off x="240" y="1344"/>
              <a:ext cx="864"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342" name="Google Shape;342;p24"/>
            <p:cNvCxnSpPr/>
            <p:nvPr/>
          </p:nvCxnSpPr>
          <p:spPr>
            <a:xfrm>
              <a:off x="672" y="1152"/>
              <a:ext cx="0" cy="192"/>
            </a:xfrm>
            <a:prstGeom prst="straightConnector1">
              <a:avLst/>
            </a:prstGeom>
            <a:noFill/>
            <a:ln cap="flat" cmpd="sng" w="9525">
              <a:solidFill>
                <a:schemeClr val="dk1"/>
              </a:solidFill>
              <a:prstDash val="solid"/>
              <a:round/>
              <a:headEnd len="med" w="med" type="none"/>
              <a:tailEnd len="med" w="med" type="none"/>
            </a:ln>
          </p:spPr>
        </p:cxnSp>
      </p:grpSp>
      <p:sp>
        <p:nvSpPr>
          <p:cNvPr id="343" name="Google Shape;343;p24"/>
          <p:cNvSpPr txBox="1"/>
          <p:nvPr/>
        </p:nvSpPr>
        <p:spPr>
          <a:xfrm>
            <a:off x="2233310" y="5015"/>
            <a:ext cx="14759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Sequential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process</a:t>
            </a:r>
            <a:endParaRPr/>
          </a:p>
        </p:txBody>
      </p:sp>
      <p:cxnSp>
        <p:nvCxnSpPr>
          <p:cNvPr id="344" name="Google Shape;344;p24"/>
          <p:cNvCxnSpPr/>
          <p:nvPr/>
        </p:nvCxnSpPr>
        <p:spPr>
          <a:xfrm>
            <a:off x="-67276" y="4029488"/>
            <a:ext cx="9219959" cy="0"/>
          </a:xfrm>
          <a:prstGeom prst="straightConnector1">
            <a:avLst/>
          </a:prstGeom>
          <a:noFill/>
          <a:ln cap="flat" cmpd="sng" w="9525">
            <a:solidFill>
              <a:schemeClr val="dk1"/>
            </a:solidFill>
            <a:prstDash val="solid"/>
            <a:round/>
            <a:headEnd len="med" w="med" type="none"/>
            <a:tailEnd len="med" w="med" type="none"/>
          </a:ln>
        </p:spPr>
      </p:cxnSp>
      <p:sp>
        <p:nvSpPr>
          <p:cNvPr id="345" name="Google Shape;345;p24"/>
          <p:cNvSpPr txBox="1"/>
          <p:nvPr/>
        </p:nvSpPr>
        <p:spPr>
          <a:xfrm>
            <a:off x="242570" y="4210708"/>
            <a:ext cx="8528462"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Communications network</a:t>
            </a:r>
            <a:endParaRPr/>
          </a:p>
        </p:txBody>
      </p:sp>
      <p:sp>
        <p:nvSpPr>
          <p:cNvPr id="346" name="Google Shape;346;p24"/>
          <p:cNvSpPr txBox="1"/>
          <p:nvPr/>
        </p:nvSpPr>
        <p:spPr>
          <a:xfrm>
            <a:off x="242570" y="3515780"/>
            <a:ext cx="8528462" cy="36933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Message passing interface</a:t>
            </a:r>
            <a:endParaRPr/>
          </a:p>
        </p:txBody>
      </p:sp>
      <p:cxnSp>
        <p:nvCxnSpPr>
          <p:cNvPr id="347" name="Google Shape;347;p24"/>
          <p:cNvCxnSpPr/>
          <p:nvPr/>
        </p:nvCxnSpPr>
        <p:spPr>
          <a:xfrm>
            <a:off x="1822072" y="2938072"/>
            <a:ext cx="921996" cy="443344"/>
          </a:xfrm>
          <a:prstGeom prst="straightConnector1">
            <a:avLst/>
          </a:prstGeom>
          <a:noFill/>
          <a:ln cap="flat" cmpd="sng" w="9525">
            <a:solidFill>
              <a:schemeClr val="dk1"/>
            </a:solidFill>
            <a:prstDash val="solid"/>
            <a:round/>
            <a:headEnd len="med" w="med" type="none"/>
            <a:tailEnd len="med" w="med" type="triangle"/>
          </a:ln>
        </p:spPr>
      </p:cxnSp>
      <p:cxnSp>
        <p:nvCxnSpPr>
          <p:cNvPr id="348" name="Google Shape;348;p24"/>
          <p:cNvCxnSpPr/>
          <p:nvPr/>
        </p:nvCxnSpPr>
        <p:spPr>
          <a:xfrm flipH="1" rot="10800000">
            <a:off x="6393511" y="2874734"/>
            <a:ext cx="998829" cy="506679"/>
          </a:xfrm>
          <a:prstGeom prst="straightConnector1">
            <a:avLst/>
          </a:prstGeom>
          <a:noFill/>
          <a:ln cap="flat" cmpd="sng" w="9525">
            <a:solidFill>
              <a:schemeClr val="dk1"/>
            </a:solidFill>
            <a:prstDash val="solid"/>
            <a:round/>
            <a:headEnd len="med" w="med" type="none"/>
            <a:tailEnd len="med" w="med" type="triangle"/>
          </a:ln>
        </p:spPr>
      </p:cxnSp>
      <p:cxnSp>
        <p:nvCxnSpPr>
          <p:cNvPr id="349" name="Google Shape;349;p24"/>
          <p:cNvCxnSpPr/>
          <p:nvPr/>
        </p:nvCxnSpPr>
        <p:spPr>
          <a:xfrm>
            <a:off x="2814916" y="4000844"/>
            <a:ext cx="614664" cy="316675"/>
          </a:xfrm>
          <a:prstGeom prst="straightConnector1">
            <a:avLst/>
          </a:prstGeom>
          <a:noFill/>
          <a:ln cap="flat" cmpd="sng" w="9525">
            <a:solidFill>
              <a:schemeClr val="dk1"/>
            </a:solidFill>
            <a:prstDash val="dot"/>
            <a:round/>
            <a:headEnd len="med" w="med" type="none"/>
            <a:tailEnd len="med" w="med" type="triangle"/>
          </a:ln>
        </p:spPr>
      </p:cxnSp>
      <p:cxnSp>
        <p:nvCxnSpPr>
          <p:cNvPr id="350" name="Google Shape;350;p24"/>
          <p:cNvCxnSpPr/>
          <p:nvPr/>
        </p:nvCxnSpPr>
        <p:spPr>
          <a:xfrm flipH="1" rot="10800000">
            <a:off x="5710516" y="4000842"/>
            <a:ext cx="614664" cy="316675"/>
          </a:xfrm>
          <a:prstGeom prst="straightConnector1">
            <a:avLst/>
          </a:prstGeom>
          <a:noFill/>
          <a:ln cap="flat" cmpd="sng" w="9525">
            <a:solidFill>
              <a:schemeClr val="dk1"/>
            </a:solidFill>
            <a:prstDash val="dot"/>
            <a:round/>
            <a:headEnd len="med" w="med" type="none"/>
            <a:tailEnd len="med" w="med" type="triangle"/>
          </a:ln>
        </p:spPr>
      </p:cxnSp>
      <p:grpSp>
        <p:nvGrpSpPr>
          <p:cNvPr id="351" name="Google Shape;351;p24"/>
          <p:cNvGrpSpPr/>
          <p:nvPr/>
        </p:nvGrpSpPr>
        <p:grpSpPr>
          <a:xfrm>
            <a:off x="46721" y="88173"/>
            <a:ext cx="9043883" cy="2933193"/>
            <a:chOff x="48" y="657"/>
            <a:chExt cx="5650" cy="2223"/>
          </a:xfrm>
        </p:grpSpPr>
        <p:sp>
          <p:nvSpPr>
            <p:cNvPr id="352" name="Google Shape;352;p24"/>
            <p:cNvSpPr/>
            <p:nvPr/>
          </p:nvSpPr>
          <p:spPr>
            <a:xfrm>
              <a:off x="48" y="1824"/>
              <a:ext cx="1344" cy="1056"/>
            </a:xfrm>
            <a:prstGeom prst="ellipse">
              <a:avLst/>
            </a:prstGeom>
            <a:solidFill>
              <a:schemeClr val="accent1">
                <a:alpha val="2784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53" name="Google Shape;353;p24"/>
            <p:cNvGrpSpPr/>
            <p:nvPr/>
          </p:nvGrpSpPr>
          <p:grpSpPr>
            <a:xfrm>
              <a:off x="144" y="2016"/>
              <a:ext cx="1152" cy="319"/>
              <a:chOff x="295" y="800"/>
              <a:chExt cx="272" cy="272"/>
            </a:xfrm>
          </p:grpSpPr>
          <p:sp>
            <p:nvSpPr>
              <p:cNvPr id="354" name="Google Shape;354;p24"/>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4"/>
              <p:cNvSpPr txBox="1"/>
              <p:nvPr/>
            </p:nvSpPr>
            <p:spPr>
              <a:xfrm>
                <a:off x="340" y="845"/>
                <a:ext cx="181" cy="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Processor</a:t>
                </a:r>
                <a:endParaRPr/>
              </a:p>
            </p:txBody>
          </p:sp>
        </p:grpSp>
        <p:sp>
          <p:nvSpPr>
            <p:cNvPr id="356" name="Google Shape;356;p24"/>
            <p:cNvSpPr txBox="1"/>
            <p:nvPr/>
          </p:nvSpPr>
          <p:spPr>
            <a:xfrm>
              <a:off x="288" y="2496"/>
              <a:ext cx="864"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357" name="Google Shape;357;p24"/>
            <p:cNvCxnSpPr/>
            <p:nvPr/>
          </p:nvCxnSpPr>
          <p:spPr>
            <a:xfrm>
              <a:off x="720" y="2304"/>
              <a:ext cx="0" cy="192"/>
            </a:xfrm>
            <a:prstGeom prst="straightConnector1">
              <a:avLst/>
            </a:prstGeom>
            <a:noFill/>
            <a:ln cap="flat" cmpd="sng" w="9525">
              <a:solidFill>
                <a:schemeClr val="dk1"/>
              </a:solidFill>
              <a:prstDash val="solid"/>
              <a:round/>
              <a:headEnd len="med" w="med" type="none"/>
              <a:tailEnd len="med" w="med" type="none"/>
            </a:ln>
          </p:spPr>
        </p:cxnSp>
        <p:sp>
          <p:nvSpPr>
            <p:cNvPr id="358" name="Google Shape;358;p24"/>
            <p:cNvSpPr/>
            <p:nvPr/>
          </p:nvSpPr>
          <p:spPr>
            <a:xfrm>
              <a:off x="1488" y="1824"/>
              <a:ext cx="1344" cy="1056"/>
            </a:xfrm>
            <a:prstGeom prst="ellipse">
              <a:avLst/>
            </a:prstGeom>
            <a:solidFill>
              <a:schemeClr val="accent2">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59" name="Google Shape;359;p24"/>
            <p:cNvGrpSpPr/>
            <p:nvPr/>
          </p:nvGrpSpPr>
          <p:grpSpPr>
            <a:xfrm>
              <a:off x="1584" y="2016"/>
              <a:ext cx="1152" cy="319"/>
              <a:chOff x="295" y="800"/>
              <a:chExt cx="272" cy="272"/>
            </a:xfrm>
          </p:grpSpPr>
          <p:sp>
            <p:nvSpPr>
              <p:cNvPr id="360" name="Google Shape;360;p24"/>
              <p:cNvSpPr/>
              <p:nvPr/>
            </p:nvSpPr>
            <p:spPr>
              <a:xfrm>
                <a:off x="295" y="800"/>
                <a:ext cx="272" cy="272"/>
              </a:xfrm>
              <a:prstGeom prst="ellipse">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4"/>
              <p:cNvSpPr txBox="1"/>
              <p:nvPr/>
            </p:nvSpPr>
            <p:spPr>
              <a:xfrm>
                <a:off x="340" y="845"/>
                <a:ext cx="181" cy="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Processor</a:t>
                </a:r>
                <a:endParaRPr/>
              </a:p>
            </p:txBody>
          </p:sp>
        </p:grpSp>
        <p:sp>
          <p:nvSpPr>
            <p:cNvPr id="362" name="Google Shape;362;p24"/>
            <p:cNvSpPr txBox="1"/>
            <p:nvPr/>
          </p:nvSpPr>
          <p:spPr>
            <a:xfrm>
              <a:off x="1728" y="2496"/>
              <a:ext cx="864" cy="231"/>
            </a:xfrm>
            <a:prstGeom prst="rect">
              <a:avLst/>
            </a:prstGeom>
            <a:solidFill>
              <a:schemeClr val="hlink">
                <a:alpha val="49803"/>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363" name="Google Shape;363;p24"/>
            <p:cNvCxnSpPr/>
            <p:nvPr/>
          </p:nvCxnSpPr>
          <p:spPr>
            <a:xfrm>
              <a:off x="2160" y="2304"/>
              <a:ext cx="0" cy="192"/>
            </a:xfrm>
            <a:prstGeom prst="straightConnector1">
              <a:avLst/>
            </a:prstGeom>
            <a:noFill/>
            <a:ln cap="flat" cmpd="sng" w="9525">
              <a:solidFill>
                <a:schemeClr val="dk1"/>
              </a:solidFill>
              <a:prstDash val="solid"/>
              <a:round/>
              <a:headEnd len="med" w="med" type="none"/>
              <a:tailEnd len="med" w="med" type="none"/>
            </a:ln>
          </p:spPr>
        </p:cxnSp>
        <p:sp>
          <p:nvSpPr>
            <p:cNvPr id="364" name="Google Shape;364;p24"/>
            <p:cNvSpPr/>
            <p:nvPr/>
          </p:nvSpPr>
          <p:spPr>
            <a:xfrm>
              <a:off x="2928" y="1824"/>
              <a:ext cx="1344" cy="1056"/>
            </a:xfrm>
            <a:prstGeom prst="ellipse">
              <a:avLst/>
            </a:prstGeom>
            <a:solidFill>
              <a:schemeClr val="lt2">
                <a:alpha val="2784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65" name="Google Shape;365;p24"/>
            <p:cNvGrpSpPr/>
            <p:nvPr/>
          </p:nvGrpSpPr>
          <p:grpSpPr>
            <a:xfrm>
              <a:off x="3024" y="2016"/>
              <a:ext cx="1152" cy="319"/>
              <a:chOff x="295" y="800"/>
              <a:chExt cx="272" cy="272"/>
            </a:xfrm>
          </p:grpSpPr>
          <p:sp>
            <p:nvSpPr>
              <p:cNvPr id="366" name="Google Shape;366;p24"/>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4"/>
              <p:cNvSpPr txBox="1"/>
              <p:nvPr/>
            </p:nvSpPr>
            <p:spPr>
              <a:xfrm>
                <a:off x="340" y="845"/>
                <a:ext cx="181" cy="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Processor</a:t>
                </a:r>
                <a:endParaRPr/>
              </a:p>
            </p:txBody>
          </p:sp>
        </p:grpSp>
        <p:sp>
          <p:nvSpPr>
            <p:cNvPr id="368" name="Google Shape;368;p24"/>
            <p:cNvSpPr txBox="1"/>
            <p:nvPr/>
          </p:nvSpPr>
          <p:spPr>
            <a:xfrm>
              <a:off x="3168" y="2496"/>
              <a:ext cx="864"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369" name="Google Shape;369;p24"/>
            <p:cNvCxnSpPr/>
            <p:nvPr/>
          </p:nvCxnSpPr>
          <p:spPr>
            <a:xfrm>
              <a:off x="3600" y="2304"/>
              <a:ext cx="0" cy="192"/>
            </a:xfrm>
            <a:prstGeom prst="straightConnector1">
              <a:avLst/>
            </a:prstGeom>
            <a:noFill/>
            <a:ln cap="flat" cmpd="sng" w="9525">
              <a:solidFill>
                <a:schemeClr val="dk1"/>
              </a:solidFill>
              <a:prstDash val="solid"/>
              <a:round/>
              <a:headEnd len="med" w="med" type="none"/>
              <a:tailEnd len="med" w="med" type="none"/>
            </a:ln>
          </p:spPr>
        </p:cxnSp>
        <p:sp>
          <p:nvSpPr>
            <p:cNvPr id="370" name="Google Shape;370;p24"/>
            <p:cNvSpPr/>
            <p:nvPr/>
          </p:nvSpPr>
          <p:spPr>
            <a:xfrm>
              <a:off x="4354" y="1824"/>
              <a:ext cx="1344" cy="1056"/>
            </a:xfrm>
            <a:prstGeom prst="ellipse">
              <a:avLst/>
            </a:prstGeom>
            <a:solidFill>
              <a:schemeClr val="folHlink">
                <a:alpha val="2784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1" name="Google Shape;371;p24"/>
            <p:cNvGrpSpPr/>
            <p:nvPr/>
          </p:nvGrpSpPr>
          <p:grpSpPr>
            <a:xfrm>
              <a:off x="4444" y="2017"/>
              <a:ext cx="1152" cy="319"/>
              <a:chOff x="279" y="842"/>
              <a:chExt cx="272" cy="272"/>
            </a:xfrm>
          </p:grpSpPr>
          <p:sp>
            <p:nvSpPr>
              <p:cNvPr id="372" name="Google Shape;372;p24"/>
              <p:cNvSpPr/>
              <p:nvPr/>
            </p:nvSpPr>
            <p:spPr>
              <a:xfrm>
                <a:off x="279" y="842"/>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4"/>
              <p:cNvSpPr txBox="1"/>
              <p:nvPr/>
            </p:nvSpPr>
            <p:spPr>
              <a:xfrm>
                <a:off x="322" y="878"/>
                <a:ext cx="181" cy="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Processor</a:t>
                </a:r>
                <a:endParaRPr/>
              </a:p>
            </p:txBody>
          </p:sp>
        </p:grpSp>
        <p:sp>
          <p:nvSpPr>
            <p:cNvPr id="374" name="Google Shape;374;p24"/>
            <p:cNvSpPr txBox="1"/>
            <p:nvPr/>
          </p:nvSpPr>
          <p:spPr>
            <a:xfrm>
              <a:off x="4656" y="2511"/>
              <a:ext cx="737" cy="233"/>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375" name="Google Shape;375;p24"/>
            <p:cNvCxnSpPr/>
            <p:nvPr/>
          </p:nvCxnSpPr>
          <p:spPr>
            <a:xfrm>
              <a:off x="4989" y="2325"/>
              <a:ext cx="0" cy="192"/>
            </a:xfrm>
            <a:prstGeom prst="straightConnector1">
              <a:avLst/>
            </a:prstGeom>
            <a:noFill/>
            <a:ln cap="flat" cmpd="sng" w="9525">
              <a:solidFill>
                <a:schemeClr val="dk1"/>
              </a:solidFill>
              <a:prstDash val="solid"/>
              <a:round/>
              <a:headEnd len="med" w="med" type="none"/>
              <a:tailEnd len="med" w="med" type="none"/>
            </a:ln>
          </p:spPr>
        </p:cxnSp>
        <p:sp>
          <p:nvSpPr>
            <p:cNvPr id="376" name="Google Shape;376;p24"/>
            <p:cNvSpPr txBox="1"/>
            <p:nvPr/>
          </p:nvSpPr>
          <p:spPr>
            <a:xfrm>
              <a:off x="3266" y="657"/>
              <a:ext cx="1950" cy="87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u="sng">
                  <a:solidFill>
                    <a:schemeClr val="dk1"/>
                  </a:solidFill>
                  <a:latin typeface="Calibri"/>
                  <a:ea typeface="Calibri"/>
                  <a:cs typeface="Calibri"/>
                  <a:sym typeface="Calibri"/>
                </a:rPr>
                <a:t>The </a:t>
              </a:r>
              <a:br>
                <a:rPr lang="en-US" sz="2800" u="sng">
                  <a:solidFill>
                    <a:schemeClr val="dk1"/>
                  </a:solidFill>
                  <a:latin typeface="Calibri"/>
                  <a:ea typeface="Calibri"/>
                  <a:cs typeface="Calibri"/>
                  <a:sym typeface="Calibri"/>
                </a:rPr>
              </a:br>
              <a:r>
                <a:rPr lang="en-US" sz="2800" u="sng">
                  <a:solidFill>
                    <a:schemeClr val="dk1"/>
                  </a:solidFill>
                  <a:latin typeface="Calibri"/>
                  <a:ea typeface="Calibri"/>
                  <a:cs typeface="Calibri"/>
                  <a:sym typeface="Calibri"/>
                </a:rPr>
                <a:t>Message-Passing Paradigm</a:t>
              </a:r>
              <a:endParaRPr/>
            </a:p>
          </p:txBody>
        </p:sp>
        <p:sp>
          <p:nvSpPr>
            <p:cNvPr id="377" name="Google Shape;377;p24"/>
            <p:cNvSpPr txBox="1"/>
            <p:nvPr/>
          </p:nvSpPr>
          <p:spPr>
            <a:xfrm>
              <a:off x="48" y="2256"/>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378" name="Google Shape;378;p24"/>
            <p:cNvSpPr txBox="1"/>
            <p:nvPr/>
          </p:nvSpPr>
          <p:spPr>
            <a:xfrm>
              <a:off x="1488" y="2253"/>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79" name="Google Shape;379;p24"/>
            <p:cNvSpPr txBox="1"/>
            <p:nvPr/>
          </p:nvSpPr>
          <p:spPr>
            <a:xfrm>
              <a:off x="2928" y="2208"/>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80" name="Google Shape;380;p24"/>
            <p:cNvSpPr txBox="1"/>
            <p:nvPr/>
          </p:nvSpPr>
          <p:spPr>
            <a:xfrm>
              <a:off x="4416" y="2205"/>
              <a:ext cx="24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grpSp>
      <p:sp>
        <p:nvSpPr>
          <p:cNvPr id="381" name="Google Shape;381;p24"/>
          <p:cNvSpPr txBox="1"/>
          <p:nvPr/>
        </p:nvSpPr>
        <p:spPr>
          <a:xfrm>
            <a:off x="3525767" y="995500"/>
            <a:ext cx="2056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Parallel 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388" name="Google Shape;388;p25"/>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a:t>The General Message Passing Paradigm</a:t>
            </a:r>
            <a:endParaRPr sz="1400"/>
          </a:p>
          <a:p>
            <a:pPr indent="-288000" lvl="1" marL="288000" rtl="0" algn="l">
              <a:spcBef>
                <a:spcPts val="800"/>
              </a:spcBef>
              <a:spcAft>
                <a:spcPts val="0"/>
              </a:spcAft>
              <a:buSzPts val="1400"/>
              <a:buChar char="•"/>
            </a:pPr>
            <a:r>
              <a:rPr lang="en-US" sz="1400"/>
              <a:t>All variables are private to each process. Values of variables are held in local memory – a distributed memory parallel computer</a:t>
            </a:r>
            <a:endParaRPr sz="1400"/>
          </a:p>
          <a:p>
            <a:pPr indent="-288000" lvl="1" marL="288000" rtl="0" algn="l">
              <a:spcBef>
                <a:spcPts val="800"/>
              </a:spcBef>
              <a:spcAft>
                <a:spcPts val="0"/>
              </a:spcAft>
              <a:buSzPts val="1400"/>
              <a:buChar char="•"/>
            </a:pPr>
            <a:r>
              <a:rPr lang="en-US" sz="1400"/>
              <a:t>Processes communicate via special subroutine calls to an external library</a:t>
            </a:r>
            <a:endParaRPr sz="1400"/>
          </a:p>
          <a:p>
            <a:pPr indent="-288000" lvl="1" marL="288000" rtl="0" algn="l">
              <a:spcBef>
                <a:spcPts val="800"/>
              </a:spcBef>
              <a:spcAft>
                <a:spcPts val="0"/>
              </a:spcAft>
              <a:buSzPts val="1400"/>
              <a:buChar char="•"/>
            </a:pPr>
            <a:r>
              <a:rPr lang="en-US" sz="1400"/>
              <a:t>Typically:</a:t>
            </a:r>
            <a:endParaRPr/>
          </a:p>
          <a:p>
            <a:pPr indent="-288000" lvl="2" marL="576000" rtl="0" algn="l">
              <a:spcBef>
                <a:spcPts val="0"/>
              </a:spcBef>
              <a:spcAft>
                <a:spcPts val="0"/>
              </a:spcAft>
              <a:buClr>
                <a:srgbClr val="002A41"/>
              </a:buClr>
              <a:buSzPts val="1400"/>
              <a:buChar char="–"/>
            </a:pPr>
            <a:r>
              <a:rPr lang="en-US" sz="1400"/>
              <a:t>Communications are written in a conventional sequential language</a:t>
            </a:r>
            <a:endParaRPr/>
          </a:p>
          <a:p>
            <a:pPr indent="-288000" lvl="2" marL="576000" rtl="0" algn="l">
              <a:spcBef>
                <a:spcPts val="0"/>
              </a:spcBef>
              <a:spcAft>
                <a:spcPts val="0"/>
              </a:spcAft>
              <a:buClr>
                <a:srgbClr val="002A41"/>
              </a:buClr>
              <a:buSzPts val="1400"/>
              <a:buChar char="–"/>
            </a:pPr>
            <a:r>
              <a:rPr lang="en-US" sz="1400"/>
              <a:t>A single program is compiled and executed across each processor</a:t>
            </a:r>
            <a:endParaRPr/>
          </a:p>
          <a:p>
            <a:pPr indent="-288000" lvl="2" marL="576000" rtl="0" algn="l">
              <a:spcBef>
                <a:spcPts val="0"/>
              </a:spcBef>
              <a:spcAft>
                <a:spcPts val="0"/>
              </a:spcAft>
              <a:buClr>
                <a:srgbClr val="002A41"/>
              </a:buClr>
              <a:buSzPts val="1400"/>
              <a:buChar char="–"/>
            </a:pPr>
            <a:r>
              <a:rPr lang="en-US" sz="1400"/>
              <a:t>There is a generic interface i.e. the method/route of communication is hidden. </a:t>
            </a:r>
            <a:endParaRPr/>
          </a:p>
        </p:txBody>
      </p:sp>
      <p:grpSp>
        <p:nvGrpSpPr>
          <p:cNvPr id="389" name="Google Shape;389;p25"/>
          <p:cNvGrpSpPr/>
          <p:nvPr/>
        </p:nvGrpSpPr>
        <p:grpSpPr>
          <a:xfrm>
            <a:off x="7901926" y="1417594"/>
            <a:ext cx="1249059" cy="3731954"/>
            <a:chOff x="7901926" y="1417594"/>
            <a:chExt cx="1249059" cy="3731954"/>
          </a:xfrm>
        </p:grpSpPr>
        <p:pic>
          <p:nvPicPr>
            <p:cNvPr id="390" name="Google Shape;390;p2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391" name="Google Shape;391;p2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392" name="Google Shape;392;p2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399" name="Google Shape;399;p26"/>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Machine architecture and the General Message Passing Paradigm</a:t>
            </a:r>
            <a:endParaRPr/>
          </a:p>
        </p:txBody>
      </p:sp>
      <p:grpSp>
        <p:nvGrpSpPr>
          <p:cNvPr id="400" name="Google Shape;400;p26"/>
          <p:cNvGrpSpPr/>
          <p:nvPr/>
        </p:nvGrpSpPr>
        <p:grpSpPr>
          <a:xfrm>
            <a:off x="7901926" y="1417594"/>
            <a:ext cx="1249059" cy="3731954"/>
            <a:chOff x="7901926" y="1417594"/>
            <a:chExt cx="1249059" cy="3731954"/>
          </a:xfrm>
        </p:grpSpPr>
        <p:pic>
          <p:nvPicPr>
            <p:cNvPr id="401" name="Google Shape;401;p2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402" name="Google Shape;402;p2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403" name="Google Shape;403;p2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4" name="Google Shape;404;p26"/>
          <p:cNvSpPr txBox="1"/>
          <p:nvPr/>
        </p:nvSpPr>
        <p:spPr>
          <a:xfrm>
            <a:off x="3433982" y="4770980"/>
            <a:ext cx="990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Cache</a:t>
            </a:r>
            <a:endParaRPr/>
          </a:p>
        </p:txBody>
      </p:sp>
      <p:grpSp>
        <p:nvGrpSpPr>
          <p:cNvPr id="405" name="Google Shape;405;p26"/>
          <p:cNvGrpSpPr/>
          <p:nvPr/>
        </p:nvGrpSpPr>
        <p:grpSpPr>
          <a:xfrm>
            <a:off x="1251228" y="4697757"/>
            <a:ext cx="3527425" cy="431800"/>
            <a:chOff x="158" y="3702"/>
            <a:chExt cx="2222" cy="272"/>
          </a:xfrm>
        </p:grpSpPr>
        <p:sp>
          <p:nvSpPr>
            <p:cNvPr id="406" name="Google Shape;406;p26"/>
            <p:cNvSpPr txBox="1"/>
            <p:nvPr/>
          </p:nvSpPr>
          <p:spPr>
            <a:xfrm>
              <a:off x="1338" y="3748"/>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grpSp>
          <p:nvGrpSpPr>
            <p:cNvPr id="407" name="Google Shape;407;p26"/>
            <p:cNvGrpSpPr/>
            <p:nvPr/>
          </p:nvGrpSpPr>
          <p:grpSpPr>
            <a:xfrm>
              <a:off x="158" y="3702"/>
              <a:ext cx="272" cy="272"/>
              <a:chOff x="295" y="800"/>
              <a:chExt cx="272" cy="272"/>
            </a:xfrm>
          </p:grpSpPr>
          <p:sp>
            <p:nvSpPr>
              <p:cNvPr id="408" name="Google Shape;408;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sp>
          <p:nvSpPr>
            <p:cNvPr id="410" name="Google Shape;410;p26"/>
            <p:cNvSpPr txBox="1"/>
            <p:nvPr/>
          </p:nvSpPr>
          <p:spPr>
            <a:xfrm>
              <a:off x="430" y="3748"/>
              <a:ext cx="1950"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Processor</a:t>
              </a:r>
              <a:endParaRPr/>
            </a:p>
          </p:txBody>
        </p:sp>
      </p:grpSp>
      <p:grpSp>
        <p:nvGrpSpPr>
          <p:cNvPr id="411" name="Google Shape;411;p26"/>
          <p:cNvGrpSpPr/>
          <p:nvPr/>
        </p:nvGrpSpPr>
        <p:grpSpPr>
          <a:xfrm>
            <a:off x="4526241" y="1216370"/>
            <a:ext cx="2881312" cy="2755900"/>
            <a:chOff x="249" y="799"/>
            <a:chExt cx="1815" cy="1736"/>
          </a:xfrm>
        </p:grpSpPr>
        <p:grpSp>
          <p:nvGrpSpPr>
            <p:cNvPr id="412" name="Google Shape;412;p26"/>
            <p:cNvGrpSpPr/>
            <p:nvPr/>
          </p:nvGrpSpPr>
          <p:grpSpPr>
            <a:xfrm>
              <a:off x="249" y="800"/>
              <a:ext cx="272" cy="272"/>
              <a:chOff x="295" y="800"/>
              <a:chExt cx="272" cy="272"/>
            </a:xfrm>
          </p:grpSpPr>
          <p:sp>
            <p:nvSpPr>
              <p:cNvPr id="413" name="Google Shape;413;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4" name="Google Shape;414;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15" name="Google Shape;415;p26"/>
            <p:cNvGrpSpPr/>
            <p:nvPr/>
          </p:nvGrpSpPr>
          <p:grpSpPr>
            <a:xfrm>
              <a:off x="793" y="799"/>
              <a:ext cx="272" cy="272"/>
              <a:chOff x="295" y="800"/>
              <a:chExt cx="272" cy="272"/>
            </a:xfrm>
          </p:grpSpPr>
          <p:sp>
            <p:nvSpPr>
              <p:cNvPr id="416" name="Google Shape;416;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7" name="Google Shape;417;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18" name="Google Shape;418;p26"/>
            <p:cNvGrpSpPr/>
            <p:nvPr/>
          </p:nvGrpSpPr>
          <p:grpSpPr>
            <a:xfrm>
              <a:off x="1293" y="799"/>
              <a:ext cx="272" cy="272"/>
              <a:chOff x="295" y="800"/>
              <a:chExt cx="272" cy="272"/>
            </a:xfrm>
          </p:grpSpPr>
          <p:sp>
            <p:nvSpPr>
              <p:cNvPr id="419" name="Google Shape;419;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0" name="Google Shape;420;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21" name="Google Shape;421;p26"/>
            <p:cNvGrpSpPr/>
            <p:nvPr/>
          </p:nvGrpSpPr>
          <p:grpSpPr>
            <a:xfrm>
              <a:off x="1791" y="799"/>
              <a:ext cx="272" cy="272"/>
              <a:chOff x="295" y="800"/>
              <a:chExt cx="272" cy="272"/>
            </a:xfrm>
          </p:grpSpPr>
          <p:sp>
            <p:nvSpPr>
              <p:cNvPr id="422" name="Google Shape;422;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3" name="Google Shape;423;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sp>
          <p:nvSpPr>
            <p:cNvPr id="424" name="Google Shape;424;p26"/>
            <p:cNvSpPr txBox="1"/>
            <p:nvPr/>
          </p:nvSpPr>
          <p:spPr>
            <a:xfrm>
              <a:off x="295"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25" name="Google Shape;425;p26"/>
            <p:cNvSpPr txBox="1"/>
            <p:nvPr/>
          </p:nvSpPr>
          <p:spPr>
            <a:xfrm>
              <a:off x="839"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26" name="Google Shape;426;p26"/>
            <p:cNvSpPr txBox="1"/>
            <p:nvPr/>
          </p:nvSpPr>
          <p:spPr>
            <a:xfrm>
              <a:off x="1338"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27" name="Google Shape;427;p26"/>
            <p:cNvSpPr txBox="1"/>
            <p:nvPr/>
          </p:nvSpPr>
          <p:spPr>
            <a:xfrm>
              <a:off x="1837"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28" name="Google Shape;428;p26"/>
            <p:cNvSpPr txBox="1"/>
            <p:nvPr/>
          </p:nvSpPr>
          <p:spPr>
            <a:xfrm>
              <a:off x="249" y="1842"/>
              <a:ext cx="1815" cy="194"/>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Interconnect</a:t>
              </a:r>
              <a:endParaRPr/>
            </a:p>
          </p:txBody>
        </p:sp>
        <p:sp>
          <p:nvSpPr>
            <p:cNvPr id="429" name="Google Shape;429;p26"/>
            <p:cNvSpPr txBox="1"/>
            <p:nvPr/>
          </p:nvSpPr>
          <p:spPr>
            <a:xfrm>
              <a:off x="249" y="2341"/>
              <a:ext cx="1815" cy="194"/>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Memory</a:t>
              </a:r>
              <a:endParaRPr/>
            </a:p>
          </p:txBody>
        </p:sp>
        <p:cxnSp>
          <p:nvCxnSpPr>
            <p:cNvPr id="430" name="Google Shape;430;p26"/>
            <p:cNvCxnSpPr/>
            <p:nvPr/>
          </p:nvCxnSpPr>
          <p:spPr>
            <a:xfrm>
              <a:off x="385"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31" name="Google Shape;431;p26"/>
            <p:cNvCxnSpPr/>
            <p:nvPr/>
          </p:nvCxnSpPr>
          <p:spPr>
            <a:xfrm>
              <a:off x="930"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32" name="Google Shape;432;p26"/>
            <p:cNvCxnSpPr/>
            <p:nvPr/>
          </p:nvCxnSpPr>
          <p:spPr>
            <a:xfrm>
              <a:off x="1429"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33" name="Google Shape;433;p26"/>
            <p:cNvCxnSpPr/>
            <p:nvPr/>
          </p:nvCxnSpPr>
          <p:spPr>
            <a:xfrm>
              <a:off x="1927"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34" name="Google Shape;434;p26"/>
            <p:cNvCxnSpPr/>
            <p:nvPr/>
          </p:nvCxnSpPr>
          <p:spPr>
            <a:xfrm>
              <a:off x="385"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26"/>
            <p:cNvCxnSpPr/>
            <p:nvPr/>
          </p:nvCxnSpPr>
          <p:spPr>
            <a:xfrm>
              <a:off x="930"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36" name="Google Shape;436;p26"/>
            <p:cNvCxnSpPr/>
            <p:nvPr/>
          </p:nvCxnSpPr>
          <p:spPr>
            <a:xfrm>
              <a:off x="1429"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37" name="Google Shape;437;p26"/>
            <p:cNvCxnSpPr/>
            <p:nvPr/>
          </p:nvCxnSpPr>
          <p:spPr>
            <a:xfrm>
              <a:off x="1927"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38" name="Google Shape;438;p26"/>
            <p:cNvCxnSpPr/>
            <p:nvPr/>
          </p:nvCxnSpPr>
          <p:spPr>
            <a:xfrm>
              <a:off x="1111" y="2069"/>
              <a:ext cx="0" cy="273"/>
            </a:xfrm>
            <a:prstGeom prst="straightConnector1">
              <a:avLst/>
            </a:prstGeom>
            <a:noFill/>
            <a:ln cap="flat" cmpd="sng" w="9525">
              <a:solidFill>
                <a:schemeClr val="dk1"/>
              </a:solidFill>
              <a:prstDash val="solid"/>
              <a:round/>
              <a:headEnd len="med" w="med" type="none"/>
              <a:tailEnd len="med" w="med" type="none"/>
            </a:ln>
          </p:spPr>
        </p:cxnSp>
      </p:grpSp>
      <p:sp>
        <p:nvSpPr>
          <p:cNvPr id="439" name="Google Shape;439;p26"/>
          <p:cNvSpPr txBox="1"/>
          <p:nvPr/>
        </p:nvSpPr>
        <p:spPr>
          <a:xfrm>
            <a:off x="4456018" y="3968120"/>
            <a:ext cx="342900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Shared-memory system.</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e.g. multiprocessor desktop PCs.</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Can use interconnect + memory as a communications network</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(the basis of mixed-mode parallelism)</a:t>
            </a:r>
            <a:endParaRPr/>
          </a:p>
        </p:txBody>
      </p:sp>
      <p:grpSp>
        <p:nvGrpSpPr>
          <p:cNvPr id="440" name="Google Shape;440;p26"/>
          <p:cNvGrpSpPr/>
          <p:nvPr/>
        </p:nvGrpSpPr>
        <p:grpSpPr>
          <a:xfrm>
            <a:off x="606643" y="1222850"/>
            <a:ext cx="3384550" cy="3497263"/>
            <a:chOff x="3185" y="799"/>
            <a:chExt cx="2132" cy="2203"/>
          </a:xfrm>
        </p:grpSpPr>
        <p:grpSp>
          <p:nvGrpSpPr>
            <p:cNvPr id="441" name="Google Shape;441;p26"/>
            <p:cNvGrpSpPr/>
            <p:nvPr/>
          </p:nvGrpSpPr>
          <p:grpSpPr>
            <a:xfrm>
              <a:off x="3198" y="799"/>
              <a:ext cx="1860" cy="1736"/>
              <a:chOff x="3198" y="799"/>
              <a:chExt cx="1860" cy="1736"/>
            </a:xfrm>
          </p:grpSpPr>
          <p:grpSp>
            <p:nvGrpSpPr>
              <p:cNvPr id="442" name="Google Shape;442;p26"/>
              <p:cNvGrpSpPr/>
              <p:nvPr/>
            </p:nvGrpSpPr>
            <p:grpSpPr>
              <a:xfrm>
                <a:off x="3198" y="800"/>
                <a:ext cx="272" cy="272"/>
                <a:chOff x="295" y="800"/>
                <a:chExt cx="272" cy="272"/>
              </a:xfrm>
            </p:grpSpPr>
            <p:sp>
              <p:nvSpPr>
                <p:cNvPr id="443" name="Google Shape;443;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45" name="Google Shape;445;p26"/>
              <p:cNvGrpSpPr/>
              <p:nvPr/>
            </p:nvGrpSpPr>
            <p:grpSpPr>
              <a:xfrm>
                <a:off x="3742" y="799"/>
                <a:ext cx="272" cy="272"/>
                <a:chOff x="295" y="800"/>
                <a:chExt cx="272" cy="272"/>
              </a:xfrm>
            </p:grpSpPr>
            <p:sp>
              <p:nvSpPr>
                <p:cNvPr id="446" name="Google Shape;446;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48" name="Google Shape;448;p26"/>
              <p:cNvGrpSpPr/>
              <p:nvPr/>
            </p:nvGrpSpPr>
            <p:grpSpPr>
              <a:xfrm>
                <a:off x="4242" y="799"/>
                <a:ext cx="272" cy="272"/>
                <a:chOff x="295" y="800"/>
                <a:chExt cx="272" cy="272"/>
              </a:xfrm>
            </p:grpSpPr>
            <p:sp>
              <p:nvSpPr>
                <p:cNvPr id="449" name="Google Shape;449;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grpSp>
            <p:nvGrpSpPr>
              <p:cNvPr id="451" name="Google Shape;451;p26"/>
              <p:cNvGrpSpPr/>
              <p:nvPr/>
            </p:nvGrpSpPr>
            <p:grpSpPr>
              <a:xfrm>
                <a:off x="4740" y="799"/>
                <a:ext cx="272" cy="272"/>
                <a:chOff x="295" y="800"/>
                <a:chExt cx="272" cy="272"/>
              </a:xfrm>
            </p:grpSpPr>
            <p:sp>
              <p:nvSpPr>
                <p:cNvPr id="452" name="Google Shape;452;p26"/>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3" name="Google Shape;453;p26"/>
                <p:cNvSpPr txBox="1"/>
                <p:nvPr/>
              </p:nvSpPr>
              <p:spPr>
                <a:xfrm>
                  <a:off x="340" y="845"/>
                  <a:ext cx="181" cy="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a:t>
                  </a:r>
                  <a:endParaRPr/>
                </a:p>
              </p:txBody>
            </p:sp>
          </p:grpSp>
          <p:sp>
            <p:nvSpPr>
              <p:cNvPr id="454" name="Google Shape;454;p26"/>
              <p:cNvSpPr txBox="1"/>
              <p:nvPr/>
            </p:nvSpPr>
            <p:spPr>
              <a:xfrm>
                <a:off x="3244"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55" name="Google Shape;455;p26"/>
              <p:cNvSpPr txBox="1"/>
              <p:nvPr/>
            </p:nvSpPr>
            <p:spPr>
              <a:xfrm>
                <a:off x="3788"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56" name="Google Shape;456;p26"/>
              <p:cNvSpPr txBox="1"/>
              <p:nvPr/>
            </p:nvSpPr>
            <p:spPr>
              <a:xfrm>
                <a:off x="4287"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57" name="Google Shape;457;p26"/>
              <p:cNvSpPr txBox="1"/>
              <p:nvPr/>
            </p:nvSpPr>
            <p:spPr>
              <a:xfrm>
                <a:off x="4786" y="1333"/>
                <a:ext cx="226" cy="194"/>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C</a:t>
                </a:r>
                <a:endParaRPr/>
              </a:p>
            </p:txBody>
          </p:sp>
          <p:sp>
            <p:nvSpPr>
              <p:cNvPr id="458" name="Google Shape;458;p26"/>
              <p:cNvSpPr txBox="1"/>
              <p:nvPr/>
            </p:nvSpPr>
            <p:spPr>
              <a:xfrm>
                <a:off x="3243" y="2341"/>
                <a:ext cx="1815" cy="194"/>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Interconnect</a:t>
                </a:r>
                <a:endParaRPr/>
              </a:p>
            </p:txBody>
          </p:sp>
          <p:sp>
            <p:nvSpPr>
              <p:cNvPr id="459" name="Google Shape;459;p26"/>
              <p:cNvSpPr txBox="1"/>
              <p:nvPr/>
            </p:nvSpPr>
            <p:spPr>
              <a:xfrm>
                <a:off x="3198" y="1842"/>
                <a:ext cx="317" cy="194"/>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a:t>
                </a:r>
                <a:endParaRPr/>
              </a:p>
            </p:txBody>
          </p:sp>
          <p:cxnSp>
            <p:nvCxnSpPr>
              <p:cNvPr id="460" name="Google Shape;460;p26"/>
              <p:cNvCxnSpPr/>
              <p:nvPr/>
            </p:nvCxnSpPr>
            <p:spPr>
              <a:xfrm>
                <a:off x="3334"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26"/>
              <p:cNvCxnSpPr/>
              <p:nvPr/>
            </p:nvCxnSpPr>
            <p:spPr>
              <a:xfrm>
                <a:off x="3879"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62" name="Google Shape;462;p26"/>
              <p:cNvCxnSpPr/>
              <p:nvPr/>
            </p:nvCxnSpPr>
            <p:spPr>
              <a:xfrm>
                <a:off x="4378"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63" name="Google Shape;463;p26"/>
              <p:cNvCxnSpPr/>
              <p:nvPr/>
            </p:nvCxnSpPr>
            <p:spPr>
              <a:xfrm>
                <a:off x="4876" y="1071"/>
                <a:ext cx="0" cy="273"/>
              </a:xfrm>
              <a:prstGeom prst="straightConnector1">
                <a:avLst/>
              </a:prstGeom>
              <a:noFill/>
              <a:ln cap="flat" cmpd="sng" w="9525">
                <a:solidFill>
                  <a:schemeClr val="dk1"/>
                </a:solidFill>
                <a:prstDash val="solid"/>
                <a:round/>
                <a:headEnd len="med" w="med" type="none"/>
                <a:tailEnd len="med" w="med" type="none"/>
              </a:ln>
            </p:spPr>
          </p:cxnSp>
          <p:cxnSp>
            <p:nvCxnSpPr>
              <p:cNvPr id="464" name="Google Shape;464;p26"/>
              <p:cNvCxnSpPr/>
              <p:nvPr/>
            </p:nvCxnSpPr>
            <p:spPr>
              <a:xfrm>
                <a:off x="3334"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65" name="Google Shape;465;p26"/>
              <p:cNvCxnSpPr/>
              <p:nvPr/>
            </p:nvCxnSpPr>
            <p:spPr>
              <a:xfrm>
                <a:off x="3879"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66" name="Google Shape;466;p26"/>
              <p:cNvCxnSpPr/>
              <p:nvPr/>
            </p:nvCxnSpPr>
            <p:spPr>
              <a:xfrm>
                <a:off x="4378"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67" name="Google Shape;467;p26"/>
              <p:cNvCxnSpPr/>
              <p:nvPr/>
            </p:nvCxnSpPr>
            <p:spPr>
              <a:xfrm>
                <a:off x="4876" y="1570"/>
                <a:ext cx="0" cy="273"/>
              </a:xfrm>
              <a:prstGeom prst="straightConnector1">
                <a:avLst/>
              </a:prstGeom>
              <a:noFill/>
              <a:ln cap="flat" cmpd="sng" w="9525">
                <a:solidFill>
                  <a:schemeClr val="dk1"/>
                </a:solidFill>
                <a:prstDash val="solid"/>
                <a:round/>
                <a:headEnd len="med" w="med" type="none"/>
                <a:tailEnd len="med" w="med" type="none"/>
              </a:ln>
            </p:spPr>
          </p:cxnSp>
          <p:cxnSp>
            <p:nvCxnSpPr>
              <p:cNvPr id="468" name="Google Shape;468;p26"/>
              <p:cNvCxnSpPr/>
              <p:nvPr/>
            </p:nvCxnSpPr>
            <p:spPr>
              <a:xfrm>
                <a:off x="3878" y="2069"/>
                <a:ext cx="0" cy="273"/>
              </a:xfrm>
              <a:prstGeom prst="straightConnector1">
                <a:avLst/>
              </a:prstGeom>
              <a:noFill/>
              <a:ln cap="flat" cmpd="sng" w="9525">
                <a:solidFill>
                  <a:schemeClr val="dk1"/>
                </a:solidFill>
                <a:prstDash val="solid"/>
                <a:round/>
                <a:headEnd len="med" w="med" type="none"/>
                <a:tailEnd len="med" w="med" type="none"/>
              </a:ln>
            </p:spPr>
          </p:cxnSp>
          <p:sp>
            <p:nvSpPr>
              <p:cNvPr id="469" name="Google Shape;469;p26"/>
              <p:cNvSpPr txBox="1"/>
              <p:nvPr/>
            </p:nvSpPr>
            <p:spPr>
              <a:xfrm>
                <a:off x="3742" y="1842"/>
                <a:ext cx="317" cy="194"/>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a:t>
                </a:r>
                <a:endParaRPr/>
              </a:p>
            </p:txBody>
          </p:sp>
          <p:sp>
            <p:nvSpPr>
              <p:cNvPr id="470" name="Google Shape;470;p26"/>
              <p:cNvSpPr txBox="1"/>
              <p:nvPr/>
            </p:nvSpPr>
            <p:spPr>
              <a:xfrm>
                <a:off x="4241" y="1842"/>
                <a:ext cx="317" cy="194"/>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a:t>
                </a:r>
                <a:endParaRPr/>
              </a:p>
            </p:txBody>
          </p:sp>
          <p:sp>
            <p:nvSpPr>
              <p:cNvPr id="471" name="Google Shape;471;p26"/>
              <p:cNvSpPr txBox="1"/>
              <p:nvPr/>
            </p:nvSpPr>
            <p:spPr>
              <a:xfrm>
                <a:off x="4694" y="1842"/>
                <a:ext cx="317" cy="194"/>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a:t>
                </a:r>
                <a:endParaRPr/>
              </a:p>
            </p:txBody>
          </p:sp>
          <p:cxnSp>
            <p:nvCxnSpPr>
              <p:cNvPr id="472" name="Google Shape;472;p26"/>
              <p:cNvCxnSpPr/>
              <p:nvPr/>
            </p:nvCxnSpPr>
            <p:spPr>
              <a:xfrm>
                <a:off x="3334" y="2069"/>
                <a:ext cx="0" cy="273"/>
              </a:xfrm>
              <a:prstGeom prst="straightConnector1">
                <a:avLst/>
              </a:prstGeom>
              <a:noFill/>
              <a:ln cap="flat" cmpd="sng" w="9525">
                <a:solidFill>
                  <a:schemeClr val="dk1"/>
                </a:solidFill>
                <a:prstDash val="solid"/>
                <a:round/>
                <a:headEnd len="med" w="med" type="none"/>
                <a:tailEnd len="med" w="med" type="none"/>
              </a:ln>
            </p:spPr>
          </p:cxnSp>
          <p:cxnSp>
            <p:nvCxnSpPr>
              <p:cNvPr id="473" name="Google Shape;473;p26"/>
              <p:cNvCxnSpPr/>
              <p:nvPr/>
            </p:nvCxnSpPr>
            <p:spPr>
              <a:xfrm>
                <a:off x="4377" y="2069"/>
                <a:ext cx="0" cy="273"/>
              </a:xfrm>
              <a:prstGeom prst="straightConnector1">
                <a:avLst/>
              </a:prstGeom>
              <a:noFill/>
              <a:ln cap="flat" cmpd="sng" w="9525">
                <a:solidFill>
                  <a:schemeClr val="dk1"/>
                </a:solidFill>
                <a:prstDash val="solid"/>
                <a:round/>
                <a:headEnd len="med" w="med" type="none"/>
                <a:tailEnd len="med" w="med" type="none"/>
              </a:ln>
            </p:spPr>
          </p:cxnSp>
          <p:cxnSp>
            <p:nvCxnSpPr>
              <p:cNvPr id="474" name="Google Shape;474;p26"/>
              <p:cNvCxnSpPr/>
              <p:nvPr/>
            </p:nvCxnSpPr>
            <p:spPr>
              <a:xfrm>
                <a:off x="4876" y="2069"/>
                <a:ext cx="0" cy="273"/>
              </a:xfrm>
              <a:prstGeom prst="straightConnector1">
                <a:avLst/>
              </a:prstGeom>
              <a:noFill/>
              <a:ln cap="flat" cmpd="sng" w="9525">
                <a:solidFill>
                  <a:schemeClr val="dk1"/>
                </a:solidFill>
                <a:prstDash val="solid"/>
                <a:round/>
                <a:headEnd len="med" w="med" type="none"/>
                <a:tailEnd len="med" w="med" type="none"/>
              </a:ln>
            </p:spPr>
          </p:cxnSp>
        </p:grpSp>
        <p:sp>
          <p:nvSpPr>
            <p:cNvPr id="475" name="Google Shape;475;p26"/>
            <p:cNvSpPr txBox="1"/>
            <p:nvPr/>
          </p:nvSpPr>
          <p:spPr>
            <a:xfrm>
              <a:off x="3185" y="2537"/>
              <a:ext cx="2132" cy="4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Distributed memory system e.g. Beowulf cluster. Architecture matches message passing paradigm.</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482" name="Google Shape;482;p27"/>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Machine architecture and the General Message Passing Paradigm</a:t>
            </a:r>
            <a:endParaRPr/>
          </a:p>
          <a:p>
            <a:pPr indent="-288000" lvl="1" marL="288000" rtl="0" algn="l">
              <a:spcBef>
                <a:spcPts val="800"/>
              </a:spcBef>
              <a:spcAft>
                <a:spcPts val="0"/>
              </a:spcAft>
              <a:buSzPts val="1400"/>
              <a:buChar char="•"/>
            </a:pPr>
            <a:r>
              <a:rPr lang="en-US" sz="1400"/>
              <a:t>Commonly now find shared memory clusters (e.g. Hamilton etc.)</a:t>
            </a:r>
            <a:endParaRPr/>
          </a:p>
        </p:txBody>
      </p:sp>
      <p:grpSp>
        <p:nvGrpSpPr>
          <p:cNvPr id="483" name="Google Shape;483;p27"/>
          <p:cNvGrpSpPr/>
          <p:nvPr/>
        </p:nvGrpSpPr>
        <p:grpSpPr>
          <a:xfrm>
            <a:off x="7901926" y="1417594"/>
            <a:ext cx="1249059" cy="3731954"/>
            <a:chOff x="7901926" y="1417594"/>
            <a:chExt cx="1249059" cy="3731954"/>
          </a:xfrm>
        </p:grpSpPr>
        <p:pic>
          <p:nvPicPr>
            <p:cNvPr id="484" name="Google Shape;484;p2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485" name="Google Shape;485;p2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486" name="Google Shape;486;p2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7" name="Google Shape;487;p27"/>
          <p:cNvSpPr txBox="1"/>
          <p:nvPr/>
        </p:nvSpPr>
        <p:spPr>
          <a:xfrm>
            <a:off x="323528" y="4061169"/>
            <a:ext cx="7371969" cy="36671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Interconnect</a:t>
            </a:r>
            <a:endParaRPr/>
          </a:p>
        </p:txBody>
      </p:sp>
      <p:cxnSp>
        <p:nvCxnSpPr>
          <p:cNvPr id="488" name="Google Shape;488;p27"/>
          <p:cNvCxnSpPr/>
          <p:nvPr/>
        </p:nvCxnSpPr>
        <p:spPr>
          <a:xfrm>
            <a:off x="6994226" y="3669304"/>
            <a:ext cx="0" cy="398538"/>
          </a:xfrm>
          <a:prstGeom prst="straightConnector1">
            <a:avLst/>
          </a:prstGeom>
          <a:noFill/>
          <a:ln cap="flat" cmpd="sng" w="9525">
            <a:solidFill>
              <a:schemeClr val="dk1"/>
            </a:solidFill>
            <a:prstDash val="solid"/>
            <a:round/>
            <a:headEnd len="med" w="med" type="none"/>
            <a:tailEnd len="med" w="med" type="none"/>
          </a:ln>
        </p:spPr>
      </p:cxnSp>
      <p:cxnSp>
        <p:nvCxnSpPr>
          <p:cNvPr id="489" name="Google Shape;489;p27"/>
          <p:cNvCxnSpPr/>
          <p:nvPr/>
        </p:nvCxnSpPr>
        <p:spPr>
          <a:xfrm>
            <a:off x="1547664" y="3669304"/>
            <a:ext cx="0" cy="398538"/>
          </a:xfrm>
          <a:prstGeom prst="straightConnector1">
            <a:avLst/>
          </a:prstGeom>
          <a:noFill/>
          <a:ln cap="flat" cmpd="sng" w="9525">
            <a:solidFill>
              <a:schemeClr val="dk1"/>
            </a:solidFill>
            <a:prstDash val="solid"/>
            <a:round/>
            <a:headEnd len="med" w="med" type="none"/>
            <a:tailEnd len="med" w="med" type="none"/>
          </a:ln>
        </p:spPr>
      </p:cxnSp>
      <p:cxnSp>
        <p:nvCxnSpPr>
          <p:cNvPr id="490" name="Google Shape;490;p27"/>
          <p:cNvCxnSpPr/>
          <p:nvPr/>
        </p:nvCxnSpPr>
        <p:spPr>
          <a:xfrm>
            <a:off x="4336416" y="3669304"/>
            <a:ext cx="0" cy="398538"/>
          </a:xfrm>
          <a:prstGeom prst="straightConnector1">
            <a:avLst/>
          </a:prstGeom>
          <a:noFill/>
          <a:ln cap="flat" cmpd="sng" w="9525">
            <a:solidFill>
              <a:schemeClr val="dk1"/>
            </a:solidFill>
            <a:prstDash val="solid"/>
            <a:round/>
            <a:headEnd len="med" w="med" type="none"/>
            <a:tailEnd len="med" w="med" type="none"/>
          </a:ln>
        </p:spPr>
      </p:cxnSp>
      <p:grpSp>
        <p:nvGrpSpPr>
          <p:cNvPr id="491" name="Google Shape;491;p27"/>
          <p:cNvGrpSpPr/>
          <p:nvPr/>
        </p:nvGrpSpPr>
        <p:grpSpPr>
          <a:xfrm>
            <a:off x="179512" y="1575953"/>
            <a:ext cx="2249333" cy="2059841"/>
            <a:chOff x="158" y="1207"/>
            <a:chExt cx="1633" cy="1411"/>
          </a:xfrm>
        </p:grpSpPr>
        <p:grpSp>
          <p:nvGrpSpPr>
            <p:cNvPr id="492" name="Google Shape;492;p27"/>
            <p:cNvGrpSpPr/>
            <p:nvPr/>
          </p:nvGrpSpPr>
          <p:grpSpPr>
            <a:xfrm>
              <a:off x="158" y="1208"/>
              <a:ext cx="272" cy="276"/>
              <a:chOff x="295" y="800"/>
              <a:chExt cx="272" cy="276"/>
            </a:xfrm>
          </p:grpSpPr>
          <p:sp>
            <p:nvSpPr>
              <p:cNvPr id="493" name="Google Shape;493;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495" name="Google Shape;495;p27"/>
            <p:cNvGrpSpPr/>
            <p:nvPr/>
          </p:nvGrpSpPr>
          <p:grpSpPr>
            <a:xfrm>
              <a:off x="612" y="1207"/>
              <a:ext cx="272" cy="276"/>
              <a:chOff x="295" y="800"/>
              <a:chExt cx="272" cy="276"/>
            </a:xfrm>
          </p:grpSpPr>
          <p:sp>
            <p:nvSpPr>
              <p:cNvPr id="496" name="Google Shape;496;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498" name="Google Shape;498;p27"/>
            <p:cNvGrpSpPr/>
            <p:nvPr/>
          </p:nvGrpSpPr>
          <p:grpSpPr>
            <a:xfrm>
              <a:off x="1066" y="1207"/>
              <a:ext cx="272" cy="276"/>
              <a:chOff x="295" y="800"/>
              <a:chExt cx="272" cy="276"/>
            </a:xfrm>
          </p:grpSpPr>
          <p:sp>
            <p:nvSpPr>
              <p:cNvPr id="499" name="Google Shape;499;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01" name="Google Shape;501;p27"/>
            <p:cNvGrpSpPr/>
            <p:nvPr/>
          </p:nvGrpSpPr>
          <p:grpSpPr>
            <a:xfrm>
              <a:off x="1519" y="1207"/>
              <a:ext cx="272" cy="276"/>
              <a:chOff x="295" y="800"/>
              <a:chExt cx="272" cy="276"/>
            </a:xfrm>
          </p:grpSpPr>
          <p:sp>
            <p:nvSpPr>
              <p:cNvPr id="502" name="Google Shape;502;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sp>
          <p:nvSpPr>
            <p:cNvPr id="504" name="Google Shape;504;p27"/>
            <p:cNvSpPr txBox="1"/>
            <p:nvPr/>
          </p:nvSpPr>
          <p:spPr>
            <a:xfrm>
              <a:off x="205"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05" name="Google Shape;505;p27"/>
            <p:cNvSpPr txBox="1"/>
            <p:nvPr/>
          </p:nvSpPr>
          <p:spPr>
            <a:xfrm>
              <a:off x="657"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06" name="Google Shape;506;p27"/>
            <p:cNvSpPr txBox="1"/>
            <p:nvPr/>
          </p:nvSpPr>
          <p:spPr>
            <a:xfrm>
              <a:off x="1111"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07" name="Google Shape;507;p27"/>
            <p:cNvSpPr txBox="1"/>
            <p:nvPr/>
          </p:nvSpPr>
          <p:spPr>
            <a:xfrm>
              <a:off x="1520"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cxnSp>
          <p:nvCxnSpPr>
            <p:cNvPr id="508" name="Google Shape;508;p27"/>
            <p:cNvCxnSpPr/>
            <p:nvPr/>
          </p:nvCxnSpPr>
          <p:spPr>
            <a:xfrm>
              <a:off x="294"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09" name="Google Shape;509;p27"/>
            <p:cNvCxnSpPr/>
            <p:nvPr/>
          </p:nvCxnSpPr>
          <p:spPr>
            <a:xfrm>
              <a:off x="748"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27"/>
            <p:cNvCxnSpPr/>
            <p:nvPr/>
          </p:nvCxnSpPr>
          <p:spPr>
            <a:xfrm>
              <a:off x="1202"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27"/>
            <p:cNvCxnSpPr/>
            <p:nvPr/>
          </p:nvCxnSpPr>
          <p:spPr>
            <a:xfrm>
              <a:off x="1655"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12" name="Google Shape;512;p27"/>
            <p:cNvCxnSpPr/>
            <p:nvPr/>
          </p:nvCxnSpPr>
          <p:spPr>
            <a:xfrm>
              <a:off x="294"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13" name="Google Shape;513;p27"/>
            <p:cNvCxnSpPr/>
            <p:nvPr/>
          </p:nvCxnSpPr>
          <p:spPr>
            <a:xfrm>
              <a:off x="839"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14" name="Google Shape;514;p27"/>
            <p:cNvCxnSpPr/>
            <p:nvPr/>
          </p:nvCxnSpPr>
          <p:spPr>
            <a:xfrm>
              <a:off x="1202"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15" name="Google Shape;515;p27"/>
            <p:cNvCxnSpPr/>
            <p:nvPr/>
          </p:nvCxnSpPr>
          <p:spPr>
            <a:xfrm>
              <a:off x="1655" y="1978"/>
              <a:ext cx="0" cy="273"/>
            </a:xfrm>
            <a:prstGeom prst="straightConnector1">
              <a:avLst/>
            </a:prstGeom>
            <a:noFill/>
            <a:ln cap="flat" cmpd="sng" w="9525">
              <a:solidFill>
                <a:schemeClr val="dk1"/>
              </a:solidFill>
              <a:prstDash val="solid"/>
              <a:round/>
              <a:headEnd len="med" w="med" type="none"/>
              <a:tailEnd len="med" w="med" type="none"/>
            </a:ln>
          </p:spPr>
        </p:cxnSp>
        <p:sp>
          <p:nvSpPr>
            <p:cNvPr id="516" name="Google Shape;516;p27"/>
            <p:cNvSpPr txBox="1"/>
            <p:nvPr/>
          </p:nvSpPr>
          <p:spPr>
            <a:xfrm>
              <a:off x="249" y="2387"/>
              <a:ext cx="1497"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517" name="Google Shape;517;p27"/>
            <p:cNvCxnSpPr/>
            <p:nvPr/>
          </p:nvCxnSpPr>
          <p:spPr>
            <a:xfrm>
              <a:off x="295" y="2251"/>
              <a:ext cx="1360" cy="0"/>
            </a:xfrm>
            <a:prstGeom prst="straightConnector1">
              <a:avLst/>
            </a:prstGeom>
            <a:noFill/>
            <a:ln cap="flat" cmpd="sng" w="9525">
              <a:solidFill>
                <a:schemeClr val="dk1"/>
              </a:solidFill>
              <a:prstDash val="solid"/>
              <a:round/>
              <a:headEnd len="med" w="med" type="none"/>
              <a:tailEnd len="med" w="med" type="none"/>
            </a:ln>
          </p:spPr>
        </p:cxnSp>
        <p:cxnSp>
          <p:nvCxnSpPr>
            <p:cNvPr id="518" name="Google Shape;518;p27"/>
            <p:cNvCxnSpPr/>
            <p:nvPr/>
          </p:nvCxnSpPr>
          <p:spPr>
            <a:xfrm>
              <a:off x="1020" y="2251"/>
              <a:ext cx="0" cy="136"/>
            </a:xfrm>
            <a:prstGeom prst="straightConnector1">
              <a:avLst/>
            </a:prstGeom>
            <a:noFill/>
            <a:ln cap="flat" cmpd="sng" w="9525">
              <a:solidFill>
                <a:schemeClr val="dk1"/>
              </a:solidFill>
              <a:prstDash val="solid"/>
              <a:round/>
              <a:headEnd len="med" w="med" type="none"/>
              <a:tailEnd len="med" w="med" type="none"/>
            </a:ln>
          </p:spPr>
        </p:cxnSp>
      </p:grpSp>
      <p:grpSp>
        <p:nvGrpSpPr>
          <p:cNvPr id="519" name="Google Shape;519;p27"/>
          <p:cNvGrpSpPr/>
          <p:nvPr/>
        </p:nvGrpSpPr>
        <p:grpSpPr>
          <a:xfrm>
            <a:off x="2968834" y="1575953"/>
            <a:ext cx="2249333" cy="2059841"/>
            <a:chOff x="158" y="1207"/>
            <a:chExt cx="1633" cy="1411"/>
          </a:xfrm>
        </p:grpSpPr>
        <p:grpSp>
          <p:nvGrpSpPr>
            <p:cNvPr id="520" name="Google Shape;520;p27"/>
            <p:cNvGrpSpPr/>
            <p:nvPr/>
          </p:nvGrpSpPr>
          <p:grpSpPr>
            <a:xfrm>
              <a:off x="158" y="1208"/>
              <a:ext cx="272" cy="276"/>
              <a:chOff x="295" y="800"/>
              <a:chExt cx="272" cy="276"/>
            </a:xfrm>
          </p:grpSpPr>
          <p:sp>
            <p:nvSpPr>
              <p:cNvPr id="521" name="Google Shape;521;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23" name="Google Shape;523;p27"/>
            <p:cNvGrpSpPr/>
            <p:nvPr/>
          </p:nvGrpSpPr>
          <p:grpSpPr>
            <a:xfrm>
              <a:off x="612" y="1207"/>
              <a:ext cx="272" cy="276"/>
              <a:chOff x="295" y="800"/>
              <a:chExt cx="272" cy="276"/>
            </a:xfrm>
          </p:grpSpPr>
          <p:sp>
            <p:nvSpPr>
              <p:cNvPr id="524" name="Google Shape;524;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26" name="Google Shape;526;p27"/>
            <p:cNvGrpSpPr/>
            <p:nvPr/>
          </p:nvGrpSpPr>
          <p:grpSpPr>
            <a:xfrm>
              <a:off x="1066" y="1207"/>
              <a:ext cx="272" cy="276"/>
              <a:chOff x="295" y="800"/>
              <a:chExt cx="272" cy="276"/>
            </a:xfrm>
          </p:grpSpPr>
          <p:sp>
            <p:nvSpPr>
              <p:cNvPr id="527" name="Google Shape;527;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29" name="Google Shape;529;p27"/>
            <p:cNvGrpSpPr/>
            <p:nvPr/>
          </p:nvGrpSpPr>
          <p:grpSpPr>
            <a:xfrm>
              <a:off x="1519" y="1207"/>
              <a:ext cx="272" cy="276"/>
              <a:chOff x="295" y="800"/>
              <a:chExt cx="272" cy="276"/>
            </a:xfrm>
          </p:grpSpPr>
          <p:sp>
            <p:nvSpPr>
              <p:cNvPr id="530" name="Google Shape;530;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sp>
          <p:nvSpPr>
            <p:cNvPr id="532" name="Google Shape;532;p27"/>
            <p:cNvSpPr txBox="1"/>
            <p:nvPr/>
          </p:nvSpPr>
          <p:spPr>
            <a:xfrm>
              <a:off x="205"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33" name="Google Shape;533;p27"/>
            <p:cNvSpPr txBox="1"/>
            <p:nvPr/>
          </p:nvSpPr>
          <p:spPr>
            <a:xfrm>
              <a:off x="657"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34" name="Google Shape;534;p27"/>
            <p:cNvSpPr txBox="1"/>
            <p:nvPr/>
          </p:nvSpPr>
          <p:spPr>
            <a:xfrm>
              <a:off x="1111"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35" name="Google Shape;535;p27"/>
            <p:cNvSpPr txBox="1"/>
            <p:nvPr/>
          </p:nvSpPr>
          <p:spPr>
            <a:xfrm>
              <a:off x="1520"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cxnSp>
          <p:nvCxnSpPr>
            <p:cNvPr id="536" name="Google Shape;536;p27"/>
            <p:cNvCxnSpPr/>
            <p:nvPr/>
          </p:nvCxnSpPr>
          <p:spPr>
            <a:xfrm>
              <a:off x="294"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37" name="Google Shape;537;p27"/>
            <p:cNvCxnSpPr/>
            <p:nvPr/>
          </p:nvCxnSpPr>
          <p:spPr>
            <a:xfrm>
              <a:off x="748"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38" name="Google Shape;538;p27"/>
            <p:cNvCxnSpPr/>
            <p:nvPr/>
          </p:nvCxnSpPr>
          <p:spPr>
            <a:xfrm>
              <a:off x="1202"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39" name="Google Shape;539;p27"/>
            <p:cNvCxnSpPr/>
            <p:nvPr/>
          </p:nvCxnSpPr>
          <p:spPr>
            <a:xfrm>
              <a:off x="1655"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40" name="Google Shape;540;p27"/>
            <p:cNvCxnSpPr/>
            <p:nvPr/>
          </p:nvCxnSpPr>
          <p:spPr>
            <a:xfrm>
              <a:off x="294"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41" name="Google Shape;541;p27"/>
            <p:cNvCxnSpPr/>
            <p:nvPr/>
          </p:nvCxnSpPr>
          <p:spPr>
            <a:xfrm>
              <a:off x="839"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42" name="Google Shape;542;p27"/>
            <p:cNvCxnSpPr/>
            <p:nvPr/>
          </p:nvCxnSpPr>
          <p:spPr>
            <a:xfrm>
              <a:off x="1202"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43" name="Google Shape;543;p27"/>
            <p:cNvCxnSpPr/>
            <p:nvPr/>
          </p:nvCxnSpPr>
          <p:spPr>
            <a:xfrm>
              <a:off x="1655" y="1978"/>
              <a:ext cx="0" cy="273"/>
            </a:xfrm>
            <a:prstGeom prst="straightConnector1">
              <a:avLst/>
            </a:prstGeom>
            <a:noFill/>
            <a:ln cap="flat" cmpd="sng" w="9525">
              <a:solidFill>
                <a:schemeClr val="dk1"/>
              </a:solidFill>
              <a:prstDash val="solid"/>
              <a:round/>
              <a:headEnd len="med" w="med" type="none"/>
              <a:tailEnd len="med" w="med" type="none"/>
            </a:ln>
          </p:spPr>
        </p:cxnSp>
        <p:sp>
          <p:nvSpPr>
            <p:cNvPr id="544" name="Google Shape;544;p27"/>
            <p:cNvSpPr txBox="1"/>
            <p:nvPr/>
          </p:nvSpPr>
          <p:spPr>
            <a:xfrm>
              <a:off x="249" y="2387"/>
              <a:ext cx="1497"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545" name="Google Shape;545;p27"/>
            <p:cNvCxnSpPr/>
            <p:nvPr/>
          </p:nvCxnSpPr>
          <p:spPr>
            <a:xfrm>
              <a:off x="295" y="2251"/>
              <a:ext cx="1360" cy="0"/>
            </a:xfrm>
            <a:prstGeom prst="straightConnector1">
              <a:avLst/>
            </a:prstGeom>
            <a:noFill/>
            <a:ln cap="flat" cmpd="sng" w="9525">
              <a:solidFill>
                <a:schemeClr val="dk1"/>
              </a:solidFill>
              <a:prstDash val="solid"/>
              <a:round/>
              <a:headEnd len="med" w="med" type="none"/>
              <a:tailEnd len="med" w="med" type="none"/>
            </a:ln>
          </p:spPr>
        </p:cxnSp>
        <p:cxnSp>
          <p:nvCxnSpPr>
            <p:cNvPr id="546" name="Google Shape;546;p27"/>
            <p:cNvCxnSpPr/>
            <p:nvPr/>
          </p:nvCxnSpPr>
          <p:spPr>
            <a:xfrm>
              <a:off x="1020" y="2251"/>
              <a:ext cx="0" cy="136"/>
            </a:xfrm>
            <a:prstGeom prst="straightConnector1">
              <a:avLst/>
            </a:prstGeom>
            <a:noFill/>
            <a:ln cap="flat" cmpd="sng" w="9525">
              <a:solidFill>
                <a:schemeClr val="dk1"/>
              </a:solidFill>
              <a:prstDash val="solid"/>
              <a:round/>
              <a:headEnd len="med" w="med" type="none"/>
              <a:tailEnd len="med" w="med" type="none"/>
            </a:ln>
          </p:spPr>
        </p:cxnSp>
      </p:grpSp>
      <p:grpSp>
        <p:nvGrpSpPr>
          <p:cNvPr id="547" name="Google Shape;547;p27"/>
          <p:cNvGrpSpPr/>
          <p:nvPr/>
        </p:nvGrpSpPr>
        <p:grpSpPr>
          <a:xfrm>
            <a:off x="5625976" y="1575953"/>
            <a:ext cx="2249332" cy="2059841"/>
            <a:chOff x="158" y="1207"/>
            <a:chExt cx="1633" cy="1411"/>
          </a:xfrm>
        </p:grpSpPr>
        <p:grpSp>
          <p:nvGrpSpPr>
            <p:cNvPr id="548" name="Google Shape;548;p27"/>
            <p:cNvGrpSpPr/>
            <p:nvPr/>
          </p:nvGrpSpPr>
          <p:grpSpPr>
            <a:xfrm>
              <a:off x="158" y="1208"/>
              <a:ext cx="272" cy="276"/>
              <a:chOff x="295" y="800"/>
              <a:chExt cx="272" cy="276"/>
            </a:xfrm>
          </p:grpSpPr>
          <p:sp>
            <p:nvSpPr>
              <p:cNvPr id="549" name="Google Shape;549;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51" name="Google Shape;551;p27"/>
            <p:cNvGrpSpPr/>
            <p:nvPr/>
          </p:nvGrpSpPr>
          <p:grpSpPr>
            <a:xfrm>
              <a:off x="612" y="1207"/>
              <a:ext cx="272" cy="276"/>
              <a:chOff x="295" y="800"/>
              <a:chExt cx="272" cy="276"/>
            </a:xfrm>
          </p:grpSpPr>
          <p:sp>
            <p:nvSpPr>
              <p:cNvPr id="552" name="Google Shape;552;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54" name="Google Shape;554;p27"/>
            <p:cNvGrpSpPr/>
            <p:nvPr/>
          </p:nvGrpSpPr>
          <p:grpSpPr>
            <a:xfrm>
              <a:off x="1066" y="1207"/>
              <a:ext cx="272" cy="276"/>
              <a:chOff x="295" y="800"/>
              <a:chExt cx="272" cy="276"/>
            </a:xfrm>
          </p:grpSpPr>
          <p:sp>
            <p:nvSpPr>
              <p:cNvPr id="555" name="Google Shape;555;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grpSp>
          <p:nvGrpSpPr>
            <p:cNvPr id="557" name="Google Shape;557;p27"/>
            <p:cNvGrpSpPr/>
            <p:nvPr/>
          </p:nvGrpSpPr>
          <p:grpSpPr>
            <a:xfrm>
              <a:off x="1519" y="1207"/>
              <a:ext cx="272" cy="276"/>
              <a:chOff x="295" y="800"/>
              <a:chExt cx="272" cy="276"/>
            </a:xfrm>
          </p:grpSpPr>
          <p:sp>
            <p:nvSpPr>
              <p:cNvPr id="558" name="Google Shape;558;p27"/>
              <p:cNvSpPr/>
              <p:nvPr/>
            </p:nvSpPr>
            <p:spPr>
              <a:xfrm>
                <a:off x="295" y="800"/>
                <a:ext cx="272" cy="2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7"/>
              <p:cNvSpPr txBox="1"/>
              <p:nvPr/>
            </p:nvSpPr>
            <p:spPr>
              <a:xfrm>
                <a:off x="340" y="845"/>
                <a:ext cx="181"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a:t>
                </a:r>
                <a:endParaRPr/>
              </a:p>
            </p:txBody>
          </p:sp>
        </p:grpSp>
        <p:sp>
          <p:nvSpPr>
            <p:cNvPr id="560" name="Google Shape;560;p27"/>
            <p:cNvSpPr txBox="1"/>
            <p:nvPr/>
          </p:nvSpPr>
          <p:spPr>
            <a:xfrm>
              <a:off x="205"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61" name="Google Shape;561;p27"/>
            <p:cNvSpPr txBox="1"/>
            <p:nvPr/>
          </p:nvSpPr>
          <p:spPr>
            <a:xfrm>
              <a:off x="657"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62" name="Google Shape;562;p27"/>
            <p:cNvSpPr txBox="1"/>
            <p:nvPr/>
          </p:nvSpPr>
          <p:spPr>
            <a:xfrm>
              <a:off x="1111"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sp>
          <p:nvSpPr>
            <p:cNvPr id="563" name="Google Shape;563;p27"/>
            <p:cNvSpPr txBox="1"/>
            <p:nvPr/>
          </p:nvSpPr>
          <p:spPr>
            <a:xfrm>
              <a:off x="1520" y="1741"/>
              <a:ext cx="226" cy="237"/>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a:t>
              </a:r>
              <a:endParaRPr/>
            </a:p>
          </p:txBody>
        </p:sp>
        <p:cxnSp>
          <p:nvCxnSpPr>
            <p:cNvPr id="564" name="Google Shape;564;p27"/>
            <p:cNvCxnSpPr/>
            <p:nvPr/>
          </p:nvCxnSpPr>
          <p:spPr>
            <a:xfrm>
              <a:off x="294"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65" name="Google Shape;565;p27"/>
            <p:cNvCxnSpPr/>
            <p:nvPr/>
          </p:nvCxnSpPr>
          <p:spPr>
            <a:xfrm>
              <a:off x="748"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66" name="Google Shape;566;p27"/>
            <p:cNvCxnSpPr/>
            <p:nvPr/>
          </p:nvCxnSpPr>
          <p:spPr>
            <a:xfrm>
              <a:off x="1202"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67" name="Google Shape;567;p27"/>
            <p:cNvCxnSpPr/>
            <p:nvPr/>
          </p:nvCxnSpPr>
          <p:spPr>
            <a:xfrm>
              <a:off x="1655" y="1479"/>
              <a:ext cx="0" cy="273"/>
            </a:xfrm>
            <a:prstGeom prst="straightConnector1">
              <a:avLst/>
            </a:prstGeom>
            <a:noFill/>
            <a:ln cap="flat" cmpd="sng" w="9525">
              <a:solidFill>
                <a:schemeClr val="dk1"/>
              </a:solidFill>
              <a:prstDash val="solid"/>
              <a:round/>
              <a:headEnd len="med" w="med" type="none"/>
              <a:tailEnd len="med" w="med" type="none"/>
            </a:ln>
          </p:spPr>
        </p:cxnSp>
        <p:cxnSp>
          <p:nvCxnSpPr>
            <p:cNvPr id="568" name="Google Shape;568;p27"/>
            <p:cNvCxnSpPr/>
            <p:nvPr/>
          </p:nvCxnSpPr>
          <p:spPr>
            <a:xfrm>
              <a:off x="294"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69" name="Google Shape;569;p27"/>
            <p:cNvCxnSpPr/>
            <p:nvPr/>
          </p:nvCxnSpPr>
          <p:spPr>
            <a:xfrm>
              <a:off x="839"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70" name="Google Shape;570;p27"/>
            <p:cNvCxnSpPr/>
            <p:nvPr/>
          </p:nvCxnSpPr>
          <p:spPr>
            <a:xfrm>
              <a:off x="1202" y="1978"/>
              <a:ext cx="0" cy="273"/>
            </a:xfrm>
            <a:prstGeom prst="straightConnector1">
              <a:avLst/>
            </a:prstGeom>
            <a:noFill/>
            <a:ln cap="flat" cmpd="sng" w="9525">
              <a:solidFill>
                <a:schemeClr val="dk1"/>
              </a:solidFill>
              <a:prstDash val="solid"/>
              <a:round/>
              <a:headEnd len="med" w="med" type="none"/>
              <a:tailEnd len="med" w="med" type="none"/>
            </a:ln>
          </p:spPr>
        </p:cxnSp>
        <p:cxnSp>
          <p:nvCxnSpPr>
            <p:cNvPr id="571" name="Google Shape;571;p27"/>
            <p:cNvCxnSpPr/>
            <p:nvPr/>
          </p:nvCxnSpPr>
          <p:spPr>
            <a:xfrm>
              <a:off x="1655" y="1978"/>
              <a:ext cx="0" cy="273"/>
            </a:xfrm>
            <a:prstGeom prst="straightConnector1">
              <a:avLst/>
            </a:prstGeom>
            <a:noFill/>
            <a:ln cap="flat" cmpd="sng" w="9525">
              <a:solidFill>
                <a:schemeClr val="dk1"/>
              </a:solidFill>
              <a:prstDash val="solid"/>
              <a:round/>
              <a:headEnd len="med" w="med" type="none"/>
              <a:tailEnd len="med" w="med" type="none"/>
            </a:ln>
          </p:spPr>
        </p:cxnSp>
        <p:sp>
          <p:nvSpPr>
            <p:cNvPr id="572" name="Google Shape;572;p27"/>
            <p:cNvSpPr txBox="1"/>
            <p:nvPr/>
          </p:nvSpPr>
          <p:spPr>
            <a:xfrm>
              <a:off x="249" y="2387"/>
              <a:ext cx="1497"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a:t>
              </a:r>
              <a:endParaRPr/>
            </a:p>
          </p:txBody>
        </p:sp>
        <p:cxnSp>
          <p:nvCxnSpPr>
            <p:cNvPr id="573" name="Google Shape;573;p27"/>
            <p:cNvCxnSpPr/>
            <p:nvPr/>
          </p:nvCxnSpPr>
          <p:spPr>
            <a:xfrm>
              <a:off x="295" y="2251"/>
              <a:ext cx="1360" cy="0"/>
            </a:xfrm>
            <a:prstGeom prst="straightConnector1">
              <a:avLst/>
            </a:prstGeom>
            <a:noFill/>
            <a:ln cap="flat" cmpd="sng" w="9525">
              <a:solidFill>
                <a:schemeClr val="dk1"/>
              </a:solidFill>
              <a:prstDash val="solid"/>
              <a:round/>
              <a:headEnd len="med" w="med" type="none"/>
              <a:tailEnd len="med" w="med" type="none"/>
            </a:ln>
          </p:spPr>
        </p:cxnSp>
        <p:cxnSp>
          <p:nvCxnSpPr>
            <p:cNvPr id="574" name="Google Shape;574;p27"/>
            <p:cNvCxnSpPr/>
            <p:nvPr/>
          </p:nvCxnSpPr>
          <p:spPr>
            <a:xfrm>
              <a:off x="1020" y="2251"/>
              <a:ext cx="0" cy="136"/>
            </a:xfrm>
            <a:prstGeom prst="straightConnector1">
              <a:avLst/>
            </a:prstGeom>
            <a:noFill/>
            <a:ln cap="flat" cmpd="sng" w="9525">
              <a:solidFill>
                <a:schemeClr val="dk1"/>
              </a:solidFill>
              <a:prstDash val="solid"/>
              <a:round/>
              <a:headEnd len="med" w="med" type="none"/>
              <a:tailEnd len="med" w="med" type="none"/>
            </a:ln>
          </p:spPr>
        </p:cxnSp>
      </p:grpSp>
      <p:sp>
        <p:nvSpPr>
          <p:cNvPr id="575" name="Google Shape;575;p27"/>
          <p:cNvSpPr txBox="1"/>
          <p:nvPr/>
        </p:nvSpPr>
        <p:spPr>
          <a:xfrm>
            <a:off x="1304867" y="4430602"/>
            <a:ext cx="5945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e.g. SGI origin, HPC-</a:t>
            </a:r>
            <a:r>
              <a:rPr i="1" lang="en-US" sz="1400">
                <a:solidFill>
                  <a:schemeClr val="dk1"/>
                </a:solidFill>
                <a:latin typeface="Arial"/>
                <a:ea typeface="Arial"/>
                <a:cs typeface="Arial"/>
                <a:sym typeface="Arial"/>
              </a:rPr>
              <a:t>x</a:t>
            </a:r>
            <a:r>
              <a:rPr lang="en-US" sz="1400">
                <a:solidFill>
                  <a:schemeClr val="dk1"/>
                </a:solidFill>
                <a:latin typeface="Arial"/>
                <a:ea typeface="Arial"/>
                <a:cs typeface="Arial"/>
                <a:sym typeface="Arial"/>
              </a:rPr>
              <a:t> architecture, Hamilton!</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Will use both memory/interconnect to communicate between processes.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4c1503857c_0_125"/>
          <p:cNvSpPr txBox="1"/>
          <p:nvPr/>
        </p:nvSpPr>
        <p:spPr>
          <a:xfrm>
            <a:off x="621720" y="277560"/>
            <a:ext cx="7902000" cy="856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4145A"/>
                </a:solidFill>
                <a:latin typeface="Arial"/>
                <a:ea typeface="Arial"/>
                <a:cs typeface="Arial"/>
                <a:sym typeface="Arial"/>
              </a:rPr>
              <a:t>What is Hamilton?</a:t>
            </a:r>
            <a:endParaRPr b="0" i="0" sz="2400" u="none" cap="none" strike="noStrike">
              <a:solidFill>
                <a:srgbClr val="002A41"/>
              </a:solidFill>
              <a:latin typeface="Calibri"/>
              <a:ea typeface="Calibri"/>
              <a:cs typeface="Calibri"/>
              <a:sym typeface="Calibri"/>
            </a:endParaRPr>
          </a:p>
        </p:txBody>
      </p:sp>
      <p:pic>
        <p:nvPicPr>
          <p:cNvPr descr="Diagram&#10;&#10;Description automatically generated" id="581" name="Google Shape;581;g14c1503857c_0_125"/>
          <p:cNvPicPr preferRelativeResize="0"/>
          <p:nvPr/>
        </p:nvPicPr>
        <p:blipFill rotWithShape="1">
          <a:blip r:embed="rId3">
            <a:alphaModFix/>
          </a:blip>
          <a:srcRect b="0" l="0" r="0" t="0"/>
          <a:stretch/>
        </p:blipFill>
        <p:spPr>
          <a:xfrm>
            <a:off x="76723" y="647477"/>
            <a:ext cx="8943579" cy="39659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4c1503857c_0_182"/>
          <p:cNvSpPr txBox="1"/>
          <p:nvPr/>
        </p:nvSpPr>
        <p:spPr>
          <a:xfrm>
            <a:off x="621720" y="277560"/>
            <a:ext cx="7902000" cy="856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54145A"/>
                </a:solidFill>
                <a:latin typeface="Arial"/>
                <a:ea typeface="Arial"/>
                <a:cs typeface="Arial"/>
                <a:sym typeface="Arial"/>
              </a:rPr>
              <a:t>What is Hamilton?</a:t>
            </a:r>
            <a:endParaRPr b="0" i="0" sz="2400" u="none" cap="none" strike="noStrike">
              <a:solidFill>
                <a:srgbClr val="002A41"/>
              </a:solidFill>
              <a:latin typeface="Calibri"/>
              <a:ea typeface="Calibri"/>
              <a:cs typeface="Calibri"/>
              <a:sym typeface="Calibri"/>
            </a:endParaRPr>
          </a:p>
        </p:txBody>
      </p:sp>
      <p:pic>
        <p:nvPicPr>
          <p:cNvPr descr="Diagram&#10;&#10;Description automatically generated" id="587" name="Google Shape;587;g14c1503857c_0_182"/>
          <p:cNvPicPr preferRelativeResize="0"/>
          <p:nvPr/>
        </p:nvPicPr>
        <p:blipFill rotWithShape="1">
          <a:blip r:embed="rId3">
            <a:alphaModFix/>
          </a:blip>
          <a:srcRect b="0" l="0" r="0" t="0"/>
          <a:stretch/>
        </p:blipFill>
        <p:spPr>
          <a:xfrm>
            <a:off x="76723" y="647477"/>
            <a:ext cx="8943579" cy="3965978"/>
          </a:xfrm>
          <a:prstGeom prst="rect">
            <a:avLst/>
          </a:prstGeom>
          <a:noFill/>
          <a:ln>
            <a:noFill/>
          </a:ln>
        </p:spPr>
      </p:pic>
      <p:sp>
        <p:nvSpPr>
          <p:cNvPr id="588" name="Google Shape;588;g14c1503857c_0_182"/>
          <p:cNvSpPr/>
          <p:nvPr/>
        </p:nvSpPr>
        <p:spPr>
          <a:xfrm>
            <a:off x="1109182" y="2545132"/>
            <a:ext cx="3209700" cy="2082600"/>
          </a:xfrm>
          <a:prstGeom prst="pentagon">
            <a:avLst>
              <a:gd fmla="val 105146" name="hf"/>
              <a:gd fmla="val 110557" name="vf"/>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9" name="Google Shape;589;g14c1503857c_0_182"/>
          <p:cNvSpPr txBox="1"/>
          <p:nvPr/>
        </p:nvSpPr>
        <p:spPr>
          <a:xfrm>
            <a:off x="1480030" y="3174955"/>
            <a:ext cx="2664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120 "standard" compute nodes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- 128 cores, 256G RAM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- 400G SSD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- 200Gbit/s InfiniBand (2.6:1 blocking)</a:t>
            </a:r>
            <a:endParaRPr/>
          </a:p>
        </p:txBody>
      </p:sp>
      <p:sp>
        <p:nvSpPr>
          <p:cNvPr id="590" name="Google Shape;590;g14c1503857c_0_182"/>
          <p:cNvSpPr/>
          <p:nvPr/>
        </p:nvSpPr>
        <p:spPr>
          <a:xfrm>
            <a:off x="4514695" y="2545131"/>
            <a:ext cx="3209700" cy="2082600"/>
          </a:xfrm>
          <a:prstGeom prst="pentagon">
            <a:avLst>
              <a:gd fmla="val 105146" name="hf"/>
              <a:gd fmla="val 110557" name="vf"/>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1" name="Google Shape;591;g14c1503857c_0_182"/>
          <p:cNvSpPr txBox="1"/>
          <p:nvPr/>
        </p:nvSpPr>
        <p:spPr>
          <a:xfrm>
            <a:off x="4822913" y="3174954"/>
            <a:ext cx="27588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 "high memory" compute nodes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- 128 cores, 2T RAM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- 400G SSD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- 200Gbit/s InfiniBand</a:t>
            </a:r>
            <a:endParaRPr/>
          </a:p>
        </p:txBody>
      </p:sp>
      <p:sp>
        <p:nvSpPr>
          <p:cNvPr id="592" name="Google Shape;592;g14c1503857c_0_182"/>
          <p:cNvSpPr/>
          <p:nvPr/>
        </p:nvSpPr>
        <p:spPr>
          <a:xfrm>
            <a:off x="2808024" y="533138"/>
            <a:ext cx="3209700" cy="2082600"/>
          </a:xfrm>
          <a:prstGeom prst="pentagon">
            <a:avLst>
              <a:gd fmla="val 105146" name="hf"/>
              <a:gd fmla="val 110557" name="vf"/>
            </a:avLst>
          </a:prstGeom>
          <a:solidFill>
            <a:srgbClr val="FFC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3" name="Google Shape;593;g14c1503857c_0_182"/>
          <p:cNvSpPr txBox="1"/>
          <p:nvPr/>
        </p:nvSpPr>
        <p:spPr>
          <a:xfrm>
            <a:off x="3218016" y="1139475"/>
            <a:ext cx="24927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Totals: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- 122 compute nodes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- 15,616 cores, 34T RAM</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- 2 PB shared storage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2. Parallel programming to achieve strong scaling</a:t>
            </a:r>
            <a:br>
              <a:rPr lang="en-US"/>
            </a:br>
            <a:r>
              <a:rPr lang="en-US" sz="1200">
                <a:solidFill>
                  <a:schemeClr val="dk1"/>
                </a:solidFill>
              </a:rPr>
              <a:t>Intro to MPI</a:t>
            </a:r>
            <a:endParaRPr>
              <a:solidFill>
                <a:schemeClr val="dk1"/>
              </a:solidFill>
            </a:endParaRPr>
          </a:p>
        </p:txBody>
      </p:sp>
      <p:sp>
        <p:nvSpPr>
          <p:cNvPr id="600" name="Google Shape;600;p34"/>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400"/>
              <a:buChar char="•"/>
            </a:pPr>
            <a:r>
              <a:rPr lang="en-US" sz="1400"/>
              <a:t>“The goal of the Message Passing Interface, simply stated, is to develop a widely used standard for writing message-passing programs. As such, the interface should establish a practical, portable, efficient, and flexible standard for message passing.”</a:t>
            </a:r>
            <a:endParaRPr/>
          </a:p>
          <a:p>
            <a:pPr indent="-287999" lvl="2" marL="575999" rtl="0" algn="l">
              <a:spcBef>
                <a:spcPts val="800"/>
              </a:spcBef>
              <a:spcAft>
                <a:spcPts val="0"/>
              </a:spcAft>
              <a:buClr>
                <a:srgbClr val="002A41"/>
              </a:buClr>
              <a:buSzPts val="1200"/>
              <a:buChar char="–"/>
            </a:pPr>
            <a:r>
              <a:rPr lang="en-US" sz="1200"/>
              <a:t>MPI-1, MPI-2, MPI-3, MPI-4 (1139pp, approved by the MPI Forum June 2021)</a:t>
            </a:r>
            <a:endParaRPr sz="1200"/>
          </a:p>
          <a:p>
            <a:pPr indent="-249900" lvl="1" marL="288000" rtl="0" algn="l">
              <a:spcBef>
                <a:spcPts val="800"/>
              </a:spcBef>
              <a:spcAft>
                <a:spcPts val="0"/>
              </a:spcAft>
              <a:buSzPts val="1200"/>
              <a:buChar char="•"/>
            </a:pPr>
            <a:r>
              <a:rPr lang="en-US" sz="1200"/>
              <a:t>There are multiple implementations (“flavours”) of this standard specification</a:t>
            </a:r>
            <a:endParaRPr sz="1200"/>
          </a:p>
          <a:p>
            <a:pPr indent="-249899" lvl="2" marL="575999" rtl="0" algn="l">
              <a:spcBef>
                <a:spcPts val="800"/>
              </a:spcBef>
              <a:spcAft>
                <a:spcPts val="0"/>
              </a:spcAft>
              <a:buSzPts val="1200"/>
              <a:buChar char="–"/>
            </a:pPr>
            <a:r>
              <a:rPr lang="en-US" sz="1200"/>
              <a:t>MPICH</a:t>
            </a:r>
            <a:endParaRPr sz="1200"/>
          </a:p>
          <a:p>
            <a:pPr indent="-249899" lvl="2" marL="575999" rtl="0" algn="l">
              <a:spcBef>
                <a:spcPts val="800"/>
              </a:spcBef>
              <a:spcAft>
                <a:spcPts val="0"/>
              </a:spcAft>
              <a:buSzPts val="1200"/>
              <a:buChar char="–"/>
            </a:pPr>
            <a:r>
              <a:rPr lang="en-US" sz="1200"/>
              <a:t>Open MPI (not the same as OpenMP!)</a:t>
            </a:r>
            <a:endParaRPr sz="1200"/>
          </a:p>
          <a:p>
            <a:pPr indent="-249899" lvl="2" marL="575999" rtl="0" algn="l">
              <a:spcBef>
                <a:spcPts val="800"/>
              </a:spcBef>
              <a:spcAft>
                <a:spcPts val="0"/>
              </a:spcAft>
              <a:buSzPts val="1200"/>
              <a:buChar char="–"/>
            </a:pPr>
            <a:r>
              <a:rPr lang="en-US" sz="1200"/>
              <a:t>MVAPICH</a:t>
            </a:r>
            <a:endParaRPr sz="1200"/>
          </a:p>
          <a:p>
            <a:pPr indent="-249899" lvl="2" marL="575999" rtl="0" algn="l">
              <a:spcBef>
                <a:spcPts val="800"/>
              </a:spcBef>
              <a:spcAft>
                <a:spcPts val="0"/>
              </a:spcAft>
              <a:buSzPts val="1200"/>
              <a:buChar char="–"/>
            </a:pPr>
            <a:r>
              <a:rPr lang="en-US" sz="1200"/>
              <a:t>Vendor-specific implementations – Intel® MPI, Cray MPI…</a:t>
            </a:r>
            <a:endParaRPr sz="1200"/>
          </a:p>
          <a:p>
            <a:pPr indent="0" lvl="2" marL="288000" rtl="0" algn="r">
              <a:spcBef>
                <a:spcPts val="800"/>
              </a:spcBef>
              <a:spcAft>
                <a:spcPts val="0"/>
              </a:spcAft>
              <a:buClr>
                <a:srgbClr val="002A41"/>
              </a:buClr>
              <a:buSzPts val="1000"/>
              <a:buNone/>
            </a:pPr>
            <a:r>
              <a:t/>
            </a:r>
            <a:endParaRPr/>
          </a:p>
        </p:txBody>
      </p:sp>
      <p:grpSp>
        <p:nvGrpSpPr>
          <p:cNvPr id="601" name="Google Shape;601;p34"/>
          <p:cNvGrpSpPr/>
          <p:nvPr/>
        </p:nvGrpSpPr>
        <p:grpSpPr>
          <a:xfrm>
            <a:off x="7901926" y="1417594"/>
            <a:ext cx="1249059" cy="3731954"/>
            <a:chOff x="7901926" y="1417594"/>
            <a:chExt cx="1249059" cy="3731954"/>
          </a:xfrm>
        </p:grpSpPr>
        <p:pic>
          <p:nvPicPr>
            <p:cNvPr id="602" name="Google Shape;602;p3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603" name="Google Shape;603;p3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604" name="Google Shape;604;p3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grpSp>
        <p:nvGrpSpPr>
          <p:cNvPr id="611" name="Google Shape;611;p36"/>
          <p:cNvGrpSpPr/>
          <p:nvPr/>
        </p:nvGrpSpPr>
        <p:grpSpPr>
          <a:xfrm>
            <a:off x="7901926" y="1417594"/>
            <a:ext cx="1249059" cy="3731954"/>
            <a:chOff x="7901926" y="1417594"/>
            <a:chExt cx="1249059" cy="3731954"/>
          </a:xfrm>
        </p:grpSpPr>
        <p:pic>
          <p:nvPicPr>
            <p:cNvPr id="612" name="Google Shape;612;p3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613" name="Google Shape;613;p3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614" name="Google Shape;614;p3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615" name="Google Shape;615;p36"/>
          <p:cNvGraphicFramePr/>
          <p:nvPr/>
        </p:nvGraphicFramePr>
        <p:xfrm>
          <a:off x="620059" y="880980"/>
          <a:ext cx="3000000" cy="3000000"/>
        </p:xfrm>
        <a:graphic>
          <a:graphicData uri="http://schemas.openxmlformats.org/drawingml/2006/table">
            <a:tbl>
              <a:tblPr bandRow="1" firstRow="1">
                <a:noFill/>
                <a:tableStyleId>{716E05FF-F639-4E1B-88A7-71758450E43B}</a:tableStyleId>
              </a:tblPr>
              <a:tblGrid>
                <a:gridCol w="1351575"/>
                <a:gridCol w="2728950"/>
                <a:gridCol w="3075150"/>
              </a:tblGrid>
              <a:tr h="370850">
                <a:tc>
                  <a:txBody>
                    <a:bodyPr/>
                    <a:lstStyle/>
                    <a:p>
                      <a:pPr indent="0" lvl="0" marL="0" marR="0" rtl="0" algn="l">
                        <a:spcBef>
                          <a:spcPts val="0"/>
                        </a:spcBef>
                        <a:spcAft>
                          <a:spcPts val="0"/>
                        </a:spcAft>
                        <a:buNone/>
                      </a:pPr>
                      <a:r>
                        <a:rPr i="1" lang="en-US" sz="1200" u="none" cap="none" strike="noStrike"/>
                        <a:t>The Standard…</a:t>
                      </a:r>
                      <a:endParaRPr/>
                    </a:p>
                  </a:txBody>
                  <a:tcPr marT="45725" marB="45725" marR="91450" marL="91450"/>
                </a:tc>
                <a:tc>
                  <a:txBody>
                    <a:bodyPr/>
                    <a:lstStyle/>
                    <a:p>
                      <a:pPr indent="0" lvl="0" marL="0" marR="0" rtl="0" algn="ctr">
                        <a:spcBef>
                          <a:spcPts val="0"/>
                        </a:spcBef>
                        <a:spcAft>
                          <a:spcPts val="0"/>
                        </a:spcAft>
                        <a:buNone/>
                      </a:pPr>
                      <a:r>
                        <a:rPr lang="en-US" sz="1600"/>
                        <a:t>C</a:t>
                      </a:r>
                      <a:endParaRPr/>
                    </a:p>
                  </a:txBody>
                  <a:tcPr marT="45725" marB="45725" marR="91450" marL="91450"/>
                </a:tc>
                <a:tc>
                  <a:txBody>
                    <a:bodyPr/>
                    <a:lstStyle/>
                    <a:p>
                      <a:pPr indent="0" lvl="0" marL="0" marR="0" rtl="0" algn="ctr">
                        <a:spcBef>
                          <a:spcPts val="0"/>
                        </a:spcBef>
                        <a:spcAft>
                          <a:spcPts val="0"/>
                        </a:spcAft>
                        <a:buNone/>
                      </a:pPr>
                      <a:r>
                        <a:rPr lang="en-US" sz="1600"/>
                        <a:t>FORTRAN</a:t>
                      </a:r>
                      <a:endParaRPr/>
                    </a:p>
                  </a:txBody>
                  <a:tcPr marT="45725" marB="45725" marR="91450" marL="91450"/>
                </a:tc>
              </a:tr>
              <a:tr h="370850">
                <a:tc>
                  <a:txBody>
                    <a:bodyPr/>
                    <a:lstStyle/>
                    <a:p>
                      <a:pPr indent="0" lvl="0" marL="0" marR="0" rtl="0" algn="l">
                        <a:spcBef>
                          <a:spcPts val="0"/>
                        </a:spcBef>
                        <a:spcAft>
                          <a:spcPts val="0"/>
                        </a:spcAft>
                        <a:buNone/>
                      </a:pPr>
                      <a:r>
                        <a:rPr lang="en-US" sz="1600"/>
                        <a:t>Essential header files</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#include &lt;mpi.h&gt;</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ourier New"/>
                        <a:buNone/>
                      </a:pPr>
                      <a:r>
                        <a:rPr lang="en-US" sz="1400">
                          <a:latin typeface="Courier New"/>
                          <a:ea typeface="Courier New"/>
                          <a:cs typeface="Courier New"/>
                          <a:sym typeface="Courier New"/>
                        </a:rPr>
                        <a:t>include ‘mpif.h’</a:t>
                      </a:r>
                      <a:endParaRPr/>
                    </a:p>
                  </a:txBody>
                  <a:tcPr marT="45725" marB="45725" marR="91450" marL="91450"/>
                </a:tc>
              </a:tr>
              <a:tr h="370850">
                <a:tc>
                  <a:txBody>
                    <a:bodyPr/>
                    <a:lstStyle/>
                    <a:p>
                      <a:pPr indent="0" lvl="0" marL="0" marR="0" rtl="0" algn="l">
                        <a:spcBef>
                          <a:spcPts val="0"/>
                        </a:spcBef>
                        <a:spcAft>
                          <a:spcPts val="0"/>
                        </a:spcAft>
                        <a:buNone/>
                      </a:pPr>
                      <a:r>
                        <a:rPr lang="en-US" sz="1600"/>
                        <a:t>Initialisation</a:t>
                      </a:r>
                      <a:endParaRPr/>
                    </a:p>
                    <a:p>
                      <a:pPr indent="0" lvl="0" marL="0" marR="0" rtl="0" algn="l">
                        <a:spcBef>
                          <a:spcPts val="0"/>
                        </a:spcBef>
                        <a:spcAft>
                          <a:spcPts val="0"/>
                        </a:spcAft>
                        <a:buNone/>
                      </a:pPr>
                      <a:r>
                        <a:rPr lang="en-US" sz="1000"/>
                        <a:t>(</a:t>
                      </a:r>
                      <a:r>
                        <a:rPr b="1" lang="en-US" sz="1000" u="sng"/>
                        <a:t>always</a:t>
                      </a:r>
                      <a:r>
                        <a:rPr lang="en-US" sz="1000"/>
                        <a:t> the first MPI procedure called. Never called more than once)</a:t>
                      </a:r>
                      <a:endParaRPr/>
                    </a:p>
                  </a:txBody>
                  <a:tcPr marT="45725" marB="45725" marR="91450" marL="91450"/>
                </a:tc>
                <a:tc>
                  <a:txBody>
                    <a:bodyPr/>
                    <a:lstStyle/>
                    <a:p>
                      <a:pPr indent="0" lvl="0" marL="0" marR="0" rtl="0" algn="l">
                        <a:lnSpc>
                          <a:spcPct val="90000"/>
                        </a:lnSpc>
                        <a:spcBef>
                          <a:spcPts val="0"/>
                        </a:spcBef>
                        <a:spcAft>
                          <a:spcPts val="0"/>
                        </a:spcAft>
                        <a:buClr>
                          <a:schemeClr val="dk1"/>
                        </a:buClr>
                        <a:buSzPts val="1400"/>
                        <a:buFont typeface="Noto Sans Symbols"/>
                        <a:buNone/>
                      </a:pPr>
                      <a:r>
                        <a:rPr lang="en-US" sz="1400">
                          <a:latin typeface="Courier New"/>
                          <a:ea typeface="Courier New"/>
                          <a:cs typeface="Courier New"/>
                          <a:sym typeface="Courier New"/>
                        </a:rPr>
                        <a:t>int main (int argc, char *argv[]){ </a:t>
                      </a:r>
                      <a:endParaRPr/>
                    </a:p>
                    <a:p>
                      <a:pPr indent="0" lvl="2" marL="914400" marR="0" rtl="0" algn="l">
                        <a:lnSpc>
                          <a:spcPct val="90000"/>
                        </a:lnSpc>
                        <a:spcBef>
                          <a:spcPts val="0"/>
                        </a:spcBef>
                        <a:spcAft>
                          <a:spcPts val="0"/>
                        </a:spcAft>
                        <a:buClr>
                          <a:schemeClr val="dk1"/>
                        </a:buClr>
                        <a:buSzPts val="1400"/>
                        <a:buFont typeface="Noto Sans Symbols"/>
                        <a:buNone/>
                      </a:pPr>
                      <a:r>
                        <a:rPr lang="en-US" sz="1400" u="none" cap="none" strike="noStrike">
                          <a:latin typeface="Courier New"/>
                          <a:ea typeface="Courier New"/>
                          <a:cs typeface="Courier New"/>
                          <a:sym typeface="Courier New"/>
                        </a:rPr>
                        <a:t>    	 </a:t>
                      </a:r>
                      <a:endParaRPr/>
                    </a:p>
                    <a:p>
                      <a:pPr indent="0" lvl="0" marL="0" marR="0" rtl="0" algn="l">
                        <a:lnSpc>
                          <a:spcPct val="90000"/>
                        </a:lnSpc>
                        <a:spcBef>
                          <a:spcPts val="0"/>
                        </a:spcBef>
                        <a:spcAft>
                          <a:spcPts val="0"/>
                        </a:spcAft>
                        <a:buClr>
                          <a:schemeClr val="dk1"/>
                        </a:buClr>
                        <a:buSzPts val="1400"/>
                        <a:buFont typeface="Noto Sans Symbols"/>
                        <a:buNone/>
                      </a:pPr>
                      <a:r>
                        <a:rPr lang="en-US" sz="1400">
                          <a:latin typeface="Courier New"/>
                          <a:ea typeface="Courier New"/>
                          <a:cs typeface="Courier New"/>
                          <a:sym typeface="Courier New"/>
                        </a:rPr>
                        <a:t>MPI_Init(&amp;argc, &amp;argv);</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ourier New"/>
                        <a:buNone/>
                      </a:pPr>
                      <a:r>
                        <a:rPr lang="en-US" sz="1400">
                          <a:latin typeface="Courier New"/>
                          <a:ea typeface="Courier New"/>
                          <a:cs typeface="Courier New"/>
                          <a:sym typeface="Courier New"/>
                        </a:rPr>
                        <a:t>INTEGER IERR</a:t>
                      </a:r>
                      <a:endParaRPr/>
                    </a:p>
                    <a:p>
                      <a:pPr indent="0" lvl="0" marL="0" marR="0" rtl="0" algn="l">
                        <a:spcBef>
                          <a:spcPts val="0"/>
                        </a:spcBef>
                        <a:spcAft>
                          <a:spcPts val="0"/>
                        </a:spcAft>
                        <a:buNone/>
                      </a:pPr>
                      <a:r>
                        <a:rPr lang="en-US" sz="1400">
                          <a:latin typeface="Courier New"/>
                          <a:ea typeface="Courier New"/>
                          <a:cs typeface="Courier New"/>
                          <a:sym typeface="Courier New"/>
                        </a:rPr>
                        <a:t>CALL MPI_INIT(IERR)</a:t>
                      </a:r>
                      <a:endParaRPr sz="1400"/>
                    </a:p>
                  </a:txBody>
                  <a:tcPr marT="45725" marB="45725" marR="91450" marL="91450"/>
                </a:tc>
              </a:tr>
              <a:tr h="370850">
                <a:tc>
                  <a:txBody>
                    <a:bodyPr/>
                    <a:lstStyle/>
                    <a:p>
                      <a:pPr indent="0" lvl="0" marL="0" marR="0" rtl="0" algn="l">
                        <a:spcBef>
                          <a:spcPts val="0"/>
                        </a:spcBef>
                        <a:spcAft>
                          <a:spcPts val="0"/>
                        </a:spcAft>
                        <a:buNone/>
                      </a:pPr>
                      <a:r>
                        <a:rPr lang="en-US" sz="1600"/>
                        <a:t>Finalisation</a:t>
                      </a:r>
                      <a:endParaRPr/>
                    </a:p>
                    <a:p>
                      <a:pPr indent="0" lvl="0" marL="0" marR="0" rtl="0" algn="l">
                        <a:spcBef>
                          <a:spcPts val="0"/>
                        </a:spcBef>
                        <a:spcAft>
                          <a:spcPts val="0"/>
                        </a:spcAft>
                        <a:buNone/>
                      </a:pPr>
                      <a:r>
                        <a:rPr lang="en-US" sz="1000"/>
                        <a:t>(</a:t>
                      </a:r>
                      <a:r>
                        <a:rPr b="1" lang="en-US" sz="1000" u="sng"/>
                        <a:t>Essential</a:t>
                      </a:r>
                      <a:r>
                        <a:rPr lang="en-US" sz="1000"/>
                        <a:t>. Must be the last MPI procedure called)</a:t>
                      </a:r>
                      <a:br>
                        <a:rPr lang="en-US" sz="1000"/>
                      </a:br>
                      <a:endParaRPr sz="1000"/>
                    </a:p>
                  </a:txBody>
                  <a:tcPr marT="45725" marB="45725" marR="91450" marL="91450"/>
                </a:tc>
                <a:tc>
                  <a:txBody>
                    <a:bodyPr/>
                    <a:lstStyle/>
                    <a:p>
                      <a:pPr indent="0" lvl="0" marL="0" marR="0" rtl="0" algn="l">
                        <a:lnSpc>
                          <a:spcPct val="90000"/>
                        </a:lnSpc>
                        <a:spcBef>
                          <a:spcPts val="0"/>
                        </a:spcBef>
                        <a:spcAft>
                          <a:spcPts val="0"/>
                        </a:spcAft>
                        <a:buClr>
                          <a:schemeClr val="dk1"/>
                        </a:buClr>
                        <a:buSzPts val="1400"/>
                        <a:buFont typeface="Noto Sans Symbols"/>
                        <a:buNone/>
                      </a:pPr>
                      <a:r>
                        <a:rPr b="0" i="0" lang="en-US" sz="1400" u="none" cap="none" strike="noStrike">
                          <a:solidFill>
                            <a:schemeClr val="dk1"/>
                          </a:solidFill>
                          <a:latin typeface="Courier New"/>
                          <a:ea typeface="Courier New"/>
                          <a:cs typeface="Courier New"/>
                          <a:sym typeface="Courier New"/>
                        </a:rPr>
                        <a:t>MPI_Finalize();</a:t>
                      </a:r>
                      <a:endParaRPr sz="1400">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CALL MPI_FINALIZE(IERR)</a:t>
                      </a:r>
                      <a:endParaRPr/>
                    </a:p>
                  </a:txBody>
                  <a:tcPr marT="45725" marB="45725" marR="91450" marL="91450"/>
                </a:tc>
              </a:tr>
              <a:tr h="370850">
                <a:tc>
                  <a:txBody>
                    <a:bodyPr/>
                    <a:lstStyle/>
                    <a:p>
                      <a:pPr indent="0" lvl="0" marL="0" marR="0" rtl="0" algn="l">
                        <a:spcBef>
                          <a:spcPts val="0"/>
                        </a:spcBef>
                        <a:spcAft>
                          <a:spcPts val="0"/>
                        </a:spcAft>
                        <a:buNone/>
                      </a:pPr>
                      <a:r>
                        <a:rPr lang="en-US" sz="1000">
                          <a:solidFill>
                            <a:srgbClr val="7F7F7F"/>
                          </a:solidFill>
                        </a:rPr>
                        <a:t>Function syntax…</a:t>
                      </a:r>
                      <a:endParaRPr/>
                    </a:p>
                  </a:txBody>
                  <a:tcPr marT="45725" marB="45725" marR="91450" marL="91450"/>
                </a:tc>
                <a:tc>
                  <a:txBody>
                    <a:bodyPr/>
                    <a:lstStyle/>
                    <a:p>
                      <a:pPr indent="0" lvl="0" marL="0" marR="0" rtl="0" algn="l">
                        <a:lnSpc>
                          <a:spcPct val="90000"/>
                        </a:lnSpc>
                        <a:spcBef>
                          <a:spcPts val="0"/>
                        </a:spcBef>
                        <a:spcAft>
                          <a:spcPts val="0"/>
                        </a:spcAft>
                        <a:buClr>
                          <a:srgbClr val="7F7F7F"/>
                        </a:buClr>
                        <a:buSzPts val="1000"/>
                        <a:buFont typeface="Noto Sans Symbols"/>
                        <a:buNone/>
                      </a:pPr>
                      <a:r>
                        <a:rPr lang="en-US" sz="1000">
                          <a:solidFill>
                            <a:srgbClr val="7F7F7F"/>
                          </a:solidFill>
                          <a:latin typeface="Arial"/>
                          <a:ea typeface="Arial"/>
                          <a:cs typeface="Arial"/>
                          <a:sym typeface="Arial"/>
                        </a:rPr>
                        <a:t>Case sensitive…</a:t>
                      </a:r>
                      <a:br>
                        <a:rPr lang="en-US" sz="1000">
                          <a:solidFill>
                            <a:srgbClr val="7F7F7F"/>
                          </a:solidFill>
                          <a:latin typeface="Courier New"/>
                          <a:ea typeface="Courier New"/>
                          <a:cs typeface="Courier New"/>
                          <a:sym typeface="Courier New"/>
                        </a:rPr>
                      </a:br>
                      <a:r>
                        <a:rPr lang="en-US" sz="1000">
                          <a:solidFill>
                            <a:srgbClr val="7F7F7F"/>
                          </a:solidFill>
                          <a:latin typeface="Courier New"/>
                          <a:ea typeface="Courier New"/>
                          <a:cs typeface="Courier New"/>
                          <a:sym typeface="Courier New"/>
                        </a:rPr>
                        <a:t>Error = MPI_Xxxx(parameter, …);</a:t>
                      </a:r>
                      <a:endParaRPr/>
                    </a:p>
                    <a:p>
                      <a:pPr indent="0" lvl="0" marL="0" marR="0" rtl="0" algn="l">
                        <a:lnSpc>
                          <a:spcPct val="90000"/>
                        </a:lnSpc>
                        <a:spcBef>
                          <a:spcPts val="0"/>
                        </a:spcBef>
                        <a:spcAft>
                          <a:spcPts val="0"/>
                        </a:spcAft>
                        <a:buClr>
                          <a:srgbClr val="7F7F7F"/>
                        </a:buClr>
                        <a:buSzPts val="1000"/>
                        <a:buFont typeface="Noto Sans Symbols"/>
                        <a:buNone/>
                      </a:pPr>
                      <a:r>
                        <a:rPr lang="en-US" sz="1000">
                          <a:solidFill>
                            <a:srgbClr val="7F7F7F"/>
                          </a:solidFill>
                          <a:latin typeface="Courier New"/>
                          <a:ea typeface="Courier New"/>
                          <a:cs typeface="Courier New"/>
                          <a:sym typeface="Courier New"/>
                        </a:rPr>
                        <a:t>MPI_Xxxx(parameter)</a:t>
                      </a:r>
                      <a:endParaRPr/>
                    </a:p>
                    <a:p>
                      <a:pPr indent="0" lvl="0" marL="0" marR="0" rtl="0" algn="l">
                        <a:lnSpc>
                          <a:spcPct val="90000"/>
                        </a:lnSpc>
                        <a:spcBef>
                          <a:spcPts val="0"/>
                        </a:spcBef>
                        <a:spcAft>
                          <a:spcPts val="0"/>
                        </a:spcAft>
                        <a:buClr>
                          <a:schemeClr val="dk1"/>
                        </a:buClr>
                        <a:buSzPts val="1600"/>
                        <a:buFont typeface="Noto Sans Symbols"/>
                        <a:buNone/>
                      </a:pPr>
                      <a:r>
                        <a:t/>
                      </a:r>
                      <a:endParaRPr sz="1600">
                        <a:solidFill>
                          <a:srgbClr val="7F7F7F"/>
                        </a:solidFill>
                        <a:latin typeface="Courier New"/>
                        <a:ea typeface="Courier New"/>
                        <a:cs typeface="Courier New"/>
                        <a:sym typeface="Courier New"/>
                      </a:endParaRPr>
                    </a:p>
                  </a:txBody>
                  <a:tcPr marT="45725" marB="45725" marR="91450" marL="91450"/>
                </a:tc>
                <a:tc>
                  <a:txBody>
                    <a:bodyPr/>
                    <a:lstStyle/>
                    <a:p>
                      <a:pPr indent="0" lvl="0" marL="0" marR="0" rtl="0" algn="l">
                        <a:lnSpc>
                          <a:spcPct val="90000"/>
                        </a:lnSpc>
                        <a:spcBef>
                          <a:spcPts val="0"/>
                        </a:spcBef>
                        <a:spcAft>
                          <a:spcPts val="0"/>
                        </a:spcAft>
                        <a:buClr>
                          <a:srgbClr val="7F7F7F"/>
                        </a:buClr>
                        <a:buSzPts val="1000"/>
                        <a:buFont typeface="Noto Sans Symbols"/>
                        <a:buNone/>
                      </a:pPr>
                      <a:r>
                        <a:rPr lang="en-US" sz="1000">
                          <a:solidFill>
                            <a:srgbClr val="7F7F7F"/>
                          </a:solidFill>
                          <a:latin typeface="Arial"/>
                          <a:ea typeface="Arial"/>
                          <a:cs typeface="Arial"/>
                          <a:sym typeface="Arial"/>
                        </a:rPr>
                        <a:t>Case insensitive…</a:t>
                      </a:r>
                      <a:br>
                        <a:rPr lang="en-US" sz="1000">
                          <a:solidFill>
                            <a:srgbClr val="7F7F7F"/>
                          </a:solidFill>
                          <a:latin typeface="Courier New"/>
                          <a:ea typeface="Courier New"/>
                          <a:cs typeface="Courier New"/>
                          <a:sym typeface="Courier New"/>
                        </a:rPr>
                      </a:br>
                      <a:r>
                        <a:rPr lang="en-US" sz="1000">
                          <a:solidFill>
                            <a:srgbClr val="7F7F7F"/>
                          </a:solidFill>
                          <a:latin typeface="Courier New"/>
                          <a:ea typeface="Courier New"/>
                          <a:cs typeface="Courier New"/>
                          <a:sym typeface="Courier New"/>
                        </a:rPr>
                        <a:t>CALL MPI_XXXX(parameter, …, IERR)</a:t>
                      </a:r>
                      <a:endParaRPr/>
                    </a:p>
                    <a:p>
                      <a:pPr indent="0" lvl="0" marL="0" marR="0" rtl="0" algn="l">
                        <a:lnSpc>
                          <a:spcPct val="90000"/>
                        </a:lnSpc>
                        <a:spcBef>
                          <a:spcPts val="0"/>
                        </a:spcBef>
                        <a:spcAft>
                          <a:spcPts val="0"/>
                        </a:spcAft>
                        <a:buClr>
                          <a:srgbClr val="7F7F7F"/>
                        </a:buClr>
                        <a:buSzPts val="1000"/>
                        <a:buFont typeface="Noto Sans Symbols"/>
                        <a:buNone/>
                      </a:pPr>
                      <a:br>
                        <a:rPr lang="en-US" sz="1000">
                          <a:solidFill>
                            <a:srgbClr val="7F7F7F"/>
                          </a:solidFill>
                          <a:latin typeface="Courier New"/>
                          <a:ea typeface="Courier New"/>
                          <a:cs typeface="Courier New"/>
                          <a:sym typeface="Courier New"/>
                        </a:rPr>
                      </a:br>
                      <a:r>
                        <a:rPr lang="en-US" sz="1000">
                          <a:solidFill>
                            <a:srgbClr val="7F7F7F"/>
                          </a:solidFill>
                          <a:latin typeface="Courier New"/>
                          <a:ea typeface="Courier New"/>
                          <a:cs typeface="Courier New"/>
                          <a:sym typeface="Courier New"/>
                        </a:rPr>
                        <a:t>IERR</a:t>
                      </a:r>
                      <a:r>
                        <a:rPr lang="en-US" sz="1000">
                          <a:solidFill>
                            <a:srgbClr val="7F7F7F"/>
                          </a:solidFill>
                        </a:rPr>
                        <a:t> returns 0 (success) or 1 (fail), </a:t>
                      </a:r>
                      <a:br>
                        <a:rPr lang="en-US" sz="1000">
                          <a:solidFill>
                            <a:srgbClr val="7F7F7F"/>
                          </a:solidFill>
                        </a:rPr>
                      </a:br>
                      <a:r>
                        <a:rPr lang="en-US" sz="1000">
                          <a:solidFill>
                            <a:srgbClr val="7F7F7F"/>
                          </a:solidFill>
                        </a:rPr>
                        <a:t>same as </a:t>
                      </a:r>
                      <a:r>
                        <a:rPr lang="en-US" sz="1000">
                          <a:solidFill>
                            <a:srgbClr val="7F7F7F"/>
                          </a:solidFill>
                          <a:latin typeface="Courier New"/>
                          <a:ea typeface="Courier New"/>
                          <a:cs typeface="Courier New"/>
                          <a:sym typeface="Courier New"/>
                        </a:rPr>
                        <a:t>return()</a:t>
                      </a:r>
                      <a:r>
                        <a:rPr lang="en-US" sz="1000">
                          <a:solidFill>
                            <a:srgbClr val="7F7F7F"/>
                          </a:solidFill>
                        </a:rPr>
                        <a:t> in C.</a:t>
                      </a:r>
                      <a:endParaRPr sz="1000">
                        <a:solidFill>
                          <a:srgbClr val="7F7F7F"/>
                        </a:solidFill>
                        <a:latin typeface="Courier New"/>
                        <a:ea typeface="Courier New"/>
                        <a:cs typeface="Courier New"/>
                        <a:sym typeface="Courier New"/>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622" name="Google Shape;622;p37"/>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400"/>
              <a:buChar char="•"/>
            </a:pPr>
            <a:r>
              <a:rPr lang="en-US" sz="1400" u="sng"/>
              <a:t>C</a:t>
            </a:r>
            <a:r>
              <a:rPr lang="en-US" sz="1400" u="sng"/>
              <a:t>ommunicators</a:t>
            </a:r>
            <a:r>
              <a:rPr lang="en-US" sz="1400"/>
              <a:t> define a group of processes between which message passing can occur.</a:t>
            </a:r>
            <a:endParaRPr/>
          </a:p>
          <a:p>
            <a:pPr indent="-288000" lvl="1" marL="288000" rtl="0" algn="l">
              <a:spcBef>
                <a:spcPts val="800"/>
              </a:spcBef>
              <a:spcAft>
                <a:spcPts val="0"/>
              </a:spcAft>
              <a:buSzPts val="1400"/>
              <a:buChar char="•"/>
            </a:pPr>
            <a:r>
              <a:rPr lang="en-US" sz="1400"/>
              <a:t>By default, the communicator </a:t>
            </a:r>
            <a:r>
              <a:rPr lang="en-US" sz="1400">
                <a:latin typeface="Courier New"/>
                <a:ea typeface="Courier New"/>
                <a:cs typeface="Courier New"/>
                <a:sym typeface="Courier New"/>
              </a:rPr>
              <a:t>MPI_COMM_WORLD</a:t>
            </a:r>
            <a:r>
              <a:rPr lang="en-US" sz="1400"/>
              <a:t> is automatically generated at initialization, does not need to be declared and contains all processes when execution begins:</a:t>
            </a:r>
            <a:endParaRPr/>
          </a:p>
          <a:p>
            <a:pPr indent="-199100" lvl="1" marL="288000" rtl="0" algn="l">
              <a:spcBef>
                <a:spcPts val="800"/>
              </a:spcBef>
              <a:spcAft>
                <a:spcPts val="0"/>
              </a:spcAft>
              <a:buSzPts val="1400"/>
              <a:buNone/>
            </a:pPr>
            <a:r>
              <a:t/>
            </a:r>
            <a:endParaRPr sz="1400"/>
          </a:p>
          <a:p>
            <a:pPr indent="-199100" lvl="1" marL="288000" rtl="0" algn="l">
              <a:spcBef>
                <a:spcPts val="800"/>
              </a:spcBef>
              <a:spcAft>
                <a:spcPts val="0"/>
              </a:spcAft>
              <a:buSzPts val="1400"/>
              <a:buNone/>
            </a:pPr>
            <a:r>
              <a:t/>
            </a:r>
            <a:endParaRPr sz="1400"/>
          </a:p>
          <a:p>
            <a:pPr indent="-199100" lvl="2" marL="576000" rtl="0" algn="l">
              <a:spcBef>
                <a:spcPts val="800"/>
              </a:spcBef>
              <a:spcAft>
                <a:spcPts val="0"/>
              </a:spcAft>
              <a:buClr>
                <a:srgbClr val="002A41"/>
              </a:buClr>
              <a:buSzPts val="1400"/>
              <a:buNone/>
            </a:pPr>
            <a:r>
              <a:t/>
            </a:r>
            <a:endParaRPr sz="1400"/>
          </a:p>
          <a:p>
            <a:pPr indent="-199100" lvl="1" marL="288000" rtl="0" algn="l">
              <a:spcBef>
                <a:spcPts val="800"/>
              </a:spcBef>
              <a:spcAft>
                <a:spcPts val="0"/>
              </a:spcAft>
              <a:buSzPts val="1400"/>
              <a:buNone/>
            </a:pPr>
            <a:r>
              <a:t/>
            </a:r>
            <a:endParaRPr sz="1400"/>
          </a:p>
          <a:p>
            <a:pPr indent="0" lvl="0" marL="0" rtl="0" algn="l">
              <a:spcBef>
                <a:spcPts val="800"/>
              </a:spcBef>
              <a:spcAft>
                <a:spcPts val="0"/>
              </a:spcAft>
              <a:buNone/>
            </a:pPr>
            <a:r>
              <a:t/>
            </a:r>
            <a:endParaRPr/>
          </a:p>
        </p:txBody>
      </p:sp>
      <p:grpSp>
        <p:nvGrpSpPr>
          <p:cNvPr id="623" name="Google Shape;623;p37"/>
          <p:cNvGrpSpPr/>
          <p:nvPr/>
        </p:nvGrpSpPr>
        <p:grpSpPr>
          <a:xfrm>
            <a:off x="7901926" y="1417594"/>
            <a:ext cx="1249059" cy="3731954"/>
            <a:chOff x="7901926" y="1417594"/>
            <a:chExt cx="1249059" cy="3731954"/>
          </a:xfrm>
        </p:grpSpPr>
        <p:pic>
          <p:nvPicPr>
            <p:cNvPr id="624" name="Google Shape;624;p3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625" name="Google Shape;625;p3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626" name="Google Shape;626;p3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27" name="Google Shape;627;p37"/>
          <p:cNvGrpSpPr/>
          <p:nvPr/>
        </p:nvGrpSpPr>
        <p:grpSpPr>
          <a:xfrm>
            <a:off x="2615953" y="1978588"/>
            <a:ext cx="2897239" cy="1587626"/>
            <a:chOff x="960" y="2060"/>
            <a:chExt cx="3264" cy="1924"/>
          </a:xfrm>
        </p:grpSpPr>
        <p:grpSp>
          <p:nvGrpSpPr>
            <p:cNvPr id="628" name="Google Shape;628;p37"/>
            <p:cNvGrpSpPr/>
            <p:nvPr/>
          </p:nvGrpSpPr>
          <p:grpSpPr>
            <a:xfrm>
              <a:off x="1292" y="2200"/>
              <a:ext cx="432" cy="447"/>
              <a:chOff x="1052" y="1912"/>
              <a:chExt cx="432" cy="447"/>
            </a:xfrm>
          </p:grpSpPr>
          <p:sp>
            <p:nvSpPr>
              <p:cNvPr id="629" name="Google Shape;629;p37"/>
              <p:cNvSpPr/>
              <p:nvPr/>
            </p:nvSpPr>
            <p:spPr>
              <a:xfrm>
                <a:off x="1052" y="1927"/>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7"/>
              <p:cNvSpPr txBox="1"/>
              <p:nvPr/>
            </p:nvSpPr>
            <p:spPr>
              <a:xfrm>
                <a:off x="1104" y="1912"/>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631" name="Google Shape;631;p37"/>
            <p:cNvGrpSpPr/>
            <p:nvPr/>
          </p:nvGrpSpPr>
          <p:grpSpPr>
            <a:xfrm>
              <a:off x="2381" y="3320"/>
              <a:ext cx="432" cy="437"/>
              <a:chOff x="1037" y="1928"/>
              <a:chExt cx="432" cy="437"/>
            </a:xfrm>
          </p:grpSpPr>
          <p:sp>
            <p:nvSpPr>
              <p:cNvPr id="632" name="Google Shape;632;p37"/>
              <p:cNvSpPr/>
              <p:nvPr/>
            </p:nvSpPr>
            <p:spPr>
              <a:xfrm>
                <a:off x="1037" y="1933"/>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7"/>
              <p:cNvSpPr txBox="1"/>
              <p:nvPr/>
            </p:nvSpPr>
            <p:spPr>
              <a:xfrm>
                <a:off x="1088"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grpSp>
        <p:grpSp>
          <p:nvGrpSpPr>
            <p:cNvPr id="634" name="Google Shape;634;p37"/>
            <p:cNvGrpSpPr/>
            <p:nvPr/>
          </p:nvGrpSpPr>
          <p:grpSpPr>
            <a:xfrm>
              <a:off x="2448" y="2360"/>
              <a:ext cx="432" cy="445"/>
              <a:chOff x="1056" y="1928"/>
              <a:chExt cx="432" cy="445"/>
            </a:xfrm>
          </p:grpSpPr>
          <p:sp>
            <p:nvSpPr>
              <p:cNvPr id="635" name="Google Shape;635;p37"/>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37"/>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637" name="Google Shape;637;p37"/>
            <p:cNvGrpSpPr/>
            <p:nvPr/>
          </p:nvGrpSpPr>
          <p:grpSpPr>
            <a:xfrm>
              <a:off x="3360" y="2986"/>
              <a:ext cx="432" cy="432"/>
              <a:chOff x="1056" y="1930"/>
              <a:chExt cx="432" cy="432"/>
            </a:xfrm>
          </p:grpSpPr>
          <p:sp>
            <p:nvSpPr>
              <p:cNvPr id="638" name="Google Shape;638;p37"/>
              <p:cNvSpPr/>
              <p:nvPr/>
            </p:nvSpPr>
            <p:spPr>
              <a:xfrm>
                <a:off x="1056" y="1930"/>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37"/>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grpSp>
        <p:grpSp>
          <p:nvGrpSpPr>
            <p:cNvPr id="640" name="Google Shape;640;p37"/>
            <p:cNvGrpSpPr/>
            <p:nvPr/>
          </p:nvGrpSpPr>
          <p:grpSpPr>
            <a:xfrm>
              <a:off x="1440" y="3176"/>
              <a:ext cx="432" cy="445"/>
              <a:chOff x="1056" y="1928"/>
              <a:chExt cx="432" cy="445"/>
            </a:xfrm>
          </p:grpSpPr>
          <p:sp>
            <p:nvSpPr>
              <p:cNvPr id="641" name="Google Shape;641;p37"/>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37"/>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grpSp>
        <p:grpSp>
          <p:nvGrpSpPr>
            <p:cNvPr id="643" name="Google Shape;643;p37"/>
            <p:cNvGrpSpPr/>
            <p:nvPr/>
          </p:nvGrpSpPr>
          <p:grpSpPr>
            <a:xfrm>
              <a:off x="3401" y="2176"/>
              <a:ext cx="432" cy="447"/>
              <a:chOff x="1049" y="1936"/>
              <a:chExt cx="432" cy="447"/>
            </a:xfrm>
          </p:grpSpPr>
          <p:sp>
            <p:nvSpPr>
              <p:cNvPr id="644" name="Google Shape;644;p37"/>
              <p:cNvSpPr/>
              <p:nvPr/>
            </p:nvSpPr>
            <p:spPr>
              <a:xfrm>
                <a:off x="1049" y="195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7"/>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grpSp>
        <p:sp>
          <p:nvSpPr>
            <p:cNvPr id="646" name="Google Shape;646;p37"/>
            <p:cNvSpPr/>
            <p:nvPr/>
          </p:nvSpPr>
          <p:spPr>
            <a:xfrm>
              <a:off x="960" y="2064"/>
              <a:ext cx="3264" cy="1920"/>
            </a:xfrm>
            <a:prstGeom prst="roundRect">
              <a:avLst>
                <a:gd fmla="val 35329"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7"/>
            <p:cNvSpPr txBox="1"/>
            <p:nvPr/>
          </p:nvSpPr>
          <p:spPr>
            <a:xfrm>
              <a:off x="1784" y="2060"/>
              <a:ext cx="1776" cy="3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MPI_COMM_WORLD</a:t>
              </a:r>
              <a:endParaRPr sz="12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654" name="Google Shape;654;p38"/>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The MPI </a:t>
            </a:r>
            <a:r>
              <a:rPr i="1" lang="en-US" sz="1400"/>
              <a:t>rank</a:t>
            </a:r>
            <a:r>
              <a:rPr lang="en-US" sz="1400"/>
              <a:t> returns an integer number for each ‘process’ in a ‘communicator’ group, </a:t>
            </a:r>
            <a:br>
              <a:rPr lang="en-US" sz="1400"/>
            </a:br>
            <a:r>
              <a:rPr lang="en-US" sz="1400"/>
              <a:t>numbered from 0 in both C and FORTRAN. The rank is only defined by MPI and is not linked to any other identified e.g. CPU #, core #, node #</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t/>
            </a:r>
            <a:endParaRPr sz="1400"/>
          </a:p>
          <a:p>
            <a:pPr indent="0" lvl="1" marL="0" rtl="0" algn="l">
              <a:spcBef>
                <a:spcPts val="800"/>
              </a:spcBef>
              <a:spcAft>
                <a:spcPts val="0"/>
              </a:spcAft>
              <a:buSzPts val="1800"/>
              <a:buNone/>
            </a:pPr>
            <a:r>
              <a:t/>
            </a:r>
            <a:endParaRPr/>
          </a:p>
          <a:p>
            <a:pPr indent="0" lvl="1" marL="0" rtl="0" algn="l">
              <a:spcBef>
                <a:spcPts val="800"/>
              </a:spcBef>
              <a:spcAft>
                <a:spcPts val="0"/>
              </a:spcAft>
              <a:buSzPts val="1400"/>
              <a:buNone/>
            </a:pPr>
            <a:r>
              <a:t/>
            </a:r>
            <a:endParaRPr/>
          </a:p>
          <a:p>
            <a:pPr indent="0" lvl="1" marL="0" rtl="0" algn="r">
              <a:spcBef>
                <a:spcPts val="800"/>
              </a:spcBef>
              <a:spcAft>
                <a:spcPts val="0"/>
              </a:spcAft>
              <a:buSzPts val="1400"/>
              <a:buNone/>
            </a:pPr>
            <a:r>
              <a:rPr lang="en-US" sz="1400"/>
              <a:t>The communicator </a:t>
            </a:r>
            <a:br>
              <a:rPr lang="en-US" sz="1400"/>
            </a:br>
            <a:r>
              <a:rPr lang="en-US" sz="1400">
                <a:latin typeface="Courier New"/>
                <a:ea typeface="Courier New"/>
                <a:cs typeface="Courier New"/>
                <a:sym typeface="Courier New"/>
              </a:rPr>
              <a:t>MPI_COMM_WORLD</a:t>
            </a:r>
            <a:r>
              <a:rPr lang="en-US" sz="1400"/>
              <a:t> </a:t>
            </a:r>
            <a:br>
              <a:rPr lang="en-US" sz="1400"/>
            </a:br>
            <a:r>
              <a:rPr lang="en-US" sz="1400"/>
              <a:t>(queried by the commands)</a:t>
            </a:r>
            <a:br>
              <a:rPr lang="en-US" sz="1400"/>
            </a:br>
            <a:r>
              <a:rPr lang="en-US" sz="1400"/>
              <a:t>contains ranks 0 to 5</a:t>
            </a:r>
            <a:endParaRPr/>
          </a:p>
          <a:p>
            <a:pPr indent="0" lvl="1" marL="0" rtl="0" algn="l">
              <a:spcBef>
                <a:spcPts val="800"/>
              </a:spcBef>
              <a:spcAft>
                <a:spcPts val="0"/>
              </a:spcAft>
              <a:buSzPts val="1400"/>
              <a:buNone/>
            </a:pPr>
            <a:r>
              <a:t/>
            </a:r>
            <a:endParaRPr/>
          </a:p>
        </p:txBody>
      </p:sp>
      <p:grpSp>
        <p:nvGrpSpPr>
          <p:cNvPr id="655" name="Google Shape;655;p38"/>
          <p:cNvGrpSpPr/>
          <p:nvPr/>
        </p:nvGrpSpPr>
        <p:grpSpPr>
          <a:xfrm>
            <a:off x="7901926" y="1417594"/>
            <a:ext cx="1249059" cy="3731954"/>
            <a:chOff x="7901926" y="1417594"/>
            <a:chExt cx="1249059" cy="3731954"/>
          </a:xfrm>
        </p:grpSpPr>
        <p:pic>
          <p:nvPicPr>
            <p:cNvPr id="656" name="Google Shape;656;p3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657" name="Google Shape;657;p3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658" name="Google Shape;658;p3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659" name="Google Shape;659;p38"/>
          <p:cNvGraphicFramePr/>
          <p:nvPr/>
        </p:nvGraphicFramePr>
        <p:xfrm>
          <a:off x="621553" y="1668404"/>
          <a:ext cx="3000000" cy="3000000"/>
        </p:xfrm>
        <a:graphic>
          <a:graphicData uri="http://schemas.openxmlformats.org/drawingml/2006/table">
            <a:tbl>
              <a:tblPr bandRow="1" firstRow="1">
                <a:noFill/>
                <a:tableStyleId>{716E05FF-F639-4E1B-88A7-71758450E43B}</a:tableStyleId>
              </a:tblPr>
              <a:tblGrid>
                <a:gridCol w="3269650"/>
                <a:gridCol w="3857825"/>
              </a:tblGrid>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FORTRAN</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ourier New"/>
                          <a:ea typeface="Courier New"/>
                          <a:cs typeface="Courier New"/>
                          <a:sym typeface="Courier New"/>
                        </a:rPr>
                        <a:t>int rank;</a:t>
                      </a:r>
                      <a:br>
                        <a:rPr lang="en-US" sz="1400">
                          <a:latin typeface="Courier New"/>
                          <a:ea typeface="Courier New"/>
                          <a:cs typeface="Courier New"/>
                          <a:sym typeface="Courier New"/>
                        </a:rPr>
                      </a:br>
                      <a:r>
                        <a:rPr lang="en-US" sz="1400">
                          <a:latin typeface="Courier New"/>
                          <a:ea typeface="Courier New"/>
                          <a:cs typeface="Courier New"/>
                          <a:sym typeface="Courier New"/>
                        </a:rPr>
                        <a:t>MPI_Comm_rank(MPI_COMM_WORLD, &amp;rank);</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Clr>
                          <a:schemeClr val="dk1"/>
                        </a:buClr>
                        <a:buSzPts val="1400"/>
                        <a:buFont typeface="Courier New"/>
                        <a:buNone/>
                      </a:pPr>
                      <a:r>
                        <a:rPr lang="en-US" sz="1400">
                          <a:latin typeface="Courier New"/>
                          <a:ea typeface="Courier New"/>
                          <a:cs typeface="Courier New"/>
                          <a:sym typeface="Courier New"/>
                        </a:rPr>
                        <a:t>INTEGER RANK, IERR</a:t>
                      </a:r>
                      <a:endParaRPr/>
                    </a:p>
                    <a:p>
                      <a:pPr indent="0" lvl="0" marL="0" marR="0" rtl="0" algn="l">
                        <a:spcBef>
                          <a:spcPts val="0"/>
                        </a:spcBef>
                        <a:spcAft>
                          <a:spcPts val="0"/>
                        </a:spcAft>
                        <a:buClr>
                          <a:schemeClr val="dk1"/>
                        </a:buClr>
                        <a:buSzPts val="1400"/>
                        <a:buFont typeface="Noto Sans Symbols"/>
                        <a:buNone/>
                      </a:pPr>
                      <a:r>
                        <a:rPr lang="en-US" sz="1400">
                          <a:latin typeface="Courier New"/>
                          <a:ea typeface="Courier New"/>
                          <a:cs typeface="Courier New"/>
                          <a:sym typeface="Courier New"/>
                        </a:rPr>
                        <a:t>CALL MPI_COMM_RANK(MPI_COMM_WORLD, RANK, IERR)</a:t>
                      </a:r>
                      <a:endParaRPr/>
                    </a:p>
                  </a:txBody>
                  <a:tcPr marT="45725" marB="45725" marR="91450" marL="91450"/>
                </a:tc>
              </a:tr>
            </a:tbl>
          </a:graphicData>
        </a:graphic>
      </p:graphicFrame>
      <p:grpSp>
        <p:nvGrpSpPr>
          <p:cNvPr id="660" name="Google Shape;660;p38"/>
          <p:cNvGrpSpPr/>
          <p:nvPr/>
        </p:nvGrpSpPr>
        <p:grpSpPr>
          <a:xfrm>
            <a:off x="2360315" y="3113562"/>
            <a:ext cx="2897239" cy="1587626"/>
            <a:chOff x="960" y="2060"/>
            <a:chExt cx="3264" cy="1924"/>
          </a:xfrm>
        </p:grpSpPr>
        <p:grpSp>
          <p:nvGrpSpPr>
            <p:cNvPr id="661" name="Google Shape;661;p38"/>
            <p:cNvGrpSpPr/>
            <p:nvPr/>
          </p:nvGrpSpPr>
          <p:grpSpPr>
            <a:xfrm>
              <a:off x="1292" y="2200"/>
              <a:ext cx="432" cy="447"/>
              <a:chOff x="1052" y="1912"/>
              <a:chExt cx="432" cy="447"/>
            </a:xfrm>
          </p:grpSpPr>
          <p:sp>
            <p:nvSpPr>
              <p:cNvPr id="662" name="Google Shape;662;p38"/>
              <p:cNvSpPr/>
              <p:nvPr/>
            </p:nvSpPr>
            <p:spPr>
              <a:xfrm>
                <a:off x="1052" y="1927"/>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8"/>
              <p:cNvSpPr txBox="1"/>
              <p:nvPr/>
            </p:nvSpPr>
            <p:spPr>
              <a:xfrm>
                <a:off x="1104" y="1912"/>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664" name="Google Shape;664;p38"/>
            <p:cNvGrpSpPr/>
            <p:nvPr/>
          </p:nvGrpSpPr>
          <p:grpSpPr>
            <a:xfrm>
              <a:off x="2381" y="3320"/>
              <a:ext cx="432" cy="437"/>
              <a:chOff x="1037" y="1928"/>
              <a:chExt cx="432" cy="437"/>
            </a:xfrm>
          </p:grpSpPr>
          <p:sp>
            <p:nvSpPr>
              <p:cNvPr id="665" name="Google Shape;665;p38"/>
              <p:cNvSpPr/>
              <p:nvPr/>
            </p:nvSpPr>
            <p:spPr>
              <a:xfrm>
                <a:off x="1037" y="1933"/>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38"/>
              <p:cNvSpPr txBox="1"/>
              <p:nvPr/>
            </p:nvSpPr>
            <p:spPr>
              <a:xfrm>
                <a:off x="1088"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grpSp>
        <p:grpSp>
          <p:nvGrpSpPr>
            <p:cNvPr id="667" name="Google Shape;667;p38"/>
            <p:cNvGrpSpPr/>
            <p:nvPr/>
          </p:nvGrpSpPr>
          <p:grpSpPr>
            <a:xfrm>
              <a:off x="2448" y="2360"/>
              <a:ext cx="432" cy="445"/>
              <a:chOff x="1056" y="1928"/>
              <a:chExt cx="432" cy="445"/>
            </a:xfrm>
          </p:grpSpPr>
          <p:sp>
            <p:nvSpPr>
              <p:cNvPr id="668" name="Google Shape;668;p38"/>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38"/>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670" name="Google Shape;670;p38"/>
            <p:cNvGrpSpPr/>
            <p:nvPr/>
          </p:nvGrpSpPr>
          <p:grpSpPr>
            <a:xfrm>
              <a:off x="3360" y="2986"/>
              <a:ext cx="432" cy="432"/>
              <a:chOff x="1056" y="1930"/>
              <a:chExt cx="432" cy="432"/>
            </a:xfrm>
          </p:grpSpPr>
          <p:sp>
            <p:nvSpPr>
              <p:cNvPr id="671" name="Google Shape;671;p38"/>
              <p:cNvSpPr/>
              <p:nvPr/>
            </p:nvSpPr>
            <p:spPr>
              <a:xfrm>
                <a:off x="1056" y="1930"/>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8"/>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grpSp>
        <p:grpSp>
          <p:nvGrpSpPr>
            <p:cNvPr id="673" name="Google Shape;673;p38"/>
            <p:cNvGrpSpPr/>
            <p:nvPr/>
          </p:nvGrpSpPr>
          <p:grpSpPr>
            <a:xfrm>
              <a:off x="1440" y="3176"/>
              <a:ext cx="432" cy="445"/>
              <a:chOff x="1056" y="1928"/>
              <a:chExt cx="432" cy="445"/>
            </a:xfrm>
          </p:grpSpPr>
          <p:sp>
            <p:nvSpPr>
              <p:cNvPr id="674" name="Google Shape;674;p38"/>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8"/>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grpSp>
        <p:grpSp>
          <p:nvGrpSpPr>
            <p:cNvPr id="676" name="Google Shape;676;p38"/>
            <p:cNvGrpSpPr/>
            <p:nvPr/>
          </p:nvGrpSpPr>
          <p:grpSpPr>
            <a:xfrm>
              <a:off x="3401" y="2176"/>
              <a:ext cx="432" cy="447"/>
              <a:chOff x="1049" y="1936"/>
              <a:chExt cx="432" cy="447"/>
            </a:xfrm>
          </p:grpSpPr>
          <p:sp>
            <p:nvSpPr>
              <p:cNvPr id="677" name="Google Shape;677;p38"/>
              <p:cNvSpPr/>
              <p:nvPr/>
            </p:nvSpPr>
            <p:spPr>
              <a:xfrm>
                <a:off x="1049" y="195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8"/>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grpSp>
        <p:sp>
          <p:nvSpPr>
            <p:cNvPr id="679" name="Google Shape;679;p38"/>
            <p:cNvSpPr/>
            <p:nvPr/>
          </p:nvSpPr>
          <p:spPr>
            <a:xfrm>
              <a:off x="960" y="2064"/>
              <a:ext cx="3264" cy="1920"/>
            </a:xfrm>
            <a:prstGeom prst="roundRect">
              <a:avLst>
                <a:gd fmla="val 35329"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38"/>
            <p:cNvSpPr txBox="1"/>
            <p:nvPr/>
          </p:nvSpPr>
          <p:spPr>
            <a:xfrm>
              <a:off x="1784" y="2060"/>
              <a:ext cx="1776" cy="3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MPI_COMM_WORLD</a:t>
              </a:r>
              <a:endParaRPr sz="12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Course Timing</a:t>
            </a:r>
            <a:endParaRPr/>
          </a:p>
        </p:txBody>
      </p:sp>
      <p:sp>
        <p:nvSpPr>
          <p:cNvPr id="135" name="Google Shape;135;p3"/>
          <p:cNvSpPr txBox="1"/>
          <p:nvPr>
            <p:ph idx="1" type="body"/>
          </p:nvPr>
        </p:nvSpPr>
        <p:spPr>
          <a:xfrm>
            <a:off x="621550" y="682541"/>
            <a:ext cx="6762300" cy="4041000"/>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800"/>
              <a:buChar char="•"/>
            </a:pPr>
            <a:r>
              <a:rPr lang="en-US"/>
              <a:t>10:00-10:15 - Introducing myself/yourself</a:t>
            </a:r>
            <a:endParaRPr/>
          </a:p>
          <a:p>
            <a:pPr indent="-288000" lvl="1" marL="288000" rtl="0" algn="l">
              <a:spcBef>
                <a:spcPts val="0"/>
              </a:spcBef>
              <a:spcAft>
                <a:spcPts val="0"/>
              </a:spcAft>
              <a:buSzPts val="1800"/>
              <a:buChar char="•"/>
            </a:pPr>
            <a:r>
              <a:rPr lang="en-US"/>
              <a:t>10:15-10:45 – An introduction to parallel computing</a:t>
            </a:r>
            <a:endParaRPr/>
          </a:p>
          <a:p>
            <a:pPr indent="-288000" lvl="2" marL="576000" rtl="0" algn="l">
              <a:spcBef>
                <a:spcPts val="800"/>
              </a:spcBef>
              <a:spcAft>
                <a:spcPts val="0"/>
              </a:spcAft>
              <a:buClr>
                <a:srgbClr val="002A41"/>
              </a:buClr>
              <a:buSzPts val="1800"/>
              <a:buChar char="–"/>
            </a:pPr>
            <a:r>
              <a:rPr lang="en-US"/>
              <a:t>10:45-</a:t>
            </a:r>
            <a:r>
              <a:rPr lang="en-US"/>
              <a:t>11</a:t>
            </a:r>
            <a:r>
              <a:rPr lang="en-US"/>
              <a:t>:</a:t>
            </a:r>
            <a:r>
              <a:rPr lang="en-US"/>
              <a:t>00</a:t>
            </a:r>
            <a:r>
              <a:rPr lang="en-US"/>
              <a:t> – </a:t>
            </a:r>
            <a:r>
              <a:rPr lang="en-US" u="sng"/>
              <a:t>Practical session 1:</a:t>
            </a:r>
            <a:r>
              <a:rPr lang="en-US"/>
              <a:t> “Hello World!”</a:t>
            </a:r>
            <a:endParaRPr/>
          </a:p>
          <a:p>
            <a:pPr indent="-288000" lvl="1" marL="288000" rtl="0" algn="l">
              <a:spcBef>
                <a:spcPts val="800"/>
              </a:spcBef>
              <a:spcAft>
                <a:spcPts val="0"/>
              </a:spcAft>
              <a:buSzPts val="1800"/>
              <a:buChar char="•"/>
            </a:pPr>
            <a:r>
              <a:rPr lang="en-US"/>
              <a:t>11:00-11:15 – Break time from screen aka “coffee break”</a:t>
            </a:r>
            <a:endParaRPr/>
          </a:p>
          <a:p>
            <a:pPr indent="0" lvl="0" marL="0" rtl="0" algn="l">
              <a:spcBef>
                <a:spcPts val="800"/>
              </a:spcBef>
              <a:spcAft>
                <a:spcPts val="0"/>
              </a:spcAft>
              <a:buSzPts val="1800"/>
              <a:buNone/>
            </a:pPr>
            <a:r>
              <a:t/>
            </a:r>
            <a:endParaRPr/>
          </a:p>
          <a:p>
            <a:pPr indent="-288000" lvl="1" marL="288000" rtl="0" algn="l">
              <a:spcBef>
                <a:spcPts val="800"/>
              </a:spcBef>
              <a:spcAft>
                <a:spcPts val="0"/>
              </a:spcAft>
              <a:buSzPts val="1800"/>
              <a:buChar char="•"/>
            </a:pPr>
            <a:r>
              <a:rPr lang="en-US"/>
              <a:t>11:15-11:45 – Point-to-point communications</a:t>
            </a:r>
            <a:endParaRPr/>
          </a:p>
          <a:p>
            <a:pPr indent="-287999" lvl="2" marL="575999" rtl="0" algn="l">
              <a:spcBef>
                <a:spcPts val="800"/>
              </a:spcBef>
              <a:spcAft>
                <a:spcPts val="0"/>
              </a:spcAft>
              <a:buClr>
                <a:srgbClr val="002A41"/>
              </a:buClr>
              <a:buSzPts val="1800"/>
              <a:buChar char="–"/>
            </a:pPr>
            <a:r>
              <a:rPr lang="en-US"/>
              <a:t>11:45-12:00 – </a:t>
            </a:r>
            <a:r>
              <a:rPr lang="en-US" u="sng"/>
              <a:t>Practical session 2:</a:t>
            </a:r>
            <a:r>
              <a:rPr lang="en-US"/>
              <a:t> “Ping pong!”</a:t>
            </a:r>
            <a:endParaRPr/>
          </a:p>
          <a:p>
            <a:pPr indent="-288000" lvl="1" marL="288000" rtl="0" algn="l">
              <a:spcBef>
                <a:spcPts val="800"/>
              </a:spcBef>
              <a:spcAft>
                <a:spcPts val="0"/>
              </a:spcAft>
              <a:buSzPts val="1800"/>
              <a:buChar char="•"/>
            </a:pPr>
            <a:r>
              <a:rPr lang="en-US"/>
              <a:t>12:00-12:15 - Break time from screen aka “coffee break”</a:t>
            </a:r>
            <a:endParaRPr/>
          </a:p>
          <a:p>
            <a:pPr indent="0" lvl="0" marL="0" rtl="0" algn="l">
              <a:spcBef>
                <a:spcPts val="800"/>
              </a:spcBef>
              <a:spcAft>
                <a:spcPts val="0"/>
              </a:spcAft>
              <a:buSzPts val="1800"/>
              <a:buNone/>
            </a:pPr>
            <a:r>
              <a:t/>
            </a:r>
            <a:endParaRPr/>
          </a:p>
          <a:p>
            <a:pPr indent="-288000" lvl="1" marL="288000" rtl="0" algn="l">
              <a:spcBef>
                <a:spcPts val="800"/>
              </a:spcBef>
              <a:spcAft>
                <a:spcPts val="0"/>
              </a:spcAft>
              <a:buSzPts val="1800"/>
              <a:buChar char="•"/>
            </a:pPr>
            <a:r>
              <a:rPr lang="en-US"/>
              <a:t>12:15-12:45 – Non communications, I/O &amp; general advice</a:t>
            </a:r>
            <a:endParaRPr/>
          </a:p>
          <a:p>
            <a:pPr indent="-287999" lvl="2" marL="575999" rtl="0" algn="l">
              <a:spcBef>
                <a:spcPts val="800"/>
              </a:spcBef>
              <a:spcAft>
                <a:spcPts val="0"/>
              </a:spcAft>
              <a:buSzPts val="1800"/>
              <a:buChar char="–"/>
            </a:pPr>
            <a:r>
              <a:rPr lang="en-US"/>
              <a:t>12:45-13:00 – Practical session 3: “Collective comm”</a:t>
            </a:r>
            <a:endParaRPr/>
          </a:p>
        </p:txBody>
      </p:sp>
      <p:grpSp>
        <p:nvGrpSpPr>
          <p:cNvPr id="136" name="Google Shape;136;p3"/>
          <p:cNvGrpSpPr/>
          <p:nvPr/>
        </p:nvGrpSpPr>
        <p:grpSpPr>
          <a:xfrm>
            <a:off x="7901926" y="1417594"/>
            <a:ext cx="1249059" cy="3731954"/>
            <a:chOff x="7901926" y="1417594"/>
            <a:chExt cx="1249059" cy="3731954"/>
          </a:xfrm>
        </p:grpSpPr>
        <p:pic>
          <p:nvPicPr>
            <p:cNvPr id="137" name="Google Shape;137;p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8" name="Google Shape;138;p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9" name="Google Shape;139;p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140" name="Google Shape;140;p3"/>
          <p:cNvPicPr preferRelativeResize="0"/>
          <p:nvPr/>
        </p:nvPicPr>
        <p:blipFill>
          <a:blip r:embed="rId5">
            <a:alphaModFix/>
          </a:blip>
          <a:stretch>
            <a:fillRect/>
          </a:stretch>
        </p:blipFill>
        <p:spPr>
          <a:xfrm>
            <a:off x="6769450" y="1692600"/>
            <a:ext cx="1074926" cy="1074924"/>
          </a:xfrm>
          <a:prstGeom prst="rect">
            <a:avLst/>
          </a:prstGeom>
          <a:noFill/>
          <a:ln>
            <a:noFill/>
          </a:ln>
        </p:spPr>
      </p:pic>
      <p:pic>
        <p:nvPicPr>
          <p:cNvPr id="141" name="Google Shape;141;p3"/>
          <p:cNvPicPr preferRelativeResize="0"/>
          <p:nvPr/>
        </p:nvPicPr>
        <p:blipFill>
          <a:blip r:embed="rId5">
            <a:alphaModFix/>
          </a:blip>
          <a:stretch>
            <a:fillRect/>
          </a:stretch>
        </p:blipFill>
        <p:spPr>
          <a:xfrm>
            <a:off x="6769450" y="3170025"/>
            <a:ext cx="1074926" cy="10749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687" name="Google Shape;687;p39"/>
          <p:cNvSpPr txBox="1"/>
          <p:nvPr>
            <p:ph idx="1" type="body"/>
          </p:nvPr>
        </p:nvSpPr>
        <p:spPr>
          <a:xfrm>
            <a:off x="621552" y="951968"/>
            <a:ext cx="7127486"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The MPI </a:t>
            </a:r>
            <a:r>
              <a:rPr i="1" lang="en-US" sz="1400"/>
              <a:t>size</a:t>
            </a:r>
            <a:r>
              <a:rPr lang="en-US" sz="1400"/>
              <a:t> returns the total number of ranks in a communicator group, again an integer. </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t/>
            </a:r>
            <a:endParaRPr sz="1400"/>
          </a:p>
          <a:p>
            <a:pPr indent="0" lvl="1" marL="0" rtl="0" algn="l">
              <a:spcBef>
                <a:spcPts val="800"/>
              </a:spcBef>
              <a:spcAft>
                <a:spcPts val="0"/>
              </a:spcAft>
              <a:buSzPts val="1800"/>
              <a:buNone/>
            </a:pPr>
            <a:r>
              <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t/>
            </a:r>
            <a:endParaRPr/>
          </a:p>
          <a:p>
            <a:pPr indent="0" lvl="1" marL="0" rtl="0" algn="r">
              <a:spcBef>
                <a:spcPts val="800"/>
              </a:spcBef>
              <a:spcAft>
                <a:spcPts val="0"/>
              </a:spcAft>
              <a:buSzPts val="1400"/>
              <a:buNone/>
            </a:pPr>
            <a:r>
              <a:rPr lang="en-US" sz="1400"/>
              <a:t>The communicator </a:t>
            </a:r>
            <a:br>
              <a:rPr lang="en-US" sz="1400"/>
            </a:br>
            <a:r>
              <a:rPr lang="en-US" sz="1400">
                <a:latin typeface="Courier New"/>
                <a:ea typeface="Courier New"/>
                <a:cs typeface="Courier New"/>
                <a:sym typeface="Courier New"/>
              </a:rPr>
              <a:t>MPI_COMM_WORLD</a:t>
            </a:r>
            <a:r>
              <a:rPr lang="en-US" sz="1400"/>
              <a:t> </a:t>
            </a:r>
            <a:br>
              <a:rPr lang="en-US" sz="1400"/>
            </a:br>
            <a:r>
              <a:rPr lang="en-US" sz="1400"/>
              <a:t>(queried by the commands)</a:t>
            </a:r>
            <a:br>
              <a:rPr lang="en-US" sz="1400"/>
            </a:br>
            <a:r>
              <a:rPr lang="en-US" sz="1400"/>
              <a:t>contains 6 ranks in total</a:t>
            </a:r>
            <a:endParaRPr/>
          </a:p>
          <a:p>
            <a:pPr indent="0" lvl="1" marL="0" rtl="0" algn="l">
              <a:spcBef>
                <a:spcPts val="800"/>
              </a:spcBef>
              <a:spcAft>
                <a:spcPts val="0"/>
              </a:spcAft>
              <a:buSzPts val="1400"/>
              <a:buNone/>
            </a:pPr>
            <a:r>
              <a:t/>
            </a:r>
            <a:endParaRPr/>
          </a:p>
        </p:txBody>
      </p:sp>
      <p:grpSp>
        <p:nvGrpSpPr>
          <p:cNvPr id="688" name="Google Shape;688;p39"/>
          <p:cNvGrpSpPr/>
          <p:nvPr/>
        </p:nvGrpSpPr>
        <p:grpSpPr>
          <a:xfrm>
            <a:off x="7901926" y="1417594"/>
            <a:ext cx="1249059" cy="3731954"/>
            <a:chOff x="7901926" y="1417594"/>
            <a:chExt cx="1249059" cy="3731954"/>
          </a:xfrm>
        </p:grpSpPr>
        <p:pic>
          <p:nvPicPr>
            <p:cNvPr id="689" name="Google Shape;689;p3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690" name="Google Shape;690;p3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691" name="Google Shape;691;p3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692" name="Google Shape;692;p39"/>
          <p:cNvGraphicFramePr/>
          <p:nvPr/>
        </p:nvGraphicFramePr>
        <p:xfrm>
          <a:off x="621553" y="1174504"/>
          <a:ext cx="3000000" cy="3000000"/>
        </p:xfrm>
        <a:graphic>
          <a:graphicData uri="http://schemas.openxmlformats.org/drawingml/2006/table">
            <a:tbl>
              <a:tblPr bandRow="1" firstRow="1">
                <a:noFill/>
                <a:tableStyleId>{716E05FF-F639-4E1B-88A7-71758450E43B}</a:tableStyleId>
              </a:tblPr>
              <a:tblGrid>
                <a:gridCol w="3269650"/>
                <a:gridCol w="3857825"/>
              </a:tblGrid>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FORTRAN</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ourier New"/>
                          <a:ea typeface="Courier New"/>
                          <a:cs typeface="Courier New"/>
                          <a:sym typeface="Courier New"/>
                        </a:rPr>
                        <a:t>int size;</a:t>
                      </a:r>
                      <a:br>
                        <a:rPr lang="en-US" sz="1400">
                          <a:latin typeface="Courier New"/>
                          <a:ea typeface="Courier New"/>
                          <a:cs typeface="Courier New"/>
                          <a:sym typeface="Courier New"/>
                        </a:rPr>
                      </a:br>
                      <a:r>
                        <a:rPr lang="en-US" sz="1400">
                          <a:latin typeface="Courier New"/>
                          <a:ea typeface="Courier New"/>
                          <a:cs typeface="Courier New"/>
                          <a:sym typeface="Courier New"/>
                        </a:rPr>
                        <a:t>MPI_Comm_size(MPI_COMM_WORLD, &amp;size);</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Clr>
                          <a:schemeClr val="dk1"/>
                        </a:buClr>
                        <a:buSzPts val="1400"/>
                        <a:buFont typeface="Courier New"/>
                        <a:buNone/>
                      </a:pPr>
                      <a:r>
                        <a:rPr lang="en-US" sz="1400">
                          <a:latin typeface="Courier New"/>
                          <a:ea typeface="Courier New"/>
                          <a:cs typeface="Courier New"/>
                          <a:sym typeface="Courier New"/>
                        </a:rPr>
                        <a:t>INTEGER SIZE, IERR</a:t>
                      </a:r>
                      <a:endParaRPr/>
                    </a:p>
                    <a:p>
                      <a:pPr indent="0" lvl="0" marL="0" marR="0" rtl="0" algn="l">
                        <a:spcBef>
                          <a:spcPts val="0"/>
                        </a:spcBef>
                        <a:spcAft>
                          <a:spcPts val="0"/>
                        </a:spcAft>
                        <a:buClr>
                          <a:schemeClr val="dk1"/>
                        </a:buClr>
                        <a:buSzPts val="1400"/>
                        <a:buFont typeface="Noto Sans Symbols"/>
                        <a:buNone/>
                      </a:pPr>
                      <a:r>
                        <a:rPr lang="en-US" sz="1400">
                          <a:latin typeface="Courier New"/>
                          <a:ea typeface="Courier New"/>
                          <a:cs typeface="Courier New"/>
                          <a:sym typeface="Courier New"/>
                        </a:rPr>
                        <a:t>CALL MPI_COMM_SIZE(MPI_COMM_WORLD, SIZE, IERR)</a:t>
                      </a:r>
                      <a:endParaRPr/>
                    </a:p>
                  </a:txBody>
                  <a:tcPr marT="45725" marB="45725" marR="91450" marL="91450"/>
                </a:tc>
              </a:tr>
            </a:tbl>
          </a:graphicData>
        </a:graphic>
      </p:graphicFrame>
      <p:grpSp>
        <p:nvGrpSpPr>
          <p:cNvPr id="693" name="Google Shape;693;p39"/>
          <p:cNvGrpSpPr/>
          <p:nvPr/>
        </p:nvGrpSpPr>
        <p:grpSpPr>
          <a:xfrm>
            <a:off x="2286896" y="2546242"/>
            <a:ext cx="2897239" cy="1587626"/>
            <a:chOff x="960" y="2060"/>
            <a:chExt cx="3264" cy="1924"/>
          </a:xfrm>
        </p:grpSpPr>
        <p:grpSp>
          <p:nvGrpSpPr>
            <p:cNvPr id="694" name="Google Shape;694;p39"/>
            <p:cNvGrpSpPr/>
            <p:nvPr/>
          </p:nvGrpSpPr>
          <p:grpSpPr>
            <a:xfrm>
              <a:off x="1292" y="2200"/>
              <a:ext cx="432" cy="447"/>
              <a:chOff x="1052" y="1912"/>
              <a:chExt cx="432" cy="447"/>
            </a:xfrm>
          </p:grpSpPr>
          <p:sp>
            <p:nvSpPr>
              <p:cNvPr id="695" name="Google Shape;695;p39"/>
              <p:cNvSpPr/>
              <p:nvPr/>
            </p:nvSpPr>
            <p:spPr>
              <a:xfrm>
                <a:off x="1052" y="1927"/>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39"/>
              <p:cNvSpPr txBox="1"/>
              <p:nvPr/>
            </p:nvSpPr>
            <p:spPr>
              <a:xfrm>
                <a:off x="1104" y="1912"/>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697" name="Google Shape;697;p39"/>
            <p:cNvGrpSpPr/>
            <p:nvPr/>
          </p:nvGrpSpPr>
          <p:grpSpPr>
            <a:xfrm>
              <a:off x="2381" y="3320"/>
              <a:ext cx="432" cy="437"/>
              <a:chOff x="1037" y="1928"/>
              <a:chExt cx="432" cy="437"/>
            </a:xfrm>
          </p:grpSpPr>
          <p:sp>
            <p:nvSpPr>
              <p:cNvPr id="698" name="Google Shape;698;p39"/>
              <p:cNvSpPr/>
              <p:nvPr/>
            </p:nvSpPr>
            <p:spPr>
              <a:xfrm>
                <a:off x="1037" y="1933"/>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9"/>
              <p:cNvSpPr txBox="1"/>
              <p:nvPr/>
            </p:nvSpPr>
            <p:spPr>
              <a:xfrm>
                <a:off x="1088"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grpSp>
        <p:grpSp>
          <p:nvGrpSpPr>
            <p:cNvPr id="700" name="Google Shape;700;p39"/>
            <p:cNvGrpSpPr/>
            <p:nvPr/>
          </p:nvGrpSpPr>
          <p:grpSpPr>
            <a:xfrm>
              <a:off x="2448" y="2360"/>
              <a:ext cx="432" cy="445"/>
              <a:chOff x="1056" y="1928"/>
              <a:chExt cx="432" cy="445"/>
            </a:xfrm>
          </p:grpSpPr>
          <p:sp>
            <p:nvSpPr>
              <p:cNvPr id="701" name="Google Shape;701;p39"/>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39"/>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703" name="Google Shape;703;p39"/>
            <p:cNvGrpSpPr/>
            <p:nvPr/>
          </p:nvGrpSpPr>
          <p:grpSpPr>
            <a:xfrm>
              <a:off x="3360" y="2986"/>
              <a:ext cx="432" cy="432"/>
              <a:chOff x="1056" y="1930"/>
              <a:chExt cx="432" cy="432"/>
            </a:xfrm>
          </p:grpSpPr>
          <p:sp>
            <p:nvSpPr>
              <p:cNvPr id="704" name="Google Shape;704;p39"/>
              <p:cNvSpPr/>
              <p:nvPr/>
            </p:nvSpPr>
            <p:spPr>
              <a:xfrm>
                <a:off x="1056" y="1930"/>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39"/>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grpSp>
        <p:grpSp>
          <p:nvGrpSpPr>
            <p:cNvPr id="706" name="Google Shape;706;p39"/>
            <p:cNvGrpSpPr/>
            <p:nvPr/>
          </p:nvGrpSpPr>
          <p:grpSpPr>
            <a:xfrm>
              <a:off x="1440" y="3176"/>
              <a:ext cx="432" cy="445"/>
              <a:chOff x="1056" y="1928"/>
              <a:chExt cx="432" cy="445"/>
            </a:xfrm>
          </p:grpSpPr>
          <p:sp>
            <p:nvSpPr>
              <p:cNvPr id="707" name="Google Shape;707;p39"/>
              <p:cNvSpPr/>
              <p:nvPr/>
            </p:nvSpPr>
            <p:spPr>
              <a:xfrm>
                <a:off x="1056" y="194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9"/>
              <p:cNvSpPr txBox="1"/>
              <p:nvPr/>
            </p:nvSpPr>
            <p:spPr>
              <a:xfrm>
                <a:off x="1104" y="1928"/>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grpSp>
        <p:grpSp>
          <p:nvGrpSpPr>
            <p:cNvPr id="709" name="Google Shape;709;p39"/>
            <p:cNvGrpSpPr/>
            <p:nvPr/>
          </p:nvGrpSpPr>
          <p:grpSpPr>
            <a:xfrm>
              <a:off x="3401" y="2176"/>
              <a:ext cx="432" cy="447"/>
              <a:chOff x="1049" y="1936"/>
              <a:chExt cx="432" cy="447"/>
            </a:xfrm>
          </p:grpSpPr>
          <p:sp>
            <p:nvSpPr>
              <p:cNvPr id="710" name="Google Shape;710;p39"/>
              <p:cNvSpPr/>
              <p:nvPr/>
            </p:nvSpPr>
            <p:spPr>
              <a:xfrm>
                <a:off x="1049" y="1951"/>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9"/>
              <p:cNvSpPr txBox="1"/>
              <p:nvPr/>
            </p:nvSpPr>
            <p:spPr>
              <a:xfrm>
                <a:off x="1112" y="19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grpSp>
        <p:sp>
          <p:nvSpPr>
            <p:cNvPr id="712" name="Google Shape;712;p39"/>
            <p:cNvSpPr/>
            <p:nvPr/>
          </p:nvSpPr>
          <p:spPr>
            <a:xfrm>
              <a:off x="960" y="2064"/>
              <a:ext cx="3264" cy="1920"/>
            </a:xfrm>
            <a:prstGeom prst="roundRect">
              <a:avLst>
                <a:gd fmla="val 35329"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39"/>
            <p:cNvSpPr txBox="1"/>
            <p:nvPr/>
          </p:nvSpPr>
          <p:spPr>
            <a:xfrm>
              <a:off x="1784" y="2060"/>
              <a:ext cx="1776" cy="3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MPI_COMM_WORLD</a:t>
              </a:r>
              <a:endParaRPr sz="12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720" name="Google Shape;720;p40"/>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A code checklist…</a:t>
            </a:r>
            <a:endParaRPr/>
          </a:p>
          <a:p>
            <a:pPr indent="-288000" lvl="1" marL="288000" rtl="0" algn="l">
              <a:spcBef>
                <a:spcPts val="800"/>
              </a:spcBef>
              <a:spcAft>
                <a:spcPts val="0"/>
              </a:spcAft>
              <a:buSzPts val="1400"/>
              <a:buChar char="•"/>
            </a:pPr>
            <a:r>
              <a:rPr lang="en-US" sz="1400"/>
              <a:t>Headers: </a:t>
            </a:r>
            <a:r>
              <a:rPr lang="en-US" sz="1400">
                <a:latin typeface="Courier New"/>
                <a:ea typeface="Courier New"/>
                <a:cs typeface="Courier New"/>
                <a:sym typeface="Courier New"/>
              </a:rPr>
              <a:t>mpi.h</a:t>
            </a:r>
            <a:r>
              <a:rPr lang="en-US" sz="1400"/>
              <a:t> / </a:t>
            </a:r>
            <a:r>
              <a:rPr lang="en-US" sz="1400">
                <a:latin typeface="Courier New"/>
                <a:ea typeface="Courier New"/>
                <a:cs typeface="Courier New"/>
                <a:sym typeface="Courier New"/>
              </a:rPr>
              <a:t>mpif.h</a:t>
            </a:r>
            <a:endParaRPr/>
          </a:p>
          <a:p>
            <a:pPr indent="-288000" lvl="1" marL="288000" rtl="0" algn="l">
              <a:spcBef>
                <a:spcPts val="800"/>
              </a:spcBef>
              <a:spcAft>
                <a:spcPts val="0"/>
              </a:spcAft>
              <a:buSzPts val="1400"/>
              <a:buChar char="•"/>
            </a:pPr>
            <a:r>
              <a:rPr lang="en-US" sz="1400"/>
              <a:t>Initialisation before anything else MPI: </a:t>
            </a:r>
            <a:r>
              <a:rPr lang="en-US" sz="1400">
                <a:latin typeface="Courier New"/>
                <a:ea typeface="Courier New"/>
                <a:cs typeface="Courier New"/>
                <a:sym typeface="Courier New"/>
              </a:rPr>
              <a:t>MPI_Init</a:t>
            </a:r>
            <a:endParaRPr/>
          </a:p>
          <a:p>
            <a:pPr indent="-288000" lvl="1" marL="288000" rtl="0" algn="l">
              <a:spcBef>
                <a:spcPts val="800"/>
              </a:spcBef>
              <a:spcAft>
                <a:spcPts val="0"/>
              </a:spcAft>
              <a:buSzPts val="1400"/>
              <a:buChar char="•"/>
            </a:pPr>
            <a:r>
              <a:rPr lang="en-US" sz="1400"/>
              <a:t>Rank, size commands: </a:t>
            </a:r>
            <a:r>
              <a:rPr lang="en-US" sz="1400">
                <a:latin typeface="Courier New"/>
                <a:ea typeface="Courier New"/>
                <a:cs typeface="Courier New"/>
                <a:sym typeface="Courier New"/>
              </a:rPr>
              <a:t>MPI_Comm_rank</a:t>
            </a:r>
            <a:r>
              <a:rPr lang="en-US" sz="1400"/>
              <a:t> / </a:t>
            </a:r>
            <a:r>
              <a:rPr lang="en-US" sz="1400">
                <a:latin typeface="Courier New"/>
                <a:ea typeface="Courier New"/>
                <a:cs typeface="Courier New"/>
                <a:sym typeface="Courier New"/>
              </a:rPr>
              <a:t>MPI_Comm_size</a:t>
            </a:r>
            <a:endParaRPr/>
          </a:p>
          <a:p>
            <a:pPr indent="-288000" lvl="2" marL="576000" rtl="0" algn="l">
              <a:spcBef>
                <a:spcPts val="800"/>
              </a:spcBef>
              <a:spcAft>
                <a:spcPts val="0"/>
              </a:spcAft>
              <a:buClr>
                <a:srgbClr val="002A41"/>
              </a:buClr>
              <a:buSzPts val="1400"/>
              <a:buChar char="–"/>
            </a:pPr>
            <a:r>
              <a:rPr lang="en-US" sz="1400"/>
              <a:t>Insert some code employing MPI functionality here!</a:t>
            </a:r>
            <a:endParaRPr/>
          </a:p>
          <a:p>
            <a:pPr indent="-288000" lvl="1" marL="288000" rtl="0" algn="l">
              <a:spcBef>
                <a:spcPts val="800"/>
              </a:spcBef>
              <a:spcAft>
                <a:spcPts val="0"/>
              </a:spcAft>
              <a:buSzPts val="1400"/>
              <a:buChar char="•"/>
            </a:pPr>
            <a:r>
              <a:rPr lang="en-US" sz="1400"/>
              <a:t>Finalisation should be the last MPI procedure: </a:t>
            </a:r>
            <a:r>
              <a:rPr lang="en-US" sz="1400">
                <a:latin typeface="Courier New"/>
                <a:ea typeface="Courier New"/>
                <a:cs typeface="Courier New"/>
                <a:sym typeface="Courier New"/>
              </a:rPr>
              <a:t>MPI_Finalize</a:t>
            </a:r>
            <a:endParaRPr/>
          </a:p>
          <a:p>
            <a:pPr indent="0" lvl="1" marL="0" rtl="0" algn="l">
              <a:spcBef>
                <a:spcPts val="800"/>
              </a:spcBef>
              <a:spcAft>
                <a:spcPts val="0"/>
              </a:spcAft>
              <a:buSzPts val="1400"/>
              <a:buNone/>
            </a:pPr>
            <a:r>
              <a:rPr lang="en-US" sz="1400"/>
              <a:t>With only the header, initialization and finalization, any MPI code will compile and run equivalently to a serial code.</a:t>
            </a:r>
            <a:endParaRPr/>
          </a:p>
        </p:txBody>
      </p:sp>
      <p:grpSp>
        <p:nvGrpSpPr>
          <p:cNvPr id="721" name="Google Shape;721;p40"/>
          <p:cNvGrpSpPr/>
          <p:nvPr/>
        </p:nvGrpSpPr>
        <p:grpSpPr>
          <a:xfrm>
            <a:off x="7901926" y="1417594"/>
            <a:ext cx="1249059" cy="3731954"/>
            <a:chOff x="7901926" y="1417594"/>
            <a:chExt cx="1249059" cy="3731954"/>
          </a:xfrm>
        </p:grpSpPr>
        <p:pic>
          <p:nvPicPr>
            <p:cNvPr id="722" name="Google Shape;722;p4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23" name="Google Shape;723;p4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24" name="Google Shape;724;p4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731" name="Google Shape;731;p41"/>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Compilation on Hamilton, after you have logged into your account…</a:t>
            </a:r>
            <a:endParaRPr/>
          </a:p>
          <a:p>
            <a:pPr indent="-288000" lvl="1" marL="288000" rtl="0" algn="l">
              <a:spcBef>
                <a:spcPts val="800"/>
              </a:spcBef>
              <a:spcAft>
                <a:spcPts val="0"/>
              </a:spcAft>
              <a:buSzPts val="1400"/>
              <a:buChar char="•"/>
            </a:pPr>
            <a:r>
              <a:rPr lang="en-US" sz="1400"/>
              <a:t>Hamilton has a module system and by default, no modules are available.</a:t>
            </a:r>
            <a:endParaRPr/>
          </a:p>
          <a:p>
            <a:pPr indent="-288000" lvl="1" marL="288000" rtl="0" algn="l">
              <a:spcBef>
                <a:spcPts val="800"/>
              </a:spcBef>
              <a:spcAft>
                <a:spcPts val="0"/>
              </a:spcAft>
              <a:buSzPts val="1400"/>
              <a:buChar char="•"/>
            </a:pPr>
            <a:r>
              <a:rPr lang="en-US" sz="1400"/>
              <a:t>To see what is available: </a:t>
            </a:r>
            <a:r>
              <a:rPr lang="en-US" sz="1400">
                <a:latin typeface="Courier New"/>
                <a:ea typeface="Courier New"/>
                <a:cs typeface="Courier New"/>
                <a:sym typeface="Courier New"/>
              </a:rPr>
              <a:t>module avail</a:t>
            </a:r>
            <a:endParaRPr/>
          </a:p>
          <a:p>
            <a:pPr indent="-288000" lvl="1" marL="288000" rtl="0" algn="l">
              <a:spcBef>
                <a:spcPts val="800"/>
              </a:spcBef>
              <a:spcAft>
                <a:spcPts val="0"/>
              </a:spcAft>
              <a:buSzPts val="1400"/>
              <a:buChar char="•"/>
            </a:pPr>
            <a:r>
              <a:rPr lang="en-US" sz="1400"/>
              <a:t>To load compilers and MPI: </a:t>
            </a:r>
            <a:br>
              <a:rPr lang="en-US" sz="1400"/>
            </a:br>
            <a:r>
              <a:rPr lang="en-US" sz="1400">
                <a:latin typeface="Courier New"/>
                <a:ea typeface="Courier New"/>
                <a:cs typeface="Courier New"/>
                <a:sym typeface="Courier New"/>
              </a:rPr>
              <a:t>						module load </a:t>
            </a:r>
            <a:r>
              <a:rPr lang="en-US" sz="1400">
                <a:latin typeface="Courier New"/>
                <a:ea typeface="Courier New"/>
                <a:cs typeface="Courier New"/>
                <a:sym typeface="Courier New"/>
              </a:rPr>
              <a:t>intel/2021.4</a:t>
            </a:r>
            <a:br>
              <a:rPr lang="en-US" sz="1400">
                <a:latin typeface="Courier New"/>
                <a:ea typeface="Courier New"/>
                <a:cs typeface="Courier New"/>
                <a:sym typeface="Courier New"/>
              </a:rPr>
            </a:br>
            <a:r>
              <a:rPr lang="en-US" sz="1400">
                <a:latin typeface="Courier New"/>
                <a:ea typeface="Courier New"/>
                <a:cs typeface="Courier New"/>
                <a:sym typeface="Courier New"/>
              </a:rPr>
              <a:t>						module load </a:t>
            </a:r>
            <a:r>
              <a:rPr lang="en-US" sz="1400">
                <a:latin typeface="Courier New"/>
                <a:ea typeface="Courier New"/>
                <a:cs typeface="Courier New"/>
                <a:sym typeface="Courier New"/>
              </a:rPr>
              <a:t>intelmpi/2021.6</a:t>
            </a:r>
            <a:endParaRPr/>
          </a:p>
          <a:p>
            <a:pPr indent="-288000" lvl="1" marL="288000" rtl="0" algn="l">
              <a:spcBef>
                <a:spcPts val="800"/>
              </a:spcBef>
              <a:spcAft>
                <a:spcPts val="0"/>
              </a:spcAft>
              <a:buSzPts val="1400"/>
              <a:buChar char="•"/>
            </a:pPr>
            <a:r>
              <a:rPr lang="en-US" sz="1400"/>
              <a:t>To compile:</a:t>
            </a:r>
            <a:endParaRPr/>
          </a:p>
          <a:p>
            <a:pPr indent="-199100" lvl="1" marL="288000" rtl="0" algn="l">
              <a:spcBef>
                <a:spcPts val="800"/>
              </a:spcBef>
              <a:spcAft>
                <a:spcPts val="0"/>
              </a:spcAft>
              <a:buSzPts val="1400"/>
              <a:buNone/>
            </a:pPr>
            <a:r>
              <a:t/>
            </a:r>
            <a:endParaRPr sz="1400"/>
          </a:p>
          <a:p>
            <a:pPr indent="-199100" lvl="1" marL="288000" rtl="0" algn="l">
              <a:spcBef>
                <a:spcPts val="800"/>
              </a:spcBef>
              <a:spcAft>
                <a:spcPts val="0"/>
              </a:spcAft>
              <a:buSzPts val="1400"/>
              <a:buNone/>
            </a:pPr>
            <a:r>
              <a:t/>
            </a:r>
            <a:endParaRPr sz="1400"/>
          </a:p>
          <a:p>
            <a:pPr indent="-262600" lvl="1" marL="288000" rtl="0" algn="l">
              <a:spcBef>
                <a:spcPts val="800"/>
              </a:spcBef>
              <a:spcAft>
                <a:spcPts val="0"/>
              </a:spcAft>
              <a:buSzPts val="400"/>
              <a:buNone/>
            </a:pPr>
            <a:r>
              <a:t/>
            </a:r>
            <a:endParaRPr sz="400"/>
          </a:p>
          <a:p>
            <a:pPr indent="-288000" lvl="1" marL="288000" rtl="0" algn="l">
              <a:spcBef>
                <a:spcPts val="800"/>
              </a:spcBef>
              <a:spcAft>
                <a:spcPts val="0"/>
              </a:spcAft>
              <a:buSzPts val="1400"/>
              <a:buChar char="•"/>
            </a:pPr>
            <a:r>
              <a:rPr lang="en-US" sz="1400"/>
              <a:t>To very briefly test on the login node using 4 processes:</a:t>
            </a:r>
            <a:endParaRPr/>
          </a:p>
          <a:p>
            <a:pPr indent="0" lvl="1" marL="0" rtl="0" algn="ctr">
              <a:spcBef>
                <a:spcPts val="800"/>
              </a:spcBef>
              <a:spcAft>
                <a:spcPts val="0"/>
              </a:spcAft>
              <a:buSzPts val="1400"/>
              <a:buNone/>
            </a:pPr>
            <a:r>
              <a:rPr lang="en-US" sz="1400">
                <a:latin typeface="Courier New"/>
                <a:ea typeface="Courier New"/>
                <a:cs typeface="Courier New"/>
                <a:sym typeface="Courier New"/>
              </a:rPr>
              <a:t>mpirun –np 4 ./program</a:t>
            </a:r>
            <a:endParaRPr/>
          </a:p>
          <a:p>
            <a:pPr indent="0" lvl="1" marL="0" rtl="0" algn="ctr">
              <a:spcBef>
                <a:spcPts val="800"/>
              </a:spcBef>
              <a:spcAft>
                <a:spcPts val="0"/>
              </a:spcAft>
              <a:buSzPts val="1400"/>
              <a:buNone/>
            </a:pPr>
            <a:r>
              <a:rPr b="1" lang="en-US" sz="1400" u="sng">
                <a:latin typeface="Arial"/>
                <a:ea typeface="Arial"/>
                <a:cs typeface="Arial"/>
                <a:sym typeface="Arial"/>
              </a:rPr>
              <a:t>But do not make a habit of doing this! Use the queues…</a:t>
            </a:r>
            <a:endParaRPr/>
          </a:p>
        </p:txBody>
      </p:sp>
      <p:grpSp>
        <p:nvGrpSpPr>
          <p:cNvPr id="732" name="Google Shape;732;p41"/>
          <p:cNvGrpSpPr/>
          <p:nvPr/>
        </p:nvGrpSpPr>
        <p:grpSpPr>
          <a:xfrm>
            <a:off x="7901926" y="1417594"/>
            <a:ext cx="1249059" cy="3731954"/>
            <a:chOff x="7901926" y="1417594"/>
            <a:chExt cx="1249059" cy="3731954"/>
          </a:xfrm>
        </p:grpSpPr>
        <p:pic>
          <p:nvPicPr>
            <p:cNvPr id="733" name="Google Shape;733;p4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34" name="Google Shape;734;p4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35" name="Google Shape;735;p4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736" name="Google Shape;736;p41"/>
          <p:cNvGraphicFramePr/>
          <p:nvPr/>
        </p:nvGraphicFramePr>
        <p:xfrm>
          <a:off x="630901" y="2892373"/>
          <a:ext cx="3000000" cy="3000000"/>
        </p:xfrm>
        <a:graphic>
          <a:graphicData uri="http://schemas.openxmlformats.org/drawingml/2006/table">
            <a:tbl>
              <a:tblPr bandRow="1" firstRow="1">
                <a:noFill/>
                <a:tableStyleId>{716E05FF-F639-4E1B-88A7-71758450E43B}</a:tableStyleId>
              </a:tblPr>
              <a:tblGrid>
                <a:gridCol w="3269650"/>
                <a:gridCol w="3857825"/>
              </a:tblGrid>
              <a:tr h="370850">
                <a:tc>
                  <a:txBody>
                    <a:bodyPr/>
                    <a:lstStyle/>
                    <a:p>
                      <a:pPr indent="0" lvl="0" marL="0" marR="0" rtl="0" algn="ctr">
                        <a:spcBef>
                          <a:spcPts val="0"/>
                        </a:spcBef>
                        <a:spcAft>
                          <a:spcPts val="0"/>
                        </a:spcAft>
                        <a:buNone/>
                      </a:pPr>
                      <a:r>
                        <a:rPr lang="en-US" sz="1800"/>
                        <a:t>C</a:t>
                      </a:r>
                      <a:endParaRPr/>
                    </a:p>
                  </a:txBody>
                  <a:tcPr marT="45725" marB="45725" marR="91450" marL="91450"/>
                </a:tc>
                <a:tc>
                  <a:txBody>
                    <a:bodyPr/>
                    <a:lstStyle/>
                    <a:p>
                      <a:pPr indent="0" lvl="0" marL="0" marR="0" rtl="0" algn="ctr">
                        <a:spcBef>
                          <a:spcPts val="0"/>
                        </a:spcBef>
                        <a:spcAft>
                          <a:spcPts val="0"/>
                        </a:spcAft>
                        <a:buNone/>
                      </a:pPr>
                      <a:r>
                        <a:rPr lang="en-US" sz="1800"/>
                        <a:t>FORTRAN</a:t>
                      </a:r>
                      <a:endParaRPr/>
                    </a:p>
                  </a:txBody>
                  <a:tcPr marT="45725" marB="45725" marR="91450" marL="91450"/>
                </a:tc>
              </a:tr>
              <a:tr h="37085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mpicc my_prog.c –o myprogram</a:t>
                      </a:r>
                      <a:endParaRPr sz="1400"/>
                    </a:p>
                  </a:txBody>
                  <a:tcPr marT="45725" marB="45725" marR="91450" marL="91450"/>
                </a:tc>
                <a:tc>
                  <a:txBody>
                    <a:bodyPr/>
                    <a:lstStyle/>
                    <a:p>
                      <a:pPr indent="0" lvl="0" marL="0" marR="0" rtl="0" algn="l">
                        <a:spcBef>
                          <a:spcPts val="0"/>
                        </a:spcBef>
                        <a:spcAft>
                          <a:spcPts val="0"/>
                        </a:spcAft>
                        <a:buClr>
                          <a:schemeClr val="dk1"/>
                        </a:buClr>
                        <a:buSzPts val="1400"/>
                        <a:buFont typeface="Courier New"/>
                        <a:buNone/>
                      </a:pPr>
                      <a:r>
                        <a:rPr lang="en-US" sz="1400">
                          <a:latin typeface="Courier New"/>
                          <a:ea typeface="Courier New"/>
                          <a:cs typeface="Courier New"/>
                          <a:sym typeface="Courier New"/>
                        </a:rPr>
                        <a:t>mpif</a:t>
                      </a:r>
                      <a:r>
                        <a:rPr lang="en-US">
                          <a:latin typeface="Courier New"/>
                          <a:ea typeface="Courier New"/>
                          <a:cs typeface="Courier New"/>
                          <a:sym typeface="Courier New"/>
                        </a:rPr>
                        <a:t>90</a:t>
                      </a:r>
                      <a:r>
                        <a:rPr lang="en-US" sz="1400">
                          <a:latin typeface="Courier New"/>
                          <a:ea typeface="Courier New"/>
                          <a:cs typeface="Courier New"/>
                          <a:sym typeface="Courier New"/>
                        </a:rPr>
                        <a:t> my_prog.f –o myprogram</a:t>
                      </a:r>
                      <a:endParaRPr sz="1400">
                        <a:latin typeface="Courier New"/>
                        <a:ea typeface="Courier New"/>
                        <a:cs typeface="Courier New"/>
                        <a:sym typeface="Courier New"/>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3. Writing your first MPI program</a:t>
            </a:r>
            <a:br>
              <a:rPr lang="en-US"/>
            </a:br>
            <a:r>
              <a:rPr lang="en-US" sz="1200">
                <a:solidFill>
                  <a:schemeClr val="dk1"/>
                </a:solidFill>
              </a:rPr>
              <a:t>Intro to MPI</a:t>
            </a:r>
            <a:endParaRPr>
              <a:solidFill>
                <a:schemeClr val="dk1"/>
              </a:solidFill>
            </a:endParaRPr>
          </a:p>
        </p:txBody>
      </p:sp>
      <p:sp>
        <p:nvSpPr>
          <p:cNvPr id="743" name="Google Shape;743;p42"/>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latin typeface="Arial"/>
                <a:ea typeface="Arial"/>
                <a:cs typeface="Arial"/>
                <a:sym typeface="Arial"/>
              </a:rPr>
              <a:t>To fairly share the available resources, Hamilton has a queueing system.</a:t>
            </a:r>
            <a:endParaRPr/>
          </a:p>
          <a:p>
            <a:pPr indent="-288000" lvl="1" marL="288000" rtl="0" algn="l">
              <a:spcBef>
                <a:spcPts val="800"/>
              </a:spcBef>
              <a:spcAft>
                <a:spcPts val="0"/>
              </a:spcAft>
              <a:buSzPts val="1400"/>
              <a:buChar char="•"/>
            </a:pPr>
            <a:r>
              <a:rPr lang="en-US" sz="1400">
                <a:latin typeface="Arial"/>
                <a:ea typeface="Arial"/>
                <a:cs typeface="Arial"/>
                <a:sym typeface="Arial"/>
              </a:rPr>
              <a:t>To access this, you must write </a:t>
            </a:r>
            <a:br>
              <a:rPr lang="en-US" sz="1400">
                <a:latin typeface="Arial"/>
                <a:ea typeface="Arial"/>
                <a:cs typeface="Arial"/>
                <a:sym typeface="Arial"/>
              </a:rPr>
            </a:br>
            <a:r>
              <a:rPr lang="en-US" sz="1400">
                <a:latin typeface="Arial"/>
                <a:ea typeface="Arial"/>
                <a:cs typeface="Arial"/>
                <a:sym typeface="Arial"/>
              </a:rPr>
              <a:t>and submit a job script:</a:t>
            </a:r>
            <a:endParaRPr/>
          </a:p>
          <a:p>
            <a:pPr indent="-288000" lvl="1" marL="288000" rtl="0" algn="l">
              <a:spcBef>
                <a:spcPts val="800"/>
              </a:spcBef>
              <a:spcAft>
                <a:spcPts val="0"/>
              </a:spcAft>
              <a:buSzPts val="1400"/>
              <a:buChar char="•"/>
            </a:pPr>
            <a:r>
              <a:rPr lang="en-US" sz="1400">
                <a:latin typeface="Arial"/>
                <a:ea typeface="Arial"/>
                <a:cs typeface="Arial"/>
                <a:sym typeface="Arial"/>
              </a:rPr>
              <a:t>Submit: </a:t>
            </a:r>
            <a:r>
              <a:rPr lang="en-US" sz="1400">
                <a:latin typeface="Courier New"/>
                <a:ea typeface="Courier New"/>
                <a:cs typeface="Courier New"/>
                <a:sym typeface="Courier New"/>
              </a:rPr>
              <a:t>sbatch job.sh</a:t>
            </a:r>
            <a:endParaRPr sz="1400">
              <a:latin typeface="Courier New"/>
              <a:ea typeface="Courier New"/>
              <a:cs typeface="Courier New"/>
              <a:sym typeface="Courier New"/>
            </a:endParaRPr>
          </a:p>
          <a:p>
            <a:pPr indent="-288000" lvl="1" marL="288000" rtl="0" algn="l">
              <a:spcBef>
                <a:spcPts val="800"/>
              </a:spcBef>
              <a:spcAft>
                <a:spcPts val="0"/>
              </a:spcAft>
              <a:buSzPts val="1400"/>
              <a:buChar char="•"/>
            </a:pPr>
            <a:r>
              <a:rPr lang="en-US" sz="1400">
                <a:latin typeface="Arial"/>
                <a:ea typeface="Arial"/>
                <a:cs typeface="Arial"/>
                <a:sym typeface="Arial"/>
              </a:rPr>
              <a:t>Status: </a:t>
            </a:r>
            <a:r>
              <a:rPr lang="en-US" sz="1400">
                <a:latin typeface="Courier New"/>
                <a:ea typeface="Courier New"/>
                <a:cs typeface="Courier New"/>
                <a:sym typeface="Courier New"/>
              </a:rPr>
              <a:t>squeue –u user</a:t>
            </a:r>
            <a:endParaRPr/>
          </a:p>
          <a:p>
            <a:pPr indent="-288000" lvl="1" marL="288000" rtl="0" algn="l">
              <a:spcBef>
                <a:spcPts val="800"/>
              </a:spcBef>
              <a:spcAft>
                <a:spcPts val="0"/>
              </a:spcAft>
              <a:buSzPts val="1400"/>
              <a:buChar char="•"/>
            </a:pPr>
            <a:r>
              <a:rPr lang="en-US" sz="1400">
                <a:latin typeface="Arial"/>
                <a:ea typeface="Arial"/>
                <a:cs typeface="Arial"/>
                <a:sym typeface="Arial"/>
              </a:rPr>
              <a:t>Estimated start time:</a:t>
            </a:r>
            <a:br>
              <a:rPr lang="en-US" sz="1400">
                <a:latin typeface="Arial"/>
                <a:ea typeface="Arial"/>
                <a:cs typeface="Arial"/>
                <a:sym typeface="Arial"/>
              </a:rPr>
            </a:br>
            <a:r>
              <a:rPr lang="en-US" sz="1400">
                <a:latin typeface="Courier New"/>
                <a:ea typeface="Courier New"/>
                <a:cs typeface="Courier New"/>
                <a:sym typeface="Courier New"/>
              </a:rPr>
              <a:t>squeue –start –u user</a:t>
            </a:r>
            <a:endParaRPr/>
          </a:p>
          <a:p>
            <a:pPr indent="-288000" lvl="1" marL="288000" rtl="0" algn="l">
              <a:spcBef>
                <a:spcPts val="800"/>
              </a:spcBef>
              <a:spcAft>
                <a:spcPts val="0"/>
              </a:spcAft>
              <a:buSzPts val="1400"/>
              <a:buChar char="•"/>
            </a:pPr>
            <a:r>
              <a:rPr lang="en-US" sz="1400">
                <a:latin typeface="Arial"/>
                <a:ea typeface="Arial"/>
                <a:cs typeface="Arial"/>
                <a:sym typeface="Arial"/>
              </a:rPr>
              <a:t>Cancel: </a:t>
            </a:r>
            <a:r>
              <a:rPr lang="en-US" sz="1400">
                <a:latin typeface="Courier New"/>
                <a:ea typeface="Courier New"/>
                <a:cs typeface="Courier New"/>
                <a:sym typeface="Courier New"/>
              </a:rPr>
              <a:t>scancel jobID</a:t>
            </a:r>
            <a:endParaRPr sz="1400">
              <a:latin typeface="Courier New"/>
              <a:ea typeface="Courier New"/>
              <a:cs typeface="Courier New"/>
              <a:sym typeface="Courier New"/>
            </a:endParaRPr>
          </a:p>
          <a:p>
            <a:pPr indent="-288000" lvl="1" marL="288000" rtl="0" algn="l">
              <a:spcBef>
                <a:spcPts val="800"/>
              </a:spcBef>
              <a:spcAft>
                <a:spcPts val="0"/>
              </a:spcAft>
              <a:buSzPts val="1400"/>
              <a:buChar char="•"/>
            </a:pPr>
            <a:r>
              <a:rPr lang="en-US" sz="1400">
                <a:latin typeface="Arial"/>
                <a:ea typeface="Arial"/>
                <a:cs typeface="Arial"/>
                <a:sym typeface="Arial"/>
              </a:rPr>
              <a:t>Cancel all your jobs:</a:t>
            </a:r>
            <a:br>
              <a:rPr lang="en-US" sz="1400">
                <a:latin typeface="Arial"/>
                <a:ea typeface="Arial"/>
                <a:cs typeface="Arial"/>
                <a:sym typeface="Arial"/>
              </a:rPr>
            </a:br>
            <a:r>
              <a:rPr lang="en-US" sz="1400">
                <a:latin typeface="Courier New"/>
                <a:ea typeface="Courier New"/>
                <a:cs typeface="Courier New"/>
                <a:sym typeface="Courier New"/>
              </a:rPr>
              <a:t>scancel –u user</a:t>
            </a:r>
            <a:endParaRPr/>
          </a:p>
          <a:p>
            <a:pPr indent="-288000" lvl="1" marL="288000" rtl="0" algn="l">
              <a:spcBef>
                <a:spcPts val="800"/>
              </a:spcBef>
              <a:spcAft>
                <a:spcPts val="0"/>
              </a:spcAft>
              <a:buSzPts val="1400"/>
              <a:buChar char="•"/>
            </a:pPr>
            <a:r>
              <a:rPr lang="en-US" sz="1400">
                <a:latin typeface="Arial"/>
                <a:ea typeface="Arial"/>
                <a:cs typeface="Arial"/>
                <a:sym typeface="Arial"/>
              </a:rPr>
              <a:t>Get account info:</a:t>
            </a:r>
            <a:br>
              <a:rPr lang="en-US" sz="1400">
                <a:latin typeface="Arial"/>
                <a:ea typeface="Arial"/>
                <a:cs typeface="Arial"/>
                <a:sym typeface="Arial"/>
              </a:rPr>
            </a:br>
            <a:r>
              <a:rPr lang="en-US" sz="1400">
                <a:latin typeface="Courier New"/>
                <a:ea typeface="Courier New"/>
                <a:cs typeface="Courier New"/>
                <a:sym typeface="Courier New"/>
              </a:rPr>
              <a:t>sacct –u user</a:t>
            </a:r>
            <a:endParaRPr/>
          </a:p>
          <a:p>
            <a:pPr indent="-288000" lvl="1" marL="288000" rtl="0" algn="l">
              <a:spcBef>
                <a:spcPts val="800"/>
              </a:spcBef>
              <a:spcAft>
                <a:spcPts val="0"/>
              </a:spcAft>
              <a:buSzPts val="1400"/>
              <a:buChar char="•"/>
            </a:pPr>
            <a:r>
              <a:rPr lang="en-US" sz="1400">
                <a:latin typeface="Arial"/>
                <a:ea typeface="Arial"/>
                <a:cs typeface="Arial"/>
                <a:sym typeface="Arial"/>
              </a:rPr>
              <a:t>Get job info (e.g. total memory used etc.):</a:t>
            </a:r>
            <a:r>
              <a:rPr lang="en-US" sz="1400">
                <a:latin typeface="Courier New"/>
                <a:ea typeface="Courier New"/>
                <a:cs typeface="Courier New"/>
                <a:sym typeface="Courier New"/>
              </a:rPr>
              <a:t> sacct –j jobID</a:t>
            </a:r>
            <a:endParaRPr sz="1400">
              <a:latin typeface="Courier New"/>
              <a:ea typeface="Courier New"/>
              <a:cs typeface="Courier New"/>
              <a:sym typeface="Courier New"/>
            </a:endParaRPr>
          </a:p>
        </p:txBody>
      </p:sp>
      <p:grpSp>
        <p:nvGrpSpPr>
          <p:cNvPr id="744" name="Google Shape;744;p42"/>
          <p:cNvGrpSpPr/>
          <p:nvPr/>
        </p:nvGrpSpPr>
        <p:grpSpPr>
          <a:xfrm>
            <a:off x="7901926" y="1417594"/>
            <a:ext cx="1249059" cy="3731954"/>
            <a:chOff x="7901926" y="1417594"/>
            <a:chExt cx="1249059" cy="3731954"/>
          </a:xfrm>
        </p:grpSpPr>
        <p:pic>
          <p:nvPicPr>
            <p:cNvPr id="745" name="Google Shape;745;p4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46" name="Google Shape;746;p4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47" name="Google Shape;747;p4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48" name="Google Shape;748;p42"/>
          <p:cNvSpPr txBox="1"/>
          <p:nvPr/>
        </p:nvSpPr>
        <p:spPr>
          <a:xfrm>
            <a:off x="3614375" y="1356526"/>
            <a:ext cx="4074600" cy="2662500"/>
          </a:xfrm>
          <a:prstGeom prst="rect">
            <a:avLst/>
          </a:prstGeom>
          <a:solidFill>
            <a:srgbClr val="D2F0F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#!/bin/bash</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--job-name="my-first-script"</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-o myscript.%A.out</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-e myscript.%A.err</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-p test.q</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-t 00:05:00</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-N 1 # number of nodes</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-n 4 # number of tasks (MPI ranks)</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#SBATCH -c 4 # number of cores per task</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module purge</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module load intel/2021.4</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US" sz="1200">
                <a:solidFill>
                  <a:srgbClr val="002A41"/>
                </a:solidFill>
                <a:latin typeface="Courier New"/>
                <a:ea typeface="Courier New"/>
                <a:cs typeface="Courier New"/>
                <a:sym typeface="Courier New"/>
              </a:rPr>
              <a:t>module load intelmpi/2021.6</a:t>
            </a:r>
            <a:endParaRPr sz="1200">
              <a:solidFill>
                <a:srgbClr val="002A4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2A41"/>
              </a:buClr>
              <a:buSzPts val="1200"/>
              <a:buFont typeface="Courier New"/>
              <a:buNone/>
            </a:pPr>
            <a:r>
              <a:rPr lang="en-US" sz="1200">
                <a:solidFill>
                  <a:srgbClr val="002A41"/>
                </a:solidFill>
                <a:latin typeface="Courier New"/>
                <a:ea typeface="Courier New"/>
                <a:cs typeface="Courier New"/>
                <a:sym typeface="Courier New"/>
              </a:rPr>
              <a:t>mpirun ./myprogram</a:t>
            </a:r>
            <a:endParaRPr sz="1200">
              <a:solidFill>
                <a:srgbClr val="002A41"/>
              </a:solidFill>
              <a:latin typeface="Courier New"/>
              <a:ea typeface="Courier New"/>
              <a:cs typeface="Courier New"/>
              <a:sym typeface="Courier New"/>
            </a:endParaRPr>
          </a:p>
        </p:txBody>
      </p:sp>
      <p:sp>
        <p:nvSpPr>
          <p:cNvPr id="749" name="Google Shape;749;p42"/>
          <p:cNvSpPr txBox="1"/>
          <p:nvPr/>
        </p:nvSpPr>
        <p:spPr>
          <a:xfrm>
            <a:off x="4979142" y="1141408"/>
            <a:ext cx="150938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Job.sh file contents: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Practical 1: Hello World!</a:t>
            </a:r>
            <a:br>
              <a:rPr lang="en-US"/>
            </a:br>
            <a:r>
              <a:rPr lang="en-US" sz="1200">
                <a:solidFill>
                  <a:schemeClr val="dk1"/>
                </a:solidFill>
              </a:rPr>
              <a:t>Intro to MPI</a:t>
            </a:r>
            <a:endParaRPr>
              <a:solidFill>
                <a:schemeClr val="dk1"/>
              </a:solidFill>
            </a:endParaRPr>
          </a:p>
        </p:txBody>
      </p:sp>
      <p:sp>
        <p:nvSpPr>
          <p:cNvPr id="756" name="Google Shape;756;p43"/>
          <p:cNvSpPr txBox="1"/>
          <p:nvPr>
            <p:ph idx="1" type="body"/>
          </p:nvPr>
        </p:nvSpPr>
        <p:spPr>
          <a:xfrm>
            <a:off x="621552" y="951968"/>
            <a:ext cx="7047393" cy="2059841"/>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400"/>
              <a:buChar char="•"/>
            </a:pPr>
            <a:r>
              <a:rPr lang="en-US" sz="1400"/>
              <a:t>Write a minimal MPI program that prints “</a:t>
            </a:r>
            <a:r>
              <a:rPr lang="en-US" sz="1400">
                <a:latin typeface="Courier New"/>
                <a:ea typeface="Courier New"/>
                <a:cs typeface="Courier New"/>
                <a:sym typeface="Courier New"/>
              </a:rPr>
              <a:t>Hello World!</a:t>
            </a:r>
            <a:r>
              <a:rPr lang="en-US" sz="1400"/>
              <a:t>”</a:t>
            </a:r>
            <a:endParaRPr/>
          </a:p>
          <a:p>
            <a:pPr indent="-288000" lvl="2" marL="576000" rtl="0" algn="l">
              <a:spcBef>
                <a:spcPts val="800"/>
              </a:spcBef>
              <a:spcAft>
                <a:spcPts val="0"/>
              </a:spcAft>
              <a:buClr>
                <a:srgbClr val="002A41"/>
              </a:buClr>
              <a:buSzPts val="1400"/>
              <a:buChar char="–"/>
            </a:pPr>
            <a:r>
              <a:rPr lang="en-US" sz="1400"/>
              <a:t>Serial template code is available for C and FORTRAN on Hamilton here:-</a:t>
            </a:r>
            <a:br>
              <a:rPr lang="en-US" sz="1400"/>
            </a:br>
            <a:r>
              <a:rPr lang="en-US" sz="1200">
                <a:solidFill>
                  <a:schemeClr val="dk1"/>
                </a:solidFill>
                <a:latin typeface="Courier New"/>
                <a:ea typeface="Courier New"/>
                <a:cs typeface="Courier New"/>
                <a:sym typeface="Courier New"/>
              </a:rPr>
              <a:t>/home/lcgk69/Courses/BasicProgrammingMPI/practical1/helloworld.c</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/home/lcgk69/Courses/BasicProgrammingMPI/practical1/helloworld.</a:t>
            </a:r>
            <a:r>
              <a:rPr lang="en-US" sz="1300">
                <a:solidFill>
                  <a:schemeClr val="dk1"/>
                </a:solidFill>
                <a:latin typeface="Courier New"/>
                <a:ea typeface="Courier New"/>
                <a:cs typeface="Courier New"/>
                <a:sym typeface="Courier New"/>
              </a:rPr>
              <a:t>f90</a:t>
            </a:r>
            <a:endParaRPr sz="1400">
              <a:latin typeface="Courier New"/>
              <a:ea typeface="Courier New"/>
              <a:cs typeface="Courier New"/>
              <a:sym typeface="Courier New"/>
            </a:endParaRPr>
          </a:p>
          <a:p>
            <a:pPr indent="-288000" lvl="1" marL="288000" rtl="0" algn="l">
              <a:spcBef>
                <a:spcPts val="800"/>
              </a:spcBef>
              <a:spcAft>
                <a:spcPts val="0"/>
              </a:spcAft>
              <a:buSzPts val="1400"/>
              <a:buChar char="•"/>
            </a:pPr>
            <a:r>
              <a:rPr lang="en-US" sz="1400"/>
              <a:t>Compile your code.</a:t>
            </a:r>
            <a:endParaRPr/>
          </a:p>
          <a:p>
            <a:pPr indent="-288000" lvl="1" marL="288000" rtl="0" algn="l">
              <a:spcBef>
                <a:spcPts val="800"/>
              </a:spcBef>
              <a:spcAft>
                <a:spcPts val="0"/>
              </a:spcAft>
              <a:buSzPts val="1400"/>
              <a:buChar char="•"/>
            </a:pPr>
            <a:r>
              <a:rPr lang="en-US" sz="1400"/>
              <a:t>Run it on a single processor on the login node.</a:t>
            </a:r>
            <a:endParaRPr/>
          </a:p>
          <a:p>
            <a:pPr indent="-288000" lvl="1" marL="288000" rtl="0" algn="l">
              <a:spcBef>
                <a:spcPts val="800"/>
              </a:spcBef>
              <a:spcAft>
                <a:spcPts val="0"/>
              </a:spcAft>
              <a:buSzPts val="1400"/>
              <a:buChar char="•"/>
            </a:pPr>
            <a:r>
              <a:rPr lang="en-US" sz="1400"/>
              <a:t>Run it on a single processor </a:t>
            </a:r>
            <a:r>
              <a:rPr i="1" lang="en-US" sz="1400" u="sng"/>
              <a:t>via the batch queue</a:t>
            </a:r>
            <a:r>
              <a:rPr lang="en-US" sz="1400"/>
              <a:t>. Job script: </a:t>
            </a:r>
            <a:r>
              <a:rPr lang="en-US" sz="1200">
                <a:solidFill>
                  <a:schemeClr val="dk1"/>
                </a:solidFill>
                <a:latin typeface="Courier New"/>
                <a:ea typeface="Courier New"/>
                <a:cs typeface="Courier New"/>
                <a:sym typeface="Courier New"/>
              </a:rPr>
              <a:t>/home/lcgk69/Courses/BasicProgrammingMPI/practical1/job.sh</a:t>
            </a:r>
            <a:endParaRPr sz="1400">
              <a:latin typeface="Courier New"/>
              <a:ea typeface="Courier New"/>
              <a:cs typeface="Courier New"/>
              <a:sym typeface="Courier New"/>
            </a:endParaRPr>
          </a:p>
          <a:p>
            <a:pPr indent="-288000" lvl="1" marL="288000" rtl="0" algn="l">
              <a:spcBef>
                <a:spcPts val="800"/>
              </a:spcBef>
              <a:spcAft>
                <a:spcPts val="0"/>
              </a:spcAft>
              <a:buSzPts val="1400"/>
              <a:buChar char="•"/>
            </a:pPr>
            <a:r>
              <a:rPr lang="en-US" sz="1400"/>
              <a:t>Run it on several processors in parallel </a:t>
            </a:r>
            <a:r>
              <a:rPr i="1" lang="en-US" sz="1400" u="sng"/>
              <a:t>via the batch queue</a:t>
            </a:r>
            <a:r>
              <a:rPr lang="en-US" sz="1400"/>
              <a:t>.</a:t>
            </a:r>
            <a:endParaRPr/>
          </a:p>
          <a:p>
            <a:pPr indent="-288000" lvl="1" marL="288000" rtl="0" algn="l">
              <a:spcBef>
                <a:spcPts val="800"/>
              </a:spcBef>
              <a:spcAft>
                <a:spcPts val="0"/>
              </a:spcAft>
              <a:buSzPts val="1400"/>
              <a:buChar char="•"/>
            </a:pPr>
            <a:r>
              <a:rPr lang="en-US" sz="1400"/>
              <a:t>Modify the code (with an if statement) such that only rank 0 prints “</a:t>
            </a:r>
            <a:r>
              <a:rPr lang="en-US" sz="1400">
                <a:latin typeface="Courier New"/>
                <a:ea typeface="Courier New"/>
                <a:cs typeface="Courier New"/>
                <a:sym typeface="Courier New"/>
              </a:rPr>
              <a:t>Hello World!</a:t>
            </a:r>
            <a:r>
              <a:rPr lang="en-US" sz="1400"/>
              <a:t>”</a:t>
            </a:r>
            <a:endParaRPr/>
          </a:p>
          <a:p>
            <a:pPr indent="-288000" lvl="1" marL="288000" rtl="0" algn="l">
              <a:spcBef>
                <a:spcPts val="800"/>
              </a:spcBef>
              <a:spcAft>
                <a:spcPts val="0"/>
              </a:spcAft>
              <a:buSzPts val="1400"/>
              <a:buChar char="•"/>
            </a:pPr>
            <a:r>
              <a:rPr lang="en-US" sz="1400"/>
              <a:t>Modify the code such that the ranks print:-</a:t>
            </a:r>
            <a:endParaRPr/>
          </a:p>
          <a:p>
            <a:pPr indent="0" lvl="1" marL="0" rtl="0" algn="ctr">
              <a:spcBef>
                <a:spcPts val="800"/>
              </a:spcBef>
              <a:spcAft>
                <a:spcPts val="0"/>
              </a:spcAft>
              <a:buSzPts val="1400"/>
              <a:buNone/>
            </a:pPr>
            <a:r>
              <a:rPr lang="en-US" sz="1400"/>
              <a:t>“</a:t>
            </a:r>
            <a:r>
              <a:rPr lang="en-US" sz="1400">
                <a:latin typeface="Courier New"/>
                <a:ea typeface="Courier New"/>
                <a:cs typeface="Courier New"/>
                <a:sym typeface="Courier New"/>
              </a:rPr>
              <a:t>Hello World! I am rank # of size #.</a:t>
            </a:r>
            <a:r>
              <a:rPr lang="en-US" sz="1400"/>
              <a:t>”</a:t>
            </a:r>
            <a:endParaRPr/>
          </a:p>
        </p:txBody>
      </p:sp>
      <p:grpSp>
        <p:nvGrpSpPr>
          <p:cNvPr id="757" name="Google Shape;757;p43"/>
          <p:cNvGrpSpPr/>
          <p:nvPr/>
        </p:nvGrpSpPr>
        <p:grpSpPr>
          <a:xfrm>
            <a:off x="7901926" y="1417594"/>
            <a:ext cx="1249059" cy="3731954"/>
            <a:chOff x="7901926" y="1417594"/>
            <a:chExt cx="1249059" cy="3731954"/>
          </a:xfrm>
        </p:grpSpPr>
        <p:pic>
          <p:nvPicPr>
            <p:cNvPr id="758" name="Google Shape;758;p4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59" name="Google Shape;759;p4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60" name="Google Shape;760;p4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Practical 1 Review</a:t>
            </a:r>
            <a:br>
              <a:rPr lang="en-US"/>
            </a:br>
            <a:r>
              <a:rPr lang="en-US" sz="1200">
                <a:solidFill>
                  <a:schemeClr val="dk1"/>
                </a:solidFill>
              </a:rPr>
              <a:t>Intro to MPI</a:t>
            </a:r>
            <a:endParaRPr>
              <a:solidFill>
                <a:schemeClr val="dk1"/>
              </a:solidFill>
            </a:endParaRPr>
          </a:p>
        </p:txBody>
      </p:sp>
      <p:grpSp>
        <p:nvGrpSpPr>
          <p:cNvPr id="767" name="Google Shape;767;p44"/>
          <p:cNvGrpSpPr/>
          <p:nvPr/>
        </p:nvGrpSpPr>
        <p:grpSpPr>
          <a:xfrm>
            <a:off x="7901926" y="1417594"/>
            <a:ext cx="1249059" cy="3731954"/>
            <a:chOff x="7901926" y="1417594"/>
            <a:chExt cx="1249059" cy="3731954"/>
          </a:xfrm>
        </p:grpSpPr>
        <p:pic>
          <p:nvPicPr>
            <p:cNvPr id="768" name="Google Shape;768;p4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69" name="Google Shape;769;p4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70" name="Google Shape;770;p4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771" name="Google Shape;771;p44"/>
          <p:cNvGraphicFramePr/>
          <p:nvPr/>
        </p:nvGraphicFramePr>
        <p:xfrm>
          <a:off x="621553" y="856897"/>
          <a:ext cx="3000000" cy="3000000"/>
        </p:xfrm>
        <a:graphic>
          <a:graphicData uri="http://schemas.openxmlformats.org/drawingml/2006/table">
            <a:tbl>
              <a:tblPr bandRow="1" firstRow="1">
                <a:noFill/>
                <a:tableStyleId>{716E05FF-F639-4E1B-88A7-71758450E43B}</a:tableStyleId>
              </a:tblPr>
              <a:tblGrid>
                <a:gridCol w="3612225"/>
                <a:gridCol w="3612225"/>
              </a:tblGrid>
              <a:tr h="370850">
                <a:tc>
                  <a:txBody>
                    <a:bodyPr/>
                    <a:lstStyle/>
                    <a:p>
                      <a:pPr indent="0" lvl="0" marL="0" marR="0" rtl="0" algn="ctr">
                        <a:spcBef>
                          <a:spcPts val="0"/>
                        </a:spcBef>
                        <a:spcAft>
                          <a:spcPts val="0"/>
                        </a:spcAft>
                        <a:buNone/>
                      </a:pPr>
                      <a:r>
                        <a:rPr lang="en-US" sz="1800"/>
                        <a:t>C</a:t>
                      </a:r>
                      <a:endParaRPr/>
                    </a:p>
                  </a:txBody>
                  <a:tcPr marT="45725" marB="45725" marR="91450" marL="91450"/>
                </a:tc>
                <a:tc>
                  <a:txBody>
                    <a:bodyPr/>
                    <a:lstStyle/>
                    <a:p>
                      <a:pPr indent="0" lvl="0" marL="0" marR="0" rtl="0" algn="ctr">
                        <a:spcBef>
                          <a:spcPts val="0"/>
                        </a:spcBef>
                        <a:spcAft>
                          <a:spcPts val="0"/>
                        </a:spcAft>
                        <a:buNone/>
                      </a:pPr>
                      <a:r>
                        <a:rPr lang="en-US" sz="1800"/>
                        <a:t>FORTRAN</a:t>
                      </a:r>
                      <a:endParaRPr/>
                    </a:p>
                  </a:txBody>
                  <a:tcPr marT="45725" marB="45725" marR="91450" marL="91450"/>
                </a:tc>
              </a:tr>
              <a:tr h="370850">
                <a:tc>
                  <a:txBody>
                    <a:bodyPr/>
                    <a:lstStyle/>
                    <a:p>
                      <a:pPr indent="0" lvl="0" marL="0" marR="0" rtl="0" algn="l">
                        <a:spcBef>
                          <a:spcPts val="0"/>
                        </a:spcBef>
                        <a:spcAft>
                          <a:spcPts val="0"/>
                        </a:spcAft>
                        <a:buNone/>
                      </a:pPr>
                      <a:r>
                        <a:rPr lang="en-US" sz="1200">
                          <a:latin typeface="Courier New"/>
                          <a:ea typeface="Courier New"/>
                          <a:cs typeface="Courier New"/>
                          <a:sym typeface="Courier New"/>
                        </a:rPr>
                        <a:t>#include &lt;stdio.h&gt;</a:t>
                      </a:r>
                      <a:endParaRPr/>
                    </a:p>
                    <a:p>
                      <a:pPr indent="0" lvl="0" marL="0" marR="0" rtl="0" algn="l">
                        <a:spcBef>
                          <a:spcPts val="0"/>
                        </a:spcBef>
                        <a:spcAft>
                          <a:spcPts val="0"/>
                        </a:spcAft>
                        <a:buNone/>
                      </a:pPr>
                      <a:r>
                        <a:rPr lang="en-US" sz="1200">
                          <a:latin typeface="Courier New"/>
                          <a:ea typeface="Courier New"/>
                          <a:cs typeface="Courier New"/>
                          <a:sym typeface="Courier New"/>
                        </a:rPr>
                        <a:t>#include &lt;mpi.h&gt;</a:t>
                      </a:r>
                      <a:endParaRPr/>
                    </a:p>
                    <a:p>
                      <a:pPr indent="0" lvl="0" marL="0" marR="0" rtl="0" algn="l">
                        <a:spcBef>
                          <a:spcPts val="0"/>
                        </a:spcBef>
                        <a:spcAft>
                          <a:spcPts val="0"/>
                        </a:spcAft>
                        <a:buNone/>
                      </a:pPr>
                      <a:r>
                        <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int main (int argc, char *argv[]) {</a:t>
                      </a:r>
                      <a:endParaRPr/>
                    </a:p>
                    <a:p>
                      <a:pPr indent="0" lvl="0" marL="0" marR="0" rtl="0" algn="l">
                        <a:spcBef>
                          <a:spcPts val="0"/>
                        </a:spcBef>
                        <a:spcAft>
                          <a:spcPts val="0"/>
                        </a:spcAft>
                        <a:buNone/>
                      </a:pPr>
                      <a:r>
                        <a:rPr lang="en-US" sz="1200">
                          <a:latin typeface="Courier New"/>
                          <a:ea typeface="Courier New"/>
                          <a:cs typeface="Courier New"/>
                          <a:sym typeface="Courier New"/>
                        </a:rPr>
                        <a:t>   int rank, size;</a:t>
                      </a:r>
                      <a:endParaRPr/>
                    </a:p>
                    <a:p>
                      <a:pPr indent="0" lvl="0" marL="0" marR="0" rtl="0" algn="l">
                        <a:spcBef>
                          <a:spcPts val="0"/>
                        </a:spcBef>
                        <a:spcAft>
                          <a:spcPts val="0"/>
                        </a:spcAft>
                        <a:buNone/>
                      </a:pPr>
                      <a:r>
                        <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   MPI_Init(&amp;argc, &amp;argv); /* Initialise MPI */   </a:t>
                      </a:r>
                      <a:endParaRPr/>
                    </a:p>
                    <a:p>
                      <a:pPr indent="0" lvl="0" marL="0" marR="0" rtl="0" algn="l">
                        <a:spcBef>
                          <a:spcPts val="0"/>
                        </a:spcBef>
                        <a:spcAft>
                          <a:spcPts val="0"/>
                        </a:spcAft>
                        <a:buNone/>
                      </a:pPr>
                      <a:r>
                        <a:rPr lang="en-US" sz="1200">
                          <a:latin typeface="Courier New"/>
                          <a:ea typeface="Courier New"/>
                          <a:cs typeface="Courier New"/>
                          <a:sym typeface="Courier New"/>
                        </a:rPr>
                        <a:t>   MPI_Comm_rank(MPI_COMM_WORLD, &amp;rank); /* Get rank */   </a:t>
                      </a:r>
                      <a:endParaRPr/>
                    </a:p>
                    <a:p>
                      <a:pPr indent="0" lvl="0" marL="0" marR="0" rtl="0" algn="l">
                        <a:spcBef>
                          <a:spcPts val="0"/>
                        </a:spcBef>
                        <a:spcAft>
                          <a:spcPts val="0"/>
                        </a:spcAft>
                        <a:buNone/>
                      </a:pPr>
                      <a:r>
                        <a:rPr lang="en-US" sz="1200">
                          <a:latin typeface="Courier New"/>
                          <a:ea typeface="Courier New"/>
                          <a:cs typeface="Courier New"/>
                          <a:sym typeface="Courier New"/>
                        </a:rPr>
                        <a:t>   MPI_Comm_size(MPI_COMM_WORLD, &amp;size); /* Get size */   </a:t>
                      </a:r>
                      <a:endParaRPr/>
                    </a:p>
                    <a:p>
                      <a:pPr indent="0" lvl="0" marL="0" marR="0" rtl="0" algn="l">
                        <a:spcBef>
                          <a:spcPts val="0"/>
                        </a:spcBef>
                        <a:spcAft>
                          <a:spcPts val="0"/>
                        </a:spcAft>
                        <a:buNone/>
                      </a:pPr>
                      <a:r>
                        <a:rPr lang="en-US" sz="1200">
                          <a:latin typeface="Courier New"/>
                          <a:ea typeface="Courier New"/>
                          <a:cs typeface="Courier New"/>
                          <a:sym typeface="Courier New"/>
                        </a:rPr>
                        <a:t>   </a:t>
                      </a:r>
                      <a:endParaRPr/>
                    </a:p>
                    <a:p>
                      <a:pPr indent="0" lvl="0" marL="0" marR="0" rtl="0" algn="l">
                        <a:spcBef>
                          <a:spcPts val="0"/>
                        </a:spcBef>
                        <a:spcAft>
                          <a:spcPts val="0"/>
                        </a:spcAft>
                        <a:buNone/>
                      </a:pPr>
                      <a:r>
                        <a:rPr lang="en-US" sz="1200">
                          <a:latin typeface="Courier New"/>
                          <a:ea typeface="Courier New"/>
                          <a:cs typeface="Courier New"/>
                          <a:sym typeface="Courier New"/>
                        </a:rPr>
                        <a:t>   printf("Hello from rank %d of size %d.\n", rank, size);</a:t>
                      </a:r>
                      <a:endParaRPr/>
                    </a:p>
                    <a:p>
                      <a:pPr indent="0" lvl="0" marL="0" marR="0" rtl="0" algn="l">
                        <a:spcBef>
                          <a:spcPts val="0"/>
                        </a:spcBef>
                        <a:spcAft>
                          <a:spcPts val="0"/>
                        </a:spcAft>
                        <a:buNone/>
                      </a:pPr>
                      <a:r>
                        <a:rPr lang="en-US" sz="1200">
                          <a:latin typeface="Courier New"/>
                          <a:ea typeface="Courier New"/>
                          <a:cs typeface="Courier New"/>
                          <a:sym typeface="Courier New"/>
                        </a:rPr>
                        <a:t>   </a:t>
                      </a:r>
                      <a:endParaRPr/>
                    </a:p>
                    <a:p>
                      <a:pPr indent="0" lvl="0" marL="0" marR="0" rtl="0" algn="l">
                        <a:spcBef>
                          <a:spcPts val="0"/>
                        </a:spcBef>
                        <a:spcAft>
                          <a:spcPts val="0"/>
                        </a:spcAft>
                        <a:buNone/>
                      </a:pPr>
                      <a:r>
                        <a:rPr lang="en-US" sz="1200">
                          <a:latin typeface="Courier New"/>
                          <a:ea typeface="Courier New"/>
                          <a:cs typeface="Courier New"/>
                          <a:sym typeface="Courier New"/>
                        </a:rPr>
                        <a:t>   MPI_Finalize();</a:t>
                      </a:r>
                      <a:endParaRPr/>
                    </a:p>
                    <a:p>
                      <a:pPr indent="0" lvl="0" marL="0" marR="0" rtl="0" algn="l">
                        <a:spcBef>
                          <a:spcPts val="0"/>
                        </a:spcBef>
                        <a:spcAft>
                          <a:spcPts val="0"/>
                        </a:spcAft>
                        <a:buNone/>
                      </a:pPr>
                      <a:r>
                        <a:rPr lang="en-US" sz="1200">
                          <a:latin typeface="Courier New"/>
                          <a:ea typeface="Courier New"/>
                          <a:cs typeface="Courier New"/>
                          <a:sym typeface="Courier New"/>
                        </a:rPr>
                        <a:t>}</a:t>
                      </a:r>
                      <a:endParaRPr/>
                    </a:p>
                  </a:txBody>
                  <a:tcPr marT="45725" marB="45725" marR="91450" marL="91450"/>
                </a:tc>
                <a:tc>
                  <a:txBody>
                    <a:bodyPr/>
                    <a:lstStyle/>
                    <a:p>
                      <a:pPr indent="0" lvl="0" marL="0" marR="0" rtl="0" algn="l">
                        <a:spcBef>
                          <a:spcPts val="0"/>
                        </a:spcBef>
                        <a:spcAft>
                          <a:spcPts val="0"/>
                        </a:spcAft>
                        <a:buNone/>
                      </a:pPr>
                      <a:r>
                        <a:rPr lang="en-US" sz="1200">
                          <a:latin typeface="Courier New"/>
                          <a:ea typeface="Courier New"/>
                          <a:cs typeface="Courier New"/>
                          <a:sym typeface="Courier New"/>
                        </a:rPr>
                        <a:t>PROGRAM helloworld</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IMPLICIT none</a:t>
                      </a:r>
                      <a:endParaRPr/>
                    </a:p>
                    <a:p>
                      <a:pPr indent="0" lvl="0" marL="0" marR="0" rtl="0" algn="l">
                        <a:spcBef>
                          <a:spcPts val="0"/>
                        </a:spcBef>
                        <a:spcAft>
                          <a:spcPts val="0"/>
                        </a:spcAft>
                        <a:buNone/>
                      </a:pPr>
                      <a:r>
                        <a:rPr lang="en-US" sz="1200">
                          <a:latin typeface="Courier New"/>
                          <a:ea typeface="Courier New"/>
                          <a:cs typeface="Courier New"/>
                          <a:sym typeface="Courier New"/>
                        </a:rPr>
                        <a:t>include 'mpif.h'</a:t>
                      </a:r>
                      <a:endParaRPr/>
                    </a:p>
                    <a:p>
                      <a:pPr indent="0" lvl="0" marL="0" marR="0" rtl="0" algn="l">
                        <a:spcBef>
                          <a:spcPts val="0"/>
                        </a:spcBef>
                        <a:spcAft>
                          <a:spcPts val="0"/>
                        </a:spcAft>
                        <a:buNone/>
                      </a:pPr>
                      <a:r>
                        <a:rPr lang="en-US" sz="1200">
                          <a:latin typeface="Courier New"/>
                          <a:ea typeface="Courier New"/>
                          <a:cs typeface="Courier New"/>
                          <a:sym typeface="Courier New"/>
                        </a:rPr>
                        <a:t>INTEGER rank, size, ierr</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 Initialise MPI</a:t>
                      </a:r>
                      <a:endParaRPr/>
                    </a:p>
                    <a:p>
                      <a:pPr indent="0" lvl="0" marL="0" marR="0" rtl="0" algn="l">
                        <a:spcBef>
                          <a:spcPts val="0"/>
                        </a:spcBef>
                        <a:spcAft>
                          <a:spcPts val="0"/>
                        </a:spcAft>
                        <a:buNone/>
                      </a:pPr>
                      <a:r>
                        <a:rPr lang="en-US" sz="1200">
                          <a:latin typeface="Courier New"/>
                          <a:ea typeface="Courier New"/>
                          <a:cs typeface="Courier New"/>
                          <a:sym typeface="Courier New"/>
                        </a:rPr>
                        <a:t>CALL MPI_Init(ierr)</a:t>
                      </a:r>
                      <a:endParaRPr/>
                    </a:p>
                    <a:p>
                      <a:pPr indent="0" lvl="0" marL="0" marR="0" rtl="0" algn="l">
                        <a:spcBef>
                          <a:spcPts val="0"/>
                        </a:spcBef>
                        <a:spcAft>
                          <a:spcPts val="0"/>
                        </a:spcAft>
                        <a:buNone/>
                      </a:pPr>
                      <a:r>
                        <a:rPr lang="en-US" sz="1200">
                          <a:latin typeface="Courier New"/>
                          <a:ea typeface="Courier New"/>
                          <a:cs typeface="Courier New"/>
                          <a:sym typeface="Courier New"/>
                        </a:rPr>
                        <a:t>! get processor rank </a:t>
                      </a:r>
                      <a:endParaRPr/>
                    </a:p>
                    <a:p>
                      <a:pPr indent="0" lvl="0" marL="0" marR="0" rtl="0" algn="l">
                        <a:spcBef>
                          <a:spcPts val="0"/>
                        </a:spcBef>
                        <a:spcAft>
                          <a:spcPts val="0"/>
                        </a:spcAft>
                        <a:buNone/>
                      </a:pPr>
                      <a:r>
                        <a:rPr lang="en-US" sz="1200">
                          <a:latin typeface="Courier New"/>
                          <a:ea typeface="Courier New"/>
                          <a:cs typeface="Courier New"/>
                          <a:sym typeface="Courier New"/>
                        </a:rPr>
                        <a:t>CALL MPI_Comm_rank(MPI_COMM_WORLD, rank,ierr)</a:t>
                      </a:r>
                      <a:endParaRPr/>
                    </a:p>
                    <a:p>
                      <a:pPr indent="0" lvl="0" marL="0" marR="0" rtl="0" algn="l">
                        <a:spcBef>
                          <a:spcPts val="0"/>
                        </a:spcBef>
                        <a:spcAft>
                          <a:spcPts val="0"/>
                        </a:spcAft>
                        <a:buNone/>
                      </a:pPr>
                      <a:r>
                        <a:rPr lang="en-US" sz="1200">
                          <a:latin typeface="Courier New"/>
                          <a:ea typeface="Courier New"/>
                          <a:cs typeface="Courier New"/>
                          <a:sym typeface="Courier New"/>
                        </a:rPr>
                        <a:t>! Get total number of processors </a:t>
                      </a:r>
                      <a:endParaRPr/>
                    </a:p>
                    <a:p>
                      <a:pPr indent="0" lvl="0" marL="0" marR="0" rtl="0" algn="l">
                        <a:spcBef>
                          <a:spcPts val="0"/>
                        </a:spcBef>
                        <a:spcAft>
                          <a:spcPts val="0"/>
                        </a:spcAft>
                        <a:buNone/>
                      </a:pPr>
                      <a:r>
                        <a:rPr lang="en-US" sz="1200">
                          <a:latin typeface="Courier New"/>
                          <a:ea typeface="Courier New"/>
                          <a:cs typeface="Courier New"/>
                          <a:sym typeface="Courier New"/>
                        </a:rPr>
                        <a:t>CALL MPI_Comm_size(MPI_COMM_WORLD, size,ierr)</a:t>
                      </a:r>
                      <a:endParaRPr/>
                    </a:p>
                    <a:p>
                      <a:pPr indent="0" lvl="0" marL="0" marR="0" rtl="0" algn="l">
                        <a:spcBef>
                          <a:spcPts val="0"/>
                        </a:spcBef>
                        <a:spcAft>
                          <a:spcPts val="0"/>
                        </a:spcAft>
                        <a:buNone/>
                      </a:pPr>
                      <a:r>
                        <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write (*,*) 'Hello from rank ',rank,' of size ',size</a:t>
                      </a:r>
                      <a:endParaRPr/>
                    </a:p>
                    <a:p>
                      <a:pPr indent="0" lvl="0" marL="0" marR="0" rtl="0" algn="l">
                        <a:spcBef>
                          <a:spcPts val="0"/>
                        </a:spcBef>
                        <a:spcAft>
                          <a:spcPts val="0"/>
                        </a:spcAft>
                        <a:buNone/>
                      </a:pPr>
                      <a:r>
                        <a:t/>
                      </a:r>
                      <a:endParaRPr sz="1200">
                        <a:latin typeface="Courier New"/>
                        <a:ea typeface="Courier New"/>
                        <a:cs typeface="Courier New"/>
                        <a:sym typeface="Courier New"/>
                      </a:endParaRPr>
                    </a:p>
                    <a:p>
                      <a:pPr indent="0" lvl="0" marL="0" marR="0" rtl="0" algn="l">
                        <a:spcBef>
                          <a:spcPts val="0"/>
                        </a:spcBef>
                        <a:spcAft>
                          <a:spcPts val="0"/>
                        </a:spcAft>
                        <a:buNone/>
                      </a:pPr>
                      <a:r>
                        <a:rPr lang="en-US" sz="1200">
                          <a:latin typeface="Courier New"/>
                          <a:ea typeface="Courier New"/>
                          <a:cs typeface="Courier New"/>
                          <a:sym typeface="Courier New"/>
                        </a:rPr>
                        <a:t>call MPI_FINALIZE(ierr)</a:t>
                      </a:r>
                      <a:endParaRPr/>
                    </a:p>
                    <a:p>
                      <a:pPr indent="0" lvl="0" marL="0" marR="0" rtl="0" algn="l">
                        <a:spcBef>
                          <a:spcPts val="0"/>
                        </a:spcBef>
                        <a:spcAft>
                          <a:spcPts val="0"/>
                        </a:spcAft>
                        <a:buNone/>
                      </a:pPr>
                      <a:r>
                        <a:rPr lang="en-US" sz="1200">
                          <a:latin typeface="Courier New"/>
                          <a:ea typeface="Courier New"/>
                          <a:cs typeface="Courier New"/>
                          <a:sym typeface="Courier New"/>
                        </a:rPr>
                        <a:t>end program </a:t>
                      </a:r>
                      <a:r>
                        <a:rPr lang="en-US" sz="1200">
                          <a:latin typeface="Courier New"/>
                          <a:ea typeface="Courier New"/>
                          <a:cs typeface="Courier New"/>
                          <a:sym typeface="Courier New"/>
                        </a:rPr>
                        <a:t>helloworld</a:t>
                      </a:r>
                      <a:endParaRPr sz="1200">
                        <a:latin typeface="Courier New"/>
                        <a:ea typeface="Courier New"/>
                        <a:cs typeface="Courier New"/>
                        <a:sym typeface="Courier New"/>
                      </a:endParaRPr>
                    </a:p>
                  </a:txBody>
                  <a:tcPr marT="45725" marB="45725" marR="91450" marL="91450"/>
                </a:tc>
              </a:tr>
            </a:tbl>
          </a:graphicData>
        </a:graphic>
      </p:graphicFrame>
      <p:sp>
        <p:nvSpPr>
          <p:cNvPr id="772" name="Google Shape;772;p44"/>
          <p:cNvSpPr txBox="1"/>
          <p:nvPr/>
        </p:nvSpPr>
        <p:spPr>
          <a:xfrm>
            <a:off x="1330999" y="4646141"/>
            <a:ext cx="56556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600"/>
              <a:buFont typeface="Arial"/>
              <a:buNone/>
            </a:pPr>
            <a:r>
              <a:rPr lang="en-US">
                <a:solidFill>
                  <a:schemeClr val="dk1"/>
                </a:solidFill>
                <a:latin typeface="Calibri"/>
                <a:ea typeface="Calibri"/>
                <a:cs typeface="Calibri"/>
                <a:sym typeface="Calibri"/>
              </a:rPr>
              <a:t>See also: </a:t>
            </a:r>
            <a:r>
              <a:rPr lang="en-US" sz="1200">
                <a:solidFill>
                  <a:schemeClr val="dk1"/>
                </a:solidFill>
                <a:latin typeface="Courier New"/>
                <a:ea typeface="Courier New"/>
                <a:cs typeface="Courier New"/>
                <a:sym typeface="Courier New"/>
              </a:rPr>
              <a:t>/home/lcgk69/Courses/BasicProgrammingMPI/solutions1/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779" name="Google Shape;779;p45"/>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Messages</a:t>
            </a:r>
            <a:endParaRPr/>
          </a:p>
          <a:p>
            <a:pPr indent="-288000" lvl="1" marL="288000" rtl="0" algn="l">
              <a:spcBef>
                <a:spcPts val="800"/>
              </a:spcBef>
              <a:spcAft>
                <a:spcPts val="0"/>
              </a:spcAft>
              <a:buSzPts val="1400"/>
              <a:buChar char="•"/>
            </a:pPr>
            <a:r>
              <a:rPr lang="en-US" sz="1400"/>
              <a:t>Data types</a:t>
            </a:r>
            <a:endParaRPr/>
          </a:p>
          <a:p>
            <a:pPr indent="0" lvl="1" marL="0" rtl="0" algn="l">
              <a:spcBef>
                <a:spcPts val="800"/>
              </a:spcBef>
              <a:spcAft>
                <a:spcPts val="0"/>
              </a:spcAft>
              <a:buSzPts val="1400"/>
              <a:buNone/>
            </a:pPr>
            <a:r>
              <a:rPr lang="en-US" sz="1400"/>
              <a:t>Communication modes and completion</a:t>
            </a:r>
            <a:endParaRPr/>
          </a:p>
          <a:p>
            <a:pPr indent="-288000" lvl="1" marL="288000" rtl="0" algn="l">
              <a:spcBef>
                <a:spcPts val="800"/>
              </a:spcBef>
              <a:spcAft>
                <a:spcPts val="0"/>
              </a:spcAft>
              <a:buSzPts val="1400"/>
              <a:buChar char="•"/>
            </a:pPr>
            <a:r>
              <a:rPr lang="en-US" sz="1400"/>
              <a:t>Sends: synchronous / buffered / ready / standard</a:t>
            </a:r>
            <a:endParaRPr/>
          </a:p>
          <a:p>
            <a:pPr indent="-288000" lvl="1" marL="288000" rtl="0" algn="l">
              <a:spcBef>
                <a:spcPts val="800"/>
              </a:spcBef>
              <a:spcAft>
                <a:spcPts val="0"/>
              </a:spcAft>
              <a:buSzPts val="1400"/>
              <a:buChar char="•"/>
            </a:pPr>
            <a:r>
              <a:rPr lang="en-US" sz="1400"/>
              <a:t>Receive</a:t>
            </a:r>
            <a:endParaRPr/>
          </a:p>
          <a:p>
            <a:pPr indent="-288000" lvl="1" marL="288000" rtl="0" algn="l">
              <a:spcBef>
                <a:spcPts val="800"/>
              </a:spcBef>
              <a:spcAft>
                <a:spcPts val="0"/>
              </a:spcAft>
              <a:buSzPts val="1400"/>
              <a:buChar char="•"/>
            </a:pPr>
            <a:r>
              <a:rPr lang="en-US" sz="1400"/>
              <a:t>Success criteria</a:t>
            </a:r>
            <a:endParaRPr/>
          </a:p>
          <a:p>
            <a:pPr indent="-288000" lvl="1" marL="288000" rtl="0" algn="l">
              <a:spcBef>
                <a:spcPts val="800"/>
              </a:spcBef>
              <a:spcAft>
                <a:spcPts val="0"/>
              </a:spcAft>
              <a:buSzPts val="1400"/>
              <a:buChar char="•"/>
            </a:pPr>
            <a:r>
              <a:rPr lang="en-US" sz="1400"/>
              <a:t>Wildcarding</a:t>
            </a:r>
            <a:endParaRPr/>
          </a:p>
          <a:p>
            <a:pPr indent="0" lvl="1" marL="0" rtl="0" algn="l">
              <a:spcBef>
                <a:spcPts val="800"/>
              </a:spcBef>
              <a:spcAft>
                <a:spcPts val="0"/>
              </a:spcAft>
              <a:buSzPts val="1400"/>
              <a:buNone/>
            </a:pPr>
            <a:r>
              <a:rPr lang="en-US" sz="1400"/>
              <a:t>Communication envelope</a:t>
            </a:r>
            <a:endParaRPr/>
          </a:p>
          <a:p>
            <a:pPr indent="0" lvl="1" marL="0" rtl="0" algn="l">
              <a:spcBef>
                <a:spcPts val="800"/>
              </a:spcBef>
              <a:spcAft>
                <a:spcPts val="0"/>
              </a:spcAft>
              <a:buSzPts val="1400"/>
              <a:buNone/>
            </a:pPr>
            <a:r>
              <a:rPr lang="en-US" sz="1400"/>
              <a:t>Message order preservation</a:t>
            </a:r>
            <a:endParaRPr/>
          </a:p>
          <a:p>
            <a:pPr indent="0" lvl="1" marL="0" rtl="0" algn="l">
              <a:spcBef>
                <a:spcPts val="800"/>
              </a:spcBef>
              <a:spcAft>
                <a:spcPts val="0"/>
              </a:spcAft>
              <a:buSzPts val="1400"/>
              <a:buNone/>
            </a:pPr>
            <a:r>
              <a:rPr lang="en-US" sz="1400"/>
              <a:t>Combined send and receive</a:t>
            </a:r>
            <a:endParaRPr/>
          </a:p>
        </p:txBody>
      </p:sp>
      <p:grpSp>
        <p:nvGrpSpPr>
          <p:cNvPr id="780" name="Google Shape;780;p45"/>
          <p:cNvGrpSpPr/>
          <p:nvPr/>
        </p:nvGrpSpPr>
        <p:grpSpPr>
          <a:xfrm>
            <a:off x="7901926" y="1417594"/>
            <a:ext cx="1249059" cy="3731954"/>
            <a:chOff x="7901926" y="1417594"/>
            <a:chExt cx="1249059" cy="3731954"/>
          </a:xfrm>
        </p:grpSpPr>
        <p:pic>
          <p:nvPicPr>
            <p:cNvPr id="781" name="Google Shape;781;p4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82" name="Google Shape;782;p4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83" name="Google Shape;783;p4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14c1503857c_0_251"/>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solidFill>
                  <a:schemeClr val="dk2"/>
                </a:solidFill>
              </a:rPr>
              <a:t>4. Point to point communications</a:t>
            </a:r>
            <a:br>
              <a:rPr lang="en-US"/>
            </a:br>
            <a:r>
              <a:rPr lang="en-US" sz="1200">
                <a:solidFill>
                  <a:schemeClr val="dk1"/>
                </a:solidFill>
              </a:rPr>
              <a:t>Intro to MPI</a:t>
            </a:r>
            <a:endParaRPr>
              <a:solidFill>
                <a:schemeClr val="dk1"/>
              </a:solidFill>
            </a:endParaRPr>
          </a:p>
        </p:txBody>
      </p:sp>
      <p:sp>
        <p:nvSpPr>
          <p:cNvPr id="790" name="Google Shape;790;g14c1503857c_0_251"/>
          <p:cNvSpPr txBox="1"/>
          <p:nvPr>
            <p:ph idx="1" type="body"/>
          </p:nvPr>
        </p:nvSpPr>
        <p:spPr>
          <a:xfrm>
            <a:off x="621552" y="996590"/>
            <a:ext cx="7047300" cy="2059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t/>
            </a:r>
            <a:endParaRPr sz="1400"/>
          </a:p>
          <a:p>
            <a:pPr indent="-288000" lvl="1" marL="288000" rtl="0" algn="l">
              <a:spcBef>
                <a:spcPts val="800"/>
              </a:spcBef>
              <a:spcAft>
                <a:spcPts val="0"/>
              </a:spcAft>
              <a:buSzPts val="1400"/>
              <a:buChar char="•"/>
            </a:pPr>
            <a:r>
              <a:rPr lang="en-US" sz="1400"/>
              <a:t>An example: this is a representation of a domain </a:t>
            </a:r>
            <a:br>
              <a:rPr lang="en-US" sz="1400"/>
            </a:br>
            <a:r>
              <a:rPr lang="en-US" sz="1400"/>
              <a:t>for a piece of CFD software that solves the equations </a:t>
            </a:r>
            <a:br>
              <a:rPr lang="en-US" sz="1400"/>
            </a:br>
            <a:r>
              <a:rPr lang="en-US" sz="1400"/>
              <a:t>of fluid dynamics to evolve a fluid with time:-</a:t>
            </a:r>
            <a:endParaRPr/>
          </a:p>
          <a:p>
            <a:pPr indent="-199100" lvl="1" marL="288000" rtl="0" algn="l">
              <a:spcBef>
                <a:spcPts val="800"/>
              </a:spcBef>
              <a:spcAft>
                <a:spcPts val="0"/>
              </a:spcAft>
              <a:buSzPts val="1400"/>
              <a:buNone/>
            </a:pPr>
            <a:r>
              <a:t/>
            </a:r>
            <a:endParaRPr sz="1400"/>
          </a:p>
          <a:p>
            <a:pPr indent="-199100" lvl="1" marL="288000" rtl="0" algn="l">
              <a:spcBef>
                <a:spcPts val="800"/>
              </a:spcBef>
              <a:spcAft>
                <a:spcPts val="0"/>
              </a:spcAft>
              <a:buSzPts val="1400"/>
              <a:buNone/>
            </a:pPr>
            <a:r>
              <a:t/>
            </a:r>
            <a:endParaRPr sz="1400"/>
          </a:p>
          <a:p>
            <a:pPr indent="-288000" lvl="1" marL="288000" rtl="0" algn="l">
              <a:spcBef>
                <a:spcPts val="800"/>
              </a:spcBef>
              <a:spcAft>
                <a:spcPts val="0"/>
              </a:spcAft>
              <a:buSzPts val="1400"/>
              <a:buChar char="•"/>
            </a:pPr>
            <a:r>
              <a:rPr lang="en-US" sz="1400"/>
              <a:t>The domain is broken down into a number of cells:-</a:t>
            </a:r>
            <a:br>
              <a:rPr lang="en-US" sz="1400"/>
            </a:br>
            <a:r>
              <a:rPr lang="en-US" sz="1400"/>
              <a:t>(e.g. 20 x 20 x 20: 8000 cells)</a:t>
            </a:r>
            <a:endParaRPr/>
          </a:p>
          <a:p>
            <a:pPr indent="-199100" lvl="1" marL="288000" rtl="0" algn="l">
              <a:spcBef>
                <a:spcPts val="800"/>
              </a:spcBef>
              <a:spcAft>
                <a:spcPts val="0"/>
              </a:spcAft>
              <a:buSzPts val="1400"/>
              <a:buNone/>
            </a:pPr>
            <a:r>
              <a:t/>
            </a:r>
            <a:endParaRPr sz="1400"/>
          </a:p>
          <a:p>
            <a:pPr indent="-288000" lvl="1" marL="288000" rtl="0" algn="l">
              <a:spcBef>
                <a:spcPts val="800"/>
              </a:spcBef>
              <a:spcAft>
                <a:spcPts val="0"/>
              </a:spcAft>
              <a:buSzPts val="1400"/>
              <a:buChar char="•"/>
            </a:pPr>
            <a:r>
              <a:rPr lang="en-US" sz="1400"/>
              <a:t>If solving Euler’s equation takes 1 second to evolve </a:t>
            </a:r>
            <a:br>
              <a:rPr lang="en-US" sz="1400"/>
            </a:br>
            <a:r>
              <a:rPr lang="en-US" sz="1400"/>
              <a:t>the fluid in a cell by one second of simulation time, </a:t>
            </a:r>
            <a:br>
              <a:rPr lang="en-US" sz="1400"/>
            </a:br>
            <a:r>
              <a:rPr lang="en-US" sz="1400"/>
              <a:t>a single processor would take 8000s to update this whole grid by 1s of simulation time. Evolving the grid by days would correspondingly take 8000x longer – </a:t>
            </a:r>
            <a:r>
              <a:rPr i="1" lang="en-US" sz="1400"/>
              <a:t>decades!</a:t>
            </a:r>
            <a:endParaRPr/>
          </a:p>
        </p:txBody>
      </p:sp>
      <p:grpSp>
        <p:nvGrpSpPr>
          <p:cNvPr id="791" name="Google Shape;791;g14c1503857c_0_251"/>
          <p:cNvGrpSpPr/>
          <p:nvPr/>
        </p:nvGrpSpPr>
        <p:grpSpPr>
          <a:xfrm>
            <a:off x="7901926" y="1417594"/>
            <a:ext cx="1249097" cy="3732081"/>
            <a:chOff x="7901926" y="1417594"/>
            <a:chExt cx="1249097" cy="3732081"/>
          </a:xfrm>
        </p:grpSpPr>
        <p:pic>
          <p:nvPicPr>
            <p:cNvPr id="792" name="Google Shape;792;g14c1503857c_0_25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793" name="Google Shape;793;g14c1503857c_0_25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794" name="Google Shape;794;g14c1503857c_0_251"/>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ube" id="795" name="Google Shape;795;g14c1503857c_0_251"/>
          <p:cNvPicPr preferRelativeResize="0"/>
          <p:nvPr/>
        </p:nvPicPr>
        <p:blipFill rotWithShape="1">
          <a:blip r:embed="rId5">
            <a:alphaModFix/>
          </a:blip>
          <a:srcRect b="0" l="0" r="0" t="0"/>
          <a:stretch/>
        </p:blipFill>
        <p:spPr>
          <a:xfrm>
            <a:off x="5392156" y="1008202"/>
            <a:ext cx="1880885" cy="1413585"/>
          </a:xfrm>
          <a:prstGeom prst="rect">
            <a:avLst/>
          </a:prstGeom>
          <a:noFill/>
          <a:ln>
            <a:noFill/>
          </a:ln>
        </p:spPr>
      </p:pic>
      <p:pic>
        <p:nvPicPr>
          <p:cNvPr descr="C:\My Documents\Talks and Presentations\Journal Club Mar 03\box2.gif" id="796" name="Google Shape;796;g14c1503857c_0_251"/>
          <p:cNvPicPr preferRelativeResize="0"/>
          <p:nvPr/>
        </p:nvPicPr>
        <p:blipFill rotWithShape="1">
          <a:blip r:embed="rId6">
            <a:alphaModFix/>
          </a:blip>
          <a:srcRect b="0" l="0" r="0" t="0"/>
          <a:stretch/>
        </p:blipFill>
        <p:spPr>
          <a:xfrm>
            <a:off x="5392156" y="2470082"/>
            <a:ext cx="1880885" cy="141350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14c1503857c_0_263"/>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solidFill>
                  <a:schemeClr val="dk2"/>
                </a:solidFill>
              </a:rPr>
              <a:t>4. Point to point communications</a:t>
            </a:r>
            <a:br>
              <a:rPr lang="en-US"/>
            </a:br>
            <a:r>
              <a:rPr lang="en-US" sz="1200">
                <a:solidFill>
                  <a:schemeClr val="dk1"/>
                </a:solidFill>
              </a:rPr>
              <a:t>Intro to MPI</a:t>
            </a:r>
            <a:endParaRPr>
              <a:solidFill>
                <a:schemeClr val="dk1"/>
              </a:solidFill>
            </a:endParaRPr>
          </a:p>
        </p:txBody>
      </p:sp>
      <p:sp>
        <p:nvSpPr>
          <p:cNvPr id="803" name="Google Shape;803;g14c1503857c_0_263"/>
          <p:cNvSpPr txBox="1"/>
          <p:nvPr>
            <p:ph idx="1" type="body"/>
          </p:nvPr>
        </p:nvSpPr>
        <p:spPr>
          <a:xfrm>
            <a:off x="621552" y="996590"/>
            <a:ext cx="7047300" cy="2059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t/>
            </a:r>
            <a:endParaRPr sz="1400"/>
          </a:p>
          <a:p>
            <a:pPr indent="-288000" lvl="1" marL="288000" rtl="0" algn="l">
              <a:spcBef>
                <a:spcPts val="800"/>
              </a:spcBef>
              <a:spcAft>
                <a:spcPts val="0"/>
              </a:spcAft>
              <a:buSzPts val="1400"/>
              <a:buChar char="•"/>
            </a:pPr>
            <a:r>
              <a:rPr lang="en-US" sz="1400"/>
              <a:t>If we slice the domain and distribute the slices between</a:t>
            </a:r>
            <a:br>
              <a:rPr lang="en-US" sz="1400"/>
            </a:br>
            <a:r>
              <a:rPr lang="en-US" sz="1400"/>
              <a:t>processors in a parallel computer, we can in theory</a:t>
            </a:r>
            <a:br>
              <a:rPr lang="en-US" sz="1400"/>
            </a:br>
            <a:r>
              <a:rPr lang="en-US" sz="1400"/>
              <a:t>accelerate the process</a:t>
            </a:r>
            <a:endParaRPr/>
          </a:p>
          <a:p>
            <a:pPr indent="-288000" lvl="1" marL="288000" rtl="0" algn="l">
              <a:spcBef>
                <a:spcPts val="800"/>
              </a:spcBef>
              <a:spcAft>
                <a:spcPts val="0"/>
              </a:spcAft>
              <a:buSzPts val="1400"/>
              <a:buChar char="•"/>
            </a:pPr>
            <a:r>
              <a:rPr lang="en-US" sz="1400"/>
              <a:t>With only 8 processors, each one updates 1000 cells</a:t>
            </a:r>
            <a:br>
              <a:rPr lang="en-US" sz="1400"/>
            </a:br>
            <a:r>
              <a:rPr lang="en-US" sz="1400"/>
              <a:t>and nominally the program takes only 1000s per update.</a:t>
            </a:r>
            <a:endParaRPr/>
          </a:p>
          <a:p>
            <a:pPr indent="-288000" lvl="1" marL="288000" rtl="0" algn="l">
              <a:spcBef>
                <a:spcPts val="800"/>
              </a:spcBef>
              <a:spcAft>
                <a:spcPts val="0"/>
              </a:spcAft>
              <a:buSzPts val="1400"/>
              <a:buChar char="•"/>
            </a:pPr>
            <a:r>
              <a:rPr lang="en-US" sz="1400"/>
              <a:t>If we ran with 1000 processors (very feasible nowadays!), we would be in real time.</a:t>
            </a:r>
            <a:br>
              <a:rPr lang="en-US" sz="1400"/>
            </a:br>
            <a:r>
              <a:rPr lang="en-US" sz="1400"/>
              <a:t>(weather forecasting uses enough processors to simulate faster than real time!)</a:t>
            </a:r>
            <a:endParaRPr/>
          </a:p>
          <a:p>
            <a:pPr indent="-288000" lvl="1" marL="288000" rtl="0" algn="l">
              <a:spcBef>
                <a:spcPts val="800"/>
              </a:spcBef>
              <a:spcAft>
                <a:spcPts val="0"/>
              </a:spcAft>
              <a:buSzPts val="1400"/>
              <a:buChar char="•"/>
            </a:pPr>
            <a:r>
              <a:rPr lang="en-US" sz="1400"/>
              <a:t>There are some nuances to consider though…</a:t>
            </a:r>
            <a:endParaRPr/>
          </a:p>
          <a:p>
            <a:pPr indent="-287999" lvl="2" marL="575999" rtl="0" algn="l">
              <a:spcBef>
                <a:spcPts val="800"/>
              </a:spcBef>
              <a:spcAft>
                <a:spcPts val="0"/>
              </a:spcAft>
              <a:buClr>
                <a:srgbClr val="002A41"/>
              </a:buClr>
              <a:buSzPts val="1400"/>
              <a:buChar char="–"/>
            </a:pPr>
            <a:r>
              <a:rPr lang="en-US" sz="1400"/>
              <a:t>In some cases, each task is self-contained – cells need only know about their own conditions to calculate their update – and the simulation becomes “</a:t>
            </a:r>
            <a:r>
              <a:rPr i="1" lang="en-US" sz="1400"/>
              <a:t>embarrassingly parallel</a:t>
            </a:r>
            <a:r>
              <a:rPr lang="en-US" sz="1400"/>
              <a:t>”. This, along with phrases like “</a:t>
            </a:r>
            <a:r>
              <a:rPr i="1" lang="en-US" sz="1400"/>
              <a:t>task farming</a:t>
            </a:r>
            <a:r>
              <a:rPr lang="en-US" sz="1400"/>
              <a:t>” cover cases where each process can compute independently. Strong scaling can be easily achieved.</a:t>
            </a:r>
            <a:endParaRPr/>
          </a:p>
        </p:txBody>
      </p:sp>
      <p:grpSp>
        <p:nvGrpSpPr>
          <p:cNvPr id="804" name="Google Shape;804;g14c1503857c_0_263"/>
          <p:cNvGrpSpPr/>
          <p:nvPr/>
        </p:nvGrpSpPr>
        <p:grpSpPr>
          <a:xfrm>
            <a:off x="7901926" y="1417594"/>
            <a:ext cx="1249097" cy="3732081"/>
            <a:chOff x="7901926" y="1417594"/>
            <a:chExt cx="1249097" cy="3732081"/>
          </a:xfrm>
        </p:grpSpPr>
        <p:pic>
          <p:nvPicPr>
            <p:cNvPr id="805" name="Google Shape;805;g14c1503857c_0_26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06" name="Google Shape;806;g14c1503857c_0_26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07" name="Google Shape;807;g14c1503857c_0_263"/>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box3.gif" id="808" name="Google Shape;808;g14c1503857c_0_263"/>
          <p:cNvPicPr preferRelativeResize="0"/>
          <p:nvPr/>
        </p:nvPicPr>
        <p:blipFill rotWithShape="1">
          <a:blip r:embed="rId5">
            <a:alphaModFix/>
          </a:blip>
          <a:srcRect b="0" l="0" r="0" t="0"/>
          <a:stretch/>
        </p:blipFill>
        <p:spPr>
          <a:xfrm>
            <a:off x="5392156" y="1008166"/>
            <a:ext cx="1880885" cy="141362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14c1503857c_0_275"/>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solidFill>
                  <a:schemeClr val="dk2"/>
                </a:solidFill>
              </a:rPr>
              <a:t>4. Point to point communications</a:t>
            </a:r>
            <a:br>
              <a:rPr lang="en-US"/>
            </a:br>
            <a:r>
              <a:rPr lang="en-US" sz="1200">
                <a:solidFill>
                  <a:schemeClr val="dk1"/>
                </a:solidFill>
              </a:rPr>
              <a:t>Intro to MPI</a:t>
            </a:r>
            <a:endParaRPr>
              <a:solidFill>
                <a:schemeClr val="dk1"/>
              </a:solidFill>
            </a:endParaRPr>
          </a:p>
        </p:txBody>
      </p:sp>
      <p:sp>
        <p:nvSpPr>
          <p:cNvPr id="815" name="Google Shape;815;g14c1503857c_0_275"/>
          <p:cNvSpPr txBox="1"/>
          <p:nvPr>
            <p:ph idx="1" type="body"/>
          </p:nvPr>
        </p:nvSpPr>
        <p:spPr>
          <a:xfrm>
            <a:off x="621552" y="996590"/>
            <a:ext cx="7047300" cy="2059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400"/>
              <a:buNone/>
            </a:pPr>
            <a:r>
              <a:rPr lang="en-US" sz="1400"/>
              <a:t>In reality, and certainly in this CFD example, this is not the case.</a:t>
            </a:r>
            <a:endParaRPr/>
          </a:p>
          <a:p>
            <a:pPr indent="0" lvl="1" marL="0" rtl="0" algn="l">
              <a:spcBef>
                <a:spcPts val="800"/>
              </a:spcBef>
              <a:spcAft>
                <a:spcPts val="0"/>
              </a:spcAft>
              <a:buSzPts val="1400"/>
              <a:buNone/>
            </a:pPr>
            <a:r>
              <a:rPr lang="en-US" sz="1400"/>
              <a:t>In our code, each cell:</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rPr lang="en-US" sz="1400"/>
              <a:t>Needs to know about the conditions in its neighbours in every direction:</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rPr lang="en-US" sz="1400"/>
              <a:t>In order to calculate the flow between cells and update its own fluid conditions.</a:t>
            </a:r>
            <a:endParaRPr/>
          </a:p>
          <a:p>
            <a:pPr indent="0" lvl="1" marL="0" rtl="0" algn="l">
              <a:spcBef>
                <a:spcPts val="800"/>
              </a:spcBef>
              <a:spcAft>
                <a:spcPts val="0"/>
              </a:spcAft>
              <a:buSzPts val="1400"/>
              <a:buNone/>
            </a:pPr>
            <a:r>
              <a:t/>
            </a:r>
            <a:endParaRPr sz="1400"/>
          </a:p>
          <a:p>
            <a:pPr indent="0" lvl="1" marL="0" rtl="0" algn="ctr">
              <a:spcBef>
                <a:spcPts val="800"/>
              </a:spcBef>
              <a:spcAft>
                <a:spcPts val="0"/>
              </a:spcAft>
              <a:buSzPts val="1400"/>
              <a:buNone/>
            </a:pPr>
            <a:r>
              <a:rPr lang="en-US" sz="1400">
                <a:solidFill>
                  <a:srgbClr val="0071AF"/>
                </a:solidFill>
              </a:rPr>
              <a:t>What happens if a neighbouring cell is held in different memory on another process?</a:t>
            </a:r>
            <a:endParaRPr/>
          </a:p>
          <a:p>
            <a:pPr indent="-288000" lvl="1" marL="288000" rtl="0" algn="l">
              <a:spcBef>
                <a:spcPts val="800"/>
              </a:spcBef>
              <a:spcAft>
                <a:spcPts val="0"/>
              </a:spcAft>
              <a:buSzPts val="1400"/>
              <a:buChar char="•"/>
            </a:pPr>
            <a:r>
              <a:rPr lang="en-US" sz="1400">
                <a:solidFill>
                  <a:schemeClr val="dk1"/>
                </a:solidFill>
              </a:rPr>
              <a:t>Communication must occur between processors</a:t>
            </a:r>
            <a:endParaRPr/>
          </a:p>
          <a:p>
            <a:pPr indent="-288000" lvl="1" marL="288000" rtl="0" algn="l">
              <a:spcBef>
                <a:spcPts val="800"/>
              </a:spcBef>
              <a:spcAft>
                <a:spcPts val="0"/>
              </a:spcAft>
              <a:buSzPts val="1400"/>
              <a:buChar char="•"/>
            </a:pPr>
            <a:r>
              <a:rPr lang="en-US" sz="1400">
                <a:solidFill>
                  <a:schemeClr val="dk1"/>
                </a:solidFill>
              </a:rPr>
              <a:t>“Message passing” is the context in which this takes place, using a message passing interface, or </a:t>
            </a:r>
            <a:r>
              <a:rPr b="1" lang="en-US" sz="1400">
                <a:solidFill>
                  <a:srgbClr val="0071AF"/>
                </a:solidFill>
              </a:rPr>
              <a:t>MPI</a:t>
            </a:r>
            <a:r>
              <a:rPr lang="en-US" sz="1400">
                <a:solidFill>
                  <a:schemeClr val="dk1"/>
                </a:solidFill>
              </a:rPr>
              <a:t> library</a:t>
            </a:r>
            <a:endParaRPr/>
          </a:p>
        </p:txBody>
      </p:sp>
      <p:grpSp>
        <p:nvGrpSpPr>
          <p:cNvPr id="816" name="Google Shape;816;g14c1503857c_0_275"/>
          <p:cNvGrpSpPr/>
          <p:nvPr/>
        </p:nvGrpSpPr>
        <p:grpSpPr>
          <a:xfrm>
            <a:off x="7901926" y="1417594"/>
            <a:ext cx="1249097" cy="3732081"/>
            <a:chOff x="7901926" y="1417594"/>
            <a:chExt cx="1249097" cy="3732081"/>
          </a:xfrm>
        </p:grpSpPr>
        <p:pic>
          <p:nvPicPr>
            <p:cNvPr id="817" name="Google Shape;817;g14c1503857c_0_27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18" name="Google Shape;818;g14c1503857c_0_27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19" name="Google Shape;819;g14c1503857c_0_275"/>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cube1.gif" id="820" name="Google Shape;820;g14c1503857c_0_275"/>
          <p:cNvPicPr preferRelativeResize="0"/>
          <p:nvPr/>
        </p:nvPicPr>
        <p:blipFill rotWithShape="1">
          <a:blip r:embed="rId5">
            <a:alphaModFix/>
          </a:blip>
          <a:srcRect b="0" l="0" r="0" t="0"/>
          <a:stretch/>
        </p:blipFill>
        <p:spPr>
          <a:xfrm>
            <a:off x="2547801" y="1253255"/>
            <a:ext cx="445716" cy="336931"/>
          </a:xfrm>
          <a:prstGeom prst="rect">
            <a:avLst/>
          </a:prstGeom>
          <a:noFill/>
          <a:ln>
            <a:noFill/>
          </a:ln>
        </p:spPr>
      </p:pic>
      <p:pic>
        <p:nvPicPr>
          <p:cNvPr descr="C:\My Documents\Talks and Presentations\Journal Club Mar 03\cube2.gif" id="821" name="Google Shape;821;g14c1503857c_0_275"/>
          <p:cNvPicPr preferRelativeResize="0"/>
          <p:nvPr/>
        </p:nvPicPr>
        <p:blipFill rotWithShape="1">
          <a:blip r:embed="rId6">
            <a:alphaModFix/>
          </a:blip>
          <a:srcRect b="0" l="0" r="0" t="0"/>
          <a:stretch/>
        </p:blipFill>
        <p:spPr>
          <a:xfrm>
            <a:off x="6265689" y="1651388"/>
            <a:ext cx="855952" cy="7502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Preliminaries</a:t>
            </a:r>
            <a:endParaRPr/>
          </a:p>
        </p:txBody>
      </p:sp>
      <p:sp>
        <p:nvSpPr>
          <p:cNvPr id="148" name="Google Shape;148;p5"/>
          <p:cNvSpPr txBox="1"/>
          <p:nvPr>
            <p:ph idx="1" type="body"/>
          </p:nvPr>
        </p:nvSpPr>
        <p:spPr>
          <a:xfrm>
            <a:off x="621552" y="807720"/>
            <a:ext cx="7196568" cy="2386855"/>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t/>
            </a:r>
            <a:endParaRPr/>
          </a:p>
          <a:p>
            <a:pPr indent="0" lvl="1" marL="0" rtl="0" algn="l">
              <a:spcBef>
                <a:spcPts val="800"/>
              </a:spcBef>
              <a:spcAft>
                <a:spcPts val="0"/>
              </a:spcAft>
              <a:buSzPts val="1800"/>
              <a:buNone/>
            </a:pPr>
            <a:r>
              <a:rPr lang="en-US"/>
              <a:t>What is your background?</a:t>
            </a:r>
            <a:br>
              <a:rPr lang="en-US"/>
            </a:br>
            <a:endParaRPr/>
          </a:p>
          <a:p>
            <a:pPr indent="-288000" lvl="1" marL="288000" rtl="0" algn="l">
              <a:spcBef>
                <a:spcPts val="800"/>
              </a:spcBef>
              <a:spcAft>
                <a:spcPts val="0"/>
              </a:spcAft>
              <a:buSzPts val="1800"/>
              <a:buChar char="•"/>
            </a:pPr>
            <a:r>
              <a:rPr lang="en-US"/>
              <a:t>Who are you? Where are you from in the University?</a:t>
            </a:r>
            <a:br>
              <a:rPr lang="en-US"/>
            </a:br>
            <a:endParaRPr/>
          </a:p>
          <a:p>
            <a:pPr indent="-288000" lvl="1" marL="288000" rtl="0" algn="l">
              <a:spcBef>
                <a:spcPts val="800"/>
              </a:spcBef>
              <a:spcAft>
                <a:spcPts val="0"/>
              </a:spcAft>
              <a:buSzPts val="1800"/>
              <a:buChar char="•"/>
            </a:pPr>
            <a:r>
              <a:rPr lang="en-US"/>
              <a:t>What is your experience of high performance computing?</a:t>
            </a:r>
            <a:br>
              <a:rPr lang="en-US"/>
            </a:br>
            <a:endParaRPr/>
          </a:p>
          <a:p>
            <a:pPr indent="-288000" lvl="1" marL="288000" rtl="0" algn="l">
              <a:spcBef>
                <a:spcPts val="800"/>
              </a:spcBef>
              <a:spcAft>
                <a:spcPts val="0"/>
              </a:spcAft>
              <a:buSzPts val="1800"/>
              <a:buChar char="•"/>
            </a:pPr>
            <a:r>
              <a:rPr lang="en-US"/>
              <a:t>How do you plan to use parallel programming in your research?</a:t>
            </a:r>
            <a:endParaRPr/>
          </a:p>
          <a:p>
            <a:pPr indent="-288000" lvl="2" marL="576000" rtl="0" algn="l">
              <a:spcBef>
                <a:spcPts val="800"/>
              </a:spcBef>
              <a:spcAft>
                <a:spcPts val="0"/>
              </a:spcAft>
              <a:buClr>
                <a:srgbClr val="002A41"/>
              </a:buClr>
              <a:buSzPts val="1800"/>
              <a:buChar char="–"/>
            </a:pPr>
            <a:r>
              <a:rPr lang="en-US"/>
              <a:t>Are you currently trying to develop parallellised software?</a:t>
            </a:r>
            <a:endParaRPr/>
          </a:p>
          <a:p>
            <a:pPr indent="-288000" lvl="2" marL="576000" rtl="0" algn="l">
              <a:spcBef>
                <a:spcPts val="800"/>
              </a:spcBef>
              <a:spcAft>
                <a:spcPts val="0"/>
              </a:spcAft>
              <a:buClr>
                <a:srgbClr val="002A41"/>
              </a:buClr>
              <a:buSzPts val="1800"/>
              <a:buChar char="–"/>
            </a:pPr>
            <a:r>
              <a:rPr lang="en-US"/>
              <a:t>Are you having any problems in this development?</a:t>
            </a:r>
            <a:endParaRPr/>
          </a:p>
        </p:txBody>
      </p:sp>
      <p:grpSp>
        <p:nvGrpSpPr>
          <p:cNvPr id="149" name="Google Shape;149;p5"/>
          <p:cNvGrpSpPr/>
          <p:nvPr/>
        </p:nvGrpSpPr>
        <p:grpSpPr>
          <a:xfrm>
            <a:off x="7901926" y="1417594"/>
            <a:ext cx="1249059" cy="3731954"/>
            <a:chOff x="7901926" y="1417594"/>
            <a:chExt cx="1249059" cy="3731954"/>
          </a:xfrm>
        </p:grpSpPr>
        <p:pic>
          <p:nvPicPr>
            <p:cNvPr id="150" name="Google Shape;150;p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51" name="Google Shape;151;p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52" name="Google Shape;152;p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g14c1503857c_0_287"/>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828" name="Google Shape;828;g14c1503857c_0_287"/>
          <p:cNvSpPr txBox="1"/>
          <p:nvPr>
            <p:ph idx="1" type="body"/>
          </p:nvPr>
        </p:nvSpPr>
        <p:spPr>
          <a:xfrm>
            <a:off x="621552" y="951968"/>
            <a:ext cx="7047300" cy="3565800"/>
          </a:xfrm>
          <a:prstGeom prst="rect">
            <a:avLst/>
          </a:prstGeom>
          <a:noFill/>
          <a:ln>
            <a:noFill/>
          </a:ln>
        </p:spPr>
        <p:txBody>
          <a:bodyPr anchorCtr="0" anchor="t" bIns="0" lIns="0" spcFirstLastPara="1" rIns="0" wrap="square" tIns="0">
            <a:noAutofit/>
          </a:bodyPr>
          <a:lstStyle/>
          <a:p>
            <a:pPr indent="0" lvl="1" marL="0" rtl="0" algn="l">
              <a:spcBef>
                <a:spcPts val="800"/>
              </a:spcBef>
              <a:spcAft>
                <a:spcPts val="0"/>
              </a:spcAft>
              <a:buSzPts val="1400"/>
              <a:buNone/>
            </a:pPr>
            <a:r>
              <a:rPr lang="en-US" sz="1400"/>
              <a:t>Each cell		needs to know about its neighbours			in order to update.</a:t>
            </a:r>
            <a:endParaRPr/>
          </a:p>
          <a:p>
            <a:pPr indent="0" lvl="1" marL="0" rtl="0" algn="l">
              <a:spcBef>
                <a:spcPts val="800"/>
              </a:spcBef>
              <a:spcAft>
                <a:spcPts val="0"/>
              </a:spcAft>
              <a:buSzPts val="1400"/>
              <a:buNone/>
            </a:pPr>
            <a:r>
              <a:t/>
            </a:r>
            <a:endParaRPr sz="1400"/>
          </a:p>
          <a:p>
            <a:pPr indent="0" lvl="1" marL="0" rtl="0" algn="l">
              <a:spcBef>
                <a:spcPts val="800"/>
              </a:spcBef>
              <a:spcAft>
                <a:spcPts val="0"/>
              </a:spcAft>
              <a:buSzPts val="1400"/>
              <a:buNone/>
            </a:pPr>
            <a:r>
              <a:rPr lang="en-US" sz="1400"/>
              <a:t>Cell conditions can be passed across boundaries between processors in packages which may be individual variables, or an array of variables,</a:t>
            </a:r>
            <a:endParaRPr/>
          </a:p>
          <a:p>
            <a:pPr indent="0" lvl="1" marL="0" rtl="0" algn="l">
              <a:spcBef>
                <a:spcPts val="800"/>
              </a:spcBef>
              <a:spcAft>
                <a:spcPts val="0"/>
              </a:spcAft>
              <a:buSzPts val="1400"/>
              <a:buNone/>
            </a:pPr>
            <a:r>
              <a:rPr lang="en-US" sz="1400"/>
              <a:t>Messages are packets of data moving between processes.</a:t>
            </a:r>
            <a:endParaRPr/>
          </a:p>
          <a:p>
            <a:pPr indent="0" lvl="1" marL="0" rtl="0" algn="l">
              <a:spcBef>
                <a:spcPts val="800"/>
              </a:spcBef>
              <a:spcAft>
                <a:spcPts val="0"/>
              </a:spcAft>
              <a:buSzPts val="1400"/>
              <a:buNone/>
            </a:pPr>
            <a:r>
              <a:rPr lang="en-US" sz="1400"/>
              <a:t>The message passing system needs to be aware of the following information:</a:t>
            </a:r>
            <a:endParaRPr/>
          </a:p>
          <a:p>
            <a:pPr indent="0" lvl="1" marL="0" rtl="0" algn="l">
              <a:spcBef>
                <a:spcPts val="800"/>
              </a:spcBef>
              <a:spcAft>
                <a:spcPts val="0"/>
              </a:spcAft>
              <a:buSzPts val="1400"/>
              <a:buNone/>
            </a:pPr>
            <a:r>
              <a:rPr lang="en-US" sz="1400"/>
              <a:t>1) The ‘rank’ of the message source	2) Source buffer: variable / array location</a:t>
            </a:r>
            <a:br>
              <a:rPr lang="en-US" sz="1400"/>
            </a:br>
            <a:r>
              <a:rPr lang="en-US" sz="1400"/>
              <a:t>3) MPI data type					4) The ‘rank’ of message destination</a:t>
            </a:r>
            <a:br>
              <a:rPr lang="en-US" sz="1400"/>
            </a:br>
            <a:r>
              <a:rPr lang="en-US" sz="1400"/>
              <a:t>5) Destination buffer				6) Size of sending and receiving buffer(s)</a:t>
            </a:r>
            <a:endParaRPr/>
          </a:p>
          <a:p>
            <a:pPr indent="0" lvl="1" marL="0" rtl="0" algn="l">
              <a:spcBef>
                <a:spcPts val="800"/>
              </a:spcBef>
              <a:spcAft>
                <a:spcPts val="0"/>
              </a:spcAft>
              <a:buSzPts val="1400"/>
              <a:buNone/>
            </a:pPr>
            <a:r>
              <a:rPr lang="en-US" sz="1400"/>
              <a:t>Messages contain a number of elements of a particular data type. These are basic or derived datatypes, built from basic types. </a:t>
            </a:r>
            <a:endParaRPr/>
          </a:p>
        </p:txBody>
      </p:sp>
      <p:grpSp>
        <p:nvGrpSpPr>
          <p:cNvPr id="829" name="Google Shape;829;g14c1503857c_0_287"/>
          <p:cNvGrpSpPr/>
          <p:nvPr/>
        </p:nvGrpSpPr>
        <p:grpSpPr>
          <a:xfrm>
            <a:off x="7901926" y="1417594"/>
            <a:ext cx="1249097" cy="3732081"/>
            <a:chOff x="7901926" y="1417594"/>
            <a:chExt cx="1249097" cy="3732081"/>
          </a:xfrm>
        </p:grpSpPr>
        <p:pic>
          <p:nvPicPr>
            <p:cNvPr id="830" name="Google Shape;830;g14c1503857c_0_28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31" name="Google Shape;831;g14c1503857c_0_28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32" name="Google Shape;832;g14c1503857c_0_287"/>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cube1.gif" id="833" name="Google Shape;833;g14c1503857c_0_287"/>
          <p:cNvPicPr preferRelativeResize="0"/>
          <p:nvPr/>
        </p:nvPicPr>
        <p:blipFill rotWithShape="1">
          <a:blip r:embed="rId5">
            <a:alphaModFix/>
          </a:blip>
          <a:srcRect b="0" l="0" r="0" t="0"/>
          <a:stretch/>
        </p:blipFill>
        <p:spPr>
          <a:xfrm>
            <a:off x="1394919" y="883302"/>
            <a:ext cx="538496" cy="407066"/>
          </a:xfrm>
          <a:prstGeom prst="rect">
            <a:avLst/>
          </a:prstGeom>
          <a:noFill/>
          <a:ln>
            <a:noFill/>
          </a:ln>
        </p:spPr>
      </p:pic>
      <p:pic>
        <p:nvPicPr>
          <p:cNvPr descr="C:\My Documents\Talks and Presentations\Journal Club Mar 03\cube2.gif" id="834" name="Google Shape;834;g14c1503857c_0_287"/>
          <p:cNvPicPr preferRelativeResize="0"/>
          <p:nvPr/>
        </p:nvPicPr>
        <p:blipFill rotWithShape="1">
          <a:blip r:embed="rId6">
            <a:alphaModFix/>
          </a:blip>
          <a:srcRect b="0" l="0" r="0" t="0"/>
          <a:stretch/>
        </p:blipFill>
        <p:spPr>
          <a:xfrm>
            <a:off x="4897537" y="634481"/>
            <a:ext cx="1032182" cy="9047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grpSp>
        <p:nvGrpSpPr>
          <p:cNvPr id="841" name="Google Shape;841;p47"/>
          <p:cNvGrpSpPr/>
          <p:nvPr/>
        </p:nvGrpSpPr>
        <p:grpSpPr>
          <a:xfrm>
            <a:off x="7901926" y="1417594"/>
            <a:ext cx="1249059" cy="3731954"/>
            <a:chOff x="7901926" y="1417594"/>
            <a:chExt cx="1249059" cy="3731954"/>
          </a:xfrm>
        </p:grpSpPr>
        <p:pic>
          <p:nvPicPr>
            <p:cNvPr id="842" name="Google Shape;842;p4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43" name="Google Shape;843;p4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44" name="Google Shape;844;p4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845" name="Google Shape;845;p47"/>
          <p:cNvGraphicFramePr/>
          <p:nvPr/>
        </p:nvGraphicFramePr>
        <p:xfrm>
          <a:off x="1508917" y="647875"/>
          <a:ext cx="3000000" cy="3000000"/>
        </p:xfrm>
        <a:graphic>
          <a:graphicData uri="http://schemas.openxmlformats.org/drawingml/2006/table">
            <a:tbl>
              <a:tblPr bandRow="1" firstRow="1">
                <a:noFill/>
                <a:tableStyleId>{716E05FF-F639-4E1B-88A7-71758450E43B}</a:tableStyleId>
              </a:tblPr>
              <a:tblGrid>
                <a:gridCol w="3047725"/>
                <a:gridCol w="3196400"/>
              </a:tblGrid>
              <a:tr h="289700">
                <a:tc>
                  <a:txBody>
                    <a:bodyPr/>
                    <a:lstStyle/>
                    <a:p>
                      <a:pPr indent="0" lvl="0" marL="0" marR="0" rtl="0" algn="ctr">
                        <a:spcBef>
                          <a:spcPts val="0"/>
                        </a:spcBef>
                        <a:spcAft>
                          <a:spcPts val="0"/>
                        </a:spcAft>
                        <a:buNone/>
                      </a:pPr>
                      <a:r>
                        <a:rPr b="1" lang="en-US" sz="1400"/>
                        <a:t>C:</a:t>
                      </a:r>
                      <a:r>
                        <a:rPr b="1" lang="en-US" sz="1400"/>
                        <a:t> MPI Data types</a:t>
                      </a:r>
                      <a:endParaRPr b="1" sz="1400"/>
                    </a:p>
                  </a:txBody>
                  <a:tcPr marT="45725" marB="45725" marR="91450" marL="91450"/>
                </a:tc>
                <a:tc>
                  <a:txBody>
                    <a:bodyPr/>
                    <a:lstStyle/>
                    <a:p>
                      <a:pPr indent="0" lvl="0" marL="0" marR="0" rtl="0" algn="ctr">
                        <a:spcBef>
                          <a:spcPts val="0"/>
                        </a:spcBef>
                        <a:spcAft>
                          <a:spcPts val="0"/>
                        </a:spcAft>
                        <a:buNone/>
                      </a:pPr>
                      <a:r>
                        <a:rPr lang="en-US" sz="1400"/>
                        <a:t>FORTRAN: MPI Data types</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MPI_CHAR</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MPI_CHARACTER</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MPI_SHORT</a:t>
                      </a:r>
                      <a:endParaRPr/>
                    </a:p>
                  </a:txBody>
                  <a:tcPr marT="45725" marB="45725" marR="91450" marL="91450"/>
                </a:tc>
                <a:tc>
                  <a:txBody>
                    <a:bodyPr/>
                    <a:lstStyle/>
                    <a:p>
                      <a:pPr indent="0" lvl="0" marL="0" marR="0" rtl="0" algn="l">
                        <a:spcBef>
                          <a:spcPts val="0"/>
                        </a:spcBef>
                        <a:spcAft>
                          <a:spcPts val="0"/>
                        </a:spcAft>
                        <a:buNone/>
                      </a:pPr>
                      <a:r>
                        <a:t/>
                      </a:r>
                      <a:endParaRPr sz="1400">
                        <a:latin typeface="Courier New"/>
                        <a:ea typeface="Courier New"/>
                        <a:cs typeface="Courier New"/>
                        <a:sym typeface="Courier New"/>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MPI_INT</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MPI_INTEGER</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MPI_LONG</a:t>
                      </a:r>
                      <a:endParaRPr/>
                    </a:p>
                  </a:txBody>
                  <a:tcPr marT="45725" marB="45725" marR="91450" marL="91450"/>
                </a:tc>
                <a:tc>
                  <a:txBody>
                    <a:bodyPr/>
                    <a:lstStyle/>
                    <a:p>
                      <a:pPr indent="0" lvl="0" marL="0" marR="0" rtl="0" algn="l">
                        <a:spcBef>
                          <a:spcPts val="0"/>
                        </a:spcBef>
                        <a:spcAft>
                          <a:spcPts val="0"/>
                        </a:spcAft>
                        <a:buNone/>
                      </a:pPr>
                      <a:r>
                        <a:t/>
                      </a:r>
                      <a:endParaRPr sz="1400">
                        <a:latin typeface="Courier New"/>
                        <a:ea typeface="Courier New"/>
                        <a:cs typeface="Courier New"/>
                        <a:sym typeface="Courier New"/>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MPI_UNSIGNED_CHAR</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MPI_LOGICAL</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MPI_UNSIGNED_SHORT</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MPI_COMPLEX</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MPI_UNSIGNED</a:t>
                      </a:r>
                      <a:endParaRPr/>
                    </a:p>
                  </a:txBody>
                  <a:tcPr marT="45725" marB="45725" marR="91450" marL="91450"/>
                </a:tc>
                <a:tc>
                  <a:txBody>
                    <a:bodyPr/>
                    <a:lstStyle/>
                    <a:p>
                      <a:pPr indent="0" lvl="0" marL="0" marR="0" rtl="0" algn="l">
                        <a:spcBef>
                          <a:spcPts val="0"/>
                        </a:spcBef>
                        <a:spcAft>
                          <a:spcPts val="0"/>
                        </a:spcAft>
                        <a:buNone/>
                      </a:pPr>
                      <a:r>
                        <a:t/>
                      </a:r>
                      <a:endParaRPr sz="1400">
                        <a:latin typeface="Courier New"/>
                        <a:ea typeface="Courier New"/>
                        <a:cs typeface="Courier New"/>
                        <a:sym typeface="Courier New"/>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MPI_UNSIGNED_LONG</a:t>
                      </a:r>
                      <a:endParaRPr/>
                    </a:p>
                  </a:txBody>
                  <a:tcPr marT="45725" marB="45725" marR="91450" marL="91450"/>
                </a:tc>
                <a:tc>
                  <a:txBody>
                    <a:bodyPr/>
                    <a:lstStyle/>
                    <a:p>
                      <a:pPr indent="0" lvl="0" marL="0" marR="0" rtl="0" algn="l">
                        <a:spcBef>
                          <a:spcPts val="0"/>
                        </a:spcBef>
                        <a:spcAft>
                          <a:spcPts val="0"/>
                        </a:spcAft>
                        <a:buNone/>
                      </a:pPr>
                      <a:r>
                        <a:t/>
                      </a:r>
                      <a:endParaRPr sz="1400">
                        <a:latin typeface="Courier New"/>
                        <a:ea typeface="Courier New"/>
                        <a:cs typeface="Courier New"/>
                        <a:sym typeface="Courier New"/>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MPI_FLOAT</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MPI_REAL</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MPI_DOUBLE</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MPI_DOUBLE_PRECISION</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MPI_LONG_DOUBLE</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MPI_REAL8</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MPI_BYTE</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MPI_BYTE</a:t>
                      </a:r>
                      <a:endParaRPr/>
                    </a:p>
                  </a:txBody>
                  <a:tcPr marT="45725" marB="45725" marR="91450" marL="91450"/>
                </a:tc>
              </a:tr>
              <a:tr h="289700">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MPI_PACKED</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MPI_PACKED</a:t>
                      </a:r>
                      <a:endParaRPr/>
                    </a:p>
                  </a:txBody>
                  <a:tcPr marT="45725" marB="45725" marR="91450" marL="9145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grpSp>
        <p:nvGrpSpPr>
          <p:cNvPr id="852" name="Google Shape;852;p48"/>
          <p:cNvGrpSpPr/>
          <p:nvPr/>
        </p:nvGrpSpPr>
        <p:grpSpPr>
          <a:xfrm>
            <a:off x="7901926" y="1417594"/>
            <a:ext cx="1249059" cy="3731954"/>
            <a:chOff x="7901926" y="1417594"/>
            <a:chExt cx="1249059" cy="3731954"/>
          </a:xfrm>
        </p:grpSpPr>
        <p:pic>
          <p:nvPicPr>
            <p:cNvPr id="853" name="Google Shape;853;p4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54" name="Google Shape;854;p4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55" name="Google Shape;855;p4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856" name="Google Shape;856;p48"/>
          <p:cNvGraphicFramePr/>
          <p:nvPr/>
        </p:nvGraphicFramePr>
        <p:xfrm>
          <a:off x="621553" y="1010975"/>
          <a:ext cx="3000000" cy="3000000"/>
        </p:xfrm>
        <a:graphic>
          <a:graphicData uri="http://schemas.openxmlformats.org/drawingml/2006/table">
            <a:tbl>
              <a:tblPr>
                <a:noFill/>
                <a:tableStyleId>{7A52C1CF-4E18-4CE3-A1F5-D9B7E5F0ABE6}</a:tableStyleId>
              </a:tblPr>
              <a:tblGrid>
                <a:gridCol w="1681325"/>
                <a:gridCol w="1637300"/>
                <a:gridCol w="3859350"/>
              </a:tblGrid>
              <a:tr h="272525">
                <a:tc>
                  <a:txBody>
                    <a:bodyPr/>
                    <a:lstStyle/>
                    <a:p>
                      <a:pPr indent="0" lvl="0" marL="0" marR="0" rtl="0" algn="ctr">
                        <a:lnSpc>
                          <a:spcPct val="100000"/>
                        </a:lnSpc>
                        <a:spcBef>
                          <a:spcPts val="0"/>
                        </a:spcBef>
                        <a:spcAft>
                          <a:spcPts val="0"/>
                        </a:spcAft>
                        <a:buClr>
                          <a:schemeClr val="lt1"/>
                        </a:buClr>
                        <a:buSzPts val="1050"/>
                        <a:buFont typeface="Noto Sans Symbols"/>
                        <a:buNone/>
                      </a:pPr>
                      <a:r>
                        <a:rPr b="1" i="0" lang="en-US" sz="1400" u="none" cap="none" strike="noStrike">
                          <a:solidFill>
                            <a:schemeClr val="lt1"/>
                          </a:solidFill>
                          <a:latin typeface="Verdana"/>
                          <a:ea typeface="Verdana"/>
                          <a:cs typeface="Verdana"/>
                          <a:sym typeface="Verdana"/>
                        </a:rPr>
                        <a:t>Sender mode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lt1"/>
                        </a:buClr>
                        <a:buSzPts val="1050"/>
                        <a:buFont typeface="Noto Sans Symbols"/>
                        <a:buNone/>
                      </a:pPr>
                      <a:r>
                        <a:rPr b="1" i="0" lang="en-US" sz="1400" u="none" cap="none" strike="noStrike">
                          <a:solidFill>
                            <a:schemeClr val="lt1"/>
                          </a:solidFill>
                          <a:latin typeface="Verdana"/>
                          <a:ea typeface="Verdana"/>
                          <a:cs typeface="Verdana"/>
                          <a:sym typeface="Verdana"/>
                        </a:rPr>
                        <a:t>MPI Call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lt1"/>
                        </a:buClr>
                        <a:buSzPts val="1050"/>
                        <a:buFont typeface="Noto Sans Symbols"/>
                        <a:buNone/>
                      </a:pPr>
                      <a:r>
                        <a:rPr b="1" i="0" lang="en-US" sz="1400" u="none" cap="none" strike="noStrike">
                          <a:solidFill>
                            <a:schemeClr val="lt1"/>
                          </a:solidFill>
                          <a:latin typeface="Verdana"/>
                          <a:ea typeface="Verdana"/>
                          <a:cs typeface="Verdana"/>
                          <a:sym typeface="Verdana"/>
                        </a:rPr>
                        <a:t>Completion status</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63300">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Synchronous send</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Courier New"/>
                          <a:ea typeface="Courier New"/>
                          <a:cs typeface="Courier New"/>
                          <a:sym typeface="Courier New"/>
                        </a:rPr>
                        <a:t>MPI_Ssend</a:t>
                      </a:r>
                      <a:endParaRPr b="0" i="0" sz="1400" u="none" cap="none" strike="noStrike">
                        <a:solidFill>
                          <a:schemeClr val="dk1"/>
                        </a:solidFill>
                        <a:latin typeface="Courier New"/>
                        <a:ea typeface="Courier New"/>
                        <a:cs typeface="Courier New"/>
                        <a:sym typeface="Courier New"/>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Only completes when the receive has completed.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3300">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Buffered send</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Courier New"/>
                          <a:ea typeface="Courier New"/>
                          <a:cs typeface="Courier New"/>
                          <a:sym typeface="Courier New"/>
                        </a:rPr>
                        <a:t>MPI_Bsend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Always completes (unless an error occurs), irrespective of receiver.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3050">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Verdana"/>
                          <a:ea typeface="Verdana"/>
                          <a:cs typeface="Verdana"/>
                          <a:sym typeface="Verdana"/>
                        </a:rPr>
                        <a:t>Standard send</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Courier New"/>
                          <a:ea typeface="Courier New"/>
                          <a:cs typeface="Courier New"/>
                          <a:sym typeface="Courier New"/>
                        </a:rPr>
                        <a:t>MPI_Send</a:t>
                      </a:r>
                      <a:endParaRPr b="1" i="0" sz="1400" u="none" cap="none" strike="noStrike">
                        <a:solidFill>
                          <a:schemeClr val="dk1"/>
                        </a:solidFill>
                        <a:latin typeface="Courier New"/>
                        <a:ea typeface="Courier New"/>
                        <a:cs typeface="Courier New"/>
                        <a:sym typeface="Courier New"/>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Verdana"/>
                          <a:ea typeface="Verdana"/>
                          <a:cs typeface="Verdana"/>
                          <a:sym typeface="Verdana"/>
                        </a:rPr>
                        <a:t>Can be synchronous or buffered (often implementation dependent).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4075">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Ready send</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Courier New"/>
                          <a:ea typeface="Courier New"/>
                          <a:cs typeface="Courier New"/>
                          <a:sym typeface="Courier New"/>
                        </a:rPr>
                        <a:t>MPI_Rsend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0" i="0" lang="en-US" sz="1400" u="none" cap="none" strike="noStrike">
                          <a:solidFill>
                            <a:schemeClr val="dk1"/>
                          </a:solidFill>
                          <a:latin typeface="Verdana"/>
                          <a:ea typeface="Verdana"/>
                          <a:cs typeface="Verdana"/>
                          <a:sym typeface="Verdana"/>
                        </a:rPr>
                        <a:t>Always completes (unless an error occurs), irrespective of whether the receive has completed.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6425">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Verdana"/>
                          <a:ea typeface="Verdana"/>
                          <a:cs typeface="Verdana"/>
                          <a:sym typeface="Verdana"/>
                        </a:rPr>
                        <a:t>Receive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Courier New"/>
                          <a:ea typeface="Courier New"/>
                          <a:cs typeface="Courier New"/>
                          <a:sym typeface="Courier New"/>
                        </a:rPr>
                        <a:t>MPI_Recv</a:t>
                      </a:r>
                      <a:endParaRPr b="1" i="0" sz="1400" u="none" cap="none" strike="noStrike">
                        <a:solidFill>
                          <a:schemeClr val="dk1"/>
                        </a:solidFill>
                        <a:latin typeface="Courier New"/>
                        <a:ea typeface="Courier New"/>
                        <a:cs typeface="Courier New"/>
                        <a:sym typeface="Courier New"/>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50"/>
                        <a:buFont typeface="Noto Sans Symbols"/>
                        <a:buNone/>
                      </a:pPr>
                      <a:r>
                        <a:rPr b="1" i="0" lang="en-US" sz="1400" u="none" cap="none" strike="noStrike">
                          <a:solidFill>
                            <a:schemeClr val="dk1"/>
                          </a:solidFill>
                          <a:latin typeface="Verdana"/>
                          <a:ea typeface="Verdana"/>
                          <a:cs typeface="Verdana"/>
                          <a:sym typeface="Verdana"/>
                        </a:rPr>
                        <a:t>Completes when a message arrives.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863" name="Google Shape;863;p49"/>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latin typeface="Courier New"/>
                <a:ea typeface="Courier New"/>
                <a:cs typeface="Courier New"/>
                <a:sym typeface="Courier New"/>
              </a:rPr>
              <a:t>MPI_Ssend</a:t>
            </a:r>
            <a:r>
              <a:rPr lang="en-US" sz="1600"/>
              <a:t>: the safest form of communication</a:t>
            </a:r>
            <a:endParaRPr sz="1600"/>
          </a:p>
          <a:p>
            <a:pPr indent="0" lvl="0" marL="0" rtl="0" algn="l">
              <a:lnSpc>
                <a:spcPct val="90000"/>
              </a:lnSpc>
              <a:spcBef>
                <a:spcPts val="800"/>
              </a:spcBef>
              <a:spcAft>
                <a:spcPts val="0"/>
              </a:spcAft>
              <a:buClr>
                <a:srgbClr val="002A41"/>
              </a:buClr>
              <a:buSzPts val="1600"/>
              <a:buNone/>
            </a:pPr>
            <a:r>
              <a:rPr lang="en-US" sz="1600"/>
              <a:t>	Processes synchronise</a:t>
            </a:r>
            <a:endParaRPr sz="1600"/>
          </a:p>
          <a:p>
            <a:pPr indent="0" lvl="0" marL="0" rtl="0" algn="l">
              <a:lnSpc>
                <a:spcPct val="90000"/>
              </a:lnSpc>
              <a:spcBef>
                <a:spcPts val="800"/>
              </a:spcBef>
              <a:spcAft>
                <a:spcPts val="0"/>
              </a:spcAft>
              <a:buClr>
                <a:srgbClr val="002A41"/>
              </a:buClr>
              <a:buSzPts val="1600"/>
              <a:buNone/>
            </a:pPr>
            <a:r>
              <a:rPr lang="en-US" sz="1600"/>
              <a:t>	Sender process specifies synchronous mode</a:t>
            </a:r>
            <a:endParaRPr/>
          </a:p>
          <a:p>
            <a:pPr indent="0" lvl="0" marL="0" rtl="0" algn="l">
              <a:lnSpc>
                <a:spcPct val="90000"/>
              </a:lnSpc>
              <a:spcBef>
                <a:spcPts val="800"/>
              </a:spcBef>
              <a:spcAft>
                <a:spcPts val="0"/>
              </a:spcAft>
              <a:buClr>
                <a:srgbClr val="002A41"/>
              </a:buClr>
              <a:buSzPts val="1600"/>
              <a:buNone/>
            </a:pPr>
            <a:r>
              <a:rPr lang="en-US" sz="1600"/>
              <a:t>	Blocking: both processes wait until the transaction has completed</a:t>
            </a:r>
            <a:endParaRPr/>
          </a:p>
          <a:p>
            <a:pPr indent="0" lvl="0" marL="0" rtl="0" algn="l">
              <a:lnSpc>
                <a:spcPct val="90000"/>
              </a:lnSpc>
              <a:spcBef>
                <a:spcPts val="800"/>
              </a:spcBef>
              <a:spcAft>
                <a:spcPts val="0"/>
              </a:spcAft>
              <a:buClr>
                <a:srgbClr val="002A41"/>
              </a:buClr>
              <a:buSzPts val="1600"/>
              <a:buNone/>
            </a:pPr>
            <a:r>
              <a:rPr lang="en-US" sz="1600"/>
              <a:t>	For a communication to succeed:</a:t>
            </a:r>
            <a:endParaRPr/>
          </a:p>
          <a:p>
            <a:pPr indent="-228600" lvl="3" marL="1600200" rtl="0" algn="l">
              <a:lnSpc>
                <a:spcPct val="90000"/>
              </a:lnSpc>
              <a:spcBef>
                <a:spcPts val="280"/>
              </a:spcBef>
              <a:spcAft>
                <a:spcPts val="0"/>
              </a:spcAft>
              <a:buClr>
                <a:schemeClr val="dk1"/>
              </a:buClr>
              <a:buSzPts val="1400"/>
              <a:buChar char="–"/>
            </a:pPr>
            <a:r>
              <a:rPr lang="en-US" sz="1400"/>
              <a:t>Sender must specify a valid destination rank</a:t>
            </a:r>
            <a:endParaRPr/>
          </a:p>
          <a:p>
            <a:pPr indent="-228600" lvl="3" marL="1600200" rtl="0" algn="l">
              <a:lnSpc>
                <a:spcPct val="90000"/>
              </a:lnSpc>
              <a:spcBef>
                <a:spcPts val="280"/>
              </a:spcBef>
              <a:spcAft>
                <a:spcPts val="0"/>
              </a:spcAft>
              <a:buClr>
                <a:schemeClr val="dk1"/>
              </a:buClr>
              <a:buSzPts val="1400"/>
              <a:buChar char="–"/>
            </a:pPr>
            <a:r>
              <a:rPr lang="en-US" sz="1400"/>
              <a:t>Receiver must specify a valid source rank</a:t>
            </a:r>
            <a:endParaRPr/>
          </a:p>
          <a:p>
            <a:pPr indent="-228600" lvl="3" marL="1600200" rtl="0" algn="l">
              <a:lnSpc>
                <a:spcPct val="90000"/>
              </a:lnSpc>
              <a:spcBef>
                <a:spcPts val="280"/>
              </a:spcBef>
              <a:spcAft>
                <a:spcPts val="0"/>
              </a:spcAft>
              <a:buClr>
                <a:schemeClr val="dk1"/>
              </a:buClr>
              <a:buSzPts val="1400"/>
              <a:buChar char="–"/>
            </a:pPr>
            <a:r>
              <a:rPr lang="en-US" sz="1400"/>
              <a:t>The communicator must be the same</a:t>
            </a:r>
            <a:endParaRPr/>
          </a:p>
          <a:p>
            <a:pPr indent="-228600" lvl="3" marL="1600200" rtl="0" algn="l">
              <a:lnSpc>
                <a:spcPct val="90000"/>
              </a:lnSpc>
              <a:spcBef>
                <a:spcPts val="280"/>
              </a:spcBef>
              <a:spcAft>
                <a:spcPts val="0"/>
              </a:spcAft>
              <a:buClr>
                <a:schemeClr val="dk1"/>
              </a:buClr>
              <a:buSzPts val="1400"/>
              <a:buChar char="–"/>
            </a:pPr>
            <a:r>
              <a:rPr lang="en-US" sz="1400"/>
              <a:t>Tags must match</a:t>
            </a:r>
            <a:endParaRPr/>
          </a:p>
          <a:p>
            <a:pPr indent="-228600" lvl="3" marL="1600200" rtl="0" algn="l">
              <a:lnSpc>
                <a:spcPct val="90000"/>
              </a:lnSpc>
              <a:spcBef>
                <a:spcPts val="280"/>
              </a:spcBef>
              <a:spcAft>
                <a:spcPts val="0"/>
              </a:spcAft>
              <a:buClr>
                <a:schemeClr val="dk1"/>
              </a:buClr>
              <a:buSzPts val="1400"/>
              <a:buChar char="–"/>
            </a:pPr>
            <a:r>
              <a:rPr lang="en-US" sz="1400"/>
              <a:t>Message types must match</a:t>
            </a:r>
            <a:endParaRPr/>
          </a:p>
          <a:p>
            <a:pPr indent="-228600" lvl="3" marL="1600200" rtl="0" algn="l">
              <a:lnSpc>
                <a:spcPct val="90000"/>
              </a:lnSpc>
              <a:spcBef>
                <a:spcPts val="280"/>
              </a:spcBef>
              <a:spcAft>
                <a:spcPts val="0"/>
              </a:spcAft>
              <a:buClr>
                <a:schemeClr val="dk1"/>
              </a:buClr>
              <a:buSzPts val="1400"/>
              <a:buChar char="–"/>
            </a:pPr>
            <a:r>
              <a:rPr lang="en-US" sz="1400"/>
              <a:t>Receiver's buffer must be large enough</a:t>
            </a:r>
            <a:endParaRPr/>
          </a:p>
        </p:txBody>
      </p:sp>
      <p:grpSp>
        <p:nvGrpSpPr>
          <p:cNvPr id="864" name="Google Shape;864;p49"/>
          <p:cNvGrpSpPr/>
          <p:nvPr/>
        </p:nvGrpSpPr>
        <p:grpSpPr>
          <a:xfrm>
            <a:off x="7901926" y="1417594"/>
            <a:ext cx="1249059" cy="3731954"/>
            <a:chOff x="7901926" y="1417594"/>
            <a:chExt cx="1249059" cy="3731954"/>
          </a:xfrm>
        </p:grpSpPr>
        <p:pic>
          <p:nvPicPr>
            <p:cNvPr id="865" name="Google Shape;865;p4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66" name="Google Shape;866;p4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67" name="Google Shape;867;p4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874" name="Google Shape;874;p50"/>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t>FORTRAN sending syntax:</a:t>
            </a:r>
            <a:endParaRPr sz="1600">
              <a:latin typeface="Courier New"/>
              <a:ea typeface="Courier New"/>
              <a:cs typeface="Courier New"/>
              <a:sym typeface="Courier New"/>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CALL MPI_SSEND(buf, count, datatype, dest, tag, comm, ierr)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buf</a:t>
            </a:r>
            <a:r>
              <a:rPr lang="en-US" sz="1600"/>
              <a:t>: start of data to be sent.</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count</a:t>
            </a:r>
            <a:r>
              <a:rPr lang="en-US" sz="1600"/>
              <a:t>: number of elements to send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datatype</a:t>
            </a:r>
            <a:r>
              <a:rPr lang="en-US" sz="1600"/>
              <a:t>: type of data.</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dest</a:t>
            </a:r>
            <a:r>
              <a:rPr lang="en-US" sz="1600"/>
              <a:t>: destination process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tag</a:t>
            </a:r>
            <a:r>
              <a:rPr lang="en-US" sz="1600"/>
              <a:t>: label to identify this instance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comm</a:t>
            </a:r>
            <a:r>
              <a:rPr lang="en-US" sz="1600"/>
              <a:t>: communicator group.</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ierr</a:t>
            </a:r>
            <a:r>
              <a:rPr lang="en-US" sz="1600"/>
              <a:t>: integer error code</a:t>
            </a:r>
            <a:br>
              <a:rPr lang="en-US" sz="1600"/>
            </a:br>
            <a:endParaRPr sz="1600"/>
          </a:p>
          <a:p>
            <a:pPr indent="0" lvl="0" marL="0" rtl="0" algn="l">
              <a:lnSpc>
                <a:spcPct val="90000"/>
              </a:lnSpc>
              <a:spcBef>
                <a:spcPts val="800"/>
              </a:spcBef>
              <a:spcAft>
                <a:spcPts val="0"/>
              </a:spcAft>
              <a:buClr>
                <a:srgbClr val="002A41"/>
              </a:buClr>
              <a:buSzPts val="1600"/>
              <a:buNone/>
            </a:pPr>
            <a:r>
              <a:rPr lang="en-US" sz="1600"/>
              <a:t>e.g. sending </a:t>
            </a:r>
            <a:r>
              <a:rPr lang="en-US" sz="1600">
                <a:latin typeface="Courier New"/>
                <a:ea typeface="Courier New"/>
                <a:cs typeface="Courier New"/>
                <a:sym typeface="Courier New"/>
              </a:rPr>
              <a:t>1</a:t>
            </a:r>
            <a:r>
              <a:rPr lang="en-US" sz="1600"/>
              <a:t> integer in </a:t>
            </a:r>
            <a:r>
              <a:rPr lang="en-US" sz="1600">
                <a:latin typeface="Courier New"/>
                <a:ea typeface="Courier New"/>
                <a:cs typeface="Courier New"/>
                <a:sym typeface="Courier New"/>
              </a:rPr>
              <a:t>data</a:t>
            </a:r>
            <a:r>
              <a:rPr lang="en-US" sz="1600"/>
              <a:t> to </a:t>
            </a:r>
            <a:r>
              <a:rPr lang="en-US" sz="1600">
                <a:latin typeface="Courier New"/>
                <a:ea typeface="Courier New"/>
                <a:cs typeface="Courier New"/>
                <a:sym typeface="Courier New"/>
              </a:rPr>
              <a:t>rank=2</a:t>
            </a:r>
            <a:r>
              <a:rPr lang="en-US" sz="1600"/>
              <a:t> (</a:t>
            </a:r>
            <a:r>
              <a:rPr lang="en-US" sz="1600">
                <a:latin typeface="Courier New"/>
                <a:ea typeface="Courier New"/>
                <a:cs typeface="Courier New"/>
                <a:sym typeface="Courier New"/>
              </a:rPr>
              <a:t>tag=100</a:t>
            </a:r>
            <a:r>
              <a:rPr lang="en-US" sz="1600"/>
              <a:t>)</a:t>
            </a:r>
            <a:endParaRPr/>
          </a:p>
          <a:p>
            <a:pPr indent="-288000" lvl="1" marL="288000" rtl="0" algn="ctr">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CALL MPI_SSEND(data, 1, MPI_INTEGER,</a:t>
            </a:r>
            <a:br>
              <a:rPr lang="en-US" sz="1600">
                <a:latin typeface="Courier New"/>
                <a:ea typeface="Courier New"/>
                <a:cs typeface="Courier New"/>
                <a:sym typeface="Courier New"/>
              </a:rPr>
            </a:br>
            <a:r>
              <a:rPr lang="en-US" sz="1600">
                <a:latin typeface="Courier New"/>
                <a:ea typeface="Courier New"/>
                <a:cs typeface="Courier New"/>
                <a:sym typeface="Courier New"/>
              </a:rPr>
              <a:t>2, 100, MPI_COMM_WORLD, ierr)</a:t>
            </a:r>
            <a:endParaRPr sz="1600"/>
          </a:p>
        </p:txBody>
      </p:sp>
      <p:grpSp>
        <p:nvGrpSpPr>
          <p:cNvPr id="875" name="Google Shape;875;p50"/>
          <p:cNvGrpSpPr/>
          <p:nvPr/>
        </p:nvGrpSpPr>
        <p:grpSpPr>
          <a:xfrm>
            <a:off x="7901926" y="1417594"/>
            <a:ext cx="1249059" cy="3731954"/>
            <a:chOff x="7901926" y="1417594"/>
            <a:chExt cx="1249059" cy="3731954"/>
          </a:xfrm>
        </p:grpSpPr>
        <p:pic>
          <p:nvPicPr>
            <p:cNvPr id="876" name="Google Shape;876;p5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77" name="Google Shape;877;p5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78" name="Google Shape;878;p5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885" name="Google Shape;885;p51"/>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t>C sending syntax:</a:t>
            </a:r>
            <a:endParaRPr sz="1600">
              <a:latin typeface="Courier New"/>
              <a:ea typeface="Courier New"/>
              <a:cs typeface="Courier New"/>
              <a:sym typeface="Courier New"/>
            </a:endParaRPr>
          </a:p>
          <a:p>
            <a:pPr indent="-288000" lvl="2" marL="576000" rtl="0" algn="l">
              <a:lnSpc>
                <a:spcPct val="90000"/>
              </a:lnSpc>
              <a:spcBef>
                <a:spcPts val="800"/>
              </a:spcBef>
              <a:spcAft>
                <a:spcPts val="0"/>
              </a:spcAft>
              <a:buClr>
                <a:srgbClr val="002A41"/>
              </a:buClr>
              <a:buSzPts val="1600"/>
              <a:buFont typeface="Noto Sans Symbols"/>
              <a:buNone/>
            </a:pPr>
            <a:r>
              <a:rPr lang="en-US" sz="1600">
                <a:latin typeface="Courier New"/>
                <a:ea typeface="Courier New"/>
                <a:cs typeface="Courier New"/>
                <a:sym typeface="Courier New"/>
              </a:rPr>
              <a:t>MPI_Ssend(void *buf, int count, MPI_Datatype datatype, int dest, int tag, MPI_Comm comm)</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*buf</a:t>
            </a:r>
            <a:r>
              <a:rPr lang="en-US" sz="1600"/>
              <a:t>: pointer to start of data.</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count</a:t>
            </a:r>
            <a:r>
              <a:rPr lang="en-US" sz="1600"/>
              <a:t>: number of elements to send.</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datatype</a:t>
            </a:r>
            <a:r>
              <a:rPr lang="en-US" sz="1600"/>
              <a:t>: type of data.</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dest</a:t>
            </a:r>
            <a:r>
              <a:rPr lang="en-US" sz="1600"/>
              <a:t>: destination process.</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tag</a:t>
            </a:r>
            <a:r>
              <a:rPr lang="en-US" sz="1600"/>
              <a:t>: label to identify this instance of communication.</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comm</a:t>
            </a:r>
            <a:r>
              <a:rPr lang="en-US" sz="1600"/>
              <a:t>: communicator group.</a:t>
            </a:r>
            <a:endParaRPr/>
          </a:p>
          <a:p>
            <a:pPr indent="-288000" lvl="1" marL="288000" rtl="0" algn="l">
              <a:lnSpc>
                <a:spcPct val="90000"/>
              </a:lnSpc>
              <a:spcBef>
                <a:spcPts val="800"/>
              </a:spcBef>
              <a:spcAft>
                <a:spcPts val="0"/>
              </a:spcAft>
              <a:buSzPts val="1600"/>
              <a:buNone/>
            </a:pPr>
            <a:r>
              <a:t/>
            </a:r>
            <a:endParaRPr sz="1600"/>
          </a:p>
          <a:p>
            <a:pPr indent="0" lvl="0" marL="0" rtl="0" algn="l">
              <a:lnSpc>
                <a:spcPct val="90000"/>
              </a:lnSpc>
              <a:spcBef>
                <a:spcPts val="800"/>
              </a:spcBef>
              <a:spcAft>
                <a:spcPts val="0"/>
              </a:spcAft>
              <a:buClr>
                <a:srgbClr val="002A41"/>
              </a:buClr>
              <a:buSzPts val="1600"/>
              <a:buNone/>
            </a:pPr>
            <a:r>
              <a:rPr lang="en-US" sz="1600"/>
              <a:t>e.g. sending </a:t>
            </a:r>
            <a:r>
              <a:rPr lang="en-US" sz="1600">
                <a:latin typeface="Courier New"/>
                <a:ea typeface="Courier New"/>
                <a:cs typeface="Courier New"/>
                <a:sym typeface="Courier New"/>
              </a:rPr>
              <a:t>1</a:t>
            </a:r>
            <a:r>
              <a:rPr lang="en-US" sz="1600"/>
              <a:t> integer </a:t>
            </a:r>
            <a:r>
              <a:rPr lang="en-US" sz="1600">
                <a:latin typeface="Courier New"/>
                <a:ea typeface="Courier New"/>
                <a:cs typeface="Courier New"/>
                <a:sym typeface="Courier New"/>
              </a:rPr>
              <a:t>data</a:t>
            </a:r>
            <a:r>
              <a:rPr lang="en-US" sz="1600"/>
              <a:t> to </a:t>
            </a:r>
            <a:r>
              <a:rPr lang="en-US" sz="1600">
                <a:latin typeface="Courier New"/>
                <a:ea typeface="Courier New"/>
                <a:cs typeface="Courier New"/>
                <a:sym typeface="Courier New"/>
              </a:rPr>
              <a:t>rank=2</a:t>
            </a:r>
            <a:r>
              <a:rPr lang="en-US" sz="1600"/>
              <a:t> (</a:t>
            </a:r>
            <a:r>
              <a:rPr lang="en-US" sz="1600">
                <a:latin typeface="Courier New"/>
                <a:ea typeface="Courier New"/>
                <a:cs typeface="Courier New"/>
                <a:sym typeface="Courier New"/>
              </a:rPr>
              <a:t>tag =100</a:t>
            </a:r>
            <a:r>
              <a:rPr lang="en-US" sz="1600"/>
              <a:t>)</a:t>
            </a:r>
            <a:endParaRPr/>
          </a:p>
          <a:p>
            <a:pPr indent="-288000" lvl="1" marL="288000" rtl="0" algn="ctr">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MPI_Ssend(&amp;data, 1, MPI_INT, </a:t>
            </a:r>
            <a:br>
              <a:rPr lang="en-US" sz="1600">
                <a:latin typeface="Courier New"/>
                <a:ea typeface="Courier New"/>
                <a:cs typeface="Courier New"/>
                <a:sym typeface="Courier New"/>
              </a:rPr>
            </a:br>
            <a:r>
              <a:rPr lang="en-US" sz="1600">
                <a:latin typeface="Courier New"/>
                <a:ea typeface="Courier New"/>
                <a:cs typeface="Courier New"/>
                <a:sym typeface="Courier New"/>
              </a:rPr>
              <a:t>2, 100, MPI_COMM_WORLD);</a:t>
            </a:r>
            <a:endParaRPr/>
          </a:p>
        </p:txBody>
      </p:sp>
      <p:grpSp>
        <p:nvGrpSpPr>
          <p:cNvPr id="886" name="Google Shape;886;p51"/>
          <p:cNvGrpSpPr/>
          <p:nvPr/>
        </p:nvGrpSpPr>
        <p:grpSpPr>
          <a:xfrm>
            <a:off x="7901926" y="1417594"/>
            <a:ext cx="1249059" cy="3731954"/>
            <a:chOff x="7901926" y="1417594"/>
            <a:chExt cx="1249059" cy="3731954"/>
          </a:xfrm>
        </p:grpSpPr>
        <p:pic>
          <p:nvPicPr>
            <p:cNvPr id="887" name="Google Shape;887;p5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88" name="Google Shape;888;p5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889" name="Google Shape;889;p5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896" name="Google Shape;896;p52"/>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t>FORTRAN receiving syntax:</a:t>
            </a:r>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CALL MPI_RECV(buf, count, datatype, source, tag, comm, status, error)</a:t>
            </a:r>
            <a:endParaRPr sz="1600"/>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buf</a:t>
            </a:r>
            <a:r>
              <a:rPr lang="en-US" sz="1600"/>
              <a:t>: starting location where data should be put</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count</a:t>
            </a:r>
            <a:r>
              <a:rPr lang="en-US" sz="1600"/>
              <a:t>: number of elements to receive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datatype</a:t>
            </a:r>
            <a:r>
              <a:rPr lang="en-US" sz="1600"/>
              <a:t>: type of data</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source</a:t>
            </a:r>
            <a:r>
              <a:rPr lang="en-US" sz="1600"/>
              <a:t>: sending process rank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tag</a:t>
            </a:r>
            <a:r>
              <a:rPr lang="en-US" sz="1600"/>
              <a:t>: message identifier (integer)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comm</a:t>
            </a:r>
            <a:r>
              <a:rPr lang="en-US" sz="1600"/>
              <a:t>: communicator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status</a:t>
            </a:r>
            <a:r>
              <a:rPr lang="en-US" sz="1600"/>
              <a:t>: integer array of size MPI_STATUS_SIZE</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error</a:t>
            </a:r>
            <a:r>
              <a:rPr lang="en-US" sz="1600"/>
              <a:t>: integer error code</a:t>
            </a:r>
            <a:br>
              <a:rPr lang="en-US" sz="1600"/>
            </a:br>
            <a:endParaRPr sz="1600"/>
          </a:p>
          <a:p>
            <a:pPr indent="-288000" lvl="1" marL="288000" rtl="0" algn="l">
              <a:lnSpc>
                <a:spcPct val="90000"/>
              </a:lnSpc>
              <a:spcBef>
                <a:spcPts val="800"/>
              </a:spcBef>
              <a:spcAft>
                <a:spcPts val="0"/>
              </a:spcAft>
              <a:buSzPts val="1600"/>
              <a:buNone/>
            </a:pPr>
            <a:r>
              <a:rPr lang="en-US" sz="1600"/>
              <a:t>e.g. receiving </a:t>
            </a:r>
            <a:r>
              <a:rPr lang="en-US" sz="1600">
                <a:latin typeface="Courier New"/>
                <a:ea typeface="Courier New"/>
                <a:cs typeface="Courier New"/>
                <a:sym typeface="Courier New"/>
              </a:rPr>
              <a:t>1</a:t>
            </a:r>
            <a:r>
              <a:rPr lang="en-US" sz="1600"/>
              <a:t> integers into </a:t>
            </a:r>
            <a:r>
              <a:rPr lang="en-US" sz="1600">
                <a:latin typeface="Courier New"/>
                <a:ea typeface="Courier New"/>
                <a:cs typeface="Courier New"/>
                <a:sym typeface="Courier New"/>
              </a:rPr>
              <a:t>data2</a:t>
            </a:r>
            <a:r>
              <a:rPr lang="en-US" sz="1600"/>
              <a:t> from </a:t>
            </a:r>
            <a:r>
              <a:rPr lang="en-US" sz="1600">
                <a:latin typeface="Courier New"/>
                <a:ea typeface="Courier New"/>
                <a:cs typeface="Courier New"/>
                <a:sym typeface="Courier New"/>
              </a:rPr>
              <a:t>rank=1</a:t>
            </a:r>
            <a:r>
              <a:rPr lang="en-US" sz="1600"/>
              <a:t> (</a:t>
            </a:r>
            <a:r>
              <a:rPr lang="en-US" sz="1600">
                <a:latin typeface="Courier New"/>
                <a:ea typeface="Courier New"/>
                <a:cs typeface="Courier New"/>
                <a:sym typeface="Courier New"/>
              </a:rPr>
              <a:t>tag=100</a:t>
            </a:r>
            <a:r>
              <a:rPr lang="en-US" sz="1600"/>
              <a:t>)</a:t>
            </a:r>
            <a:endParaRPr/>
          </a:p>
          <a:p>
            <a:pPr indent="-288000" lvl="1" marL="288000" rtl="0" algn="ctr">
              <a:lnSpc>
                <a:spcPct val="90000"/>
              </a:lnSpc>
              <a:spcBef>
                <a:spcPts val="800"/>
              </a:spcBef>
              <a:spcAft>
                <a:spcPts val="0"/>
              </a:spcAft>
              <a:buSzPts val="1600"/>
              <a:buNone/>
            </a:pPr>
            <a:r>
              <a:rPr lang="en-US" sz="1600">
                <a:latin typeface="Courier New"/>
                <a:ea typeface="Courier New"/>
                <a:cs typeface="Courier New"/>
                <a:sym typeface="Courier New"/>
              </a:rPr>
              <a:t>CALL MPI_RECV(data2, 1, MPI_INT, 1, 100,</a:t>
            </a:r>
            <a:br>
              <a:rPr lang="en-US" sz="1600">
                <a:latin typeface="Courier New"/>
                <a:ea typeface="Courier New"/>
                <a:cs typeface="Courier New"/>
                <a:sym typeface="Courier New"/>
              </a:rPr>
            </a:br>
            <a:r>
              <a:rPr lang="en-US" sz="1600">
                <a:latin typeface="Courier New"/>
                <a:ea typeface="Courier New"/>
                <a:cs typeface="Courier New"/>
                <a:sym typeface="Courier New"/>
              </a:rPr>
              <a:t>MPI_COMM_WORLD, status, error)</a:t>
            </a:r>
            <a:endParaRPr/>
          </a:p>
          <a:p>
            <a:pPr indent="0" lvl="0" marL="0" rtl="0" algn="l">
              <a:lnSpc>
                <a:spcPct val="90000"/>
              </a:lnSpc>
              <a:spcBef>
                <a:spcPts val="800"/>
              </a:spcBef>
              <a:spcAft>
                <a:spcPts val="0"/>
              </a:spcAft>
              <a:buClr>
                <a:srgbClr val="002A41"/>
              </a:buClr>
              <a:buSzPts val="1600"/>
              <a:buNone/>
            </a:pPr>
            <a:r>
              <a:t/>
            </a:r>
            <a:endParaRPr sz="1600">
              <a:latin typeface="Courier New"/>
              <a:ea typeface="Courier New"/>
              <a:cs typeface="Courier New"/>
              <a:sym typeface="Courier New"/>
            </a:endParaRPr>
          </a:p>
        </p:txBody>
      </p:sp>
      <p:grpSp>
        <p:nvGrpSpPr>
          <p:cNvPr id="897" name="Google Shape;897;p52"/>
          <p:cNvGrpSpPr/>
          <p:nvPr/>
        </p:nvGrpSpPr>
        <p:grpSpPr>
          <a:xfrm>
            <a:off x="7901926" y="1417594"/>
            <a:ext cx="1249059" cy="3731954"/>
            <a:chOff x="7901926" y="1417594"/>
            <a:chExt cx="1249059" cy="3731954"/>
          </a:xfrm>
        </p:grpSpPr>
        <p:pic>
          <p:nvPicPr>
            <p:cNvPr id="898" name="Google Shape;898;p5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899" name="Google Shape;899;p5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00" name="Google Shape;900;p5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07" name="Google Shape;907;p53"/>
          <p:cNvSpPr txBox="1"/>
          <p:nvPr>
            <p:ph idx="1" type="body"/>
          </p:nvPr>
        </p:nvSpPr>
        <p:spPr>
          <a:xfrm>
            <a:off x="621552" y="951968"/>
            <a:ext cx="7047393"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t>C receiving syntax:</a:t>
            </a:r>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MPI_Recv(void *buf, int count, MPI_Datatype datatype, int source, int tag, MPI_Comm comm, MPI_Status *status)</a:t>
            </a:r>
            <a:endParaRPr sz="1600"/>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*buf</a:t>
            </a:r>
            <a:r>
              <a:rPr lang="en-US" sz="1600"/>
              <a:t>: pointer to start of receiving buffer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count</a:t>
            </a:r>
            <a:r>
              <a:rPr lang="en-US" sz="1600"/>
              <a:t>: number of elements to receive</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datatype</a:t>
            </a:r>
            <a:r>
              <a:rPr lang="en-US" sz="1600"/>
              <a:t>: type of data</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source</a:t>
            </a:r>
            <a:r>
              <a:rPr lang="en-US" sz="1600"/>
              <a:t>: sending process rank</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tag</a:t>
            </a:r>
            <a:r>
              <a:rPr lang="en-US" sz="1600"/>
              <a:t>: message identifier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comm</a:t>
            </a:r>
            <a:r>
              <a:rPr lang="en-US" sz="1600"/>
              <a:t>: communicator</a:t>
            </a:r>
            <a:endParaRPr/>
          </a:p>
          <a:p>
            <a:pPr indent="-228600" lvl="3" marL="1600200" rtl="0" algn="l">
              <a:lnSpc>
                <a:spcPct val="90000"/>
              </a:lnSpc>
              <a:spcBef>
                <a:spcPts val="320"/>
              </a:spcBef>
              <a:spcAft>
                <a:spcPts val="0"/>
              </a:spcAft>
              <a:buClr>
                <a:schemeClr val="dk1"/>
              </a:buClr>
              <a:buSzPts val="1600"/>
              <a:buChar char="–"/>
            </a:pPr>
            <a:r>
              <a:rPr lang="en-US" sz="1600">
                <a:latin typeface="Courier New"/>
                <a:ea typeface="Courier New"/>
                <a:cs typeface="Courier New"/>
                <a:sym typeface="Courier New"/>
              </a:rPr>
              <a:t>*status</a:t>
            </a:r>
            <a:r>
              <a:rPr lang="en-US" sz="1600"/>
              <a:t>: pointer to message envelope</a:t>
            </a:r>
            <a:endParaRPr/>
          </a:p>
          <a:p>
            <a:pPr indent="0" lvl="0" marL="0" rtl="0" algn="l">
              <a:lnSpc>
                <a:spcPct val="90000"/>
              </a:lnSpc>
              <a:spcBef>
                <a:spcPts val="800"/>
              </a:spcBef>
              <a:spcAft>
                <a:spcPts val="0"/>
              </a:spcAft>
              <a:buClr>
                <a:srgbClr val="002A41"/>
              </a:buClr>
              <a:buSzPts val="1600"/>
              <a:buNone/>
            </a:pPr>
            <a:r>
              <a:t/>
            </a:r>
            <a:endParaRPr sz="1600"/>
          </a:p>
          <a:p>
            <a:pPr indent="0" lvl="0" marL="0" rtl="0" algn="l">
              <a:lnSpc>
                <a:spcPct val="90000"/>
              </a:lnSpc>
              <a:spcBef>
                <a:spcPts val="800"/>
              </a:spcBef>
              <a:spcAft>
                <a:spcPts val="0"/>
              </a:spcAft>
              <a:buClr>
                <a:srgbClr val="002A41"/>
              </a:buClr>
              <a:buSzPts val="1600"/>
              <a:buNone/>
            </a:pPr>
            <a:r>
              <a:rPr lang="en-US" sz="1600"/>
              <a:t>e.g. receiving </a:t>
            </a:r>
            <a:r>
              <a:rPr lang="en-US" sz="1600">
                <a:latin typeface="Courier New"/>
                <a:ea typeface="Courier New"/>
                <a:cs typeface="Courier New"/>
                <a:sym typeface="Courier New"/>
              </a:rPr>
              <a:t>1</a:t>
            </a:r>
            <a:r>
              <a:rPr lang="en-US" sz="1600"/>
              <a:t> integers into </a:t>
            </a:r>
            <a:r>
              <a:rPr lang="en-US" sz="1600">
                <a:latin typeface="Courier New"/>
                <a:ea typeface="Courier New"/>
                <a:cs typeface="Courier New"/>
                <a:sym typeface="Courier New"/>
              </a:rPr>
              <a:t>data2</a:t>
            </a:r>
            <a:r>
              <a:rPr lang="en-US" sz="1600"/>
              <a:t> from </a:t>
            </a:r>
            <a:r>
              <a:rPr lang="en-US" sz="1600">
                <a:latin typeface="Courier New"/>
                <a:ea typeface="Courier New"/>
                <a:cs typeface="Courier New"/>
                <a:sym typeface="Courier New"/>
              </a:rPr>
              <a:t>rank=1</a:t>
            </a:r>
            <a:r>
              <a:rPr lang="en-US" sz="1600"/>
              <a:t> (</a:t>
            </a:r>
            <a:r>
              <a:rPr lang="en-US" sz="1600">
                <a:latin typeface="Courier New"/>
                <a:ea typeface="Courier New"/>
                <a:cs typeface="Courier New"/>
                <a:sym typeface="Courier New"/>
              </a:rPr>
              <a:t>tag=100</a:t>
            </a:r>
            <a:r>
              <a:rPr lang="en-US" sz="1600"/>
              <a:t>)</a:t>
            </a:r>
            <a:endParaRPr/>
          </a:p>
          <a:p>
            <a:pPr indent="-288000" lvl="1" marL="288000" rtl="0" algn="ctr">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MPI_RECV(&amp;data2, 1, MPI_INT, 1, 100,</a:t>
            </a:r>
            <a:br>
              <a:rPr lang="en-US" sz="1600">
                <a:latin typeface="Courier New"/>
                <a:ea typeface="Courier New"/>
                <a:cs typeface="Courier New"/>
                <a:sym typeface="Courier New"/>
              </a:rPr>
            </a:br>
            <a:r>
              <a:rPr lang="en-US" sz="1600">
                <a:latin typeface="Courier New"/>
                <a:ea typeface="Courier New"/>
                <a:cs typeface="Courier New"/>
                <a:sym typeface="Courier New"/>
              </a:rPr>
              <a:t>MPI_COMM_WORLD, &amp;status);</a:t>
            </a:r>
            <a:endParaRPr/>
          </a:p>
          <a:p>
            <a:pPr indent="0" lvl="0" marL="0" rtl="0" algn="l">
              <a:lnSpc>
                <a:spcPct val="90000"/>
              </a:lnSpc>
              <a:spcBef>
                <a:spcPts val="800"/>
              </a:spcBef>
              <a:spcAft>
                <a:spcPts val="0"/>
              </a:spcAft>
              <a:buClr>
                <a:srgbClr val="002A41"/>
              </a:buClr>
              <a:buSzPts val="1600"/>
              <a:buNone/>
            </a:pPr>
            <a:r>
              <a:t/>
            </a:r>
            <a:endParaRPr sz="1600">
              <a:latin typeface="Courier New"/>
              <a:ea typeface="Courier New"/>
              <a:cs typeface="Courier New"/>
              <a:sym typeface="Courier New"/>
            </a:endParaRPr>
          </a:p>
        </p:txBody>
      </p:sp>
      <p:grpSp>
        <p:nvGrpSpPr>
          <p:cNvPr id="908" name="Google Shape;908;p53"/>
          <p:cNvGrpSpPr/>
          <p:nvPr/>
        </p:nvGrpSpPr>
        <p:grpSpPr>
          <a:xfrm>
            <a:off x="7901926" y="1417594"/>
            <a:ext cx="1249059" cy="3731954"/>
            <a:chOff x="7901926" y="1417594"/>
            <a:chExt cx="1249059" cy="3731954"/>
          </a:xfrm>
        </p:grpSpPr>
        <p:pic>
          <p:nvPicPr>
            <p:cNvPr id="909" name="Google Shape;909;p5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10" name="Google Shape;910;p5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11" name="Google Shape;911;p5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18" name="Google Shape;918;p54"/>
          <p:cNvSpPr txBox="1"/>
          <p:nvPr>
            <p:ph idx="1" type="body"/>
          </p:nvPr>
        </p:nvSpPr>
        <p:spPr>
          <a:xfrm>
            <a:off x="999641" y="940343"/>
            <a:ext cx="6404674"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latin typeface="Arial"/>
                <a:ea typeface="Arial"/>
                <a:cs typeface="Arial"/>
                <a:sym typeface="Arial"/>
              </a:rPr>
              <a:t>C example:</a:t>
            </a:r>
            <a:br>
              <a:rPr lang="en-US" sz="1400">
                <a:latin typeface="Arial"/>
                <a:ea typeface="Arial"/>
                <a:cs typeface="Arial"/>
                <a:sym typeface="Arial"/>
              </a:rPr>
            </a:br>
            <a:br>
              <a:rPr lang="en-US" sz="1400">
                <a:latin typeface="Courier New"/>
                <a:ea typeface="Courier New"/>
                <a:cs typeface="Courier New"/>
                <a:sym typeface="Courier New"/>
              </a:rPr>
            </a:br>
            <a:r>
              <a:rPr lang="en-US" sz="1200">
                <a:latin typeface="Courier New"/>
                <a:ea typeface="Courier New"/>
                <a:cs typeface="Courier New"/>
                <a:sym typeface="Courier New"/>
              </a:rPr>
              <a:t>#include &lt;mpi.h&gt;</a:t>
            </a:r>
            <a:endParaRPr sz="1200">
              <a:solidFill>
                <a:schemeClr val="dk1"/>
              </a:solidFill>
              <a:latin typeface="Courier New"/>
              <a:ea typeface="Courier New"/>
              <a:cs typeface="Courier New"/>
              <a:sym typeface="Courier New"/>
            </a:endParaRPr>
          </a:p>
          <a:p>
            <a:pPr indent="0" lvl="0" marL="0" rtl="0" algn="l">
              <a:lnSpc>
                <a:spcPct val="90000"/>
              </a:lnSpc>
              <a:spcBef>
                <a:spcPts val="560"/>
              </a:spcBef>
              <a:spcAft>
                <a:spcPts val="0"/>
              </a:spcAft>
              <a:buClr>
                <a:srgbClr val="002A41"/>
              </a:buClr>
              <a:buSzPts val="1200"/>
              <a:buNone/>
            </a:pPr>
            <a:r>
              <a:rPr lang="en-US" sz="1200">
                <a:latin typeface="Courier New"/>
                <a:ea typeface="Courier New"/>
                <a:cs typeface="Courier New"/>
                <a:sym typeface="Courier New"/>
              </a:rPr>
              <a:t>i</a:t>
            </a:r>
            <a:r>
              <a:rPr lang="en-US" sz="1200">
                <a:solidFill>
                  <a:schemeClr val="dk1"/>
                </a:solidFill>
                <a:latin typeface="Courier New"/>
                <a:ea typeface="Courier New"/>
                <a:cs typeface="Courier New"/>
                <a:sym typeface="Courier New"/>
              </a:rPr>
              <a:t>nt main (int argc, char *argv[]){</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int rank, size, n=5;</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int sbuf[n], rbuf[n];</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MPI_Status status;</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MPI_Init(&amp;argc, </a:t>
            </a:r>
            <a:r>
              <a:rPr lang="en-US" sz="1200">
                <a:latin typeface="Courier New"/>
                <a:ea typeface="Courier New"/>
                <a:cs typeface="Courier New"/>
                <a:sym typeface="Courier New"/>
              </a:rPr>
              <a:t>&amp;</a:t>
            </a:r>
            <a:r>
              <a:rPr lang="en-US" sz="1200">
                <a:solidFill>
                  <a:schemeClr val="dk1"/>
                </a:solidFill>
                <a:latin typeface="Courier New"/>
                <a:ea typeface="Courier New"/>
                <a:cs typeface="Courier New"/>
                <a:sym typeface="Courier New"/>
              </a:rPr>
              <a:t>argv);</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MPI_Comm_size(MPI_COMM_WORLD, &amp;size);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MPI_Comm_rank(MPI_COMM_WORLD, &amp;rank);</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if (rank == 0)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MPI_Ssend(&amp;sbuf[0],n,MPI_INT,1,99,MPI_COMM_WORLD);</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if (rank == 1)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MPI_Recv(&amp;rbuf[0],n,MPI_INT,0,99,MPI_COMM_WORLD,</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&amp;status);</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MPI_Finalize();</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a:t>
            </a:r>
            <a:endParaRPr/>
          </a:p>
          <a:p>
            <a:pPr indent="0" lvl="0" marL="0" rtl="0" algn="l">
              <a:lnSpc>
                <a:spcPct val="90000"/>
              </a:lnSpc>
              <a:spcBef>
                <a:spcPts val="1280"/>
              </a:spcBef>
              <a:spcAft>
                <a:spcPts val="0"/>
              </a:spcAft>
              <a:buClr>
                <a:srgbClr val="002A41"/>
              </a:buClr>
              <a:buSzPts val="1400"/>
              <a:buNone/>
            </a:pPr>
            <a:r>
              <a:t/>
            </a:r>
            <a:endParaRPr sz="1400">
              <a:latin typeface="Courier New"/>
              <a:ea typeface="Courier New"/>
              <a:cs typeface="Courier New"/>
              <a:sym typeface="Courier New"/>
            </a:endParaRPr>
          </a:p>
        </p:txBody>
      </p:sp>
      <p:grpSp>
        <p:nvGrpSpPr>
          <p:cNvPr id="919" name="Google Shape;919;p54"/>
          <p:cNvGrpSpPr/>
          <p:nvPr/>
        </p:nvGrpSpPr>
        <p:grpSpPr>
          <a:xfrm>
            <a:off x="7901926" y="1417594"/>
            <a:ext cx="1249059" cy="3731954"/>
            <a:chOff x="7901926" y="1417594"/>
            <a:chExt cx="1249059" cy="3731954"/>
          </a:xfrm>
        </p:grpSpPr>
        <p:pic>
          <p:nvPicPr>
            <p:cNvPr id="920" name="Google Shape;920;p5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21" name="Google Shape;921;p5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22" name="Google Shape;922;p5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29" name="Google Shape;929;p55"/>
          <p:cNvSpPr txBox="1"/>
          <p:nvPr>
            <p:ph idx="1" type="body"/>
          </p:nvPr>
        </p:nvSpPr>
        <p:spPr>
          <a:xfrm>
            <a:off x="999641" y="940343"/>
            <a:ext cx="6404674"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latin typeface="Arial"/>
                <a:ea typeface="Arial"/>
                <a:cs typeface="Arial"/>
                <a:sym typeface="Arial"/>
              </a:rPr>
              <a:t>FORTRAN example:</a:t>
            </a:r>
            <a:br>
              <a:rPr lang="en-US" sz="1400">
                <a:latin typeface="Arial"/>
                <a:ea typeface="Arial"/>
                <a:cs typeface="Arial"/>
                <a:sym typeface="Arial"/>
              </a:rPr>
            </a:br>
            <a:br>
              <a:rPr lang="en-US" sz="1400">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PROGRAM mpi</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IMPLICIT NONE</a:t>
            </a:r>
            <a:br>
              <a:rPr lang="en-US" sz="1200">
                <a:latin typeface="Courier New"/>
                <a:ea typeface="Courier New"/>
                <a:cs typeface="Courier New"/>
                <a:sym typeface="Courier New"/>
              </a:rPr>
            </a:br>
            <a:r>
              <a:rPr lang="en-US" sz="1200">
                <a:latin typeface="Courier New"/>
                <a:ea typeface="Courier New"/>
                <a:cs typeface="Courier New"/>
                <a:sym typeface="Courier New"/>
              </a:rPr>
              <a:t>INCLUDE ‘mpif.h’</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INTEGER :: rank, size, status(MPI_STATUS_SIZE), 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INTEGER, PARAMETER :: n=5</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INTEGER :: sbuf(n), rbuf(n)</a:t>
            </a:r>
            <a:br>
              <a:rPr lang="en-US" sz="1200">
                <a:solidFill>
                  <a:schemeClr val="dk1"/>
                </a:solidFill>
                <a:latin typeface="Courier New"/>
                <a:ea typeface="Courier New"/>
                <a:cs typeface="Courier New"/>
                <a:sym typeface="Courier New"/>
              </a:rPr>
            </a:br>
            <a:r>
              <a:rPr lang="en-US" sz="1200">
                <a:latin typeface="Courier New"/>
                <a:ea typeface="Courier New"/>
                <a:cs typeface="Courier New"/>
                <a:sym typeface="Courier New"/>
              </a:rPr>
              <a:t>CALL </a:t>
            </a:r>
            <a:r>
              <a:rPr lang="en-US" sz="1200">
                <a:solidFill>
                  <a:schemeClr val="dk1"/>
                </a:solidFill>
                <a:latin typeface="Courier New"/>
                <a:ea typeface="Courier New"/>
                <a:cs typeface="Courier New"/>
                <a:sym typeface="Courier New"/>
              </a:rPr>
              <a:t>MPI_INIT(ierr)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CALL MPI_COMM_SIZE(MPI_COMM_WORLD, size, 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CALL MPI_COMM_RANK(MPI_COMM_WORLD, rank, 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IF (rank .EQ. 0) THEN</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CALL MPI_SSEND(sbuf(1),n,MPI_INTEGER,1,99,MPI_COMM_WORLD,ierr)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ENDIF</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IF (rank .EQ. 1) THEN</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CALL MPI_RECV(rbuf(1),n,MPI_INTEGER,0,99, &amp;</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MPI_COMM_WORLD,status,ierr)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ENDIF</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      </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CALL MPI_FINALIZE(ierr);</a:t>
            </a:r>
            <a:br>
              <a:rPr lang="en-US" sz="1200">
                <a:solidFill>
                  <a:schemeClr val="dk1"/>
                </a:solidFill>
                <a:latin typeface="Courier New"/>
                <a:ea typeface="Courier New"/>
                <a:cs typeface="Courier New"/>
                <a:sym typeface="Courier New"/>
              </a:rPr>
            </a:br>
            <a:r>
              <a:rPr lang="en-US" sz="1200">
                <a:solidFill>
                  <a:schemeClr val="dk1"/>
                </a:solidFill>
                <a:latin typeface="Courier New"/>
                <a:ea typeface="Courier New"/>
                <a:cs typeface="Courier New"/>
                <a:sym typeface="Courier New"/>
              </a:rPr>
              <a:t>END PROGRAM mpi</a:t>
            </a:r>
            <a:endParaRPr sz="1200">
              <a:solidFill>
                <a:schemeClr val="dk1"/>
              </a:solidFill>
              <a:latin typeface="Courier New"/>
              <a:ea typeface="Courier New"/>
              <a:cs typeface="Courier New"/>
              <a:sym typeface="Courier New"/>
            </a:endParaRPr>
          </a:p>
        </p:txBody>
      </p:sp>
      <p:grpSp>
        <p:nvGrpSpPr>
          <p:cNvPr id="930" name="Google Shape;930;p55"/>
          <p:cNvGrpSpPr/>
          <p:nvPr/>
        </p:nvGrpSpPr>
        <p:grpSpPr>
          <a:xfrm>
            <a:off x="7901926" y="1417594"/>
            <a:ext cx="1249059" cy="3731954"/>
            <a:chOff x="7901926" y="1417594"/>
            <a:chExt cx="1249059" cy="3731954"/>
          </a:xfrm>
        </p:grpSpPr>
        <p:pic>
          <p:nvPicPr>
            <p:cNvPr id="931" name="Google Shape;931;p5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32" name="Google Shape;932;p5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33" name="Google Shape;933;p5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159" name="Google Shape;159;p6"/>
          <p:cNvSpPr txBox="1"/>
          <p:nvPr>
            <p:ph idx="1" type="body"/>
          </p:nvPr>
        </p:nvSpPr>
        <p:spPr>
          <a:xfrm>
            <a:off x="621553" y="914270"/>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Parallel computing terminology</a:t>
            </a:r>
            <a:endParaRPr/>
          </a:p>
          <a:p>
            <a:pPr indent="-288000" lvl="1" marL="288000" rtl="0" algn="l">
              <a:spcBef>
                <a:spcPts val="800"/>
              </a:spcBef>
              <a:spcAft>
                <a:spcPts val="0"/>
              </a:spcAft>
              <a:buSzPts val="1800"/>
              <a:buChar char="•"/>
            </a:pPr>
            <a:r>
              <a:rPr lang="en-US"/>
              <a:t>Nodes, sockets, cores and processors</a:t>
            </a:r>
            <a:endParaRPr/>
          </a:p>
          <a:p>
            <a:pPr indent="-287999" lvl="2" marL="575999" rtl="0" algn="l">
              <a:spcBef>
                <a:spcPts val="400"/>
              </a:spcBef>
              <a:spcAft>
                <a:spcPts val="0"/>
              </a:spcAft>
              <a:buSzPts val="1400"/>
              <a:buChar char="–"/>
            </a:pPr>
            <a:r>
              <a:rPr lang="en-US" sz="1400"/>
              <a:t>A physical device within a network of other tools that’s able to send, receive, or forward information (a “node”)</a:t>
            </a:r>
            <a:endParaRPr sz="1400"/>
          </a:p>
          <a:p>
            <a:pPr indent="-287999" lvl="2" marL="575999" rtl="0" algn="l">
              <a:spcBef>
                <a:spcPts val="400"/>
              </a:spcBef>
              <a:spcAft>
                <a:spcPts val="0"/>
              </a:spcAft>
              <a:buSzPts val="1400"/>
              <a:buChar char="–"/>
            </a:pPr>
            <a:r>
              <a:rPr lang="en-US" sz="1400"/>
              <a:t>A</a:t>
            </a:r>
            <a:r>
              <a:rPr lang="en-US" sz="1400"/>
              <a:t> hardware package (a “socket”) within a node</a:t>
            </a:r>
            <a:endParaRPr sz="1400"/>
          </a:p>
          <a:p>
            <a:pPr indent="-287999" lvl="2" marL="575999" rtl="0" algn="l">
              <a:spcBef>
                <a:spcPts val="400"/>
              </a:spcBef>
              <a:spcAft>
                <a:spcPts val="0"/>
              </a:spcAft>
              <a:buSzPts val="1400"/>
              <a:buChar char="–"/>
            </a:pPr>
            <a:r>
              <a:rPr lang="en-US" sz="1400"/>
              <a:t>An independent execution unit (a “core”) within a socket</a:t>
            </a:r>
            <a:endParaRPr sz="1400"/>
          </a:p>
          <a:p>
            <a:pPr indent="-287999" lvl="2" marL="575999" rtl="0" algn="l">
              <a:spcBef>
                <a:spcPts val="400"/>
              </a:spcBef>
              <a:spcAft>
                <a:spcPts val="0"/>
              </a:spcAft>
              <a:buSzPts val="1400"/>
              <a:buChar char="–"/>
            </a:pPr>
            <a:r>
              <a:rPr lang="en-US" sz="1400"/>
              <a:t>A largely dependent unit (a “thread”) within that core that is more logical abstraction than anything else.</a:t>
            </a:r>
            <a:endParaRPr sz="1400"/>
          </a:p>
          <a:p>
            <a:pPr indent="-287999" lvl="2" marL="575999" rtl="0" algn="l">
              <a:spcBef>
                <a:spcPts val="400"/>
              </a:spcBef>
              <a:spcAft>
                <a:spcPts val="0"/>
              </a:spcAft>
              <a:buSzPts val="1400"/>
              <a:buChar char="–"/>
            </a:pPr>
            <a:r>
              <a:rPr lang="en-US" sz="1400"/>
              <a:t>A desktop machine used to contain a single Central Processing Unit (CPU).</a:t>
            </a:r>
            <a:endParaRPr sz="1400"/>
          </a:p>
          <a:p>
            <a:pPr indent="-287999" lvl="2" marL="575999" rtl="0" algn="l">
              <a:spcBef>
                <a:spcPts val="400"/>
              </a:spcBef>
              <a:spcAft>
                <a:spcPts val="0"/>
              </a:spcAft>
              <a:buSzPts val="1400"/>
              <a:buChar char="–"/>
            </a:pPr>
            <a:r>
              <a:rPr lang="en-US" sz="1400"/>
              <a:t>Nowadays, we are used to multi-CPU desktop machines, with ‘multi-core’ CPUs, often with 32 or more processing ‘cores’.</a:t>
            </a:r>
            <a:endParaRPr sz="1400"/>
          </a:p>
          <a:p>
            <a:pPr indent="-287999" lvl="2" marL="575999" rtl="0" algn="l">
              <a:spcBef>
                <a:spcPts val="400"/>
              </a:spcBef>
              <a:spcAft>
                <a:spcPts val="0"/>
              </a:spcAft>
              <a:buSzPts val="1400"/>
              <a:buChar char="–"/>
            </a:pPr>
            <a:r>
              <a:rPr lang="en-US" sz="1400"/>
              <a:t>In rackable (as opposed to desktop) format, these are multi-CPU, multi-core ‘nodes’.</a:t>
            </a:r>
            <a:endParaRPr sz="1400"/>
          </a:p>
        </p:txBody>
      </p:sp>
      <p:grpSp>
        <p:nvGrpSpPr>
          <p:cNvPr id="160" name="Google Shape;160;p6"/>
          <p:cNvGrpSpPr/>
          <p:nvPr/>
        </p:nvGrpSpPr>
        <p:grpSpPr>
          <a:xfrm>
            <a:off x="7901926" y="1417594"/>
            <a:ext cx="1249059" cy="3731954"/>
            <a:chOff x="7901926" y="1417594"/>
            <a:chExt cx="1249059" cy="3731954"/>
          </a:xfrm>
        </p:grpSpPr>
        <p:pic>
          <p:nvPicPr>
            <p:cNvPr id="161" name="Google Shape;161;p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62" name="Google Shape;162;p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63" name="Google Shape;163;p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40" name="Google Shape;940;p56"/>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800"/>
              <a:buNone/>
            </a:pPr>
            <a:r>
              <a:rPr lang="en-US"/>
              <a:t>Wildcarding:</a:t>
            </a:r>
            <a:endParaRPr/>
          </a:p>
          <a:p>
            <a:pPr indent="0" lvl="0" marL="0" rtl="0" algn="l">
              <a:lnSpc>
                <a:spcPct val="90000"/>
              </a:lnSpc>
              <a:spcBef>
                <a:spcPts val="800"/>
              </a:spcBef>
              <a:spcAft>
                <a:spcPts val="0"/>
              </a:spcAft>
              <a:buClr>
                <a:srgbClr val="002A41"/>
              </a:buClr>
              <a:buSzPts val="800"/>
              <a:buNone/>
            </a:pPr>
            <a:r>
              <a:t/>
            </a:r>
            <a:endParaRPr sz="800"/>
          </a:p>
          <a:p>
            <a:pPr indent="0" lvl="0" marL="0" rtl="0" algn="l">
              <a:lnSpc>
                <a:spcPct val="90000"/>
              </a:lnSpc>
              <a:spcBef>
                <a:spcPts val="800"/>
              </a:spcBef>
              <a:spcAft>
                <a:spcPts val="0"/>
              </a:spcAft>
              <a:buClr>
                <a:srgbClr val="002A41"/>
              </a:buClr>
              <a:buSzPts val="1800"/>
              <a:buNone/>
            </a:pPr>
            <a:r>
              <a:rPr lang="en-US"/>
              <a:t>The receiving process can wildcard</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rPr lang="en-US"/>
              <a:t>	To receive from any source:</a:t>
            </a:r>
            <a:endParaRPr/>
          </a:p>
          <a:p>
            <a:pPr indent="-228600" lvl="5" marL="2514600" rtl="0" algn="l">
              <a:lnSpc>
                <a:spcPct val="90000"/>
              </a:lnSpc>
              <a:spcBef>
                <a:spcPts val="400"/>
              </a:spcBef>
              <a:spcAft>
                <a:spcPts val="0"/>
              </a:spcAft>
              <a:buClr>
                <a:schemeClr val="dk1"/>
              </a:buClr>
              <a:buSzPts val="2000"/>
              <a:buChar char="•"/>
            </a:pPr>
            <a:r>
              <a:rPr lang="en-US"/>
              <a:t>Set source to </a:t>
            </a:r>
            <a:r>
              <a:rPr lang="en-US">
                <a:latin typeface="Courier New"/>
                <a:ea typeface="Courier New"/>
                <a:cs typeface="Courier New"/>
                <a:sym typeface="Courier New"/>
              </a:rPr>
              <a:t>MPI_ANY_SOURCE</a:t>
            </a:r>
            <a:endParaRPr/>
          </a:p>
          <a:p>
            <a:pPr indent="0" lvl="0" marL="0" rtl="0" algn="l">
              <a:lnSpc>
                <a:spcPct val="90000"/>
              </a:lnSpc>
              <a:spcBef>
                <a:spcPts val="800"/>
              </a:spcBef>
              <a:spcAft>
                <a:spcPts val="0"/>
              </a:spcAft>
              <a:buClr>
                <a:srgbClr val="002A41"/>
              </a:buClr>
              <a:buSzPts val="1800"/>
              <a:buNone/>
            </a:pPr>
            <a:r>
              <a:rPr lang="en-US"/>
              <a:t>	To receive with any tag:</a:t>
            </a:r>
            <a:endParaRPr/>
          </a:p>
          <a:p>
            <a:pPr indent="-228600" lvl="5" marL="2514600" rtl="0" algn="l">
              <a:lnSpc>
                <a:spcPct val="90000"/>
              </a:lnSpc>
              <a:spcBef>
                <a:spcPts val="400"/>
              </a:spcBef>
              <a:spcAft>
                <a:spcPts val="0"/>
              </a:spcAft>
              <a:buClr>
                <a:schemeClr val="dk1"/>
              </a:buClr>
              <a:buSzPts val="2000"/>
              <a:buChar char="•"/>
            </a:pPr>
            <a:r>
              <a:rPr lang="en-US"/>
              <a:t>Set tag to </a:t>
            </a:r>
            <a:r>
              <a:rPr lang="en-US">
                <a:latin typeface="Courier New"/>
                <a:ea typeface="Courier New"/>
                <a:cs typeface="Courier New"/>
                <a:sym typeface="Courier New"/>
              </a:rPr>
              <a:t>MPI_ANY_TAG</a:t>
            </a:r>
            <a:r>
              <a:rPr lang="en-US"/>
              <a:t>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rPr lang="en-US"/>
              <a:t>Actual source and tag are returned in the receiver’s </a:t>
            </a:r>
            <a:r>
              <a:rPr lang="en-US">
                <a:latin typeface="Courier New"/>
                <a:ea typeface="Courier New"/>
                <a:cs typeface="Courier New"/>
                <a:sym typeface="Courier New"/>
              </a:rPr>
              <a:t>status</a:t>
            </a:r>
            <a:r>
              <a:rPr lang="en-US"/>
              <a:t> parameter.</a:t>
            </a:r>
            <a:endParaRPr/>
          </a:p>
          <a:p>
            <a:pPr indent="0" lvl="0" marL="0" rtl="0" algn="l">
              <a:lnSpc>
                <a:spcPct val="90000"/>
              </a:lnSpc>
              <a:spcBef>
                <a:spcPts val="0"/>
              </a:spcBef>
              <a:spcAft>
                <a:spcPts val="0"/>
              </a:spcAft>
              <a:buClr>
                <a:srgbClr val="002A41"/>
              </a:buClr>
              <a:buSzPts val="1200"/>
              <a:buNone/>
            </a:pPr>
            <a:r>
              <a:t/>
            </a:r>
            <a:endParaRPr sz="1200">
              <a:solidFill>
                <a:schemeClr val="dk1"/>
              </a:solidFill>
              <a:latin typeface="Courier New"/>
              <a:ea typeface="Courier New"/>
              <a:cs typeface="Courier New"/>
              <a:sym typeface="Courier New"/>
            </a:endParaRPr>
          </a:p>
        </p:txBody>
      </p:sp>
      <p:grpSp>
        <p:nvGrpSpPr>
          <p:cNvPr id="941" name="Google Shape;941;p56"/>
          <p:cNvGrpSpPr/>
          <p:nvPr/>
        </p:nvGrpSpPr>
        <p:grpSpPr>
          <a:xfrm>
            <a:off x="7901926" y="1417594"/>
            <a:ext cx="1249059" cy="3731954"/>
            <a:chOff x="7901926" y="1417594"/>
            <a:chExt cx="1249059" cy="3731954"/>
          </a:xfrm>
        </p:grpSpPr>
        <p:pic>
          <p:nvPicPr>
            <p:cNvPr id="942" name="Google Shape;942;p5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43" name="Google Shape;943;p5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44" name="Google Shape;944;p5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51" name="Google Shape;951;p57"/>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800"/>
              <a:buNone/>
            </a:pPr>
            <a:r>
              <a:rPr lang="en-US"/>
              <a:t>The </a:t>
            </a:r>
            <a:r>
              <a:rPr lang="en-US">
                <a:latin typeface="Courier New"/>
                <a:ea typeface="Courier New"/>
                <a:cs typeface="Courier New"/>
                <a:sym typeface="Courier New"/>
              </a:rPr>
              <a:t>status</a:t>
            </a:r>
            <a:r>
              <a:rPr lang="en-US"/>
              <a:t> communication envelope:</a:t>
            </a:r>
            <a:endParaRPr/>
          </a:p>
          <a:p>
            <a:pPr indent="0" lvl="0" marL="0" rtl="0" algn="l">
              <a:lnSpc>
                <a:spcPct val="90000"/>
              </a:lnSpc>
              <a:spcBef>
                <a:spcPts val="800"/>
              </a:spcBef>
              <a:spcAft>
                <a:spcPts val="0"/>
              </a:spcAft>
              <a:buClr>
                <a:srgbClr val="002A41"/>
              </a:buClr>
              <a:buSzPts val="1800"/>
              <a:buNone/>
            </a:pPr>
            <a:r>
              <a:rPr lang="en-US"/>
              <a:t>	Like a letter there is much more information in a message </a:t>
            </a:r>
            <a:br>
              <a:rPr lang="en-US"/>
            </a:br>
            <a:r>
              <a:rPr lang="en-US"/>
              <a:t>	than just the body text:</a:t>
            </a:r>
            <a:endParaRPr/>
          </a:p>
          <a:p>
            <a:pPr indent="-228600" lvl="5" marL="2514600" rtl="0" algn="l">
              <a:lnSpc>
                <a:spcPct val="90000"/>
              </a:lnSpc>
              <a:spcBef>
                <a:spcPts val="360"/>
              </a:spcBef>
              <a:spcAft>
                <a:spcPts val="0"/>
              </a:spcAft>
              <a:buClr>
                <a:schemeClr val="dk1"/>
              </a:buClr>
              <a:buSzPts val="1800"/>
              <a:buChar char="•"/>
            </a:pPr>
            <a:r>
              <a:rPr lang="en-US" sz="1800"/>
              <a:t>Sender’s address</a:t>
            </a:r>
            <a:endParaRPr/>
          </a:p>
          <a:p>
            <a:pPr indent="-228600" lvl="5" marL="2514600" rtl="0" algn="l">
              <a:lnSpc>
                <a:spcPct val="90000"/>
              </a:lnSpc>
              <a:spcBef>
                <a:spcPts val="360"/>
              </a:spcBef>
              <a:spcAft>
                <a:spcPts val="0"/>
              </a:spcAft>
              <a:buClr>
                <a:schemeClr val="dk1"/>
              </a:buClr>
              <a:buSzPts val="1800"/>
              <a:buChar char="•"/>
            </a:pPr>
            <a:r>
              <a:rPr lang="en-US" sz="1800"/>
              <a:t>Reference number</a:t>
            </a:r>
            <a:endParaRPr/>
          </a:p>
          <a:p>
            <a:pPr indent="-228600" lvl="5" marL="2514600" rtl="0" algn="l">
              <a:lnSpc>
                <a:spcPct val="90000"/>
              </a:lnSpc>
              <a:spcBef>
                <a:spcPts val="360"/>
              </a:spcBef>
              <a:spcAft>
                <a:spcPts val="0"/>
              </a:spcAft>
              <a:buClr>
                <a:schemeClr val="dk1"/>
              </a:buClr>
              <a:buSzPts val="1800"/>
              <a:buChar char="•"/>
            </a:pPr>
            <a:r>
              <a:rPr lang="en-US" sz="1800"/>
              <a:t>How many pages</a:t>
            </a:r>
            <a:endParaRPr/>
          </a:p>
          <a:p>
            <a:pPr indent="0" lvl="0" marL="0" rtl="0" algn="l">
              <a:lnSpc>
                <a:spcPct val="90000"/>
              </a:lnSpc>
              <a:spcBef>
                <a:spcPts val="800"/>
              </a:spcBef>
              <a:spcAft>
                <a:spcPts val="0"/>
              </a:spcAft>
              <a:buClr>
                <a:srgbClr val="002A41"/>
              </a:buClr>
              <a:buSzPts val="1800"/>
              <a:buNone/>
            </a:pPr>
            <a:r>
              <a:rPr lang="en-US"/>
              <a:t>	Returned in the </a:t>
            </a:r>
            <a:r>
              <a:rPr lang="en-US">
                <a:latin typeface="Courier New"/>
                <a:ea typeface="Courier New"/>
                <a:cs typeface="Courier New"/>
                <a:sym typeface="Courier New"/>
              </a:rPr>
              <a:t>status</a:t>
            </a:r>
            <a:r>
              <a:rPr lang="en-US"/>
              <a:t> parameter are:</a:t>
            </a:r>
            <a:endParaRPr/>
          </a:p>
          <a:p>
            <a:pPr indent="-228600" lvl="5" marL="2514600" rtl="0" algn="l">
              <a:lnSpc>
                <a:spcPct val="90000"/>
              </a:lnSpc>
              <a:spcBef>
                <a:spcPts val="360"/>
              </a:spcBef>
              <a:spcAft>
                <a:spcPts val="0"/>
              </a:spcAft>
              <a:buClr>
                <a:schemeClr val="dk1"/>
              </a:buClr>
              <a:buSzPts val="1800"/>
              <a:buChar char="•"/>
            </a:pPr>
            <a:r>
              <a:rPr lang="en-US" sz="1800"/>
              <a:t>Source</a:t>
            </a:r>
            <a:endParaRPr/>
          </a:p>
          <a:p>
            <a:pPr indent="-228600" lvl="5" marL="2514600" rtl="0" algn="l">
              <a:lnSpc>
                <a:spcPct val="90000"/>
              </a:lnSpc>
              <a:spcBef>
                <a:spcPts val="360"/>
              </a:spcBef>
              <a:spcAft>
                <a:spcPts val="0"/>
              </a:spcAft>
              <a:buClr>
                <a:schemeClr val="dk1"/>
              </a:buClr>
              <a:buSzPts val="1800"/>
              <a:buChar char="•"/>
            </a:pPr>
            <a:r>
              <a:rPr lang="en-US" sz="1800"/>
              <a:t>Tag</a:t>
            </a:r>
            <a:endParaRPr/>
          </a:p>
          <a:p>
            <a:pPr indent="-228600" lvl="5" marL="2514600" rtl="0" algn="l">
              <a:lnSpc>
                <a:spcPct val="90000"/>
              </a:lnSpc>
              <a:spcBef>
                <a:spcPts val="360"/>
              </a:spcBef>
              <a:spcAft>
                <a:spcPts val="0"/>
              </a:spcAft>
              <a:buClr>
                <a:schemeClr val="dk1"/>
              </a:buClr>
              <a:buSzPts val="1800"/>
              <a:buChar char="•"/>
            </a:pPr>
            <a:r>
              <a:rPr lang="en-US" sz="1800"/>
              <a:t>Error code</a:t>
            </a:r>
            <a:endParaRPr/>
          </a:p>
          <a:p>
            <a:pPr indent="-288000" lvl="1" marL="288000" rtl="0" algn="l">
              <a:lnSpc>
                <a:spcPct val="90000"/>
              </a:lnSpc>
              <a:spcBef>
                <a:spcPts val="800"/>
              </a:spcBef>
              <a:spcAft>
                <a:spcPts val="0"/>
              </a:spcAft>
              <a:buSzPts val="1800"/>
              <a:buNone/>
            </a:pPr>
            <a:r>
              <a:rPr lang="en-US"/>
              <a:t>		It is also possible to query the received count</a:t>
            </a:r>
            <a:endParaRPr/>
          </a:p>
          <a:p>
            <a:pPr indent="0" lvl="0" marL="0" rtl="0" algn="l">
              <a:lnSpc>
                <a:spcPct val="90000"/>
              </a:lnSpc>
              <a:spcBef>
                <a:spcPts val="0"/>
              </a:spcBef>
              <a:spcAft>
                <a:spcPts val="0"/>
              </a:spcAft>
              <a:buClr>
                <a:srgbClr val="002A41"/>
              </a:buClr>
              <a:buSzPts val="1800"/>
              <a:buNone/>
            </a:pPr>
            <a:r>
              <a:t/>
            </a:r>
            <a:endParaRPr>
              <a:solidFill>
                <a:schemeClr val="dk1"/>
              </a:solidFill>
              <a:latin typeface="Courier New"/>
              <a:ea typeface="Courier New"/>
              <a:cs typeface="Courier New"/>
              <a:sym typeface="Courier New"/>
            </a:endParaRPr>
          </a:p>
        </p:txBody>
      </p:sp>
      <p:grpSp>
        <p:nvGrpSpPr>
          <p:cNvPr id="952" name="Google Shape;952;p57"/>
          <p:cNvGrpSpPr/>
          <p:nvPr/>
        </p:nvGrpSpPr>
        <p:grpSpPr>
          <a:xfrm>
            <a:off x="7901926" y="1417594"/>
            <a:ext cx="1249059" cy="3731954"/>
            <a:chOff x="7901926" y="1417594"/>
            <a:chExt cx="1249059" cy="3731954"/>
          </a:xfrm>
        </p:grpSpPr>
        <p:pic>
          <p:nvPicPr>
            <p:cNvPr id="953" name="Google Shape;953;p5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54" name="Google Shape;954;p5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55" name="Google Shape;955;p5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5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62" name="Google Shape;962;p58"/>
          <p:cNvSpPr txBox="1"/>
          <p:nvPr>
            <p:ph idx="1" type="body"/>
          </p:nvPr>
        </p:nvSpPr>
        <p:spPr>
          <a:xfrm>
            <a:off x="620058" y="940343"/>
            <a:ext cx="7070975" cy="686979"/>
          </a:xfrm>
          <a:prstGeom prst="rect">
            <a:avLst/>
          </a:prstGeom>
          <a:noFill/>
          <a:ln>
            <a:noFill/>
          </a:ln>
        </p:spPr>
        <p:txBody>
          <a:bodyPr anchorCtr="0" anchor="t" bIns="0" lIns="0" spcFirstLastPara="1" rIns="0" wrap="square" tIns="0">
            <a:noAutofit/>
          </a:bodyPr>
          <a:lstStyle/>
          <a:p>
            <a:pPr indent="-285750" lvl="0" marL="285750" rtl="0" algn="l">
              <a:spcBef>
                <a:spcPts val="0"/>
              </a:spcBef>
              <a:spcAft>
                <a:spcPts val="0"/>
              </a:spcAft>
              <a:buClr>
                <a:srgbClr val="002A41"/>
              </a:buClr>
              <a:buSzPts val="1600"/>
              <a:buFont typeface="Arial"/>
              <a:buChar char="•"/>
            </a:pPr>
            <a:r>
              <a:rPr lang="en-US" sz="1600"/>
              <a:t>In C, </a:t>
            </a:r>
            <a:r>
              <a:rPr lang="en-US" sz="1600">
                <a:latin typeface="Courier New"/>
                <a:ea typeface="Courier New"/>
                <a:cs typeface="Courier New"/>
                <a:sym typeface="Courier New"/>
              </a:rPr>
              <a:t>status</a:t>
            </a:r>
            <a:r>
              <a:rPr lang="en-US" sz="1600"/>
              <a:t> is a structure containing three fields</a:t>
            </a:r>
            <a:endParaRPr/>
          </a:p>
          <a:p>
            <a:pPr indent="-285750" lvl="0" marL="285750" rtl="0" algn="l">
              <a:spcBef>
                <a:spcPts val="800"/>
              </a:spcBef>
              <a:spcAft>
                <a:spcPts val="0"/>
              </a:spcAft>
              <a:buClr>
                <a:srgbClr val="002A41"/>
              </a:buClr>
              <a:buSzPts val="1600"/>
              <a:buFont typeface="Arial"/>
              <a:buChar char="•"/>
            </a:pPr>
            <a:r>
              <a:rPr lang="en-US" sz="1600"/>
              <a:t>In FORTRAN, </a:t>
            </a:r>
            <a:r>
              <a:rPr lang="en-US" sz="1600">
                <a:latin typeface="Courier New"/>
                <a:ea typeface="Courier New"/>
                <a:cs typeface="Courier New"/>
                <a:sym typeface="Courier New"/>
              </a:rPr>
              <a:t>status</a:t>
            </a:r>
            <a:r>
              <a:rPr lang="en-US" sz="1600"/>
              <a:t> is an array of </a:t>
            </a:r>
            <a:r>
              <a:rPr lang="en-US" sz="1600">
                <a:latin typeface="Courier New"/>
                <a:ea typeface="Courier New"/>
                <a:cs typeface="Courier New"/>
                <a:sym typeface="Courier New"/>
              </a:rPr>
              <a:t>INT</a:t>
            </a:r>
            <a:r>
              <a:rPr lang="en-US" sz="1600"/>
              <a:t>s of size </a:t>
            </a:r>
            <a:r>
              <a:rPr lang="en-US" sz="1600">
                <a:latin typeface="Courier New"/>
                <a:ea typeface="Courier New"/>
                <a:cs typeface="Courier New"/>
                <a:sym typeface="Courier New"/>
              </a:rPr>
              <a:t>MPI_STATUS_SIZE</a:t>
            </a:r>
            <a:endParaRPr/>
          </a:p>
        </p:txBody>
      </p:sp>
      <p:grpSp>
        <p:nvGrpSpPr>
          <p:cNvPr id="963" name="Google Shape;963;p58"/>
          <p:cNvGrpSpPr/>
          <p:nvPr/>
        </p:nvGrpSpPr>
        <p:grpSpPr>
          <a:xfrm>
            <a:off x="7901926" y="1417594"/>
            <a:ext cx="1249059" cy="3731954"/>
            <a:chOff x="7901926" y="1417594"/>
            <a:chExt cx="1249059" cy="3731954"/>
          </a:xfrm>
        </p:grpSpPr>
        <p:pic>
          <p:nvPicPr>
            <p:cNvPr id="964" name="Google Shape;964;p5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65" name="Google Shape;965;p5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66" name="Google Shape;966;p5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967" name="Google Shape;967;p58"/>
          <p:cNvGraphicFramePr/>
          <p:nvPr/>
        </p:nvGraphicFramePr>
        <p:xfrm>
          <a:off x="621553" y="1708688"/>
          <a:ext cx="3000000" cy="3000000"/>
        </p:xfrm>
        <a:graphic>
          <a:graphicData uri="http://schemas.openxmlformats.org/drawingml/2006/table">
            <a:tbl>
              <a:tblPr bandRow="1" firstRow="1">
                <a:noFill/>
                <a:tableStyleId>{716E05FF-F639-4E1B-88A7-71758450E43B}</a:tableStyleId>
              </a:tblPr>
              <a:tblGrid>
                <a:gridCol w="1072050"/>
                <a:gridCol w="2977900"/>
                <a:gridCol w="3097025"/>
              </a:tblGrid>
              <a:tr h="790600">
                <a:tc>
                  <a:txBody>
                    <a:bodyPr/>
                    <a:lstStyle/>
                    <a:p>
                      <a:pPr indent="0" lvl="0" marL="0" marR="0" rtl="0" algn="l">
                        <a:spcBef>
                          <a:spcPts val="0"/>
                        </a:spcBef>
                        <a:spcAft>
                          <a:spcPts val="0"/>
                        </a:spcAft>
                        <a:buNone/>
                      </a:pPr>
                      <a:r>
                        <a:rPr b="1" lang="en-US" sz="1400"/>
                        <a:t>Querying the status parameter</a:t>
                      </a:r>
                      <a:endParaRPr/>
                    </a:p>
                  </a:txBody>
                  <a:tcPr marT="45725" marB="45725" marR="91450" marL="91450"/>
                </a:tc>
                <a:tc>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US" sz="1400"/>
                        <a:t>C</a:t>
                      </a:r>
                      <a:endParaRPr/>
                    </a:p>
                  </a:txBody>
                  <a:tcPr marT="45725" marB="45725" marR="91450" marL="91450"/>
                </a:tc>
                <a:tc>
                  <a:txBody>
                    <a:bodyPr/>
                    <a:lstStyle/>
                    <a:p>
                      <a:pPr indent="0" lvl="0" marL="0" marR="0" rtl="0" algn="ctr">
                        <a:spcBef>
                          <a:spcPts val="0"/>
                        </a:spcBef>
                        <a:spcAft>
                          <a:spcPts val="0"/>
                        </a:spcAft>
                        <a:buNone/>
                      </a:pPr>
                      <a:r>
                        <a:t/>
                      </a:r>
                      <a:endParaRPr sz="1400"/>
                    </a:p>
                    <a:p>
                      <a:pPr indent="0" lvl="0" marL="0" marR="0" rtl="0" algn="ctr">
                        <a:spcBef>
                          <a:spcPts val="0"/>
                        </a:spcBef>
                        <a:spcAft>
                          <a:spcPts val="0"/>
                        </a:spcAft>
                        <a:buNone/>
                      </a:pPr>
                      <a:r>
                        <a:rPr lang="en-US" sz="1400"/>
                        <a:t>FORTRAN</a:t>
                      </a:r>
                      <a:endParaRPr/>
                    </a:p>
                  </a:txBody>
                  <a:tcPr marT="45725" marB="45725" marR="91450" marL="91450"/>
                </a:tc>
              </a:tr>
              <a:tr h="560000">
                <a:tc>
                  <a:txBody>
                    <a:bodyPr/>
                    <a:lstStyle/>
                    <a:p>
                      <a:pPr indent="0" lvl="0" marL="0" marR="0" rtl="0" algn="l">
                        <a:spcBef>
                          <a:spcPts val="0"/>
                        </a:spcBef>
                        <a:spcAft>
                          <a:spcPts val="0"/>
                        </a:spcAft>
                        <a:buNone/>
                      </a:pPr>
                      <a:r>
                        <a:rPr lang="en-US" sz="1400"/>
                        <a:t>Source </a:t>
                      </a:r>
                      <a:r>
                        <a:rPr lang="en-US" sz="1400"/>
                        <a:t>process</a:t>
                      </a:r>
                      <a:endParaRPr sz="1400"/>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source=status.MPI_SOURCE;</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source=status(MPI_SOURCE)</a:t>
                      </a:r>
                      <a:endParaRPr/>
                    </a:p>
                  </a:txBody>
                  <a:tcPr marT="45725" marB="45725" marR="91450" marL="91450"/>
                </a:tc>
              </a:tr>
              <a:tr h="400800">
                <a:tc>
                  <a:txBody>
                    <a:bodyPr/>
                    <a:lstStyle/>
                    <a:p>
                      <a:pPr indent="0" lvl="0" marL="0" marR="0" rtl="0" algn="l">
                        <a:spcBef>
                          <a:spcPts val="0"/>
                        </a:spcBef>
                        <a:spcAft>
                          <a:spcPts val="0"/>
                        </a:spcAft>
                        <a:buNone/>
                      </a:pPr>
                      <a:r>
                        <a:rPr lang="en-US" sz="1400"/>
                        <a:t>Tag</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tag=status.MPI_TAG;</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tag=status(MPI_TAG)</a:t>
                      </a:r>
                      <a:endParaRPr/>
                    </a:p>
                  </a:txBody>
                  <a:tcPr marT="45725" marB="45725" marR="91450" marL="91450"/>
                </a:tc>
              </a:tr>
              <a:tr h="400800">
                <a:tc>
                  <a:txBody>
                    <a:bodyPr/>
                    <a:lstStyle/>
                    <a:p>
                      <a:pPr indent="0" lvl="0" marL="0" marR="0" rtl="0" algn="l">
                        <a:spcBef>
                          <a:spcPts val="0"/>
                        </a:spcBef>
                        <a:spcAft>
                          <a:spcPts val="0"/>
                        </a:spcAft>
                        <a:buNone/>
                      </a:pPr>
                      <a:r>
                        <a:rPr lang="en-US" sz="1400"/>
                        <a:t>Error code</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error=status.MPI_ERROR;</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error=status(MPI_ERROR)</a:t>
                      </a:r>
                      <a:endParaRPr/>
                    </a:p>
                  </a:txBody>
                  <a:tcPr marT="45725" marB="45725" marR="91450" marL="91450"/>
                </a:tc>
              </a:tr>
              <a:tr h="560000">
                <a:tc>
                  <a:txBody>
                    <a:bodyPr/>
                    <a:lstStyle/>
                    <a:p>
                      <a:pPr indent="0" lvl="0" marL="0" marR="0" rtl="0" algn="l">
                        <a:spcBef>
                          <a:spcPts val="0"/>
                        </a:spcBef>
                        <a:spcAft>
                          <a:spcPts val="0"/>
                        </a:spcAft>
                        <a:buNone/>
                      </a:pPr>
                      <a:r>
                        <a:rPr lang="en-US" sz="1400"/>
                        <a:t>Count</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MPI_Get_count(&amp;status, MPI_datatype, &amp;count);</a:t>
                      </a:r>
                      <a:endParaRPr/>
                    </a:p>
                  </a:txBody>
                  <a:tcPr marT="45725" marB="45725" marR="91450" marL="91450"/>
                </a:tc>
                <a:tc>
                  <a:txBody>
                    <a:bodyPr/>
                    <a:lstStyle/>
                    <a:p>
                      <a:pPr indent="0" lvl="0" marL="0" marR="0" rtl="0" algn="l">
                        <a:spcBef>
                          <a:spcPts val="0"/>
                        </a:spcBef>
                        <a:spcAft>
                          <a:spcPts val="0"/>
                        </a:spcAft>
                        <a:buNone/>
                      </a:pPr>
                      <a:r>
                        <a:rPr lang="en-US" sz="1400">
                          <a:latin typeface="Courier New"/>
                          <a:ea typeface="Courier New"/>
                          <a:cs typeface="Courier New"/>
                          <a:sym typeface="Courier New"/>
                        </a:rPr>
                        <a:t>MPI_GET_COUNT(status,</a:t>
                      </a:r>
                      <a:r>
                        <a:rPr lang="en-US" sz="1400">
                          <a:latin typeface="Courier New"/>
                          <a:ea typeface="Courier New"/>
                          <a:cs typeface="Courier New"/>
                          <a:sym typeface="Courier New"/>
                        </a:rPr>
                        <a:t> MPI_datatype, count, ierr)</a:t>
                      </a:r>
                      <a:endParaRPr sz="1400">
                        <a:latin typeface="Courier New"/>
                        <a:ea typeface="Courier New"/>
                        <a:cs typeface="Courier New"/>
                        <a:sym typeface="Courier New"/>
                      </a:endParaRPr>
                    </a:p>
                  </a:txBody>
                  <a:tcPr marT="45725" marB="45725" marR="91450" marL="9145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5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974" name="Google Shape;974;p59"/>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800"/>
              <a:buNone/>
            </a:pPr>
            <a:r>
              <a:rPr lang="en-US"/>
              <a:t>The order of messages is preserved:</a:t>
            </a:r>
            <a:endParaRPr/>
          </a:p>
          <a:p>
            <a:pPr indent="0" lvl="0" marL="0" rtl="0" algn="l">
              <a:lnSpc>
                <a:spcPct val="90000"/>
              </a:lnSpc>
              <a:spcBef>
                <a:spcPts val="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0" lvl="0" marL="0" rtl="0" algn="l">
              <a:lnSpc>
                <a:spcPct val="90000"/>
              </a:lnSpc>
              <a:spcBef>
                <a:spcPts val="720"/>
              </a:spcBef>
              <a:spcAft>
                <a:spcPts val="0"/>
              </a:spcAft>
              <a:buClr>
                <a:srgbClr val="002A41"/>
              </a:buClr>
              <a:buSzPts val="1800"/>
              <a:buNone/>
            </a:pPr>
            <a:r>
              <a:t/>
            </a:r>
            <a:endParaRPr>
              <a:solidFill>
                <a:schemeClr val="dk1"/>
              </a:solidFill>
              <a:latin typeface="Courier New"/>
              <a:ea typeface="Courier New"/>
              <a:cs typeface="Courier New"/>
              <a:sym typeface="Courier New"/>
            </a:endParaRPr>
          </a:p>
          <a:p>
            <a:pPr indent="-285750" lvl="0" marL="285750" rtl="0" algn="l">
              <a:lnSpc>
                <a:spcPct val="90000"/>
              </a:lnSpc>
              <a:spcBef>
                <a:spcPts val="720"/>
              </a:spcBef>
              <a:spcAft>
                <a:spcPts val="0"/>
              </a:spcAft>
              <a:buClr>
                <a:schemeClr val="dk1"/>
              </a:buClr>
              <a:buSzPts val="1600"/>
              <a:buFont typeface="Arial"/>
              <a:buChar char="•"/>
            </a:pPr>
            <a:r>
              <a:rPr lang="en-US" sz="1600">
                <a:solidFill>
                  <a:schemeClr val="dk1"/>
                </a:solidFill>
                <a:latin typeface="Arial"/>
                <a:ea typeface="Arial"/>
                <a:cs typeface="Arial"/>
                <a:sym typeface="Arial"/>
              </a:rPr>
              <a:t>Messages do not overtake each other.</a:t>
            </a:r>
            <a:endParaRPr/>
          </a:p>
          <a:p>
            <a:pPr indent="-285750" lvl="0" marL="285750" rtl="0" algn="l">
              <a:lnSpc>
                <a:spcPct val="90000"/>
              </a:lnSpc>
              <a:spcBef>
                <a:spcPts val="640"/>
              </a:spcBef>
              <a:spcAft>
                <a:spcPts val="0"/>
              </a:spcAft>
              <a:buClr>
                <a:schemeClr val="dk1"/>
              </a:buClr>
              <a:buSzPts val="1600"/>
              <a:buFont typeface="Arial"/>
              <a:buChar char="•"/>
            </a:pPr>
            <a:r>
              <a:rPr lang="en-US" sz="1600">
                <a:solidFill>
                  <a:schemeClr val="dk1"/>
                </a:solidFill>
                <a:latin typeface="Arial"/>
                <a:ea typeface="Arial"/>
                <a:cs typeface="Arial"/>
                <a:sym typeface="Arial"/>
              </a:rPr>
              <a:t>This is also true for non-synchronous (buffered) sends.</a:t>
            </a:r>
            <a:endParaRPr/>
          </a:p>
        </p:txBody>
      </p:sp>
      <p:grpSp>
        <p:nvGrpSpPr>
          <p:cNvPr id="975" name="Google Shape;975;p59"/>
          <p:cNvGrpSpPr/>
          <p:nvPr/>
        </p:nvGrpSpPr>
        <p:grpSpPr>
          <a:xfrm>
            <a:off x="7901926" y="1417594"/>
            <a:ext cx="1249059" cy="3731954"/>
            <a:chOff x="7901926" y="1417594"/>
            <a:chExt cx="1249059" cy="3731954"/>
          </a:xfrm>
        </p:grpSpPr>
        <p:pic>
          <p:nvPicPr>
            <p:cNvPr id="976" name="Google Shape;976;p5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977" name="Google Shape;977;p5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978" name="Google Shape;978;p5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79" name="Google Shape;979;p59"/>
          <p:cNvGrpSpPr/>
          <p:nvPr/>
        </p:nvGrpSpPr>
        <p:grpSpPr>
          <a:xfrm>
            <a:off x="1558230" y="1239282"/>
            <a:ext cx="5846085" cy="2687638"/>
            <a:chOff x="768" y="864"/>
            <a:chExt cx="4464" cy="1920"/>
          </a:xfrm>
        </p:grpSpPr>
        <p:grpSp>
          <p:nvGrpSpPr>
            <p:cNvPr id="980" name="Google Shape;980;p59"/>
            <p:cNvGrpSpPr/>
            <p:nvPr/>
          </p:nvGrpSpPr>
          <p:grpSpPr>
            <a:xfrm>
              <a:off x="1104" y="1015"/>
              <a:ext cx="432" cy="432"/>
              <a:chOff x="1056" y="1927"/>
              <a:chExt cx="432" cy="432"/>
            </a:xfrm>
          </p:grpSpPr>
          <p:sp>
            <p:nvSpPr>
              <p:cNvPr id="981" name="Google Shape;981;p59"/>
              <p:cNvSpPr/>
              <p:nvPr/>
            </p:nvSpPr>
            <p:spPr>
              <a:xfrm>
                <a:off x="1056" y="1927"/>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983" name="Google Shape;983;p59"/>
            <p:cNvGrpSpPr/>
            <p:nvPr/>
          </p:nvGrpSpPr>
          <p:grpSpPr>
            <a:xfrm>
              <a:off x="2193" y="2125"/>
              <a:ext cx="432" cy="432"/>
              <a:chOff x="1041" y="1933"/>
              <a:chExt cx="432" cy="432"/>
            </a:xfrm>
          </p:grpSpPr>
          <p:sp>
            <p:nvSpPr>
              <p:cNvPr id="984" name="Google Shape;984;p59"/>
              <p:cNvSpPr/>
              <p:nvPr/>
            </p:nvSpPr>
            <p:spPr>
              <a:xfrm>
                <a:off x="1041" y="1933"/>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grpSp>
        <p:grpSp>
          <p:nvGrpSpPr>
            <p:cNvPr id="986" name="Google Shape;986;p59"/>
            <p:cNvGrpSpPr/>
            <p:nvPr/>
          </p:nvGrpSpPr>
          <p:grpSpPr>
            <a:xfrm>
              <a:off x="2057" y="1354"/>
              <a:ext cx="432" cy="432"/>
              <a:chOff x="1049" y="1930"/>
              <a:chExt cx="432" cy="432"/>
            </a:xfrm>
          </p:grpSpPr>
          <p:sp>
            <p:nvSpPr>
              <p:cNvPr id="987" name="Google Shape;987;p59"/>
              <p:cNvSpPr/>
              <p:nvPr/>
            </p:nvSpPr>
            <p:spPr>
              <a:xfrm>
                <a:off x="1049" y="1930"/>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989" name="Google Shape;989;p59"/>
            <p:cNvGrpSpPr/>
            <p:nvPr/>
          </p:nvGrpSpPr>
          <p:grpSpPr>
            <a:xfrm>
              <a:off x="3348" y="1831"/>
              <a:ext cx="432" cy="432"/>
              <a:chOff x="1044" y="1927"/>
              <a:chExt cx="432" cy="432"/>
            </a:xfrm>
          </p:grpSpPr>
          <p:sp>
            <p:nvSpPr>
              <p:cNvPr id="990" name="Google Shape;990;p59"/>
              <p:cNvSpPr/>
              <p:nvPr/>
            </p:nvSpPr>
            <p:spPr>
              <a:xfrm>
                <a:off x="1044" y="1927"/>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grpSp>
        <p:grpSp>
          <p:nvGrpSpPr>
            <p:cNvPr id="992" name="Google Shape;992;p59"/>
            <p:cNvGrpSpPr/>
            <p:nvPr/>
          </p:nvGrpSpPr>
          <p:grpSpPr>
            <a:xfrm>
              <a:off x="1035" y="1762"/>
              <a:ext cx="432" cy="432"/>
              <a:chOff x="1035" y="1954"/>
              <a:chExt cx="432" cy="432"/>
            </a:xfrm>
          </p:grpSpPr>
          <p:sp>
            <p:nvSpPr>
              <p:cNvPr id="993" name="Google Shape;993;p59"/>
              <p:cNvSpPr/>
              <p:nvPr/>
            </p:nvSpPr>
            <p:spPr>
              <a:xfrm>
                <a:off x="1035" y="1954"/>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grpSp>
        <p:grpSp>
          <p:nvGrpSpPr>
            <p:cNvPr id="995" name="Google Shape;995;p59"/>
            <p:cNvGrpSpPr/>
            <p:nvPr/>
          </p:nvGrpSpPr>
          <p:grpSpPr>
            <a:xfrm>
              <a:off x="3191" y="970"/>
              <a:ext cx="432" cy="432"/>
              <a:chOff x="1031" y="1930"/>
              <a:chExt cx="432" cy="432"/>
            </a:xfrm>
          </p:grpSpPr>
          <p:sp>
            <p:nvSpPr>
              <p:cNvPr id="996" name="Google Shape;996;p59"/>
              <p:cNvSpPr/>
              <p:nvPr/>
            </p:nvSpPr>
            <p:spPr>
              <a:xfrm>
                <a:off x="1031" y="1930"/>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59"/>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grpSp>
        <p:sp>
          <p:nvSpPr>
            <p:cNvPr id="998" name="Google Shape;998;p59"/>
            <p:cNvSpPr/>
            <p:nvPr/>
          </p:nvSpPr>
          <p:spPr>
            <a:xfrm>
              <a:off x="768" y="864"/>
              <a:ext cx="3264" cy="1920"/>
            </a:xfrm>
            <a:prstGeom prst="roundRect">
              <a:avLst>
                <a:gd fmla="val 35329"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59"/>
            <p:cNvSpPr txBox="1"/>
            <p:nvPr/>
          </p:nvSpPr>
          <p:spPr>
            <a:xfrm>
              <a:off x="3456" y="2304"/>
              <a:ext cx="17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MPI_COMM_WORLD</a:t>
              </a:r>
              <a:endParaRPr sz="1800">
                <a:solidFill>
                  <a:schemeClr val="dk1"/>
                </a:solidFill>
                <a:latin typeface="Calibri"/>
                <a:ea typeface="Calibri"/>
                <a:cs typeface="Calibri"/>
                <a:sym typeface="Calibri"/>
              </a:endParaRPr>
            </a:p>
          </p:txBody>
        </p:sp>
        <p:cxnSp>
          <p:nvCxnSpPr>
            <p:cNvPr id="1000" name="Google Shape;1000;p59"/>
            <p:cNvCxnSpPr/>
            <p:nvPr/>
          </p:nvCxnSpPr>
          <p:spPr>
            <a:xfrm flipH="1" rot="10800000">
              <a:off x="2640" y="1440"/>
              <a:ext cx="576" cy="672"/>
            </a:xfrm>
            <a:prstGeom prst="straightConnector1">
              <a:avLst/>
            </a:prstGeom>
            <a:noFill/>
            <a:ln cap="flat" cmpd="sng" w="9525">
              <a:solidFill>
                <a:schemeClr val="dk1"/>
              </a:solidFill>
              <a:prstDash val="dot"/>
              <a:round/>
              <a:headEnd len="med" w="med" type="none"/>
              <a:tailEnd len="med" w="med" type="triangle"/>
            </a:ln>
          </p:spPr>
        </p:cxnSp>
        <p:sp>
          <p:nvSpPr>
            <p:cNvPr id="1001" name="Google Shape;1001;p59"/>
            <p:cNvSpPr txBox="1"/>
            <p:nvPr/>
          </p:nvSpPr>
          <p:spPr>
            <a:xfrm>
              <a:off x="2160" y="1091"/>
              <a:ext cx="1056" cy="2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Destination</a:t>
              </a:r>
              <a:endParaRPr sz="1800">
                <a:solidFill>
                  <a:schemeClr val="dk1"/>
                </a:solidFill>
                <a:latin typeface="Calibri"/>
                <a:ea typeface="Calibri"/>
                <a:cs typeface="Calibri"/>
                <a:sym typeface="Calibri"/>
              </a:endParaRPr>
            </a:p>
          </p:txBody>
        </p:sp>
        <p:sp>
          <p:nvSpPr>
            <p:cNvPr id="1002" name="Google Shape;1002;p59"/>
            <p:cNvSpPr txBox="1"/>
            <p:nvPr/>
          </p:nvSpPr>
          <p:spPr>
            <a:xfrm>
              <a:off x="1392" y="2256"/>
              <a:ext cx="816" cy="2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Source</a:t>
              </a:r>
              <a:endParaRPr sz="1800">
                <a:solidFill>
                  <a:schemeClr val="dk1"/>
                </a:solidFill>
                <a:latin typeface="Calibri"/>
                <a:ea typeface="Calibri"/>
                <a:cs typeface="Calibri"/>
                <a:sym typeface="Calibri"/>
              </a:endParaRPr>
            </a:p>
          </p:txBody>
        </p:sp>
        <p:grpSp>
          <p:nvGrpSpPr>
            <p:cNvPr id="1003" name="Google Shape;1003;p59"/>
            <p:cNvGrpSpPr/>
            <p:nvPr/>
          </p:nvGrpSpPr>
          <p:grpSpPr>
            <a:xfrm>
              <a:off x="2544" y="1872"/>
              <a:ext cx="300" cy="144"/>
              <a:chOff x="192" y="2496"/>
              <a:chExt cx="350" cy="240"/>
            </a:xfrm>
          </p:grpSpPr>
          <p:sp>
            <p:nvSpPr>
              <p:cNvPr id="1004" name="Google Shape;1004;p59"/>
              <p:cNvSpPr/>
              <p:nvPr/>
            </p:nvSpPr>
            <p:spPr>
              <a:xfrm>
                <a:off x="206"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05" name="Google Shape;1005;p59"/>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06" name="Google Shape;1006;p59"/>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nvGrpSpPr>
            <p:cNvPr id="1007" name="Google Shape;1007;p59"/>
            <p:cNvGrpSpPr/>
            <p:nvPr/>
          </p:nvGrpSpPr>
          <p:grpSpPr>
            <a:xfrm>
              <a:off x="2832" y="1536"/>
              <a:ext cx="288" cy="144"/>
              <a:chOff x="192" y="2496"/>
              <a:chExt cx="336" cy="240"/>
            </a:xfrm>
          </p:grpSpPr>
          <p:sp>
            <p:nvSpPr>
              <p:cNvPr id="1008" name="Google Shape;1008;p59"/>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09" name="Google Shape;1009;p59"/>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10" name="Google Shape;1010;p59"/>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017" name="Google Shape;1017;p60"/>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800"/>
              <a:buNone/>
            </a:pPr>
            <a:r>
              <a:t/>
            </a:r>
            <a:endParaRPr/>
          </a:p>
          <a:p>
            <a:pPr indent="0" lvl="0" marL="0" rtl="0" algn="l">
              <a:lnSpc>
                <a:spcPct val="90000"/>
              </a:lnSpc>
              <a:spcBef>
                <a:spcPts val="800"/>
              </a:spcBef>
              <a:spcAft>
                <a:spcPts val="0"/>
              </a:spcAft>
              <a:buClr>
                <a:srgbClr val="002A41"/>
              </a:buClr>
              <a:buSzPts val="1200"/>
              <a:buNone/>
            </a:pPr>
            <a:r>
              <a:t/>
            </a:r>
            <a:endParaRPr sz="1200"/>
          </a:p>
          <a:p>
            <a:pPr indent="0" lvl="0" marL="0" rtl="0" algn="l">
              <a:lnSpc>
                <a:spcPct val="90000"/>
              </a:lnSpc>
              <a:spcBef>
                <a:spcPts val="800"/>
              </a:spcBef>
              <a:spcAft>
                <a:spcPts val="0"/>
              </a:spcAft>
              <a:buClr>
                <a:srgbClr val="002A41"/>
              </a:buClr>
              <a:buSzPts val="1600"/>
              <a:buNone/>
            </a:pPr>
            <a:r>
              <a:rPr lang="en-US" sz="1600"/>
              <a:t>Deadlock occurs if all processes post a Synchronous send before a receive operation.</a:t>
            </a:r>
            <a:endParaRPr/>
          </a:p>
          <a:p>
            <a:pPr indent="0" lvl="0" marL="0" rtl="0" algn="l">
              <a:lnSpc>
                <a:spcPct val="90000"/>
              </a:lnSpc>
              <a:spcBef>
                <a:spcPts val="800"/>
              </a:spcBef>
              <a:spcAft>
                <a:spcPts val="0"/>
              </a:spcAft>
              <a:buClr>
                <a:srgbClr val="002A41"/>
              </a:buClr>
              <a:buSzPts val="1600"/>
              <a:buNone/>
            </a:pPr>
            <a:r>
              <a:rPr lang="en-US" sz="1600"/>
              <a:t>All processes will hang or ‘deadlock’, waiting for a receive that has never been posted.</a:t>
            </a:r>
            <a:endParaRPr/>
          </a:p>
          <a:p>
            <a:pPr indent="0" lvl="0" marL="0" rtl="0" algn="l">
              <a:lnSpc>
                <a:spcPct val="90000"/>
              </a:lnSpc>
              <a:spcBef>
                <a:spcPts val="800"/>
              </a:spcBef>
              <a:spcAft>
                <a:spcPts val="0"/>
              </a:spcAft>
              <a:buClr>
                <a:srgbClr val="002A41"/>
              </a:buClr>
              <a:buSzPts val="1600"/>
              <a:buNone/>
            </a:pPr>
            <a:r>
              <a:rPr lang="en-US" sz="1600"/>
              <a:t>		A new type of bug for programmers to be aware of.</a:t>
            </a:r>
            <a:endParaRPr/>
          </a:p>
        </p:txBody>
      </p:sp>
      <p:grpSp>
        <p:nvGrpSpPr>
          <p:cNvPr id="1018" name="Google Shape;1018;p60"/>
          <p:cNvGrpSpPr/>
          <p:nvPr/>
        </p:nvGrpSpPr>
        <p:grpSpPr>
          <a:xfrm>
            <a:off x="7901926" y="1417594"/>
            <a:ext cx="1249059" cy="3731954"/>
            <a:chOff x="7901926" y="1417594"/>
            <a:chExt cx="1249059" cy="3731954"/>
          </a:xfrm>
        </p:grpSpPr>
        <p:pic>
          <p:nvPicPr>
            <p:cNvPr id="1019" name="Google Shape;1019;p6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020" name="Google Shape;1020;p6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021" name="Google Shape;1021;p6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2" name="Google Shape;1022;p60"/>
          <p:cNvSpPr txBox="1"/>
          <p:nvPr/>
        </p:nvSpPr>
        <p:spPr>
          <a:xfrm>
            <a:off x="6458268" y="1743756"/>
            <a:ext cx="1847975" cy="30184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Deadlock</a:t>
            </a:r>
            <a:endParaRPr/>
          </a:p>
        </p:txBody>
      </p:sp>
      <p:grpSp>
        <p:nvGrpSpPr>
          <p:cNvPr id="1023" name="Google Shape;1023;p60"/>
          <p:cNvGrpSpPr/>
          <p:nvPr/>
        </p:nvGrpSpPr>
        <p:grpSpPr>
          <a:xfrm>
            <a:off x="1538797" y="903764"/>
            <a:ext cx="656518" cy="639396"/>
            <a:chOff x="1056" y="1968"/>
            <a:chExt cx="432" cy="432"/>
          </a:xfrm>
        </p:grpSpPr>
        <p:sp>
          <p:nvSpPr>
            <p:cNvPr id="1024" name="Google Shape;1024;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1026" name="Google Shape;1026;p60"/>
          <p:cNvGrpSpPr/>
          <p:nvPr/>
        </p:nvGrpSpPr>
        <p:grpSpPr>
          <a:xfrm>
            <a:off x="3519997" y="2961164"/>
            <a:ext cx="656518" cy="639396"/>
            <a:chOff x="1056" y="1968"/>
            <a:chExt cx="432" cy="432"/>
          </a:xfrm>
        </p:grpSpPr>
        <p:sp>
          <p:nvSpPr>
            <p:cNvPr id="1027" name="Google Shape;1027;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grpSp>
      <p:grpSp>
        <p:nvGrpSpPr>
          <p:cNvPr id="1029" name="Google Shape;1029;p60"/>
          <p:cNvGrpSpPr/>
          <p:nvPr/>
        </p:nvGrpSpPr>
        <p:grpSpPr>
          <a:xfrm>
            <a:off x="3443797" y="751364"/>
            <a:ext cx="656518" cy="639396"/>
            <a:chOff x="1056" y="1968"/>
            <a:chExt cx="432" cy="432"/>
          </a:xfrm>
        </p:grpSpPr>
        <p:sp>
          <p:nvSpPr>
            <p:cNvPr id="1030" name="Google Shape;1030;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grpSp>
      <p:grpSp>
        <p:nvGrpSpPr>
          <p:cNvPr id="1032" name="Google Shape;1032;p60"/>
          <p:cNvGrpSpPr/>
          <p:nvPr/>
        </p:nvGrpSpPr>
        <p:grpSpPr>
          <a:xfrm>
            <a:off x="5424997" y="2580164"/>
            <a:ext cx="656518" cy="639396"/>
            <a:chOff x="1056" y="1968"/>
            <a:chExt cx="432" cy="432"/>
          </a:xfrm>
        </p:grpSpPr>
        <p:sp>
          <p:nvSpPr>
            <p:cNvPr id="1033" name="Google Shape;1033;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grpSp>
      <p:grpSp>
        <p:nvGrpSpPr>
          <p:cNvPr id="1035" name="Google Shape;1035;p60"/>
          <p:cNvGrpSpPr/>
          <p:nvPr/>
        </p:nvGrpSpPr>
        <p:grpSpPr>
          <a:xfrm>
            <a:off x="1538797" y="2580164"/>
            <a:ext cx="656518" cy="639396"/>
            <a:chOff x="1056" y="1968"/>
            <a:chExt cx="432" cy="432"/>
          </a:xfrm>
        </p:grpSpPr>
        <p:sp>
          <p:nvSpPr>
            <p:cNvPr id="1036" name="Google Shape;1036;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grpSp>
      <p:grpSp>
        <p:nvGrpSpPr>
          <p:cNvPr id="1038" name="Google Shape;1038;p60"/>
          <p:cNvGrpSpPr/>
          <p:nvPr/>
        </p:nvGrpSpPr>
        <p:grpSpPr>
          <a:xfrm>
            <a:off x="5348797" y="903764"/>
            <a:ext cx="656518" cy="639396"/>
            <a:chOff x="1056" y="1968"/>
            <a:chExt cx="432" cy="432"/>
          </a:xfrm>
        </p:grpSpPr>
        <p:sp>
          <p:nvSpPr>
            <p:cNvPr id="1039" name="Google Shape;1039;p60"/>
            <p:cNvSpPr/>
            <p:nvPr/>
          </p:nvSpPr>
          <p:spPr>
            <a:xfrm>
              <a:off x="1056" y="1968"/>
              <a:ext cx="432" cy="432"/>
            </a:xfrm>
            <a:prstGeom prst="ellipse">
              <a:avLst/>
            </a:prstGeom>
            <a:solidFill>
              <a:schemeClr val="accen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p60"/>
            <p:cNvSpPr txBox="1"/>
            <p:nvPr/>
          </p:nvSpPr>
          <p:spPr>
            <a:xfrm>
              <a:off x="1152" y="201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grpSp>
      <p:sp>
        <p:nvSpPr>
          <p:cNvPr id="1041" name="Google Shape;1041;p60"/>
          <p:cNvSpPr/>
          <p:nvPr/>
        </p:nvSpPr>
        <p:spPr>
          <a:xfrm>
            <a:off x="1330998" y="738159"/>
            <a:ext cx="4960355" cy="2841760"/>
          </a:xfrm>
          <a:prstGeom prst="roundRect">
            <a:avLst>
              <a:gd fmla="val 35329"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60"/>
          <p:cNvSpPr txBox="1"/>
          <p:nvPr/>
        </p:nvSpPr>
        <p:spPr>
          <a:xfrm>
            <a:off x="2499232" y="1966161"/>
            <a:ext cx="2699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MPI_COMM_WORLD</a:t>
            </a:r>
            <a:endParaRPr sz="1800">
              <a:solidFill>
                <a:schemeClr val="dk1"/>
              </a:solidFill>
              <a:latin typeface="Calibri"/>
              <a:ea typeface="Calibri"/>
              <a:cs typeface="Calibri"/>
              <a:sym typeface="Calibri"/>
            </a:endParaRPr>
          </a:p>
        </p:txBody>
      </p:sp>
      <p:cxnSp>
        <p:nvCxnSpPr>
          <p:cNvPr id="1043" name="Google Shape;1043;p60"/>
          <p:cNvCxnSpPr/>
          <p:nvPr/>
        </p:nvCxnSpPr>
        <p:spPr>
          <a:xfrm flipH="1" rot="10800000">
            <a:off x="2383573" y="1045893"/>
            <a:ext cx="948304" cy="142088"/>
          </a:xfrm>
          <a:prstGeom prst="straightConnector1">
            <a:avLst/>
          </a:prstGeom>
          <a:noFill/>
          <a:ln cap="flat" cmpd="sng" w="9525">
            <a:solidFill>
              <a:schemeClr val="dk1"/>
            </a:solidFill>
            <a:prstDash val="dot"/>
            <a:round/>
            <a:headEnd len="med" w="med" type="none"/>
            <a:tailEnd len="med" w="med" type="triangle"/>
          </a:ln>
        </p:spPr>
      </p:cxnSp>
      <p:grpSp>
        <p:nvGrpSpPr>
          <p:cNvPr id="1044" name="Google Shape;1044;p60"/>
          <p:cNvGrpSpPr/>
          <p:nvPr/>
        </p:nvGrpSpPr>
        <p:grpSpPr>
          <a:xfrm>
            <a:off x="5496265" y="1809361"/>
            <a:ext cx="437678" cy="213132"/>
            <a:chOff x="192" y="2496"/>
            <a:chExt cx="336" cy="240"/>
          </a:xfrm>
        </p:grpSpPr>
        <p:sp>
          <p:nvSpPr>
            <p:cNvPr id="1045" name="Google Shape;1045;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46" name="Google Shape;1046;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47" name="Google Shape;1047;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nvGrpSpPr>
          <p:cNvPr id="1048" name="Google Shape;1048;p60"/>
          <p:cNvGrpSpPr/>
          <p:nvPr/>
        </p:nvGrpSpPr>
        <p:grpSpPr>
          <a:xfrm>
            <a:off x="4658065" y="3028561"/>
            <a:ext cx="437678" cy="213132"/>
            <a:chOff x="192" y="2496"/>
            <a:chExt cx="336" cy="240"/>
          </a:xfrm>
        </p:grpSpPr>
        <p:sp>
          <p:nvSpPr>
            <p:cNvPr id="1049" name="Google Shape;1049;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50" name="Google Shape;1050;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51" name="Google Shape;1051;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cxnSp>
        <p:nvCxnSpPr>
          <p:cNvPr id="1052" name="Google Shape;1052;p60"/>
          <p:cNvCxnSpPr/>
          <p:nvPr/>
        </p:nvCxnSpPr>
        <p:spPr>
          <a:xfrm>
            <a:off x="5715000" y="1652559"/>
            <a:ext cx="0" cy="762000"/>
          </a:xfrm>
          <a:prstGeom prst="straightConnector1">
            <a:avLst/>
          </a:prstGeom>
          <a:noFill/>
          <a:ln cap="flat" cmpd="sng" w="9525">
            <a:solidFill>
              <a:schemeClr val="dk1"/>
            </a:solidFill>
            <a:prstDash val="dot"/>
            <a:round/>
            <a:headEnd len="med" w="med" type="none"/>
            <a:tailEnd len="med" w="med" type="triangle"/>
          </a:ln>
        </p:spPr>
      </p:cxnSp>
      <p:cxnSp>
        <p:nvCxnSpPr>
          <p:cNvPr id="1053" name="Google Shape;1053;p60"/>
          <p:cNvCxnSpPr/>
          <p:nvPr/>
        </p:nvCxnSpPr>
        <p:spPr>
          <a:xfrm rot="10800000">
            <a:off x="1828800" y="1652559"/>
            <a:ext cx="0" cy="762000"/>
          </a:xfrm>
          <a:prstGeom prst="straightConnector1">
            <a:avLst/>
          </a:prstGeom>
          <a:noFill/>
          <a:ln cap="flat" cmpd="sng" w="9525">
            <a:solidFill>
              <a:schemeClr val="dk1"/>
            </a:solidFill>
            <a:prstDash val="dot"/>
            <a:round/>
            <a:headEnd len="med" w="med" type="none"/>
            <a:tailEnd len="med" w="med" type="triangle"/>
          </a:ln>
        </p:spPr>
      </p:cxnSp>
      <p:cxnSp>
        <p:nvCxnSpPr>
          <p:cNvPr id="1054" name="Google Shape;1054;p60"/>
          <p:cNvCxnSpPr/>
          <p:nvPr/>
        </p:nvCxnSpPr>
        <p:spPr>
          <a:xfrm>
            <a:off x="4288573" y="1045893"/>
            <a:ext cx="948304" cy="142088"/>
          </a:xfrm>
          <a:prstGeom prst="straightConnector1">
            <a:avLst/>
          </a:prstGeom>
          <a:noFill/>
          <a:ln cap="flat" cmpd="sng" w="9525">
            <a:solidFill>
              <a:schemeClr val="dk1"/>
            </a:solidFill>
            <a:prstDash val="dot"/>
            <a:round/>
            <a:headEnd len="med" w="med" type="none"/>
            <a:tailEnd len="med" w="med" type="triangle"/>
          </a:ln>
        </p:spPr>
      </p:cxnSp>
      <p:cxnSp>
        <p:nvCxnSpPr>
          <p:cNvPr id="1055" name="Google Shape;1055;p60"/>
          <p:cNvCxnSpPr/>
          <p:nvPr/>
        </p:nvCxnSpPr>
        <p:spPr>
          <a:xfrm flipH="1">
            <a:off x="4363127" y="3028561"/>
            <a:ext cx="875357" cy="213132"/>
          </a:xfrm>
          <a:prstGeom prst="straightConnector1">
            <a:avLst/>
          </a:prstGeom>
          <a:noFill/>
          <a:ln cap="flat" cmpd="sng" w="9525">
            <a:solidFill>
              <a:schemeClr val="dk1"/>
            </a:solidFill>
            <a:prstDash val="dot"/>
            <a:round/>
            <a:headEnd len="med" w="med" type="none"/>
            <a:tailEnd len="med" w="med" type="triangle"/>
          </a:ln>
        </p:spPr>
      </p:cxnSp>
      <p:cxnSp>
        <p:nvCxnSpPr>
          <p:cNvPr id="1056" name="Google Shape;1056;p60"/>
          <p:cNvCxnSpPr/>
          <p:nvPr/>
        </p:nvCxnSpPr>
        <p:spPr>
          <a:xfrm rot="10800000">
            <a:off x="2307372" y="3104761"/>
            <a:ext cx="948304" cy="213132"/>
          </a:xfrm>
          <a:prstGeom prst="straightConnector1">
            <a:avLst/>
          </a:prstGeom>
          <a:noFill/>
          <a:ln cap="flat" cmpd="sng" w="9525">
            <a:solidFill>
              <a:schemeClr val="dk1"/>
            </a:solidFill>
            <a:prstDash val="dot"/>
            <a:round/>
            <a:headEnd len="med" w="med" type="none"/>
            <a:tailEnd len="med" w="med" type="triangle"/>
          </a:ln>
        </p:spPr>
      </p:cxnSp>
      <p:grpSp>
        <p:nvGrpSpPr>
          <p:cNvPr id="1057" name="Google Shape;1057;p60"/>
          <p:cNvGrpSpPr/>
          <p:nvPr/>
        </p:nvGrpSpPr>
        <p:grpSpPr>
          <a:xfrm>
            <a:off x="4505665" y="971161"/>
            <a:ext cx="437678" cy="213132"/>
            <a:chOff x="192" y="2496"/>
            <a:chExt cx="336" cy="240"/>
          </a:xfrm>
        </p:grpSpPr>
        <p:sp>
          <p:nvSpPr>
            <p:cNvPr id="1058" name="Google Shape;1058;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59" name="Google Shape;1059;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60" name="Google Shape;1060;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nvGrpSpPr>
          <p:cNvPr id="1061" name="Google Shape;1061;p60"/>
          <p:cNvGrpSpPr/>
          <p:nvPr/>
        </p:nvGrpSpPr>
        <p:grpSpPr>
          <a:xfrm>
            <a:off x="2600665" y="971161"/>
            <a:ext cx="437678" cy="213132"/>
            <a:chOff x="192" y="2496"/>
            <a:chExt cx="336" cy="240"/>
          </a:xfrm>
        </p:grpSpPr>
        <p:sp>
          <p:nvSpPr>
            <p:cNvPr id="1062" name="Google Shape;1062;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63" name="Google Shape;1063;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64" name="Google Shape;1064;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nvGrpSpPr>
          <p:cNvPr id="1065" name="Google Shape;1065;p60"/>
          <p:cNvGrpSpPr/>
          <p:nvPr/>
        </p:nvGrpSpPr>
        <p:grpSpPr>
          <a:xfrm>
            <a:off x="1610065" y="2037961"/>
            <a:ext cx="437678" cy="213132"/>
            <a:chOff x="192" y="2496"/>
            <a:chExt cx="336" cy="240"/>
          </a:xfrm>
        </p:grpSpPr>
        <p:sp>
          <p:nvSpPr>
            <p:cNvPr id="1066" name="Google Shape;1066;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67" name="Google Shape;1067;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68" name="Google Shape;1068;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grpSp>
        <p:nvGrpSpPr>
          <p:cNvPr id="1069" name="Google Shape;1069;p60"/>
          <p:cNvGrpSpPr/>
          <p:nvPr/>
        </p:nvGrpSpPr>
        <p:grpSpPr>
          <a:xfrm>
            <a:off x="2600665" y="3104761"/>
            <a:ext cx="437678" cy="213132"/>
            <a:chOff x="192" y="2496"/>
            <a:chExt cx="336" cy="240"/>
          </a:xfrm>
        </p:grpSpPr>
        <p:sp>
          <p:nvSpPr>
            <p:cNvPr id="1070" name="Google Shape;1070;p60"/>
            <p:cNvSpPr/>
            <p:nvPr/>
          </p:nvSpPr>
          <p:spPr>
            <a:xfrm>
              <a:off x="192" y="2496"/>
              <a:ext cx="336"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71" name="Google Shape;1071;p60"/>
            <p:cNvCxnSpPr/>
            <p:nvPr/>
          </p:nvCxnSpPr>
          <p:spPr>
            <a:xfrm rot="10800000">
              <a:off x="192" y="2496"/>
              <a:ext cx="192" cy="96"/>
            </a:xfrm>
            <a:prstGeom prst="straightConnector1">
              <a:avLst/>
            </a:prstGeom>
            <a:noFill/>
            <a:ln cap="flat" cmpd="sng" w="9525">
              <a:solidFill>
                <a:schemeClr val="dk1"/>
              </a:solidFill>
              <a:prstDash val="solid"/>
              <a:round/>
              <a:headEnd len="med" w="med" type="none"/>
              <a:tailEnd len="med" w="med" type="none"/>
            </a:ln>
          </p:spPr>
        </p:cxnSp>
        <p:cxnSp>
          <p:nvCxnSpPr>
            <p:cNvPr id="1072" name="Google Shape;1072;p60"/>
            <p:cNvCxnSpPr/>
            <p:nvPr/>
          </p:nvCxnSpPr>
          <p:spPr>
            <a:xfrm flipH="1" rot="10800000">
              <a:off x="384" y="2496"/>
              <a:ext cx="144" cy="96"/>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6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079" name="Google Shape;1079;p61"/>
          <p:cNvSpPr txBox="1"/>
          <p:nvPr>
            <p:ph idx="1" type="body"/>
          </p:nvPr>
        </p:nvSpPr>
        <p:spPr>
          <a:xfrm>
            <a:off x="620059" y="915626"/>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800"/>
              <a:buNone/>
            </a:pPr>
            <a:r>
              <a:rPr lang="en-US"/>
              <a:t>Deadlock avoidance: carry out non-blocking communication</a:t>
            </a:r>
            <a:endParaRPr/>
          </a:p>
          <a:p>
            <a:pPr indent="0" lvl="0" marL="0" rtl="0" algn="l">
              <a:spcBef>
                <a:spcPts val="800"/>
              </a:spcBef>
              <a:spcAft>
                <a:spcPts val="0"/>
              </a:spcAft>
              <a:buClr>
                <a:srgbClr val="002A41"/>
              </a:buClr>
              <a:buSzPts val="1800"/>
              <a:buNone/>
            </a:pPr>
            <a:r>
              <a:t/>
            </a:r>
            <a:endParaRPr/>
          </a:p>
          <a:p>
            <a:pPr indent="0" lvl="0" marL="0" rtl="0" algn="l">
              <a:spcBef>
                <a:spcPts val="800"/>
              </a:spcBef>
              <a:spcAft>
                <a:spcPts val="0"/>
              </a:spcAft>
              <a:buClr>
                <a:srgbClr val="002A41"/>
              </a:buClr>
              <a:buSzPts val="1800"/>
              <a:buNone/>
            </a:pPr>
            <a:r>
              <a:t/>
            </a:r>
            <a:endParaRPr/>
          </a:p>
          <a:p>
            <a:pPr indent="0" lvl="0" marL="0" rtl="0" algn="l">
              <a:spcBef>
                <a:spcPts val="800"/>
              </a:spcBef>
              <a:spcAft>
                <a:spcPts val="0"/>
              </a:spcAft>
              <a:buClr>
                <a:srgbClr val="002A41"/>
              </a:buClr>
              <a:buSzPts val="1800"/>
              <a:buNone/>
            </a:pPr>
            <a:r>
              <a:t/>
            </a:r>
            <a:endParaRPr/>
          </a:p>
          <a:p>
            <a:pPr indent="0" lvl="0" marL="0" rtl="0" algn="l">
              <a:spcBef>
                <a:spcPts val="800"/>
              </a:spcBef>
              <a:spcAft>
                <a:spcPts val="0"/>
              </a:spcAft>
              <a:buClr>
                <a:srgbClr val="002A41"/>
              </a:buClr>
              <a:buSzPts val="1800"/>
              <a:buNone/>
            </a:pPr>
            <a:r>
              <a:t/>
            </a:r>
            <a:endParaRPr/>
          </a:p>
          <a:p>
            <a:pPr indent="0" lvl="0" marL="0" rtl="0" algn="l">
              <a:spcBef>
                <a:spcPts val="800"/>
              </a:spcBef>
              <a:spcAft>
                <a:spcPts val="0"/>
              </a:spcAft>
              <a:buClr>
                <a:srgbClr val="002A41"/>
              </a:buClr>
              <a:buSzPts val="1600"/>
              <a:buNone/>
            </a:pPr>
            <a:r>
              <a:rPr lang="en-US" sz="1600"/>
              <a:t>Relies upon a ‘request’ handle</a:t>
            </a:r>
            <a:endParaRPr/>
          </a:p>
          <a:p>
            <a:pPr indent="-285750" lvl="0" marL="285750" rtl="0" algn="l">
              <a:spcBef>
                <a:spcPts val="800"/>
              </a:spcBef>
              <a:spcAft>
                <a:spcPts val="0"/>
              </a:spcAft>
              <a:buClr>
                <a:srgbClr val="002A41"/>
              </a:buClr>
              <a:buSzPts val="1600"/>
              <a:buFont typeface="Arial"/>
              <a:buChar char="•"/>
            </a:pPr>
            <a:r>
              <a:rPr lang="en-US" sz="1600"/>
              <a:t>Allocated when a communication is initiated.</a:t>
            </a:r>
            <a:endParaRPr/>
          </a:p>
          <a:p>
            <a:pPr indent="-285750" lvl="0" marL="285750" rtl="0" algn="l">
              <a:spcBef>
                <a:spcPts val="800"/>
              </a:spcBef>
              <a:spcAft>
                <a:spcPts val="0"/>
              </a:spcAft>
              <a:buClr>
                <a:srgbClr val="002A41"/>
              </a:buClr>
              <a:buSzPts val="1600"/>
              <a:buFont typeface="Arial"/>
              <a:buChar char="•"/>
            </a:pPr>
            <a:r>
              <a:rPr lang="en-US" sz="1600"/>
              <a:t>Can be queried to test whether non-blocking operation has been completed.</a:t>
            </a:r>
            <a:endParaRPr/>
          </a:p>
          <a:p>
            <a:pPr indent="-285750" lvl="0" marL="285750" rtl="0" algn="l">
              <a:spcBef>
                <a:spcPts val="800"/>
              </a:spcBef>
              <a:spcAft>
                <a:spcPts val="0"/>
              </a:spcAft>
              <a:buClr>
                <a:srgbClr val="002A41"/>
              </a:buClr>
              <a:buSzPts val="1600"/>
              <a:buFont typeface="Arial"/>
              <a:buChar char="•"/>
            </a:pPr>
            <a:r>
              <a:rPr lang="en-US" sz="1600"/>
              <a:t>A non-blocking call followed by an explicit wait, is identical to the blocking communication.</a:t>
            </a:r>
            <a:endParaRPr/>
          </a:p>
          <a:p>
            <a:pPr indent="0" lvl="0" marL="0" rtl="0" algn="l">
              <a:spcBef>
                <a:spcPts val="800"/>
              </a:spcBef>
              <a:spcAft>
                <a:spcPts val="0"/>
              </a:spcAft>
              <a:buClr>
                <a:srgbClr val="002A41"/>
              </a:buClr>
              <a:buSzPts val="1600"/>
              <a:buNone/>
            </a:pPr>
            <a:r>
              <a:rPr lang="en-US" sz="1600"/>
              <a:t>	</a:t>
            </a:r>
            <a:endParaRPr sz="1600">
              <a:solidFill>
                <a:schemeClr val="dk1"/>
              </a:solidFill>
              <a:latin typeface="Courier New"/>
              <a:ea typeface="Courier New"/>
              <a:cs typeface="Courier New"/>
              <a:sym typeface="Courier New"/>
            </a:endParaRPr>
          </a:p>
        </p:txBody>
      </p:sp>
      <p:grpSp>
        <p:nvGrpSpPr>
          <p:cNvPr id="1080" name="Google Shape;1080;p61"/>
          <p:cNvGrpSpPr/>
          <p:nvPr/>
        </p:nvGrpSpPr>
        <p:grpSpPr>
          <a:xfrm>
            <a:off x="7901926" y="1417594"/>
            <a:ext cx="1249059" cy="3731954"/>
            <a:chOff x="7901926" y="1417594"/>
            <a:chExt cx="1249059" cy="3731954"/>
          </a:xfrm>
        </p:grpSpPr>
        <p:pic>
          <p:nvPicPr>
            <p:cNvPr id="1081" name="Google Shape;1081;p6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082" name="Google Shape;1082;p6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083" name="Google Shape;1083;p6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1084" name="Google Shape;1084;p61"/>
          <p:cNvGraphicFramePr/>
          <p:nvPr/>
        </p:nvGraphicFramePr>
        <p:xfrm>
          <a:off x="616713" y="1230932"/>
          <a:ext cx="3000000" cy="3000000"/>
        </p:xfrm>
        <a:graphic>
          <a:graphicData uri="http://schemas.openxmlformats.org/drawingml/2006/table">
            <a:tbl>
              <a:tblPr bandRow="1" firstRow="1">
                <a:noFill/>
                <a:tableStyleId>{716E05FF-F639-4E1B-88A7-71758450E43B}</a:tableStyleId>
              </a:tblPr>
              <a:tblGrid>
                <a:gridCol w="3592200"/>
                <a:gridCol w="3592200"/>
              </a:tblGrid>
              <a:tr h="228600">
                <a:tc>
                  <a:txBody>
                    <a:bodyPr/>
                    <a:lstStyle/>
                    <a:p>
                      <a:pPr indent="0" lvl="0" marL="0" marR="0" rtl="0" algn="ctr">
                        <a:spcBef>
                          <a:spcPts val="0"/>
                        </a:spcBef>
                        <a:spcAft>
                          <a:spcPts val="0"/>
                        </a:spcAft>
                        <a:buNone/>
                      </a:pPr>
                      <a:r>
                        <a:rPr lang="en-US" sz="1800"/>
                        <a:t>Sending process</a:t>
                      </a:r>
                      <a:endParaRPr/>
                    </a:p>
                  </a:txBody>
                  <a:tcPr marT="45725" marB="45725" marR="91450" marL="91450"/>
                </a:tc>
                <a:tc>
                  <a:txBody>
                    <a:bodyPr/>
                    <a:lstStyle/>
                    <a:p>
                      <a:pPr indent="0" lvl="0" marL="0" marR="0" rtl="0" algn="ctr">
                        <a:spcBef>
                          <a:spcPts val="0"/>
                        </a:spcBef>
                        <a:spcAft>
                          <a:spcPts val="0"/>
                        </a:spcAft>
                        <a:buNone/>
                      </a:pPr>
                      <a:r>
                        <a:rPr lang="en-US" sz="1800"/>
                        <a:t>Receiving process</a:t>
                      </a:r>
                      <a:endParaRPr/>
                    </a:p>
                  </a:txBody>
                  <a:tcPr marT="45725" marB="45725" marR="91450" marL="91450"/>
                </a:tc>
              </a:tr>
              <a:tr h="370850">
                <a:tc>
                  <a:txBody>
                    <a:bodyPr/>
                    <a:lstStyle/>
                    <a:p>
                      <a:pPr indent="0" lvl="0" marL="0" marR="0" rtl="0" algn="l">
                        <a:spcBef>
                          <a:spcPts val="0"/>
                        </a:spcBef>
                        <a:spcAft>
                          <a:spcPts val="0"/>
                        </a:spcAft>
                        <a:buNone/>
                      </a:pPr>
                      <a:r>
                        <a:rPr lang="en-US" sz="1400"/>
                        <a:t>Initiate send, non-blocking (</a:t>
                      </a:r>
                      <a:r>
                        <a:rPr lang="en-US" sz="1400">
                          <a:latin typeface="Courier New"/>
                          <a:ea typeface="Courier New"/>
                          <a:cs typeface="Courier New"/>
                          <a:sym typeface="Courier New"/>
                        </a:rPr>
                        <a:t>MPI_Issend</a:t>
                      </a:r>
                      <a:r>
                        <a:rPr lang="en-US" sz="1400"/>
                        <a:t>)</a:t>
                      </a:r>
                      <a:endParaRPr/>
                    </a:p>
                  </a:txBody>
                  <a:tcPr marT="45725" marB="45725" marR="91450" marL="91450"/>
                </a:tc>
                <a:tc>
                  <a:txBody>
                    <a:bodyPr/>
                    <a:lstStyle/>
                    <a:p>
                      <a:pPr indent="0" lvl="0" marL="0" marR="0" rtl="0" algn="l">
                        <a:spcBef>
                          <a:spcPts val="0"/>
                        </a:spcBef>
                        <a:spcAft>
                          <a:spcPts val="0"/>
                        </a:spcAft>
                        <a:buNone/>
                      </a:pPr>
                      <a:r>
                        <a:rPr lang="en-US" sz="1400"/>
                        <a:t>Initiate receive, non-blocking (</a:t>
                      </a:r>
                      <a:r>
                        <a:rPr lang="en-US" sz="1400">
                          <a:latin typeface="Courier New"/>
                          <a:ea typeface="Courier New"/>
                          <a:cs typeface="Courier New"/>
                          <a:sym typeface="Courier New"/>
                        </a:rPr>
                        <a:t>MPI_Irecv</a:t>
                      </a:r>
                      <a:r>
                        <a:rPr lang="en-US" sz="1400"/>
                        <a:t>)</a:t>
                      </a:r>
                      <a:endParaRPr/>
                    </a:p>
                  </a:txBody>
                  <a:tcPr marT="45725" marB="45725" marR="91450" marL="91450"/>
                </a:tc>
              </a:tr>
              <a:tr h="370850">
                <a:tc>
                  <a:txBody>
                    <a:bodyPr/>
                    <a:lstStyle/>
                    <a:p>
                      <a:pPr indent="0" lvl="0" marL="0" marR="0" rtl="0" algn="l">
                        <a:spcBef>
                          <a:spcPts val="0"/>
                        </a:spcBef>
                        <a:spcAft>
                          <a:spcPts val="0"/>
                        </a:spcAft>
                        <a:buNone/>
                      </a:pPr>
                      <a:r>
                        <a:rPr lang="en-US" sz="1400"/>
                        <a:t>Perform other tasks</a:t>
                      </a:r>
                      <a:endParaRPr/>
                    </a:p>
                  </a:txBody>
                  <a:tcPr marT="45725" marB="45725" marR="91450" marL="91450"/>
                </a:tc>
                <a:tc>
                  <a:txBody>
                    <a:bodyPr/>
                    <a:lstStyle/>
                    <a:p>
                      <a:pPr indent="0" lvl="0" marL="0" marR="0" rtl="0" algn="l">
                        <a:spcBef>
                          <a:spcPts val="0"/>
                        </a:spcBef>
                        <a:spcAft>
                          <a:spcPts val="0"/>
                        </a:spcAft>
                        <a:buNone/>
                      </a:pPr>
                      <a:r>
                        <a:rPr lang="en-US" sz="1400"/>
                        <a:t>Perform other tasks</a:t>
                      </a:r>
                      <a:endParaRPr/>
                    </a:p>
                  </a:txBody>
                  <a:tcPr marT="45725" marB="45725" marR="91450" marL="91450"/>
                </a:tc>
              </a:tr>
              <a:tr h="370850">
                <a:tc>
                  <a:txBody>
                    <a:bodyPr/>
                    <a:lstStyle/>
                    <a:p>
                      <a:pPr indent="0" lvl="0" marL="0" marR="0" rtl="0" algn="l">
                        <a:spcBef>
                          <a:spcPts val="0"/>
                        </a:spcBef>
                        <a:spcAft>
                          <a:spcPts val="0"/>
                        </a:spcAft>
                        <a:buNone/>
                      </a:pPr>
                      <a:r>
                        <a:rPr lang="en-US" sz="1400"/>
                        <a:t>Wait for completion (</a:t>
                      </a:r>
                      <a:r>
                        <a:rPr lang="en-US" sz="1400">
                          <a:latin typeface="Courier New"/>
                          <a:ea typeface="Courier New"/>
                          <a:cs typeface="Courier New"/>
                          <a:sym typeface="Courier New"/>
                        </a:rPr>
                        <a:t>MPI_Wait</a:t>
                      </a:r>
                      <a:r>
                        <a:rPr lang="en-US" sz="1400"/>
                        <a:t>) </a:t>
                      </a:r>
                      <a:endParaRPr/>
                    </a:p>
                  </a:txBody>
                  <a:tcPr marT="45725" marB="45725" marR="91450" marL="91450"/>
                </a:tc>
                <a:tc>
                  <a:txBody>
                    <a:bodyPr/>
                    <a:lstStyle/>
                    <a:p>
                      <a:pPr indent="0" lvl="0" marL="0" marR="0" rtl="0" algn="l">
                        <a:spcBef>
                          <a:spcPts val="0"/>
                        </a:spcBef>
                        <a:spcAft>
                          <a:spcPts val="0"/>
                        </a:spcAft>
                        <a:buNone/>
                      </a:pPr>
                      <a:r>
                        <a:rPr lang="en-US" sz="1400"/>
                        <a:t>Wait or test for completion (</a:t>
                      </a:r>
                      <a:r>
                        <a:rPr lang="en-US" sz="1400">
                          <a:latin typeface="Courier New"/>
                          <a:ea typeface="Courier New"/>
                          <a:cs typeface="Courier New"/>
                          <a:sym typeface="Courier New"/>
                        </a:rPr>
                        <a:t>MPI_Test</a:t>
                      </a:r>
                      <a:r>
                        <a:rPr lang="en-US" sz="1400"/>
                        <a:t>)</a:t>
                      </a:r>
                      <a:endParaRPr/>
                    </a:p>
                  </a:txBody>
                  <a:tcPr marT="45725" marB="45725" marR="91450" marL="9145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6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091" name="Google Shape;1091;p62"/>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800"/>
              <a:buNone/>
            </a:pPr>
            <a:r>
              <a:rPr lang="en-US">
                <a:latin typeface="Arial"/>
                <a:ea typeface="Arial"/>
                <a:cs typeface="Arial"/>
                <a:sym typeface="Arial"/>
              </a:rPr>
              <a:t>Deadlock avoidance 2:</a:t>
            </a:r>
            <a:br>
              <a:rPr lang="en-US">
                <a:latin typeface="Arial"/>
                <a:ea typeface="Arial"/>
                <a:cs typeface="Arial"/>
                <a:sym typeface="Arial"/>
              </a:rPr>
            </a:br>
            <a:endParaRPr>
              <a:latin typeface="Arial"/>
              <a:ea typeface="Arial"/>
              <a:cs typeface="Arial"/>
              <a:sym typeface="Arial"/>
            </a:endParaRPr>
          </a:p>
          <a:p>
            <a:pPr indent="0" lvl="0" marL="0" rtl="0" algn="l">
              <a:spcBef>
                <a:spcPts val="800"/>
              </a:spcBef>
              <a:spcAft>
                <a:spcPts val="0"/>
              </a:spcAft>
              <a:buClr>
                <a:srgbClr val="002A41"/>
              </a:buClr>
              <a:buSzPts val="1800"/>
              <a:buNone/>
            </a:pPr>
            <a:r>
              <a:rPr lang="en-US">
                <a:latin typeface="Courier New"/>
                <a:ea typeface="Courier New"/>
                <a:cs typeface="Courier New"/>
                <a:sym typeface="Courier New"/>
              </a:rPr>
              <a:t>MPI_Send</a:t>
            </a:r>
            <a:r>
              <a:rPr lang="en-US"/>
              <a:t> and</a:t>
            </a:r>
            <a:r>
              <a:rPr lang="en-US">
                <a:latin typeface="Courier New"/>
                <a:ea typeface="Courier New"/>
                <a:cs typeface="Courier New"/>
                <a:sym typeface="Courier New"/>
              </a:rPr>
              <a:t> MPI_Recv </a:t>
            </a:r>
            <a:r>
              <a:rPr lang="en-US"/>
              <a:t>can be carefully ordered to avoid deadlocks. This can be difficult and time consuming.</a:t>
            </a:r>
            <a:endParaRPr sz="600"/>
          </a:p>
          <a:p>
            <a:pPr indent="0" lvl="0" marL="0" rtl="0" algn="l">
              <a:spcBef>
                <a:spcPts val="800"/>
              </a:spcBef>
              <a:spcAft>
                <a:spcPts val="0"/>
              </a:spcAft>
              <a:buClr>
                <a:srgbClr val="002A41"/>
              </a:buClr>
              <a:buSzPts val="1800"/>
              <a:buNone/>
            </a:pPr>
            <a:br>
              <a:rPr lang="en-US"/>
            </a:br>
            <a:r>
              <a:rPr lang="en-US"/>
              <a:t>MPI also provides a very useful </a:t>
            </a:r>
            <a:r>
              <a:rPr i="1" lang="en-US"/>
              <a:t>combined</a:t>
            </a:r>
            <a:r>
              <a:rPr lang="en-US"/>
              <a:t> send and receive function, </a:t>
            </a:r>
            <a:r>
              <a:rPr lang="en-US">
                <a:latin typeface="Courier New"/>
                <a:ea typeface="Courier New"/>
                <a:cs typeface="Courier New"/>
                <a:sym typeface="Courier New"/>
              </a:rPr>
              <a:t>MPI_Sendrecv</a:t>
            </a:r>
            <a:r>
              <a:rPr lang="en-US"/>
              <a:t>, which is guaranteed not to deadlock.</a:t>
            </a:r>
            <a:endParaRPr/>
          </a:p>
          <a:p>
            <a:pPr indent="-288000" lvl="2" marL="576000" rtl="0" algn="l">
              <a:spcBef>
                <a:spcPts val="800"/>
              </a:spcBef>
              <a:spcAft>
                <a:spcPts val="0"/>
              </a:spcAft>
              <a:buClr>
                <a:srgbClr val="002A41"/>
              </a:buClr>
              <a:buSzPts val="1800"/>
              <a:buChar char="–"/>
            </a:pPr>
            <a:r>
              <a:rPr lang="en-US"/>
              <a:t>This routine sends a message and posts a receive, then blocks until the send data buffer is free and the receive data buffer has received its data.</a:t>
            </a:r>
            <a:endParaRPr/>
          </a:p>
          <a:p>
            <a:pPr indent="0" lvl="0" marL="0" rtl="0" algn="l">
              <a:lnSpc>
                <a:spcPct val="90000"/>
              </a:lnSpc>
              <a:spcBef>
                <a:spcPts val="0"/>
              </a:spcBef>
              <a:spcAft>
                <a:spcPts val="0"/>
              </a:spcAft>
              <a:buClr>
                <a:srgbClr val="002A41"/>
              </a:buClr>
              <a:buSzPts val="1800"/>
              <a:buNone/>
            </a:pPr>
            <a:r>
              <a:t/>
            </a:r>
            <a:endParaRPr>
              <a:solidFill>
                <a:schemeClr val="dk1"/>
              </a:solidFill>
              <a:latin typeface="Courier New"/>
              <a:ea typeface="Courier New"/>
              <a:cs typeface="Courier New"/>
              <a:sym typeface="Courier New"/>
            </a:endParaRPr>
          </a:p>
        </p:txBody>
      </p:sp>
      <p:grpSp>
        <p:nvGrpSpPr>
          <p:cNvPr id="1092" name="Google Shape;1092;p62"/>
          <p:cNvGrpSpPr/>
          <p:nvPr/>
        </p:nvGrpSpPr>
        <p:grpSpPr>
          <a:xfrm>
            <a:off x="7901926" y="1417594"/>
            <a:ext cx="1249059" cy="3731954"/>
            <a:chOff x="7901926" y="1417594"/>
            <a:chExt cx="1249059" cy="3731954"/>
          </a:xfrm>
        </p:grpSpPr>
        <p:pic>
          <p:nvPicPr>
            <p:cNvPr id="1093" name="Google Shape;1093;p6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094" name="Google Shape;1094;p6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095" name="Google Shape;1095;p6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102" name="Google Shape;1102;p63"/>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i="1" lang="en-US" sz="1600"/>
              <a:t>Recalling our fluid dynamics example</a:t>
            </a:r>
            <a:endParaRPr/>
          </a:p>
          <a:p>
            <a:pPr indent="-288000" lvl="1" marL="288000" rtl="0" algn="l">
              <a:spcBef>
                <a:spcPts val="800"/>
              </a:spcBef>
              <a:spcAft>
                <a:spcPts val="0"/>
              </a:spcAft>
              <a:buSzPts val="1600"/>
              <a:buFont typeface="Arial"/>
              <a:buChar char="•"/>
            </a:pPr>
            <a:r>
              <a:rPr lang="en-US" sz="1600"/>
              <a:t> When each processor has 1000 cells of our 8000-cell domain</a:t>
            </a:r>
            <a:endParaRPr/>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288000" lvl="1" marL="288000" rtl="0" algn="l">
              <a:spcBef>
                <a:spcPts val="800"/>
              </a:spcBef>
              <a:spcAft>
                <a:spcPts val="0"/>
              </a:spcAft>
              <a:buSzPts val="1600"/>
              <a:buFont typeface="Arial"/>
              <a:buChar char="•"/>
            </a:pPr>
            <a:r>
              <a:rPr lang="en-US" sz="1600"/>
              <a:t> </a:t>
            </a:r>
            <a:r>
              <a:rPr lang="en-US" sz="1600">
                <a:latin typeface="Courier New"/>
                <a:ea typeface="Courier New"/>
                <a:cs typeface="Courier New"/>
                <a:sym typeface="Courier New"/>
              </a:rPr>
              <a:t>MPI_Sendrecv</a:t>
            </a:r>
            <a:r>
              <a:rPr lang="en-US" sz="1600"/>
              <a:t> is a useful way of combining the transfer of all the border cells in one go i.e.</a:t>
            </a:r>
            <a:endParaRPr/>
          </a:p>
          <a:p>
            <a:pPr indent="0" lvl="0" marL="0" rtl="0" algn="ctr">
              <a:spcBef>
                <a:spcPts val="800"/>
              </a:spcBef>
              <a:spcAft>
                <a:spcPts val="0"/>
              </a:spcAft>
              <a:buClr>
                <a:srgbClr val="002A41"/>
              </a:buClr>
              <a:buSzPts val="1600"/>
              <a:buNone/>
            </a:pPr>
            <a:r>
              <a:rPr lang="en-US" sz="1600"/>
              <a:t>Border slice = 20x20 = 400 cells</a:t>
            </a:r>
            <a:br>
              <a:rPr lang="en-US" sz="1600"/>
            </a:br>
            <a:r>
              <a:rPr lang="en-US" sz="1600"/>
              <a:t>5 pieces of information per cell:</a:t>
            </a:r>
            <a:br>
              <a:rPr lang="en-US" sz="1600"/>
            </a:br>
            <a:r>
              <a:rPr lang="en-US" sz="1600"/>
              <a:t>Sending and receiving an array of 2000 variables simultaneously.</a:t>
            </a:r>
            <a:endParaRPr/>
          </a:p>
        </p:txBody>
      </p:sp>
      <p:grpSp>
        <p:nvGrpSpPr>
          <p:cNvPr id="1103" name="Google Shape;1103;p63"/>
          <p:cNvGrpSpPr/>
          <p:nvPr/>
        </p:nvGrpSpPr>
        <p:grpSpPr>
          <a:xfrm>
            <a:off x="7901926" y="1417594"/>
            <a:ext cx="1249059" cy="3731954"/>
            <a:chOff x="7901926" y="1417594"/>
            <a:chExt cx="1249059" cy="3731954"/>
          </a:xfrm>
        </p:grpSpPr>
        <p:pic>
          <p:nvPicPr>
            <p:cNvPr id="1104" name="Google Shape;1104;p6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05" name="Google Shape;1105;p6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06" name="Google Shape;1106;p6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box3.gif" id="1107" name="Google Shape;1107;p63"/>
          <p:cNvPicPr preferRelativeResize="0"/>
          <p:nvPr/>
        </p:nvPicPr>
        <p:blipFill rotWithShape="1">
          <a:blip r:embed="rId5">
            <a:alphaModFix/>
          </a:blip>
          <a:srcRect b="0" l="0" r="0" t="0"/>
          <a:stretch/>
        </p:blipFill>
        <p:spPr>
          <a:xfrm>
            <a:off x="2658753" y="1534732"/>
            <a:ext cx="2415889" cy="181571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114" name="Google Shape;1114;p64"/>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lang="en-US" sz="1400" u="sng"/>
              <a:t>MPI_Sendrecv</a:t>
            </a:r>
            <a:endParaRPr sz="1400" u="sng"/>
          </a:p>
          <a:p>
            <a:pPr indent="0" lvl="0" marL="0" rtl="0" algn="l">
              <a:spcBef>
                <a:spcPts val="800"/>
              </a:spcBef>
              <a:spcAft>
                <a:spcPts val="0"/>
              </a:spcAft>
              <a:buClr>
                <a:srgbClr val="002A41"/>
              </a:buClr>
              <a:buSzPts val="1400"/>
              <a:buNone/>
            </a:pPr>
            <a:r>
              <a:rPr lang="en-US" sz="1400"/>
              <a:t>C:</a:t>
            </a:r>
            <a:br>
              <a:rPr lang="en-US" sz="1400"/>
            </a:br>
            <a:r>
              <a:rPr lang="en-US" sz="1400">
                <a:latin typeface="Courier New"/>
                <a:ea typeface="Courier New"/>
                <a:cs typeface="Courier New"/>
                <a:sym typeface="Courier New"/>
              </a:rPr>
              <a:t>int MPI_Sendrecv( void *sendbuf, int sendcount,  MPI_Datatype sendtype, int destination, int sendtag, void *recvbuf, int recvcount, MPI_Datatype recvtype, int source, int recvtag, MPI_Comm comm, MPI_Status &amp;status);</a:t>
            </a:r>
            <a:endParaRPr/>
          </a:p>
          <a:p>
            <a:pPr indent="0" lvl="0" marL="0" rtl="0" algn="l">
              <a:spcBef>
                <a:spcPts val="800"/>
              </a:spcBef>
              <a:spcAft>
                <a:spcPts val="0"/>
              </a:spcAft>
              <a:buClr>
                <a:srgbClr val="002A41"/>
              </a:buClr>
              <a:buSzPts val="1400"/>
              <a:buNone/>
            </a:pPr>
            <a:r>
              <a:rPr lang="en-US" sz="1400"/>
              <a:t>FORTRAN:</a:t>
            </a:r>
            <a:br>
              <a:rPr lang="en-US" sz="1400"/>
            </a:br>
            <a:r>
              <a:rPr lang="en-US" sz="1400">
                <a:latin typeface="Courier New"/>
                <a:ea typeface="Courier New"/>
                <a:cs typeface="Courier New"/>
                <a:sym typeface="Courier New"/>
              </a:rPr>
              <a:t>REAL sendbuf(*)</a:t>
            </a:r>
            <a:br>
              <a:rPr lang="en-US" sz="1400">
                <a:latin typeface="Courier New"/>
                <a:ea typeface="Courier New"/>
                <a:cs typeface="Courier New"/>
                <a:sym typeface="Courier New"/>
              </a:rPr>
            </a:br>
            <a:r>
              <a:rPr lang="en-US" sz="1400">
                <a:latin typeface="Courier New"/>
                <a:ea typeface="Courier New"/>
                <a:cs typeface="Courier New"/>
                <a:sym typeface="Courier New"/>
              </a:rPr>
              <a:t>REAL recvbuf(*)</a:t>
            </a:r>
            <a:br>
              <a:rPr lang="en-US" sz="1400">
                <a:latin typeface="Courier New"/>
                <a:ea typeface="Courier New"/>
                <a:cs typeface="Courier New"/>
                <a:sym typeface="Courier New"/>
              </a:rPr>
            </a:br>
            <a:r>
              <a:rPr lang="en-US" sz="1400">
                <a:latin typeface="Courier New"/>
                <a:ea typeface="Courier New"/>
                <a:cs typeface="Courier New"/>
                <a:sym typeface="Courier New"/>
              </a:rPr>
              <a:t>INTEGER sendcount, dest, sendtag</a:t>
            </a:r>
            <a:br>
              <a:rPr lang="en-US" sz="1400">
                <a:latin typeface="Courier New"/>
                <a:ea typeface="Courier New"/>
                <a:cs typeface="Courier New"/>
                <a:sym typeface="Courier New"/>
              </a:rPr>
            </a:br>
            <a:r>
              <a:rPr lang="en-US" sz="1400">
                <a:latin typeface="Courier New"/>
                <a:ea typeface="Courier New"/>
                <a:cs typeface="Courier New"/>
                <a:sym typeface="Courier New"/>
              </a:rPr>
              <a:t>INTEGER recvcount, source, recvtag</a:t>
            </a:r>
            <a:br>
              <a:rPr lang="en-US" sz="1400">
                <a:latin typeface="Courier New"/>
                <a:ea typeface="Courier New"/>
                <a:cs typeface="Courier New"/>
                <a:sym typeface="Courier New"/>
              </a:rPr>
            </a:br>
            <a:r>
              <a:rPr lang="en-US" sz="1400">
                <a:latin typeface="Courier New"/>
                <a:ea typeface="Courier New"/>
                <a:cs typeface="Courier New"/>
                <a:sym typeface="Courier New"/>
              </a:rPr>
              <a:t>INTEGER comm, status(MPI_STATUS_SIZE), ierr</a:t>
            </a:r>
            <a:br>
              <a:rPr lang="en-US" sz="1400">
                <a:latin typeface="Courier New"/>
                <a:ea typeface="Courier New"/>
                <a:cs typeface="Courier New"/>
                <a:sym typeface="Courier New"/>
              </a:rPr>
            </a:br>
            <a:br>
              <a:rPr lang="en-US" sz="1400">
                <a:latin typeface="Courier New"/>
                <a:ea typeface="Courier New"/>
                <a:cs typeface="Courier New"/>
                <a:sym typeface="Courier New"/>
              </a:rPr>
            </a:br>
            <a:r>
              <a:rPr lang="en-US" sz="1400">
                <a:latin typeface="Courier New"/>
                <a:ea typeface="Courier New"/>
                <a:cs typeface="Courier New"/>
                <a:sym typeface="Courier New"/>
              </a:rPr>
              <a:t>CALL MPI_SENDRECV(sendbuf[1], sendcount, MPI_REAL, dest, sendtag, recvbuf[1], recvcount, MPI_REAL, source, recvtag, comm, status, ierr)</a:t>
            </a:r>
            <a:endParaRPr/>
          </a:p>
        </p:txBody>
      </p:sp>
      <p:grpSp>
        <p:nvGrpSpPr>
          <p:cNvPr id="1115" name="Google Shape;1115;p64"/>
          <p:cNvGrpSpPr/>
          <p:nvPr/>
        </p:nvGrpSpPr>
        <p:grpSpPr>
          <a:xfrm>
            <a:off x="7901926" y="1417594"/>
            <a:ext cx="1249059" cy="3731954"/>
            <a:chOff x="7901926" y="1417594"/>
            <a:chExt cx="1249059" cy="3731954"/>
          </a:xfrm>
        </p:grpSpPr>
        <p:pic>
          <p:nvPicPr>
            <p:cNvPr id="1116" name="Google Shape;1116;p6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17" name="Google Shape;1117;p6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18" name="Google Shape;1118;p6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6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4. Point to point communications</a:t>
            </a:r>
            <a:br>
              <a:rPr lang="en-US"/>
            </a:br>
            <a:r>
              <a:rPr lang="en-US" sz="1200">
                <a:solidFill>
                  <a:schemeClr val="dk1"/>
                </a:solidFill>
              </a:rPr>
              <a:t>Intro to MPI</a:t>
            </a:r>
            <a:endParaRPr>
              <a:solidFill>
                <a:schemeClr val="dk1"/>
              </a:solidFill>
            </a:endParaRPr>
          </a:p>
        </p:txBody>
      </p:sp>
      <p:sp>
        <p:nvSpPr>
          <p:cNvPr id="1125" name="Google Shape;1125;p65"/>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lang="en-US" sz="1400" u="sng"/>
              <a:t>MPI_Sendrecv</a:t>
            </a:r>
            <a:br>
              <a:rPr lang="en-US" sz="1400" u="sng"/>
            </a:br>
            <a:endParaRPr sz="1400" u="sng"/>
          </a:p>
          <a:p>
            <a:pPr indent="-288000" lvl="2" marL="576000" rtl="0" algn="l">
              <a:spcBef>
                <a:spcPts val="800"/>
              </a:spcBef>
              <a:spcAft>
                <a:spcPts val="0"/>
              </a:spcAft>
              <a:buClr>
                <a:srgbClr val="002A41"/>
              </a:buClr>
              <a:buSzPts val="1400"/>
              <a:buFont typeface="Arial"/>
              <a:buChar char="•"/>
            </a:pPr>
            <a:r>
              <a:rPr lang="en-US" sz="1400">
                <a:latin typeface="Courier New"/>
                <a:ea typeface="Courier New"/>
                <a:cs typeface="Courier New"/>
                <a:sym typeface="Courier New"/>
              </a:rPr>
              <a:t>MPI_PROC_NULL</a:t>
            </a:r>
            <a:r>
              <a:rPr lang="en-US" sz="1400"/>
              <a:t> can be specified instead of the rank of the source or the destination</a:t>
            </a:r>
            <a:endParaRPr/>
          </a:p>
          <a:p>
            <a:pPr indent="-228600" lvl="3" marL="1600200" rtl="0" algn="l">
              <a:spcBef>
                <a:spcPts val="280"/>
              </a:spcBef>
              <a:spcAft>
                <a:spcPts val="0"/>
              </a:spcAft>
              <a:buClr>
                <a:schemeClr val="dk1"/>
              </a:buClr>
              <a:buSzPts val="1400"/>
              <a:buFont typeface="Arial"/>
              <a:buChar char="•"/>
            </a:pPr>
            <a:r>
              <a:rPr lang="en-US" sz="1400"/>
              <a:t>Useful for doing non-circular shifts with </a:t>
            </a:r>
            <a:r>
              <a:rPr lang="en-US" sz="1400">
                <a:latin typeface="Courier New"/>
                <a:ea typeface="Courier New"/>
                <a:cs typeface="Courier New"/>
                <a:sym typeface="Courier New"/>
              </a:rPr>
              <a:t>MPI_Sendrecv</a:t>
            </a:r>
            <a:endParaRPr sz="1400"/>
          </a:p>
          <a:p>
            <a:pPr indent="-288000" lvl="2" marL="576000" rtl="0" algn="l">
              <a:spcBef>
                <a:spcPts val="800"/>
              </a:spcBef>
              <a:spcAft>
                <a:spcPts val="0"/>
              </a:spcAft>
              <a:buClr>
                <a:srgbClr val="002A41"/>
              </a:buClr>
              <a:buSzPts val="1400"/>
              <a:buFont typeface="Arial"/>
              <a:buChar char="•"/>
            </a:pPr>
            <a:r>
              <a:rPr lang="en-US" sz="1400"/>
              <a:t>A message sent by </a:t>
            </a:r>
            <a:r>
              <a:rPr lang="en-US" sz="1400">
                <a:latin typeface="Courier New"/>
                <a:ea typeface="Courier New"/>
                <a:cs typeface="Courier New"/>
                <a:sym typeface="Courier New"/>
              </a:rPr>
              <a:t>MPI_Sendrecv</a:t>
            </a:r>
            <a:r>
              <a:rPr lang="en-US" sz="1400"/>
              <a:t> can be received by a regular receive operation</a:t>
            </a:r>
            <a:endParaRPr/>
          </a:p>
          <a:p>
            <a:pPr indent="-288000" lvl="2" marL="576000" rtl="0" algn="l">
              <a:spcBef>
                <a:spcPts val="800"/>
              </a:spcBef>
              <a:spcAft>
                <a:spcPts val="0"/>
              </a:spcAft>
              <a:buClr>
                <a:srgbClr val="002A41"/>
              </a:buClr>
              <a:buSzPts val="1400"/>
              <a:buFont typeface="Arial"/>
              <a:buChar char="•"/>
            </a:pPr>
            <a:r>
              <a:rPr lang="en-US" sz="1400"/>
              <a:t>A message sent by a regular send can be received by </a:t>
            </a:r>
            <a:r>
              <a:rPr lang="en-US" sz="1400">
                <a:latin typeface="Courier New"/>
                <a:ea typeface="Courier New"/>
                <a:cs typeface="Courier New"/>
                <a:sym typeface="Courier New"/>
              </a:rPr>
              <a:t>MPI_Sendrecv</a:t>
            </a:r>
            <a:endParaRPr sz="1400"/>
          </a:p>
          <a:p>
            <a:pPr indent="-288000" lvl="2" marL="576000" rtl="0" algn="l">
              <a:spcBef>
                <a:spcPts val="800"/>
              </a:spcBef>
              <a:spcAft>
                <a:spcPts val="0"/>
              </a:spcAft>
              <a:buClr>
                <a:srgbClr val="002A41"/>
              </a:buClr>
              <a:buSzPts val="1400"/>
              <a:buFont typeface="Arial"/>
              <a:buChar char="•"/>
            </a:pPr>
            <a:r>
              <a:rPr lang="en-US" sz="1400"/>
              <a:t>The send and receive buffers must not overlap</a:t>
            </a:r>
            <a:endParaRPr/>
          </a:p>
          <a:p>
            <a:pPr indent="-228600" lvl="3" marL="1600200" rtl="0" algn="l">
              <a:spcBef>
                <a:spcPts val="280"/>
              </a:spcBef>
              <a:spcAft>
                <a:spcPts val="0"/>
              </a:spcAft>
              <a:buClr>
                <a:schemeClr val="dk1"/>
              </a:buClr>
              <a:buSzPts val="1400"/>
              <a:buFont typeface="Arial"/>
              <a:buChar char="•"/>
            </a:pPr>
            <a:r>
              <a:rPr lang="en-US" sz="1400"/>
              <a:t>If you want to use the same buffer for both the send and receive, use </a:t>
            </a:r>
            <a:r>
              <a:rPr lang="en-US" sz="1400">
                <a:latin typeface="Courier New"/>
                <a:ea typeface="Courier New"/>
                <a:cs typeface="Courier New"/>
                <a:sym typeface="Courier New"/>
              </a:rPr>
              <a:t>MPI_Sendrecv_replace</a:t>
            </a:r>
            <a:endParaRPr sz="1400">
              <a:latin typeface="Courier New"/>
              <a:ea typeface="Courier New"/>
              <a:cs typeface="Courier New"/>
              <a:sym typeface="Courier New"/>
            </a:endParaRPr>
          </a:p>
        </p:txBody>
      </p:sp>
      <p:grpSp>
        <p:nvGrpSpPr>
          <p:cNvPr id="1126" name="Google Shape;1126;p65"/>
          <p:cNvGrpSpPr/>
          <p:nvPr/>
        </p:nvGrpSpPr>
        <p:grpSpPr>
          <a:xfrm>
            <a:off x="7901926" y="1417594"/>
            <a:ext cx="1249059" cy="3731954"/>
            <a:chOff x="7901926" y="1417594"/>
            <a:chExt cx="1249059" cy="3731954"/>
          </a:xfrm>
        </p:grpSpPr>
        <p:pic>
          <p:nvPicPr>
            <p:cNvPr id="1127" name="Google Shape;1127;p6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28" name="Google Shape;1128;p6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29" name="Google Shape;1129;p6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4c1503857c_0_32"/>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170" name="Google Shape;170;g14c1503857c_0_32"/>
          <p:cNvSpPr txBox="1"/>
          <p:nvPr>
            <p:ph idx="1" type="body"/>
          </p:nvPr>
        </p:nvSpPr>
        <p:spPr>
          <a:xfrm>
            <a:off x="621553" y="914270"/>
            <a:ext cx="7281600" cy="2059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Parallel computing terminology</a:t>
            </a:r>
            <a:endParaRPr/>
          </a:p>
          <a:p>
            <a:pPr indent="-288000" lvl="1" marL="288000" rtl="0" algn="l">
              <a:spcBef>
                <a:spcPts val="800"/>
              </a:spcBef>
              <a:spcAft>
                <a:spcPts val="0"/>
              </a:spcAft>
              <a:buSzPts val="1800"/>
              <a:buChar char="•"/>
            </a:pPr>
            <a:r>
              <a:rPr lang="en-US"/>
              <a:t>Processes per core</a:t>
            </a:r>
            <a:endParaRPr/>
          </a:p>
          <a:p>
            <a:pPr indent="-287999" lvl="2" marL="575999" rtl="0" algn="l">
              <a:spcBef>
                <a:spcPts val="400"/>
              </a:spcBef>
              <a:spcAft>
                <a:spcPts val="0"/>
              </a:spcAft>
              <a:buClr>
                <a:srgbClr val="002A41"/>
              </a:buClr>
              <a:buSzPts val="1400"/>
              <a:buChar char="–"/>
            </a:pPr>
            <a:r>
              <a:rPr lang="en-US" sz="1400"/>
              <a:t>You can run multiple processes per core.</a:t>
            </a:r>
            <a:endParaRPr/>
          </a:p>
          <a:p>
            <a:pPr indent="-287999" lvl="2" marL="575999" rtl="0" algn="l">
              <a:spcBef>
                <a:spcPts val="400"/>
              </a:spcBef>
              <a:spcAft>
                <a:spcPts val="0"/>
              </a:spcAft>
              <a:buClr>
                <a:srgbClr val="002A41"/>
              </a:buClr>
              <a:buSzPts val="1400"/>
              <a:buChar char="–"/>
            </a:pPr>
            <a:r>
              <a:rPr lang="en-US" sz="1400"/>
              <a:t>Classical MPI parallelisation is a single MPI process per core.</a:t>
            </a:r>
            <a:endParaRPr/>
          </a:p>
          <a:p>
            <a:pPr indent="-287999" lvl="2" marL="575999" rtl="0" algn="l">
              <a:spcBef>
                <a:spcPts val="400"/>
              </a:spcBef>
              <a:spcAft>
                <a:spcPts val="0"/>
              </a:spcAft>
              <a:buClr>
                <a:srgbClr val="002A41"/>
              </a:buClr>
              <a:buSzPts val="1400"/>
              <a:buChar char="–"/>
            </a:pPr>
            <a:r>
              <a:rPr lang="en-US" sz="1400"/>
              <a:t>Today, we will only talk about a classical MPI parallelization scenario and I will (probably) use the words ‘core’ and ‘process’ interchangeably.</a:t>
            </a:r>
            <a:endParaRPr/>
          </a:p>
          <a:p>
            <a:pPr indent="-287999" lvl="2" marL="575999" rtl="0" algn="l">
              <a:spcBef>
                <a:spcPts val="400"/>
              </a:spcBef>
              <a:spcAft>
                <a:spcPts val="0"/>
              </a:spcAft>
              <a:buClr>
                <a:srgbClr val="002A41"/>
              </a:buClr>
              <a:buSzPts val="1400"/>
              <a:buChar char="–"/>
            </a:pPr>
            <a:r>
              <a:rPr lang="en-US" sz="1400"/>
              <a:t>Hybrid MPI/openMP typically balances an MPI process per shared memory area </a:t>
            </a:r>
            <a:br>
              <a:rPr lang="en-US" sz="1400"/>
            </a:br>
            <a:r>
              <a:rPr lang="en-US" sz="1400"/>
              <a:t>(e.g. multi-CPU node or single CPU) with openMP threads across all the cores with  access to that shared memory; </a:t>
            </a:r>
            <a:r>
              <a:rPr i="1" lang="en-US" sz="1400"/>
              <a:t>the balance should be tuned for best performance!</a:t>
            </a:r>
            <a:endParaRPr sz="1400"/>
          </a:p>
        </p:txBody>
      </p:sp>
      <p:grpSp>
        <p:nvGrpSpPr>
          <p:cNvPr id="171" name="Google Shape;171;g14c1503857c_0_32"/>
          <p:cNvGrpSpPr/>
          <p:nvPr/>
        </p:nvGrpSpPr>
        <p:grpSpPr>
          <a:xfrm>
            <a:off x="7901926" y="1417594"/>
            <a:ext cx="1249097" cy="3732081"/>
            <a:chOff x="7901926" y="1417594"/>
            <a:chExt cx="1249097" cy="3732081"/>
          </a:xfrm>
        </p:grpSpPr>
        <p:pic>
          <p:nvPicPr>
            <p:cNvPr id="172" name="Google Shape;172;g14c1503857c_0_3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73" name="Google Shape;173;g14c1503857c_0_3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74" name="Google Shape;174;g14c1503857c_0_32"/>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6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Practical 2: point-to-point communications</a:t>
            </a:r>
            <a:br>
              <a:rPr lang="en-US"/>
            </a:br>
            <a:r>
              <a:rPr lang="en-US" sz="1200">
                <a:solidFill>
                  <a:schemeClr val="dk1"/>
                </a:solidFill>
              </a:rPr>
              <a:t>Intro to MPI</a:t>
            </a:r>
            <a:endParaRPr>
              <a:solidFill>
                <a:schemeClr val="dk1"/>
              </a:solidFill>
            </a:endParaRPr>
          </a:p>
        </p:txBody>
      </p:sp>
      <p:sp>
        <p:nvSpPr>
          <p:cNvPr id="1136" name="Google Shape;1136;p66"/>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1. Node pair communication</a:t>
            </a:r>
            <a:endParaRPr/>
          </a:p>
          <a:p>
            <a:pPr indent="-288000" lvl="2" marL="576000" rtl="0" algn="l">
              <a:spcBef>
                <a:spcPts val="800"/>
              </a:spcBef>
              <a:spcAft>
                <a:spcPts val="0"/>
              </a:spcAft>
              <a:buClr>
                <a:srgbClr val="002A41"/>
              </a:buClr>
              <a:buSzPts val="1600"/>
              <a:buFont typeface="Arial"/>
              <a:buChar char="•"/>
            </a:pPr>
            <a:r>
              <a:rPr lang="en-US" sz="1600"/>
              <a:t>Write a program in which two processes repeatedly pass a message (e.g. a random integer) back and forth, altering the message along the way.</a:t>
            </a:r>
            <a:endParaRPr/>
          </a:p>
          <a:p>
            <a:pPr indent="-288000" lvl="2" marL="576000" rtl="0" algn="l">
              <a:spcBef>
                <a:spcPts val="800"/>
              </a:spcBef>
              <a:spcAft>
                <a:spcPts val="0"/>
              </a:spcAft>
              <a:buClr>
                <a:srgbClr val="002A41"/>
              </a:buClr>
              <a:buSzPts val="1600"/>
              <a:buFont typeface="Arial"/>
              <a:buChar char="•"/>
            </a:pPr>
            <a:r>
              <a:rPr lang="en-US" sz="1600"/>
              <a:t>Template: </a:t>
            </a:r>
            <a:br>
              <a:rPr lang="en-US" sz="1600"/>
            </a:br>
            <a:r>
              <a:rPr lang="en-US" sz="1200">
                <a:latin typeface="Courier New"/>
                <a:ea typeface="Courier New"/>
                <a:cs typeface="Courier New"/>
                <a:sym typeface="Courier New"/>
              </a:rPr>
              <a:t>/home/lcgk69/Courses/BasicProgrammingMPI</a:t>
            </a:r>
            <a:r>
              <a:rPr lang="en-US" sz="1200">
                <a:latin typeface="Courier New"/>
                <a:ea typeface="Courier New"/>
                <a:cs typeface="Courier New"/>
                <a:sym typeface="Courier New"/>
              </a:rPr>
              <a:t>/practical2/PingPong.c</a:t>
            </a:r>
            <a:br>
              <a:rPr lang="en-US" sz="1200">
                <a:latin typeface="Courier New"/>
                <a:ea typeface="Courier New"/>
                <a:cs typeface="Courier New"/>
                <a:sym typeface="Courier New"/>
              </a:rPr>
            </a:br>
            <a:r>
              <a:rPr lang="en-US" sz="1200">
                <a:latin typeface="Courier New"/>
                <a:ea typeface="Courier New"/>
                <a:cs typeface="Courier New"/>
                <a:sym typeface="Courier New"/>
              </a:rPr>
              <a:t>/home/lcgk69/Courses/BasicProgrammingMPI</a:t>
            </a:r>
            <a:r>
              <a:rPr lang="en-US" sz="1200">
                <a:latin typeface="Courier New"/>
                <a:ea typeface="Courier New"/>
                <a:cs typeface="Courier New"/>
                <a:sym typeface="Courier New"/>
              </a:rPr>
              <a:t>/practical2/PingPong.f90</a:t>
            </a:r>
            <a:endParaRPr sz="1200"/>
          </a:p>
          <a:p>
            <a:pPr indent="0" lvl="0" marL="0" rtl="0" algn="l">
              <a:spcBef>
                <a:spcPts val="800"/>
              </a:spcBef>
              <a:spcAft>
                <a:spcPts val="0"/>
              </a:spcAft>
              <a:buClr>
                <a:srgbClr val="002A41"/>
              </a:buClr>
              <a:buSzPts val="1600"/>
              <a:buNone/>
            </a:pPr>
            <a:r>
              <a:rPr lang="en-US" sz="1600"/>
              <a:t>2. Cycling communication</a:t>
            </a:r>
            <a:endParaRPr/>
          </a:p>
          <a:p>
            <a:pPr indent="-288000" lvl="2" marL="576000" rtl="0" algn="l">
              <a:spcBef>
                <a:spcPts val="800"/>
              </a:spcBef>
              <a:spcAft>
                <a:spcPts val="0"/>
              </a:spcAft>
              <a:buClr>
                <a:srgbClr val="002A41"/>
              </a:buClr>
              <a:buSzPts val="1600"/>
              <a:buFont typeface="Arial"/>
              <a:buChar char="•"/>
            </a:pPr>
            <a:r>
              <a:rPr lang="en-US" sz="1600"/>
              <a:t>Modify the node pair communication program so that several processes pass a message around the group, printing at each stage.</a:t>
            </a:r>
            <a:endParaRPr/>
          </a:p>
          <a:p>
            <a:pPr indent="-288000" lvl="2" marL="576000" rtl="0" algn="l">
              <a:spcBef>
                <a:spcPts val="800"/>
              </a:spcBef>
              <a:spcAft>
                <a:spcPts val="0"/>
              </a:spcAft>
              <a:buClr>
                <a:srgbClr val="002A41"/>
              </a:buClr>
              <a:buSzPts val="1600"/>
              <a:buFont typeface="Arial"/>
              <a:buChar char="•"/>
            </a:pPr>
            <a:r>
              <a:rPr lang="en-US" sz="1600"/>
              <a:t>Perform a simple mathematical alteration of the message on each process and populate an array across the nodes with the data.</a:t>
            </a:r>
            <a:endParaRPr/>
          </a:p>
          <a:p>
            <a:pPr indent="0" lvl="0" marL="0" rtl="0" algn="l">
              <a:spcBef>
                <a:spcPts val="800"/>
              </a:spcBef>
              <a:spcAft>
                <a:spcPts val="0"/>
              </a:spcAft>
              <a:buClr>
                <a:srgbClr val="002A41"/>
              </a:buClr>
              <a:buSzPts val="1400"/>
              <a:buNone/>
            </a:pPr>
            <a:r>
              <a:t/>
            </a:r>
            <a:endParaRPr sz="1400">
              <a:latin typeface="Courier New"/>
              <a:ea typeface="Courier New"/>
              <a:cs typeface="Courier New"/>
              <a:sym typeface="Courier New"/>
            </a:endParaRPr>
          </a:p>
        </p:txBody>
      </p:sp>
      <p:grpSp>
        <p:nvGrpSpPr>
          <p:cNvPr id="1137" name="Google Shape;1137;p66"/>
          <p:cNvGrpSpPr/>
          <p:nvPr/>
        </p:nvGrpSpPr>
        <p:grpSpPr>
          <a:xfrm>
            <a:off x="7901926" y="1417594"/>
            <a:ext cx="1249059" cy="3731954"/>
            <a:chOff x="7901926" y="1417594"/>
            <a:chExt cx="1249059" cy="3731954"/>
          </a:xfrm>
        </p:grpSpPr>
        <p:pic>
          <p:nvPicPr>
            <p:cNvPr id="1138" name="Google Shape;1138;p6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39" name="Google Shape;1139;p6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40" name="Google Shape;1140;p6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6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Practical 2 Review</a:t>
            </a:r>
            <a:br>
              <a:rPr lang="en-US"/>
            </a:br>
            <a:r>
              <a:rPr lang="en-US" sz="1200">
                <a:solidFill>
                  <a:schemeClr val="dk1"/>
                </a:solidFill>
              </a:rPr>
              <a:t>Intro to MPI</a:t>
            </a:r>
            <a:endParaRPr>
              <a:solidFill>
                <a:schemeClr val="dk1"/>
              </a:solidFill>
            </a:endParaRPr>
          </a:p>
        </p:txBody>
      </p:sp>
      <p:grpSp>
        <p:nvGrpSpPr>
          <p:cNvPr id="1147" name="Google Shape;1147;p67"/>
          <p:cNvGrpSpPr/>
          <p:nvPr/>
        </p:nvGrpSpPr>
        <p:grpSpPr>
          <a:xfrm>
            <a:off x="7901926" y="1417594"/>
            <a:ext cx="1249059" cy="3731954"/>
            <a:chOff x="7901926" y="1417594"/>
            <a:chExt cx="1249059" cy="3731954"/>
          </a:xfrm>
        </p:grpSpPr>
        <p:pic>
          <p:nvPicPr>
            <p:cNvPr id="1148" name="Google Shape;1148;p6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49" name="Google Shape;1149;p6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50" name="Google Shape;1150;p6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51" name="Google Shape;1151;p67"/>
          <p:cNvSpPr txBox="1"/>
          <p:nvPr>
            <p:ph idx="1" type="body"/>
          </p:nvPr>
        </p:nvSpPr>
        <p:spPr>
          <a:xfrm>
            <a:off x="620059" y="912095"/>
            <a:ext cx="6784256" cy="3565788"/>
          </a:xfrm>
          <a:prstGeom prst="rect">
            <a:avLst/>
          </a:prstGeom>
          <a:noFill/>
          <a:ln>
            <a:noFill/>
          </a:ln>
        </p:spPr>
        <p:txBody>
          <a:bodyPr anchorCtr="0" anchor="t" bIns="0" lIns="0" spcFirstLastPara="1" rIns="0" wrap="square" tIns="0">
            <a:noAutofit/>
          </a:bodyPr>
          <a:lstStyle/>
          <a:p>
            <a:pPr indent="-457200" lvl="0" marL="457200" rtl="0" algn="l">
              <a:spcBef>
                <a:spcPts val="0"/>
              </a:spcBef>
              <a:spcAft>
                <a:spcPts val="0"/>
              </a:spcAft>
              <a:buClr>
                <a:srgbClr val="002A41"/>
              </a:buClr>
              <a:buSzPts val="1200"/>
              <a:buNone/>
            </a:pPr>
            <a:r>
              <a:rPr lang="en-US" sz="1200"/>
              <a:t>The principles of node pair communication</a:t>
            </a:r>
            <a:endParaRPr/>
          </a:p>
          <a:p>
            <a:pPr indent="0" lvl="0" marL="0" rtl="0" algn="l">
              <a:spcBef>
                <a:spcPts val="800"/>
              </a:spcBef>
              <a:spcAft>
                <a:spcPts val="0"/>
              </a:spcAft>
              <a:buClr>
                <a:srgbClr val="002A41"/>
              </a:buClr>
              <a:buSzPts val="1200"/>
              <a:buNone/>
            </a:pPr>
            <a:r>
              <a:rPr lang="en-US" sz="1200"/>
              <a:t> </a:t>
            </a:r>
            <a:r>
              <a:rPr lang="en-US" sz="1200">
                <a:latin typeface="Courier New"/>
                <a:ea typeface="Courier New"/>
                <a:cs typeface="Courier New"/>
                <a:sym typeface="Courier New"/>
              </a:rPr>
              <a:t>  send = 8  /* Initialise send buffer */</a:t>
            </a:r>
            <a:br>
              <a:rPr lang="en-US" sz="1200">
                <a:latin typeface="Courier New"/>
                <a:ea typeface="Courier New"/>
                <a:cs typeface="Courier New"/>
                <a:sym typeface="Courier New"/>
              </a:rPr>
            </a:br>
            <a:r>
              <a:rPr lang="en-US" sz="1200">
                <a:latin typeface="Courier New"/>
                <a:ea typeface="Courier New"/>
                <a:cs typeface="Courier New"/>
                <a:sym typeface="Courier New"/>
              </a:rPr>
              <a:t>     Loop 100 times  /* repeat for 100 iterations */</a:t>
            </a:r>
            <a:endParaRPr/>
          </a:p>
          <a:p>
            <a:pPr indent="0" lvl="0" marL="0" rtl="0" algn="l">
              <a:spcBef>
                <a:spcPts val="800"/>
              </a:spcBef>
              <a:spcAft>
                <a:spcPts val="0"/>
              </a:spcAft>
              <a:buClr>
                <a:srgbClr val="002A41"/>
              </a:buClr>
              <a:buSzPts val="1200"/>
              <a:buNone/>
            </a:pPr>
            <a:r>
              <a:rPr lang="en-US" sz="1200">
                <a:latin typeface="Courier New"/>
                <a:ea typeface="Courier New"/>
                <a:cs typeface="Courier New"/>
                <a:sym typeface="Courier New"/>
              </a:rPr>
              <a:t>         On Processor 1 {</a:t>
            </a:r>
            <a:br>
              <a:rPr lang="en-US" sz="1200">
                <a:latin typeface="Courier New"/>
                <a:ea typeface="Courier New"/>
                <a:cs typeface="Courier New"/>
                <a:sym typeface="Courier New"/>
              </a:rPr>
            </a:br>
            <a:r>
              <a:rPr lang="en-US" sz="1200">
                <a:latin typeface="Courier New"/>
                <a:ea typeface="Courier New"/>
                <a:cs typeface="Courier New"/>
                <a:sym typeface="Courier New"/>
              </a:rPr>
              <a:t>/* blocking send on first processor to second */</a:t>
            </a:r>
            <a:br>
              <a:rPr lang="en-US" sz="1200">
                <a:latin typeface="Courier New"/>
                <a:ea typeface="Courier New"/>
                <a:cs typeface="Courier New"/>
                <a:sym typeface="Courier New"/>
              </a:rPr>
            </a:br>
            <a:r>
              <a:rPr lang="en-US" sz="1200">
                <a:latin typeface="Courier New"/>
                <a:ea typeface="Courier New"/>
                <a:cs typeface="Courier New"/>
                <a:sym typeface="Courier New"/>
              </a:rPr>
              <a:t>             MPI_Ssend(send,1,MPI_INT, 1, 1, MPI_COMM_WORLD);</a:t>
            </a:r>
            <a:br>
              <a:rPr lang="en-US" sz="1200">
                <a:latin typeface="Courier New"/>
                <a:ea typeface="Courier New"/>
                <a:cs typeface="Courier New"/>
                <a:sym typeface="Courier New"/>
              </a:rPr>
            </a:br>
            <a:r>
              <a:rPr lang="en-US" sz="1200">
                <a:latin typeface="Courier New"/>
                <a:ea typeface="Courier New"/>
                <a:cs typeface="Courier New"/>
                <a:sym typeface="Courier New"/>
              </a:rPr>
              <a:t>/* blocking receive on first processor from second */    </a:t>
            </a:r>
            <a:br>
              <a:rPr lang="en-US" sz="1200">
                <a:latin typeface="Courier New"/>
                <a:ea typeface="Courier New"/>
                <a:cs typeface="Courier New"/>
                <a:sym typeface="Courier New"/>
              </a:rPr>
            </a:br>
            <a:r>
              <a:rPr lang="en-US" sz="1200">
                <a:latin typeface="Courier New"/>
                <a:ea typeface="Courier New"/>
                <a:cs typeface="Courier New"/>
                <a:sym typeface="Courier New"/>
              </a:rPr>
              <a:t>             MPI_Recv(recv,1,MPI_INT, 1, 2, MPI_COMM_WORLD, &amp;status);</a:t>
            </a:r>
            <a:br>
              <a:rPr lang="en-US" sz="1200">
                <a:latin typeface="Courier New"/>
                <a:ea typeface="Courier New"/>
                <a:cs typeface="Courier New"/>
                <a:sym typeface="Courier New"/>
              </a:rPr>
            </a:br>
            <a:r>
              <a:rPr lang="en-US" sz="1200">
                <a:latin typeface="Courier New"/>
                <a:ea typeface="Courier New"/>
                <a:cs typeface="Courier New"/>
                <a:sym typeface="Courier New"/>
              </a:rPr>
              <a:t>             send = recv + 1;</a:t>
            </a:r>
            <a:br>
              <a:rPr lang="en-US" sz="1200">
                <a:latin typeface="Courier New"/>
                <a:ea typeface="Courier New"/>
                <a:cs typeface="Courier New"/>
                <a:sym typeface="Courier New"/>
              </a:rPr>
            </a:br>
            <a:r>
              <a:rPr lang="en-US" sz="1200">
                <a:latin typeface="Courier New"/>
                <a:ea typeface="Courier New"/>
                <a:cs typeface="Courier New"/>
                <a:sym typeface="Courier New"/>
              </a:rPr>
              <a:t>         } whilst on Processor 2 {</a:t>
            </a:r>
            <a:br>
              <a:rPr lang="en-US" sz="1200">
                <a:latin typeface="Courier New"/>
                <a:ea typeface="Courier New"/>
                <a:cs typeface="Courier New"/>
                <a:sym typeface="Courier New"/>
              </a:rPr>
            </a:br>
            <a:r>
              <a:rPr lang="en-US" sz="1200">
                <a:latin typeface="Courier New"/>
                <a:ea typeface="Courier New"/>
                <a:cs typeface="Courier New"/>
                <a:sym typeface="Courier New"/>
              </a:rPr>
              <a:t>/* blocking receive on second processor from first */</a:t>
            </a:r>
            <a:br>
              <a:rPr lang="en-US" sz="1200">
                <a:latin typeface="Courier New"/>
                <a:ea typeface="Courier New"/>
                <a:cs typeface="Courier New"/>
                <a:sym typeface="Courier New"/>
              </a:rPr>
            </a:br>
            <a:r>
              <a:rPr lang="en-US" sz="1200">
                <a:latin typeface="Courier New"/>
                <a:ea typeface="Courier New"/>
                <a:cs typeface="Courier New"/>
                <a:sym typeface="Courier New"/>
              </a:rPr>
              <a:t>             MPI_Recv(recv,1,MPI_INT, 0, 1, MPI_COMM_WORLD, &amp;status);</a:t>
            </a:r>
            <a:br>
              <a:rPr lang="en-US" sz="1200">
                <a:latin typeface="Courier New"/>
                <a:ea typeface="Courier New"/>
                <a:cs typeface="Courier New"/>
                <a:sym typeface="Courier New"/>
              </a:rPr>
            </a:br>
            <a:r>
              <a:rPr lang="en-US" sz="1200">
                <a:latin typeface="Courier New"/>
                <a:ea typeface="Courier New"/>
                <a:cs typeface="Courier New"/>
                <a:sym typeface="Courier New"/>
              </a:rPr>
              <a:t>             send = recv + 1;</a:t>
            </a:r>
            <a:br>
              <a:rPr lang="en-US" sz="1200">
                <a:latin typeface="Courier New"/>
                <a:ea typeface="Courier New"/>
                <a:cs typeface="Courier New"/>
                <a:sym typeface="Courier New"/>
              </a:rPr>
            </a:br>
            <a:r>
              <a:rPr lang="en-US" sz="1200">
                <a:latin typeface="Courier New"/>
                <a:ea typeface="Courier New"/>
                <a:cs typeface="Courier New"/>
                <a:sym typeface="Courier New"/>
              </a:rPr>
              <a:t>/* blocking send on first processor to second */</a:t>
            </a:r>
            <a:br>
              <a:rPr lang="en-US" sz="1200">
                <a:latin typeface="Courier New"/>
                <a:ea typeface="Courier New"/>
                <a:cs typeface="Courier New"/>
                <a:sym typeface="Courier New"/>
              </a:rPr>
            </a:br>
            <a:r>
              <a:rPr lang="en-US" sz="1200">
                <a:latin typeface="Courier New"/>
                <a:ea typeface="Courier New"/>
                <a:cs typeface="Courier New"/>
                <a:sym typeface="Courier New"/>
              </a:rPr>
              <a:t>             MPI_Ssend(send,1,MPI_INT, 0,2,MPI_COMM_WORLD);</a:t>
            </a:r>
            <a:br>
              <a:rPr lang="en-US" sz="1200">
                <a:latin typeface="Courier New"/>
                <a:ea typeface="Courier New"/>
                <a:cs typeface="Courier New"/>
                <a:sym typeface="Courier New"/>
              </a:rPr>
            </a:br>
            <a:r>
              <a:rPr lang="en-US" sz="1200">
                <a:latin typeface="Courier New"/>
                <a:ea typeface="Courier New"/>
                <a:cs typeface="Courier New"/>
                <a:sym typeface="Courier New"/>
              </a:rPr>
              <a:t>         }</a:t>
            </a:r>
            <a:br>
              <a:rPr lang="en-US" sz="1200">
                <a:latin typeface="Courier New"/>
                <a:ea typeface="Courier New"/>
                <a:cs typeface="Courier New"/>
                <a:sym typeface="Courier New"/>
              </a:rPr>
            </a:br>
            <a:r>
              <a:rPr lang="en-US" sz="1200">
                <a:latin typeface="Courier New"/>
                <a:ea typeface="Courier New"/>
                <a:cs typeface="Courier New"/>
                <a:sym typeface="Courier New"/>
              </a:rPr>
              <a:t>     }</a:t>
            </a:r>
            <a:endParaRPr/>
          </a:p>
          <a:p>
            <a:pPr indent="0" lvl="0" marL="0" rtl="0" algn="l">
              <a:spcBef>
                <a:spcPts val="800"/>
              </a:spcBef>
              <a:spcAft>
                <a:spcPts val="0"/>
              </a:spcAft>
              <a:buClr>
                <a:srgbClr val="002A41"/>
              </a:buClr>
              <a:buSzPts val="1200"/>
              <a:buNone/>
            </a:pPr>
            <a:r>
              <a:rPr lang="en-US" sz="1200">
                <a:latin typeface="Arial"/>
                <a:ea typeface="Arial"/>
                <a:cs typeface="Arial"/>
                <a:sym typeface="Arial"/>
              </a:rPr>
              <a:t>For the complete answers, please consult the solutions:</a:t>
            </a:r>
            <a:br>
              <a:rPr lang="en-US" sz="1200">
                <a:latin typeface="Arial"/>
                <a:ea typeface="Arial"/>
                <a:cs typeface="Arial"/>
                <a:sym typeface="Arial"/>
              </a:rPr>
            </a:br>
            <a:r>
              <a:rPr lang="en-US" sz="1200">
                <a:latin typeface="Arial"/>
                <a:ea typeface="Arial"/>
                <a:cs typeface="Arial"/>
                <a:sym typeface="Arial"/>
              </a:rPr>
              <a:t>	</a:t>
            </a:r>
            <a:r>
              <a:rPr lang="en-US" sz="1200">
                <a:latin typeface="Courier New"/>
                <a:ea typeface="Courier New"/>
                <a:cs typeface="Courier New"/>
                <a:sym typeface="Courier New"/>
              </a:rPr>
              <a:t>/home/lcgk69/Courses/BasicProgrammingMPI</a:t>
            </a:r>
            <a:r>
              <a:rPr lang="en-US" sz="1200">
                <a:latin typeface="Courier New"/>
                <a:ea typeface="Courier New"/>
                <a:cs typeface="Courier New"/>
                <a:sym typeface="Courier New"/>
              </a:rPr>
              <a:t>/solutions2/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6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158" name="Google Shape;1158;p68"/>
          <p:cNvSpPr txBox="1"/>
          <p:nvPr>
            <p:ph idx="1" type="body"/>
          </p:nvPr>
        </p:nvSpPr>
        <p:spPr>
          <a:xfrm>
            <a:off x="620059" y="940343"/>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800"/>
              <a:buNone/>
            </a:pPr>
            <a:r>
              <a:rPr lang="en-US"/>
              <a:t>	Introduction &amp; characteristics</a:t>
            </a:r>
            <a:endParaRPr/>
          </a:p>
          <a:p>
            <a:pPr indent="0" lvl="0" marL="0" rtl="0" algn="l">
              <a:spcBef>
                <a:spcPts val="800"/>
              </a:spcBef>
              <a:spcAft>
                <a:spcPts val="0"/>
              </a:spcAft>
              <a:buClr>
                <a:srgbClr val="002A41"/>
              </a:buClr>
              <a:buSzPts val="1800"/>
              <a:buNone/>
            </a:pPr>
            <a:r>
              <a:rPr lang="en-US"/>
              <a:t>	Barrier Synchronisation</a:t>
            </a:r>
            <a:endParaRPr/>
          </a:p>
          <a:p>
            <a:pPr indent="0" lvl="0" marL="0" rtl="0" algn="l">
              <a:spcBef>
                <a:spcPts val="800"/>
              </a:spcBef>
              <a:spcAft>
                <a:spcPts val="0"/>
              </a:spcAft>
              <a:buClr>
                <a:srgbClr val="002A41"/>
              </a:buClr>
              <a:buSzPts val="1800"/>
              <a:buNone/>
            </a:pPr>
            <a:r>
              <a:rPr lang="en-US"/>
              <a:t>	Broadcast</a:t>
            </a:r>
            <a:endParaRPr/>
          </a:p>
          <a:p>
            <a:pPr indent="0" lvl="0" marL="0" rtl="0" algn="l">
              <a:spcBef>
                <a:spcPts val="800"/>
              </a:spcBef>
              <a:spcAft>
                <a:spcPts val="0"/>
              </a:spcAft>
              <a:buClr>
                <a:srgbClr val="002A41"/>
              </a:buClr>
              <a:buSzPts val="1800"/>
              <a:buNone/>
            </a:pPr>
            <a:r>
              <a:rPr lang="en-US"/>
              <a:t>	Scatter</a:t>
            </a:r>
            <a:endParaRPr/>
          </a:p>
          <a:p>
            <a:pPr indent="0" lvl="0" marL="0" rtl="0" algn="l">
              <a:spcBef>
                <a:spcPts val="800"/>
              </a:spcBef>
              <a:spcAft>
                <a:spcPts val="0"/>
              </a:spcAft>
              <a:buClr>
                <a:srgbClr val="002A41"/>
              </a:buClr>
              <a:buSzPts val="1800"/>
              <a:buNone/>
            </a:pPr>
            <a:r>
              <a:rPr lang="en-US"/>
              <a:t>	Gather</a:t>
            </a:r>
            <a:endParaRPr/>
          </a:p>
          <a:p>
            <a:pPr indent="0" lvl="0" marL="0" rtl="0" algn="l">
              <a:spcBef>
                <a:spcPts val="800"/>
              </a:spcBef>
              <a:spcAft>
                <a:spcPts val="0"/>
              </a:spcAft>
              <a:buClr>
                <a:srgbClr val="002A41"/>
              </a:buClr>
              <a:buSzPts val="1800"/>
              <a:buNone/>
            </a:pPr>
            <a:r>
              <a:rPr lang="en-US"/>
              <a:t>	Global reduction operations</a:t>
            </a:r>
            <a:endParaRPr/>
          </a:p>
          <a:p>
            <a:pPr indent="-228600" lvl="3" marL="1600200" rtl="0" algn="l">
              <a:spcBef>
                <a:spcPts val="320"/>
              </a:spcBef>
              <a:spcAft>
                <a:spcPts val="0"/>
              </a:spcAft>
              <a:buClr>
                <a:schemeClr val="dk1"/>
              </a:buClr>
              <a:buSzPts val="1600"/>
              <a:buChar char="–"/>
            </a:pPr>
            <a:r>
              <a:rPr lang="en-US" sz="1600"/>
              <a:t>Predefined operations</a:t>
            </a:r>
            <a:endParaRPr/>
          </a:p>
          <a:p>
            <a:pPr indent="-228600" lvl="3" marL="1600200" rtl="0" algn="l">
              <a:spcBef>
                <a:spcPts val="320"/>
              </a:spcBef>
              <a:spcAft>
                <a:spcPts val="0"/>
              </a:spcAft>
              <a:buClr>
                <a:schemeClr val="dk1"/>
              </a:buClr>
              <a:buSzPts val="1600"/>
              <a:buChar char="–"/>
            </a:pPr>
            <a:r>
              <a:rPr lang="en-US" sz="1600"/>
              <a:t>User-defined operations</a:t>
            </a:r>
            <a:endParaRPr/>
          </a:p>
          <a:p>
            <a:pPr indent="0" lvl="0" marL="0" rtl="0" algn="l">
              <a:spcBef>
                <a:spcPts val="800"/>
              </a:spcBef>
              <a:spcAft>
                <a:spcPts val="0"/>
              </a:spcAft>
              <a:buClr>
                <a:srgbClr val="002A41"/>
              </a:buClr>
              <a:buSzPts val="1800"/>
              <a:buNone/>
            </a:pPr>
            <a:r>
              <a:rPr lang="en-US"/>
              <a:t>	Partial sums</a:t>
            </a:r>
            <a:endParaRPr sz="1400">
              <a:latin typeface="Courier New"/>
              <a:ea typeface="Courier New"/>
              <a:cs typeface="Courier New"/>
              <a:sym typeface="Courier New"/>
            </a:endParaRPr>
          </a:p>
        </p:txBody>
      </p:sp>
      <p:grpSp>
        <p:nvGrpSpPr>
          <p:cNvPr id="1159" name="Google Shape;1159;p68"/>
          <p:cNvGrpSpPr/>
          <p:nvPr/>
        </p:nvGrpSpPr>
        <p:grpSpPr>
          <a:xfrm>
            <a:off x="7901926" y="1417594"/>
            <a:ext cx="1249059" cy="3731954"/>
            <a:chOff x="7901926" y="1417594"/>
            <a:chExt cx="1249059" cy="3731954"/>
          </a:xfrm>
        </p:grpSpPr>
        <p:pic>
          <p:nvPicPr>
            <p:cNvPr id="1160" name="Google Shape;1160;p6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61" name="Google Shape;1161;p6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62" name="Google Shape;1162;p6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6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169" name="Google Shape;1169;p69"/>
          <p:cNvSpPr txBox="1"/>
          <p:nvPr>
            <p:ph idx="1" type="body"/>
          </p:nvPr>
        </p:nvSpPr>
        <p:spPr>
          <a:xfrm>
            <a:off x="620059" y="862661"/>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t>Collective communication involves a group of processes.</a:t>
            </a:r>
            <a:endParaRPr/>
          </a:p>
          <a:p>
            <a:pPr indent="0" lvl="0" marL="0" rtl="0" algn="l">
              <a:lnSpc>
                <a:spcPct val="90000"/>
              </a:lnSpc>
              <a:spcBef>
                <a:spcPts val="800"/>
              </a:spcBef>
              <a:spcAft>
                <a:spcPts val="0"/>
              </a:spcAft>
              <a:buClr>
                <a:srgbClr val="002A41"/>
              </a:buClr>
              <a:buSzPts val="1400"/>
              <a:buNone/>
            </a:pPr>
            <a:r>
              <a:rPr lang="en-US" sz="1400"/>
              <a:t>Called by </a:t>
            </a:r>
            <a:r>
              <a:rPr i="1" lang="en-US" sz="1400"/>
              <a:t>all</a:t>
            </a:r>
            <a:r>
              <a:rPr lang="en-US" sz="1400"/>
              <a:t> processes in a communicator.</a:t>
            </a:r>
            <a:endParaRPr/>
          </a:p>
          <a:p>
            <a:pPr indent="0" lvl="0" marL="0" rtl="0" algn="l">
              <a:lnSpc>
                <a:spcPct val="90000"/>
              </a:lnSpc>
              <a:spcBef>
                <a:spcPts val="800"/>
              </a:spcBef>
              <a:spcAft>
                <a:spcPts val="0"/>
              </a:spcAft>
              <a:buClr>
                <a:srgbClr val="002A41"/>
              </a:buClr>
              <a:buSzPts val="1400"/>
              <a:buNone/>
            </a:pPr>
            <a:r>
              <a:rPr lang="en-US" sz="1400"/>
              <a:t>Examples:</a:t>
            </a:r>
            <a:endParaRPr/>
          </a:p>
          <a:p>
            <a:pPr indent="-288000" lvl="2" marL="576000" rtl="0" algn="l">
              <a:lnSpc>
                <a:spcPct val="90000"/>
              </a:lnSpc>
              <a:spcBef>
                <a:spcPts val="800"/>
              </a:spcBef>
              <a:spcAft>
                <a:spcPts val="0"/>
              </a:spcAft>
              <a:buClr>
                <a:srgbClr val="002A41"/>
              </a:buClr>
              <a:buSzPts val="1400"/>
              <a:buChar char="–"/>
            </a:pPr>
            <a:r>
              <a:rPr lang="en-US" sz="1400"/>
              <a:t>Broadcast, scatter, gather (Data Distribution)</a:t>
            </a:r>
            <a:endParaRPr/>
          </a:p>
          <a:p>
            <a:pPr indent="-288000" lvl="2" marL="576000" rtl="0" algn="l">
              <a:lnSpc>
                <a:spcPct val="90000"/>
              </a:lnSpc>
              <a:spcBef>
                <a:spcPts val="800"/>
              </a:spcBef>
              <a:spcAft>
                <a:spcPts val="0"/>
              </a:spcAft>
              <a:buClr>
                <a:srgbClr val="002A41"/>
              </a:buClr>
              <a:buSzPts val="1400"/>
              <a:buChar char="–"/>
            </a:pPr>
            <a:r>
              <a:rPr lang="en-US" sz="1400"/>
              <a:t>Global sum, global maximum, etc. (Reduction Operations)</a:t>
            </a:r>
            <a:endParaRPr/>
          </a:p>
          <a:p>
            <a:pPr indent="-288000" lvl="2" marL="576000" rtl="0" algn="l">
              <a:lnSpc>
                <a:spcPct val="90000"/>
              </a:lnSpc>
              <a:spcBef>
                <a:spcPts val="800"/>
              </a:spcBef>
              <a:spcAft>
                <a:spcPts val="0"/>
              </a:spcAft>
              <a:buClr>
                <a:srgbClr val="002A41"/>
              </a:buClr>
              <a:buSzPts val="1400"/>
              <a:buChar char="–"/>
            </a:pPr>
            <a:r>
              <a:rPr lang="en-US" sz="1400"/>
              <a:t>Barrier synchronisation</a:t>
            </a:r>
            <a:endParaRPr sz="1400"/>
          </a:p>
          <a:p>
            <a:pPr indent="0" lvl="0" marL="0" rtl="0" algn="l">
              <a:lnSpc>
                <a:spcPct val="90000"/>
              </a:lnSpc>
              <a:spcBef>
                <a:spcPts val="800"/>
              </a:spcBef>
              <a:spcAft>
                <a:spcPts val="0"/>
              </a:spcAft>
              <a:buClr>
                <a:srgbClr val="002A41"/>
              </a:buClr>
              <a:buSzPts val="1400"/>
              <a:buNone/>
            </a:pPr>
            <a:r>
              <a:rPr lang="en-US" sz="1400"/>
              <a:t>Characteristics</a:t>
            </a:r>
            <a:endParaRPr/>
          </a:p>
          <a:p>
            <a:pPr indent="-288000" lvl="2" marL="576000" rtl="0" algn="l">
              <a:lnSpc>
                <a:spcPct val="90000"/>
              </a:lnSpc>
              <a:spcBef>
                <a:spcPts val="800"/>
              </a:spcBef>
              <a:spcAft>
                <a:spcPts val="0"/>
              </a:spcAft>
              <a:buClr>
                <a:srgbClr val="002A41"/>
              </a:buClr>
              <a:buSzPts val="1400"/>
              <a:buChar char="–"/>
            </a:pPr>
            <a:r>
              <a:rPr lang="en-US" sz="1400"/>
              <a:t>Collective communication will not interfere with point-to-point communication and vice-versa.</a:t>
            </a:r>
            <a:endParaRPr/>
          </a:p>
          <a:p>
            <a:pPr indent="-288000" lvl="2" marL="576000" rtl="0" algn="l">
              <a:lnSpc>
                <a:spcPct val="90000"/>
              </a:lnSpc>
              <a:spcBef>
                <a:spcPts val="800"/>
              </a:spcBef>
              <a:spcAft>
                <a:spcPts val="0"/>
              </a:spcAft>
              <a:buClr>
                <a:srgbClr val="002A41"/>
              </a:buClr>
              <a:buSzPts val="1400"/>
              <a:buChar char="–"/>
            </a:pPr>
            <a:r>
              <a:rPr lang="en-US" sz="1400"/>
              <a:t>All processes must call the collective routine.</a:t>
            </a:r>
            <a:endParaRPr/>
          </a:p>
          <a:p>
            <a:pPr indent="-288000" lvl="2" marL="576000" rtl="0" algn="l">
              <a:lnSpc>
                <a:spcPct val="90000"/>
              </a:lnSpc>
              <a:spcBef>
                <a:spcPts val="800"/>
              </a:spcBef>
              <a:spcAft>
                <a:spcPts val="0"/>
              </a:spcAft>
              <a:buClr>
                <a:srgbClr val="002A41"/>
              </a:buClr>
              <a:buSzPts val="1400"/>
              <a:buChar char="–"/>
            </a:pPr>
            <a:r>
              <a:rPr lang="en-US" sz="1400"/>
              <a:t>Synchronization not guaranteed (except for barrier)</a:t>
            </a:r>
            <a:endParaRPr/>
          </a:p>
          <a:p>
            <a:pPr indent="-288000" lvl="2" marL="576000" rtl="0" algn="l">
              <a:lnSpc>
                <a:spcPct val="90000"/>
              </a:lnSpc>
              <a:spcBef>
                <a:spcPts val="800"/>
              </a:spcBef>
              <a:spcAft>
                <a:spcPts val="0"/>
              </a:spcAft>
              <a:buClr>
                <a:srgbClr val="002A41"/>
              </a:buClr>
              <a:buSzPts val="1400"/>
              <a:buChar char="–"/>
            </a:pPr>
            <a:r>
              <a:rPr lang="en-US" sz="1400"/>
              <a:t>No non-blocking collective communication</a:t>
            </a:r>
            <a:endParaRPr/>
          </a:p>
          <a:p>
            <a:pPr indent="-288000" lvl="2" marL="576000" rtl="0" algn="l">
              <a:lnSpc>
                <a:spcPct val="90000"/>
              </a:lnSpc>
              <a:spcBef>
                <a:spcPts val="800"/>
              </a:spcBef>
              <a:spcAft>
                <a:spcPts val="0"/>
              </a:spcAft>
              <a:buClr>
                <a:srgbClr val="002A41"/>
              </a:buClr>
              <a:buSzPts val="1400"/>
              <a:buChar char="–"/>
            </a:pPr>
            <a:r>
              <a:rPr lang="en-US" sz="1400"/>
              <a:t>No tags</a:t>
            </a:r>
            <a:endParaRPr/>
          </a:p>
          <a:p>
            <a:pPr indent="-288000" lvl="2" marL="576000" rtl="0" algn="l">
              <a:lnSpc>
                <a:spcPct val="90000"/>
              </a:lnSpc>
              <a:spcBef>
                <a:spcPts val="800"/>
              </a:spcBef>
              <a:spcAft>
                <a:spcPts val="0"/>
              </a:spcAft>
              <a:buClr>
                <a:srgbClr val="002A41"/>
              </a:buClr>
              <a:buSzPts val="1400"/>
              <a:buChar char="–"/>
            </a:pPr>
            <a:r>
              <a:rPr lang="en-US" sz="1400"/>
              <a:t>Receive buffers must be exactly the right size</a:t>
            </a:r>
            <a:endParaRPr sz="1400">
              <a:latin typeface="Courier New"/>
              <a:ea typeface="Courier New"/>
              <a:cs typeface="Courier New"/>
              <a:sym typeface="Courier New"/>
            </a:endParaRPr>
          </a:p>
        </p:txBody>
      </p:sp>
      <p:grpSp>
        <p:nvGrpSpPr>
          <p:cNvPr id="1170" name="Google Shape;1170;p69"/>
          <p:cNvGrpSpPr/>
          <p:nvPr/>
        </p:nvGrpSpPr>
        <p:grpSpPr>
          <a:xfrm>
            <a:off x="7901926" y="1417594"/>
            <a:ext cx="1249059" cy="3731954"/>
            <a:chOff x="7901926" y="1417594"/>
            <a:chExt cx="1249059" cy="3731954"/>
          </a:xfrm>
        </p:grpSpPr>
        <p:pic>
          <p:nvPicPr>
            <p:cNvPr id="1171" name="Google Shape;1171;p6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72" name="Google Shape;1172;p6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73" name="Google Shape;1173;p6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7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grpSp>
        <p:nvGrpSpPr>
          <p:cNvPr id="1180" name="Google Shape;1180;p70"/>
          <p:cNvGrpSpPr/>
          <p:nvPr/>
        </p:nvGrpSpPr>
        <p:grpSpPr>
          <a:xfrm>
            <a:off x="7901926" y="1417594"/>
            <a:ext cx="1249059" cy="3731954"/>
            <a:chOff x="7901926" y="1417594"/>
            <a:chExt cx="1249059" cy="3731954"/>
          </a:xfrm>
        </p:grpSpPr>
        <p:pic>
          <p:nvPicPr>
            <p:cNvPr id="1181" name="Google Shape;1181;p7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182" name="Google Shape;1182;p7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183" name="Google Shape;1183;p7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84" name="Google Shape;1184;p70"/>
          <p:cNvGrpSpPr/>
          <p:nvPr/>
        </p:nvGrpSpPr>
        <p:grpSpPr>
          <a:xfrm>
            <a:off x="1683776" y="1165055"/>
            <a:ext cx="685800" cy="685800"/>
            <a:chOff x="528" y="1488"/>
            <a:chExt cx="432" cy="432"/>
          </a:xfrm>
        </p:grpSpPr>
        <p:sp>
          <p:nvSpPr>
            <p:cNvPr id="1185" name="Google Shape;1185;p70"/>
            <p:cNvSpPr/>
            <p:nvPr/>
          </p:nvSpPr>
          <p:spPr>
            <a:xfrm>
              <a:off x="528" y="1488"/>
              <a:ext cx="432" cy="43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70"/>
            <p:cNvSpPr txBox="1"/>
            <p:nvPr/>
          </p:nvSpPr>
          <p:spPr>
            <a:xfrm>
              <a:off x="624" y="15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1187" name="Google Shape;1187;p70"/>
          <p:cNvGrpSpPr/>
          <p:nvPr/>
        </p:nvGrpSpPr>
        <p:grpSpPr>
          <a:xfrm>
            <a:off x="5265176" y="1165055"/>
            <a:ext cx="685800" cy="685800"/>
            <a:chOff x="528" y="1488"/>
            <a:chExt cx="432" cy="432"/>
          </a:xfrm>
        </p:grpSpPr>
        <p:sp>
          <p:nvSpPr>
            <p:cNvPr id="1188" name="Google Shape;1188;p70"/>
            <p:cNvSpPr/>
            <p:nvPr/>
          </p:nvSpPr>
          <p:spPr>
            <a:xfrm>
              <a:off x="528" y="1488"/>
              <a:ext cx="432" cy="432"/>
            </a:xfrm>
            <a:prstGeom prst="ellipse">
              <a:avLst/>
            </a:prstGeom>
            <a:solidFill>
              <a:schemeClr val="fo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70"/>
            <p:cNvSpPr txBox="1"/>
            <p:nvPr/>
          </p:nvSpPr>
          <p:spPr>
            <a:xfrm>
              <a:off x="624" y="1536"/>
              <a:ext cx="288" cy="288"/>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1190" name="Google Shape;1190;p70"/>
          <p:cNvGrpSpPr/>
          <p:nvPr/>
        </p:nvGrpSpPr>
        <p:grpSpPr>
          <a:xfrm>
            <a:off x="3570520" y="1181079"/>
            <a:ext cx="685800" cy="685800"/>
            <a:chOff x="528" y="1488"/>
            <a:chExt cx="432" cy="432"/>
          </a:xfrm>
        </p:grpSpPr>
        <p:sp>
          <p:nvSpPr>
            <p:cNvPr id="1191" name="Google Shape;1191;p70"/>
            <p:cNvSpPr/>
            <p:nvPr/>
          </p:nvSpPr>
          <p:spPr>
            <a:xfrm>
              <a:off x="528" y="1488"/>
              <a:ext cx="432" cy="432"/>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70"/>
            <p:cNvSpPr txBox="1"/>
            <p:nvPr/>
          </p:nvSpPr>
          <p:spPr>
            <a:xfrm>
              <a:off x="624" y="1536"/>
              <a:ext cx="288" cy="288"/>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1193" name="Google Shape;1193;p70"/>
          <p:cNvCxnSpPr/>
          <p:nvPr/>
        </p:nvCxnSpPr>
        <p:spPr>
          <a:xfrm>
            <a:off x="6865376" y="1184188"/>
            <a:ext cx="0" cy="3461953"/>
          </a:xfrm>
          <a:prstGeom prst="straightConnector1">
            <a:avLst/>
          </a:prstGeom>
          <a:noFill/>
          <a:ln cap="flat" cmpd="sng" w="9525">
            <a:solidFill>
              <a:schemeClr val="dk1"/>
            </a:solidFill>
            <a:prstDash val="solid"/>
            <a:round/>
            <a:headEnd len="med" w="med" type="none"/>
            <a:tailEnd len="med" w="med" type="none"/>
          </a:ln>
        </p:spPr>
      </p:cxnSp>
      <p:sp>
        <p:nvSpPr>
          <p:cNvPr id="1194" name="Google Shape;1194;p70"/>
          <p:cNvSpPr txBox="1"/>
          <p:nvPr/>
        </p:nvSpPr>
        <p:spPr>
          <a:xfrm>
            <a:off x="6484376" y="4646141"/>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Barrier</a:t>
            </a:r>
            <a:endParaRPr/>
          </a:p>
        </p:txBody>
      </p:sp>
      <p:grpSp>
        <p:nvGrpSpPr>
          <p:cNvPr id="1195" name="Google Shape;1195;p70"/>
          <p:cNvGrpSpPr/>
          <p:nvPr/>
        </p:nvGrpSpPr>
        <p:grpSpPr>
          <a:xfrm>
            <a:off x="3512576" y="2010907"/>
            <a:ext cx="3352800" cy="685800"/>
            <a:chOff x="1392" y="1776"/>
            <a:chExt cx="2112" cy="432"/>
          </a:xfrm>
        </p:grpSpPr>
        <p:grpSp>
          <p:nvGrpSpPr>
            <p:cNvPr id="1196" name="Google Shape;1196;p70"/>
            <p:cNvGrpSpPr/>
            <p:nvPr/>
          </p:nvGrpSpPr>
          <p:grpSpPr>
            <a:xfrm>
              <a:off x="1392" y="1776"/>
              <a:ext cx="432" cy="432"/>
              <a:chOff x="528" y="1488"/>
              <a:chExt cx="432" cy="432"/>
            </a:xfrm>
          </p:grpSpPr>
          <p:sp>
            <p:nvSpPr>
              <p:cNvPr id="1197" name="Google Shape;1197;p70"/>
              <p:cNvSpPr/>
              <p:nvPr/>
            </p:nvSpPr>
            <p:spPr>
              <a:xfrm>
                <a:off x="528" y="1488"/>
                <a:ext cx="432" cy="43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70"/>
              <p:cNvSpPr txBox="1"/>
              <p:nvPr/>
            </p:nvSpPr>
            <p:spPr>
              <a:xfrm>
                <a:off x="624" y="15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1199" name="Google Shape;1199;p70"/>
            <p:cNvGrpSpPr/>
            <p:nvPr/>
          </p:nvGrpSpPr>
          <p:grpSpPr>
            <a:xfrm>
              <a:off x="3072" y="1776"/>
              <a:ext cx="432" cy="432"/>
              <a:chOff x="528" y="1488"/>
              <a:chExt cx="432" cy="432"/>
            </a:xfrm>
          </p:grpSpPr>
          <p:sp>
            <p:nvSpPr>
              <p:cNvPr id="1200" name="Google Shape;1200;p70"/>
              <p:cNvSpPr/>
              <p:nvPr/>
            </p:nvSpPr>
            <p:spPr>
              <a:xfrm>
                <a:off x="528" y="1488"/>
                <a:ext cx="432" cy="432"/>
              </a:xfrm>
              <a:prstGeom prst="ellipse">
                <a:avLst/>
              </a:prstGeom>
              <a:solidFill>
                <a:schemeClr val="fo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70"/>
              <p:cNvSpPr txBox="1"/>
              <p:nvPr/>
            </p:nvSpPr>
            <p:spPr>
              <a:xfrm>
                <a:off x="624" y="1536"/>
                <a:ext cx="288" cy="288"/>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1202" name="Google Shape;1202;p70"/>
            <p:cNvGrpSpPr/>
            <p:nvPr/>
          </p:nvGrpSpPr>
          <p:grpSpPr>
            <a:xfrm>
              <a:off x="2496" y="1776"/>
              <a:ext cx="432" cy="432"/>
              <a:chOff x="528" y="1488"/>
              <a:chExt cx="432" cy="432"/>
            </a:xfrm>
          </p:grpSpPr>
          <p:sp>
            <p:nvSpPr>
              <p:cNvPr id="1203" name="Google Shape;1203;p70"/>
              <p:cNvSpPr/>
              <p:nvPr/>
            </p:nvSpPr>
            <p:spPr>
              <a:xfrm>
                <a:off x="528" y="1488"/>
                <a:ext cx="432" cy="432"/>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70"/>
              <p:cNvSpPr txBox="1"/>
              <p:nvPr/>
            </p:nvSpPr>
            <p:spPr>
              <a:xfrm>
                <a:off x="624" y="1536"/>
                <a:ext cx="288" cy="288"/>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grpSp>
      <p:grpSp>
        <p:nvGrpSpPr>
          <p:cNvPr id="1205" name="Google Shape;1205;p70"/>
          <p:cNvGrpSpPr/>
          <p:nvPr/>
        </p:nvGrpSpPr>
        <p:grpSpPr>
          <a:xfrm>
            <a:off x="5265176" y="2821447"/>
            <a:ext cx="1600200" cy="838200"/>
            <a:chOff x="2496" y="2400"/>
            <a:chExt cx="1008" cy="528"/>
          </a:xfrm>
        </p:grpSpPr>
        <p:grpSp>
          <p:nvGrpSpPr>
            <p:cNvPr id="1206" name="Google Shape;1206;p70"/>
            <p:cNvGrpSpPr/>
            <p:nvPr/>
          </p:nvGrpSpPr>
          <p:grpSpPr>
            <a:xfrm>
              <a:off x="2496" y="2400"/>
              <a:ext cx="432" cy="432"/>
              <a:chOff x="528" y="1488"/>
              <a:chExt cx="432" cy="432"/>
            </a:xfrm>
          </p:grpSpPr>
          <p:sp>
            <p:nvSpPr>
              <p:cNvPr id="1207" name="Google Shape;1207;p70"/>
              <p:cNvSpPr/>
              <p:nvPr/>
            </p:nvSpPr>
            <p:spPr>
              <a:xfrm>
                <a:off x="528" y="1488"/>
                <a:ext cx="432" cy="43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p70"/>
              <p:cNvSpPr txBox="1"/>
              <p:nvPr/>
            </p:nvSpPr>
            <p:spPr>
              <a:xfrm>
                <a:off x="624" y="15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nvGrpSpPr>
            <p:cNvPr id="1209" name="Google Shape;1209;p70"/>
            <p:cNvGrpSpPr/>
            <p:nvPr/>
          </p:nvGrpSpPr>
          <p:grpSpPr>
            <a:xfrm>
              <a:off x="3024" y="2400"/>
              <a:ext cx="432" cy="432"/>
              <a:chOff x="528" y="1488"/>
              <a:chExt cx="432" cy="432"/>
            </a:xfrm>
          </p:grpSpPr>
          <p:sp>
            <p:nvSpPr>
              <p:cNvPr id="1210" name="Google Shape;1210;p70"/>
              <p:cNvSpPr/>
              <p:nvPr/>
            </p:nvSpPr>
            <p:spPr>
              <a:xfrm>
                <a:off x="528" y="1488"/>
                <a:ext cx="432" cy="432"/>
              </a:xfrm>
              <a:prstGeom prst="ellipse">
                <a:avLst/>
              </a:prstGeom>
              <a:solidFill>
                <a:schemeClr val="fo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70"/>
              <p:cNvSpPr txBox="1"/>
              <p:nvPr/>
            </p:nvSpPr>
            <p:spPr>
              <a:xfrm>
                <a:off x="624" y="1536"/>
                <a:ext cx="288" cy="288"/>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1212" name="Google Shape;1212;p70"/>
            <p:cNvGrpSpPr/>
            <p:nvPr/>
          </p:nvGrpSpPr>
          <p:grpSpPr>
            <a:xfrm>
              <a:off x="3072" y="2496"/>
              <a:ext cx="432" cy="432"/>
              <a:chOff x="528" y="1488"/>
              <a:chExt cx="432" cy="432"/>
            </a:xfrm>
          </p:grpSpPr>
          <p:sp>
            <p:nvSpPr>
              <p:cNvPr id="1213" name="Google Shape;1213;p70"/>
              <p:cNvSpPr/>
              <p:nvPr/>
            </p:nvSpPr>
            <p:spPr>
              <a:xfrm>
                <a:off x="528" y="1488"/>
                <a:ext cx="432" cy="432"/>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70"/>
              <p:cNvSpPr txBox="1"/>
              <p:nvPr/>
            </p:nvSpPr>
            <p:spPr>
              <a:xfrm>
                <a:off x="624" y="1536"/>
                <a:ext cx="288" cy="288"/>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grpSp>
      <p:grpSp>
        <p:nvGrpSpPr>
          <p:cNvPr id="1215" name="Google Shape;1215;p70"/>
          <p:cNvGrpSpPr/>
          <p:nvPr/>
        </p:nvGrpSpPr>
        <p:grpSpPr>
          <a:xfrm>
            <a:off x="6027176" y="3759681"/>
            <a:ext cx="838200" cy="838200"/>
            <a:chOff x="2976" y="3120"/>
            <a:chExt cx="528" cy="528"/>
          </a:xfrm>
        </p:grpSpPr>
        <p:grpSp>
          <p:nvGrpSpPr>
            <p:cNvPr id="1216" name="Google Shape;1216;p70"/>
            <p:cNvGrpSpPr/>
            <p:nvPr/>
          </p:nvGrpSpPr>
          <p:grpSpPr>
            <a:xfrm>
              <a:off x="2976" y="3120"/>
              <a:ext cx="432" cy="432"/>
              <a:chOff x="528" y="1488"/>
              <a:chExt cx="432" cy="432"/>
            </a:xfrm>
          </p:grpSpPr>
          <p:sp>
            <p:nvSpPr>
              <p:cNvPr id="1217" name="Google Shape;1217;p70"/>
              <p:cNvSpPr/>
              <p:nvPr/>
            </p:nvSpPr>
            <p:spPr>
              <a:xfrm>
                <a:off x="528" y="1488"/>
                <a:ext cx="432" cy="432"/>
              </a:xfrm>
              <a:prstGeom prst="ellipse">
                <a:avLst/>
              </a:prstGeom>
              <a:solidFill>
                <a:schemeClr val="fo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70"/>
              <p:cNvSpPr txBox="1"/>
              <p:nvPr/>
            </p:nvSpPr>
            <p:spPr>
              <a:xfrm>
                <a:off x="624" y="1536"/>
                <a:ext cx="288" cy="288"/>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1219" name="Google Shape;1219;p70"/>
            <p:cNvGrpSpPr/>
            <p:nvPr/>
          </p:nvGrpSpPr>
          <p:grpSpPr>
            <a:xfrm>
              <a:off x="3024" y="3168"/>
              <a:ext cx="432" cy="432"/>
              <a:chOff x="528" y="1488"/>
              <a:chExt cx="432" cy="432"/>
            </a:xfrm>
          </p:grpSpPr>
          <p:sp>
            <p:nvSpPr>
              <p:cNvPr id="1220" name="Google Shape;1220;p70"/>
              <p:cNvSpPr/>
              <p:nvPr/>
            </p:nvSpPr>
            <p:spPr>
              <a:xfrm>
                <a:off x="528" y="1488"/>
                <a:ext cx="432" cy="432"/>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70"/>
              <p:cNvSpPr txBox="1"/>
              <p:nvPr/>
            </p:nvSpPr>
            <p:spPr>
              <a:xfrm>
                <a:off x="624" y="1536"/>
                <a:ext cx="288" cy="288"/>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grpSp>
          <p:nvGrpSpPr>
            <p:cNvPr id="1222" name="Google Shape;1222;p70"/>
            <p:cNvGrpSpPr/>
            <p:nvPr/>
          </p:nvGrpSpPr>
          <p:grpSpPr>
            <a:xfrm>
              <a:off x="3072" y="3216"/>
              <a:ext cx="432" cy="432"/>
              <a:chOff x="528" y="1488"/>
              <a:chExt cx="432" cy="432"/>
            </a:xfrm>
          </p:grpSpPr>
          <p:sp>
            <p:nvSpPr>
              <p:cNvPr id="1223" name="Google Shape;1223;p70"/>
              <p:cNvSpPr/>
              <p:nvPr/>
            </p:nvSpPr>
            <p:spPr>
              <a:xfrm>
                <a:off x="528" y="1488"/>
                <a:ext cx="432" cy="43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70"/>
              <p:cNvSpPr txBox="1"/>
              <p:nvPr/>
            </p:nvSpPr>
            <p:spPr>
              <a:xfrm>
                <a:off x="624" y="1536"/>
                <a:ext cx="288"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a:t>
                </a:r>
                <a:endParaRPr/>
              </a:p>
            </p:txBody>
          </p:sp>
        </p:grpSp>
      </p:grpSp>
      <p:sp>
        <p:nvSpPr>
          <p:cNvPr id="1225" name="Google Shape;1225;p70"/>
          <p:cNvSpPr/>
          <p:nvPr/>
        </p:nvSpPr>
        <p:spPr>
          <a:xfrm>
            <a:off x="1349124" y="784078"/>
            <a:ext cx="581439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Barrier Synchronisations: MPI_Barrier()</a:t>
            </a:r>
            <a:endParaRPr/>
          </a:p>
        </p:txBody>
      </p:sp>
      <p:cxnSp>
        <p:nvCxnSpPr>
          <p:cNvPr id="1226" name="Google Shape;1226;p70"/>
          <p:cNvCxnSpPr/>
          <p:nvPr/>
        </p:nvCxnSpPr>
        <p:spPr>
          <a:xfrm>
            <a:off x="1052090" y="1097986"/>
            <a:ext cx="0" cy="3290345"/>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1227" name="Google Shape;1227;p70"/>
          <p:cNvSpPr txBox="1"/>
          <p:nvPr/>
        </p:nvSpPr>
        <p:spPr>
          <a:xfrm rot="-5400000">
            <a:off x="621553" y="2696707"/>
            <a:ext cx="649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500"/>
                                        <p:tgtEl>
                                          <p:spTgt spid="1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500"/>
                                        <p:tgtEl>
                                          <p:spTgt spid="1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1215"/>
                                        </p:tgtEl>
                                        <p:attrNameLst>
                                          <p:attrName>ppt_x</p:attrName>
                                        </p:attrNameLst>
                                      </p:cBhvr>
                                      <p:tavLst>
                                        <p:tav fmla="" tm="0">
                                          <p:val>
                                            <p:strVal val="#ppt_x"/>
                                          </p:val>
                                        </p:tav>
                                        <p:tav fmla="" tm="100000">
                                          <p:val>
                                            <p:strVal val="#ppt_x+1"/>
                                          </p:val>
                                        </p:tav>
                                      </p:tavLst>
                                    </p:anim>
                                    <p:set>
                                      <p:cBhvr>
                                        <p:cTn dur="1" fill="hold">
                                          <p:stCondLst>
                                            <p:cond delay="500"/>
                                          </p:stCondLst>
                                        </p:cTn>
                                        <p:tgtEl>
                                          <p:spTgt spid="12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7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234" name="Google Shape;1234;p71"/>
          <p:cNvSpPr txBox="1"/>
          <p:nvPr>
            <p:ph idx="1" type="body"/>
          </p:nvPr>
        </p:nvSpPr>
        <p:spPr>
          <a:xfrm>
            <a:off x="620059" y="1025069"/>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u="sng"/>
              <a:t>Barrier Synchronisation</a:t>
            </a:r>
            <a:endParaRPr sz="1600" u="sng"/>
          </a:p>
          <a:p>
            <a:pPr indent="0" lvl="0" marL="0" rtl="0" algn="l">
              <a:lnSpc>
                <a:spcPct val="90000"/>
              </a:lnSpc>
              <a:spcBef>
                <a:spcPts val="800"/>
              </a:spcBef>
              <a:spcAft>
                <a:spcPts val="0"/>
              </a:spcAft>
              <a:buClr>
                <a:srgbClr val="002A41"/>
              </a:buClr>
              <a:buSzPts val="1600"/>
              <a:buNone/>
            </a:pPr>
            <a:r>
              <a:rPr lang="en-US" sz="1600"/>
              <a:t>Each processes in communicator waits at barrier until all processes encounter the barrier.</a:t>
            </a:r>
            <a:endParaRPr/>
          </a:p>
          <a:p>
            <a:pPr indent="0" lvl="0" marL="0" rtl="0" algn="l">
              <a:lnSpc>
                <a:spcPct val="90000"/>
              </a:lnSpc>
              <a:spcBef>
                <a:spcPts val="800"/>
              </a:spcBef>
              <a:spcAft>
                <a:spcPts val="0"/>
              </a:spcAft>
              <a:buClr>
                <a:srgbClr val="002A41"/>
              </a:buClr>
              <a:buSzPts val="1600"/>
              <a:buNone/>
            </a:pPr>
            <a:r>
              <a:rPr lang="en-US" sz="1600"/>
              <a:t>Fortran:</a:t>
            </a:r>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INTEGER comm, error</a:t>
            </a:r>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CALL MPI_BARRIER(comm, error)</a:t>
            </a:r>
            <a:endParaRPr/>
          </a:p>
          <a:p>
            <a:pPr indent="0" lvl="0" marL="0" rtl="0" algn="l">
              <a:lnSpc>
                <a:spcPct val="90000"/>
              </a:lnSpc>
              <a:spcBef>
                <a:spcPts val="800"/>
              </a:spcBef>
              <a:spcAft>
                <a:spcPts val="0"/>
              </a:spcAft>
              <a:buClr>
                <a:srgbClr val="002A41"/>
              </a:buClr>
              <a:buSzPts val="1600"/>
              <a:buNone/>
            </a:pPr>
            <a:r>
              <a:rPr lang="en-US" sz="1600"/>
              <a:t>C:</a:t>
            </a:r>
            <a:endParaRPr/>
          </a:p>
          <a:p>
            <a:pPr indent="-288000" lvl="1" marL="288000" rtl="0" algn="l">
              <a:lnSpc>
                <a:spcPct val="90000"/>
              </a:lnSpc>
              <a:spcBef>
                <a:spcPts val="800"/>
              </a:spcBef>
              <a:spcAft>
                <a:spcPts val="0"/>
              </a:spcAft>
              <a:buSzPts val="1600"/>
              <a:buFont typeface="Noto Sans Symbols"/>
              <a:buNone/>
            </a:pPr>
            <a:r>
              <a:rPr lang="en-US" sz="1600">
                <a:latin typeface="Courier New"/>
                <a:ea typeface="Courier New"/>
                <a:cs typeface="Courier New"/>
                <a:sym typeface="Courier New"/>
              </a:rPr>
              <a:t>	MPI_Barrier(MPI_Comm comm);</a:t>
            </a:r>
            <a:endParaRPr/>
          </a:p>
          <a:p>
            <a:pPr indent="-288000" lvl="1" marL="288000" rtl="0" algn="l">
              <a:lnSpc>
                <a:spcPct val="90000"/>
              </a:lnSpc>
              <a:spcBef>
                <a:spcPts val="800"/>
              </a:spcBef>
              <a:spcAft>
                <a:spcPts val="0"/>
              </a:spcAft>
              <a:buSzPts val="1600"/>
              <a:buFont typeface="Noto Sans Symbols"/>
              <a:buNone/>
            </a:pPr>
            <a:r>
              <a:rPr lang="en-US" sz="1600"/>
              <a:t>Note:</a:t>
            </a:r>
            <a:endParaRPr/>
          </a:p>
          <a:p>
            <a:pPr indent="-288000" lvl="1" marL="288000" rtl="0" algn="l">
              <a:lnSpc>
                <a:spcPct val="90000"/>
              </a:lnSpc>
              <a:spcBef>
                <a:spcPts val="800"/>
              </a:spcBef>
              <a:spcAft>
                <a:spcPts val="0"/>
              </a:spcAft>
              <a:buSzPts val="1600"/>
              <a:buFont typeface="Noto Sans Symbols"/>
              <a:buNone/>
            </a:pPr>
            <a:r>
              <a:rPr lang="en-US" sz="1600"/>
              <a:t>	Barrier calls are exceptionally useful for avoiding ‘racing’ issues, where one processor can race ahead of the others and set up deadlock.</a:t>
            </a:r>
            <a:endParaRPr/>
          </a:p>
        </p:txBody>
      </p:sp>
      <p:grpSp>
        <p:nvGrpSpPr>
          <p:cNvPr id="1235" name="Google Shape;1235;p71"/>
          <p:cNvGrpSpPr/>
          <p:nvPr/>
        </p:nvGrpSpPr>
        <p:grpSpPr>
          <a:xfrm>
            <a:off x="7901926" y="1417594"/>
            <a:ext cx="1249059" cy="3731954"/>
            <a:chOff x="7901926" y="1417594"/>
            <a:chExt cx="1249059" cy="3731954"/>
          </a:xfrm>
        </p:grpSpPr>
        <p:pic>
          <p:nvPicPr>
            <p:cNvPr id="1236" name="Google Shape;1236;p7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237" name="Google Shape;1237;p7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238" name="Google Shape;1238;p7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7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245" name="Google Shape;1245;p72"/>
          <p:cNvSpPr txBox="1"/>
          <p:nvPr>
            <p:ph idx="1" type="body"/>
          </p:nvPr>
        </p:nvSpPr>
        <p:spPr>
          <a:xfrm>
            <a:off x="620059" y="897967"/>
            <a:ext cx="6784256"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600"/>
              <a:buNone/>
            </a:pPr>
            <a:r>
              <a:rPr lang="en-US" sz="1600"/>
              <a:t>Broadcasting: duplicates data from one process to all other processes in communicator group</a:t>
            </a:r>
            <a:endParaRPr/>
          </a:p>
          <a:p>
            <a:pPr indent="0" lvl="0" marL="0" rtl="0" algn="l">
              <a:lnSpc>
                <a:spcPct val="90000"/>
              </a:lnSpc>
              <a:spcBef>
                <a:spcPts val="800"/>
              </a:spcBef>
              <a:spcAft>
                <a:spcPts val="0"/>
              </a:spcAft>
              <a:buClr>
                <a:srgbClr val="002A41"/>
              </a:buClr>
              <a:buSzPts val="1600"/>
              <a:buNone/>
            </a:pPr>
            <a:r>
              <a:t/>
            </a:r>
            <a:endParaRPr sz="1600"/>
          </a:p>
        </p:txBody>
      </p:sp>
      <p:grpSp>
        <p:nvGrpSpPr>
          <p:cNvPr id="1246" name="Google Shape;1246;p72"/>
          <p:cNvGrpSpPr/>
          <p:nvPr/>
        </p:nvGrpSpPr>
        <p:grpSpPr>
          <a:xfrm>
            <a:off x="7901926" y="1417594"/>
            <a:ext cx="1249059" cy="3731954"/>
            <a:chOff x="7901926" y="1417594"/>
            <a:chExt cx="1249059" cy="3731954"/>
          </a:xfrm>
        </p:grpSpPr>
        <p:pic>
          <p:nvPicPr>
            <p:cNvPr id="1247" name="Google Shape;1247;p7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248" name="Google Shape;1248;p7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249" name="Google Shape;1249;p7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50" name="Google Shape;1250;p72"/>
          <p:cNvSpPr/>
          <p:nvPr/>
        </p:nvSpPr>
        <p:spPr>
          <a:xfrm>
            <a:off x="2871504" y="1382714"/>
            <a:ext cx="1313367" cy="12421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72"/>
          <p:cNvSpPr txBox="1"/>
          <p:nvPr/>
        </p:nvSpPr>
        <p:spPr>
          <a:xfrm>
            <a:off x="3481105" y="1595190"/>
            <a:ext cx="266694"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52" name="Google Shape;1252;p72"/>
          <p:cNvSpPr txBox="1"/>
          <p:nvPr/>
        </p:nvSpPr>
        <p:spPr>
          <a:xfrm>
            <a:off x="3492217" y="2249240"/>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a:t>
            </a:r>
            <a:endParaRPr/>
          </a:p>
        </p:txBody>
      </p:sp>
      <p:sp>
        <p:nvSpPr>
          <p:cNvPr id="1253" name="Google Shape;1253;p72"/>
          <p:cNvSpPr/>
          <p:nvPr/>
        </p:nvSpPr>
        <p:spPr>
          <a:xfrm>
            <a:off x="1195104" y="1382714"/>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72"/>
          <p:cNvSpPr txBox="1"/>
          <p:nvPr/>
        </p:nvSpPr>
        <p:spPr>
          <a:xfrm>
            <a:off x="1815817" y="2249240"/>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a:t>
            </a:r>
            <a:endParaRPr/>
          </a:p>
        </p:txBody>
      </p:sp>
      <p:sp>
        <p:nvSpPr>
          <p:cNvPr id="1255" name="Google Shape;1255;p72"/>
          <p:cNvSpPr/>
          <p:nvPr/>
        </p:nvSpPr>
        <p:spPr>
          <a:xfrm>
            <a:off x="6240179" y="1382714"/>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72"/>
          <p:cNvSpPr txBox="1"/>
          <p:nvPr/>
        </p:nvSpPr>
        <p:spPr>
          <a:xfrm>
            <a:off x="6860892" y="2249240"/>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a:t>
            </a:r>
            <a:endParaRPr/>
          </a:p>
        </p:txBody>
      </p:sp>
      <p:sp>
        <p:nvSpPr>
          <p:cNvPr id="1257" name="Google Shape;1257;p72"/>
          <p:cNvSpPr/>
          <p:nvPr/>
        </p:nvSpPr>
        <p:spPr>
          <a:xfrm>
            <a:off x="4557429" y="1382714"/>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72"/>
          <p:cNvSpPr txBox="1"/>
          <p:nvPr/>
        </p:nvSpPr>
        <p:spPr>
          <a:xfrm>
            <a:off x="5178142" y="2249240"/>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 </a:t>
            </a:r>
            <a:endParaRPr/>
          </a:p>
        </p:txBody>
      </p:sp>
      <p:sp>
        <p:nvSpPr>
          <p:cNvPr id="1259" name="Google Shape;1259;p72"/>
          <p:cNvSpPr/>
          <p:nvPr/>
        </p:nvSpPr>
        <p:spPr>
          <a:xfrm>
            <a:off x="2862227" y="2950557"/>
            <a:ext cx="1313367" cy="1242172"/>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72"/>
          <p:cNvSpPr txBox="1"/>
          <p:nvPr/>
        </p:nvSpPr>
        <p:spPr>
          <a:xfrm>
            <a:off x="3528730" y="3162934"/>
            <a:ext cx="266694"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61" name="Google Shape;1261;p72"/>
          <p:cNvSpPr/>
          <p:nvPr/>
        </p:nvSpPr>
        <p:spPr>
          <a:xfrm>
            <a:off x="1177617" y="2950557"/>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72"/>
          <p:cNvSpPr/>
          <p:nvPr/>
        </p:nvSpPr>
        <p:spPr>
          <a:xfrm>
            <a:off x="6287804" y="2950557"/>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72"/>
          <p:cNvSpPr/>
          <p:nvPr/>
        </p:nvSpPr>
        <p:spPr>
          <a:xfrm>
            <a:off x="4561993" y="2950557"/>
            <a:ext cx="1313367" cy="12421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72"/>
          <p:cNvSpPr txBox="1"/>
          <p:nvPr/>
        </p:nvSpPr>
        <p:spPr>
          <a:xfrm>
            <a:off x="3528730" y="3731259"/>
            <a:ext cx="266694"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65" name="Google Shape;1265;p72"/>
          <p:cNvSpPr txBox="1"/>
          <p:nvPr/>
        </p:nvSpPr>
        <p:spPr>
          <a:xfrm>
            <a:off x="1841217" y="3772534"/>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66" name="Google Shape;1266;p72"/>
          <p:cNvSpPr txBox="1"/>
          <p:nvPr/>
        </p:nvSpPr>
        <p:spPr>
          <a:xfrm>
            <a:off x="5205130" y="3696334"/>
            <a:ext cx="266694"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67" name="Google Shape;1267;p72"/>
          <p:cNvSpPr txBox="1"/>
          <p:nvPr/>
        </p:nvSpPr>
        <p:spPr>
          <a:xfrm>
            <a:off x="6946617" y="3655059"/>
            <a:ext cx="266693" cy="33855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ourier New"/>
                <a:ea typeface="Courier New"/>
                <a:cs typeface="Courier New"/>
                <a:sym typeface="Courier New"/>
              </a:rPr>
              <a:t>A</a:t>
            </a:r>
            <a:endParaRPr/>
          </a:p>
        </p:txBody>
      </p:sp>
      <p:sp>
        <p:nvSpPr>
          <p:cNvPr id="1268" name="Google Shape;1268;p72"/>
          <p:cNvSpPr txBox="1"/>
          <p:nvPr/>
        </p:nvSpPr>
        <p:spPr>
          <a:xfrm>
            <a:off x="2946403" y="2624886"/>
            <a:ext cx="3037560"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Broadcast via </a:t>
            </a:r>
            <a:r>
              <a:rPr lang="en-US" sz="1800">
                <a:solidFill>
                  <a:schemeClr val="dk1"/>
                </a:solidFill>
                <a:latin typeface="Courier New"/>
                <a:ea typeface="Courier New"/>
                <a:cs typeface="Courier New"/>
                <a:sym typeface="Courier New"/>
              </a:rPr>
              <a:t>MPI_Bcast</a:t>
            </a:r>
            <a:endParaRPr sz="1800">
              <a:solidFill>
                <a:schemeClr val="dk1"/>
              </a:solidFill>
              <a:latin typeface="Courier New"/>
              <a:ea typeface="Courier New"/>
              <a:cs typeface="Courier New"/>
              <a:sym typeface="Courier New"/>
            </a:endParaRPr>
          </a:p>
        </p:txBody>
      </p:sp>
      <p:sp>
        <p:nvSpPr>
          <p:cNvPr id="1269" name="Google Shape;1269;p72"/>
          <p:cNvSpPr txBox="1"/>
          <p:nvPr/>
        </p:nvSpPr>
        <p:spPr>
          <a:xfrm>
            <a:off x="1695056" y="4133286"/>
            <a:ext cx="514625"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270" name="Google Shape;1270;p72"/>
          <p:cNvSpPr txBox="1"/>
          <p:nvPr/>
        </p:nvSpPr>
        <p:spPr>
          <a:xfrm>
            <a:off x="3389712" y="4133287"/>
            <a:ext cx="514625"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71" name="Google Shape;1271;p72"/>
          <p:cNvSpPr txBox="1"/>
          <p:nvPr/>
        </p:nvSpPr>
        <p:spPr>
          <a:xfrm>
            <a:off x="5079432" y="4133286"/>
            <a:ext cx="514625"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272" name="Google Shape;1272;p72"/>
          <p:cNvSpPr txBox="1"/>
          <p:nvPr/>
        </p:nvSpPr>
        <p:spPr>
          <a:xfrm>
            <a:off x="6807624" y="4133286"/>
            <a:ext cx="514625"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1273" name="Google Shape;1273;p72"/>
          <p:cNvSpPr txBox="1"/>
          <p:nvPr/>
        </p:nvSpPr>
        <p:spPr>
          <a:xfrm>
            <a:off x="371628" y="4378586"/>
            <a:ext cx="93610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with all collective processes, must be called simultaneously by every process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7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280" name="Google Shape;1280;p73"/>
          <p:cNvSpPr txBox="1"/>
          <p:nvPr>
            <p:ph idx="1" type="body"/>
          </p:nvPr>
        </p:nvSpPr>
        <p:spPr>
          <a:xfrm>
            <a:off x="620059" y="1025069"/>
            <a:ext cx="6784256"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i="1" lang="en-US" sz="1600"/>
              <a:t>Recall our fluid dynamics example...</a:t>
            </a:r>
            <a:endParaRPr sz="1600"/>
          </a:p>
          <a:p>
            <a:pPr indent="-288000" lvl="1" marL="288000" rtl="0" algn="l">
              <a:spcBef>
                <a:spcPts val="800"/>
              </a:spcBef>
              <a:spcAft>
                <a:spcPts val="0"/>
              </a:spcAft>
              <a:buSzPts val="1600"/>
              <a:buFont typeface="Arial"/>
              <a:buChar char="•"/>
            </a:pPr>
            <a:r>
              <a:rPr lang="en-US" sz="1600"/>
              <a:t> Each cell in the domain</a:t>
            </a:r>
            <a:endParaRPr/>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Font typeface="Arial"/>
              <a:buNone/>
            </a:pPr>
            <a:r>
              <a:t/>
            </a:r>
            <a:endParaRPr sz="1600"/>
          </a:p>
          <a:p>
            <a:pPr indent="-186400" lvl="1" marL="288000" rtl="0" algn="l">
              <a:spcBef>
                <a:spcPts val="800"/>
              </a:spcBef>
              <a:spcAft>
                <a:spcPts val="0"/>
              </a:spcAft>
              <a:buSzPts val="1600"/>
              <a:buNone/>
            </a:pPr>
            <a:r>
              <a:t/>
            </a:r>
            <a:endParaRPr sz="1600"/>
          </a:p>
          <a:p>
            <a:pPr indent="0" lvl="1" marL="0" rtl="0" algn="l">
              <a:spcBef>
                <a:spcPts val="800"/>
              </a:spcBef>
              <a:spcAft>
                <a:spcPts val="0"/>
              </a:spcAft>
              <a:buSzPts val="1600"/>
              <a:buNone/>
            </a:pPr>
            <a:r>
              <a:t/>
            </a:r>
            <a:endParaRPr sz="1600"/>
          </a:p>
          <a:p>
            <a:pPr indent="-186400" lvl="1" marL="288000" rtl="0" algn="l">
              <a:spcBef>
                <a:spcPts val="800"/>
              </a:spcBef>
              <a:spcAft>
                <a:spcPts val="0"/>
              </a:spcAft>
              <a:buSzPts val="1600"/>
              <a:buNone/>
            </a:pPr>
            <a:r>
              <a:t/>
            </a:r>
            <a:endParaRPr sz="1600"/>
          </a:p>
          <a:p>
            <a:pPr indent="-288000" lvl="1" marL="288000" rtl="0" algn="l">
              <a:spcBef>
                <a:spcPts val="800"/>
              </a:spcBef>
              <a:spcAft>
                <a:spcPts val="0"/>
              </a:spcAft>
              <a:buSzPts val="1600"/>
              <a:buChar char="•"/>
            </a:pPr>
            <a:r>
              <a:rPr lang="en-US" sz="1600"/>
              <a:t>has to be advanced in time by the same amount – the </a:t>
            </a:r>
            <a:r>
              <a:rPr i="1" lang="en-US" sz="1600"/>
              <a:t>timestep</a:t>
            </a:r>
            <a:endParaRPr/>
          </a:p>
          <a:p>
            <a:pPr indent="-288000" lvl="1" marL="288000" rtl="0" algn="l">
              <a:spcBef>
                <a:spcPts val="800"/>
              </a:spcBef>
              <a:spcAft>
                <a:spcPts val="0"/>
              </a:spcAft>
              <a:buSzPts val="1600"/>
              <a:buFont typeface="Arial"/>
              <a:buChar char="•"/>
            </a:pPr>
            <a:r>
              <a:rPr lang="en-US" sz="1600"/>
              <a:t>This timestep could be ‘broadcast’ by a master processor.</a:t>
            </a:r>
            <a:endParaRPr/>
          </a:p>
        </p:txBody>
      </p:sp>
      <p:grpSp>
        <p:nvGrpSpPr>
          <p:cNvPr id="1281" name="Google Shape;1281;p73"/>
          <p:cNvGrpSpPr/>
          <p:nvPr/>
        </p:nvGrpSpPr>
        <p:grpSpPr>
          <a:xfrm>
            <a:off x="7901926" y="1417594"/>
            <a:ext cx="1249059" cy="3731954"/>
            <a:chOff x="7901926" y="1417594"/>
            <a:chExt cx="1249059" cy="3731954"/>
          </a:xfrm>
        </p:grpSpPr>
        <p:pic>
          <p:nvPicPr>
            <p:cNvPr id="1282" name="Google Shape;1282;p7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283" name="Google Shape;1283;p7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284" name="Google Shape;1284;p7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box2.gif" id="1285" name="Google Shape;1285;p73"/>
          <p:cNvPicPr preferRelativeResize="0"/>
          <p:nvPr/>
        </p:nvPicPr>
        <p:blipFill rotWithShape="1">
          <a:blip r:embed="rId5">
            <a:alphaModFix/>
          </a:blip>
          <a:srcRect b="0" l="0" r="0" t="0"/>
          <a:stretch/>
        </p:blipFill>
        <p:spPr>
          <a:xfrm>
            <a:off x="2849031" y="1750542"/>
            <a:ext cx="2434194" cy="182932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7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292" name="Google Shape;1292;p74"/>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Broadcast syntax:</a:t>
            </a:r>
            <a:endParaRPr/>
          </a:p>
          <a:p>
            <a:pPr indent="0" lvl="0" marL="0" rtl="0" algn="l">
              <a:spcBef>
                <a:spcPts val="800"/>
              </a:spcBef>
              <a:spcAft>
                <a:spcPts val="0"/>
              </a:spcAft>
              <a:buClr>
                <a:srgbClr val="002A41"/>
              </a:buClr>
              <a:buSzPts val="1600"/>
              <a:buNone/>
            </a:pPr>
            <a:r>
              <a:rPr lang="en-US" sz="1600"/>
              <a:t>Fortran:</a:t>
            </a:r>
            <a:endParaRPr sz="1600">
              <a:latin typeface="Courier New"/>
              <a:ea typeface="Courier New"/>
              <a:cs typeface="Courier New"/>
              <a:sym typeface="Courier New"/>
            </a:endParaRPr>
          </a:p>
          <a:p>
            <a:pPr indent="-288000" lvl="1" marL="288000" rtl="0" algn="l">
              <a:spcBef>
                <a:spcPts val="800"/>
              </a:spcBef>
              <a:spcAft>
                <a:spcPts val="0"/>
              </a:spcAft>
              <a:buSzPts val="1600"/>
              <a:buFont typeface="Noto Sans Symbols"/>
              <a:buNone/>
            </a:pPr>
            <a:r>
              <a:rPr lang="en-US" sz="1600">
                <a:latin typeface="Courier New"/>
                <a:ea typeface="Courier New"/>
                <a:cs typeface="Courier New"/>
                <a:sym typeface="Courier New"/>
              </a:rPr>
              <a:t>	INTEGER count, datatype, root, comm, ierr</a:t>
            </a:r>
            <a:br>
              <a:rPr lang="en-US" sz="1600">
                <a:latin typeface="Courier New"/>
                <a:ea typeface="Courier New"/>
                <a:cs typeface="Courier New"/>
                <a:sym typeface="Courier New"/>
              </a:rPr>
            </a:br>
            <a:r>
              <a:rPr lang="en-US" sz="1600">
                <a:latin typeface="Courier New"/>
                <a:ea typeface="Courier New"/>
                <a:cs typeface="Courier New"/>
                <a:sym typeface="Courier New"/>
              </a:rPr>
              <a:t>CALL MPI_BCAST(buffer[1],count,datatype,root,comm,ierr)</a:t>
            </a:r>
            <a:endParaRPr/>
          </a:p>
          <a:p>
            <a:pPr indent="0" lvl="0" marL="0" rtl="0" algn="l">
              <a:spcBef>
                <a:spcPts val="800"/>
              </a:spcBef>
              <a:spcAft>
                <a:spcPts val="0"/>
              </a:spcAft>
              <a:buClr>
                <a:srgbClr val="002A41"/>
              </a:buClr>
              <a:buSzPts val="1600"/>
              <a:buNone/>
            </a:pPr>
            <a:r>
              <a:rPr lang="en-US" sz="1600"/>
              <a:t>C:</a:t>
            </a:r>
            <a:endParaRPr/>
          </a:p>
          <a:p>
            <a:pPr indent="-288000" lvl="1" marL="288000" rtl="0" algn="l">
              <a:spcBef>
                <a:spcPts val="800"/>
              </a:spcBef>
              <a:spcAft>
                <a:spcPts val="0"/>
              </a:spcAft>
              <a:buSzPts val="1600"/>
              <a:buFont typeface="Noto Sans Symbols"/>
              <a:buNone/>
            </a:pPr>
            <a:r>
              <a:rPr lang="en-US" sz="1600">
                <a:latin typeface="Courier New"/>
                <a:ea typeface="Courier New"/>
                <a:cs typeface="Courier New"/>
                <a:sym typeface="Courier New"/>
              </a:rPr>
              <a:t>	MPI_Bcast (void *buffer, int count, MPI_Datatype datatype, int root, MPI_Comm comm);</a:t>
            </a:r>
            <a:endParaRPr/>
          </a:p>
          <a:p>
            <a:pPr indent="-186400" lvl="1" marL="288000" rtl="0" algn="l">
              <a:spcBef>
                <a:spcPts val="800"/>
              </a:spcBef>
              <a:spcAft>
                <a:spcPts val="0"/>
              </a:spcAft>
              <a:buSzPts val="1600"/>
              <a:buNone/>
            </a:pPr>
            <a:r>
              <a:t/>
            </a:r>
            <a:endParaRPr sz="1600"/>
          </a:p>
          <a:p>
            <a:pPr indent="-288000" lvl="1" marL="288000" rtl="0" algn="l">
              <a:spcBef>
                <a:spcPts val="800"/>
              </a:spcBef>
              <a:spcAft>
                <a:spcPts val="0"/>
              </a:spcAft>
              <a:buSzPts val="1600"/>
              <a:buChar char="•"/>
            </a:pPr>
            <a:r>
              <a:rPr lang="en-US" sz="1600"/>
              <a:t>e.g broadcasting </a:t>
            </a:r>
            <a:r>
              <a:rPr lang="en-US" sz="1600">
                <a:latin typeface="Courier New"/>
                <a:ea typeface="Courier New"/>
                <a:cs typeface="Courier New"/>
                <a:sym typeface="Courier New"/>
              </a:rPr>
              <a:t>deltat</a:t>
            </a:r>
            <a:r>
              <a:rPr lang="en-US" sz="1600"/>
              <a:t> from rank </a:t>
            </a:r>
            <a:r>
              <a:rPr lang="en-US" sz="1600">
                <a:latin typeface="Courier New"/>
                <a:ea typeface="Courier New"/>
                <a:cs typeface="Courier New"/>
                <a:sym typeface="Courier New"/>
              </a:rPr>
              <a:t>0</a:t>
            </a:r>
            <a:r>
              <a:rPr lang="en-US" sz="1600"/>
              <a:t> to the entire group:</a:t>
            </a:r>
            <a:endParaRPr/>
          </a:p>
          <a:p>
            <a:pPr indent="-288000" lvl="2" marL="576000" rtl="0" algn="l">
              <a:spcBef>
                <a:spcPts val="800"/>
              </a:spcBef>
              <a:spcAft>
                <a:spcPts val="0"/>
              </a:spcAft>
              <a:buClr>
                <a:srgbClr val="002A41"/>
              </a:buClr>
              <a:buSzPts val="1600"/>
              <a:buFont typeface="Noto Sans Symbols"/>
              <a:buNone/>
            </a:pPr>
            <a:r>
              <a:rPr lang="en-US" sz="1600">
                <a:latin typeface="Courier New"/>
                <a:ea typeface="Courier New"/>
                <a:cs typeface="Courier New"/>
                <a:sym typeface="Courier New"/>
              </a:rPr>
              <a:t>	double deltat;</a:t>
            </a:r>
            <a:br>
              <a:rPr lang="en-US" sz="1600">
                <a:latin typeface="Courier New"/>
                <a:ea typeface="Courier New"/>
                <a:cs typeface="Courier New"/>
                <a:sym typeface="Courier New"/>
              </a:rPr>
            </a:br>
            <a:r>
              <a:rPr lang="en-US" sz="1600">
                <a:latin typeface="Courier New"/>
                <a:ea typeface="Courier New"/>
                <a:cs typeface="Courier New"/>
                <a:sym typeface="Courier New"/>
              </a:rPr>
              <a:t>MPI_Bcast(deltat, 1, MPI_DOUBLE, 0, MPI_COMM_WORLD);</a:t>
            </a:r>
            <a:endParaRPr sz="1600"/>
          </a:p>
        </p:txBody>
      </p:sp>
      <p:grpSp>
        <p:nvGrpSpPr>
          <p:cNvPr id="1293" name="Google Shape;1293;p74"/>
          <p:cNvGrpSpPr/>
          <p:nvPr/>
        </p:nvGrpSpPr>
        <p:grpSpPr>
          <a:xfrm>
            <a:off x="7901926" y="1417594"/>
            <a:ext cx="1249059" cy="3731954"/>
            <a:chOff x="7901926" y="1417594"/>
            <a:chExt cx="1249059" cy="3731954"/>
          </a:xfrm>
        </p:grpSpPr>
        <p:pic>
          <p:nvPicPr>
            <p:cNvPr id="1294" name="Google Shape;1294;p7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295" name="Google Shape;1295;p7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296" name="Google Shape;1296;p7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7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303" name="Google Shape;1303;p75"/>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lang="en-US" sz="1400"/>
              <a:t>Multiple data gathering and scattering routines exist</a:t>
            </a:r>
            <a:endParaRPr/>
          </a:p>
          <a:p>
            <a:pPr indent="-88900" lvl="0" marL="0" rtl="0" algn="l">
              <a:spcBef>
                <a:spcPts val="800"/>
              </a:spcBef>
              <a:spcAft>
                <a:spcPts val="0"/>
              </a:spcAft>
              <a:buClr>
                <a:srgbClr val="002A41"/>
              </a:buClr>
              <a:buSzPts val="1400"/>
              <a:buFont typeface="Arial"/>
              <a:buChar char="•"/>
            </a:pPr>
            <a:r>
              <a:rPr lang="en-US" sz="1400"/>
              <a:t> </a:t>
            </a:r>
            <a:r>
              <a:rPr lang="en-US" sz="1400">
                <a:latin typeface="Courier New"/>
                <a:ea typeface="Courier New"/>
                <a:cs typeface="Courier New"/>
                <a:sym typeface="Courier New"/>
              </a:rPr>
              <a:t>MPI_Scatter </a:t>
            </a:r>
            <a:r>
              <a:rPr lang="en-US" sz="1400"/>
              <a:t>– scatters data from a single process to all processes</a:t>
            </a:r>
            <a:endParaRPr/>
          </a:p>
          <a:p>
            <a:pPr indent="-88900" lvl="0" marL="0" rtl="0" algn="l">
              <a:spcBef>
                <a:spcPts val="800"/>
              </a:spcBef>
              <a:spcAft>
                <a:spcPts val="0"/>
              </a:spcAft>
              <a:buClr>
                <a:srgbClr val="002A41"/>
              </a:buClr>
              <a:buSzPts val="1400"/>
              <a:buFont typeface="Arial"/>
              <a:buChar char="•"/>
            </a:pPr>
            <a:r>
              <a:rPr lang="en-US" sz="1400"/>
              <a:t> </a:t>
            </a:r>
            <a:r>
              <a:rPr lang="en-US" sz="1400">
                <a:latin typeface="Courier New"/>
                <a:ea typeface="Courier New"/>
                <a:cs typeface="Courier New"/>
                <a:sym typeface="Courier New"/>
              </a:rPr>
              <a:t>MPI_Gather</a:t>
            </a:r>
            <a:r>
              <a:rPr lang="en-US" sz="1400"/>
              <a:t> – gathers data from all processes to a single process</a:t>
            </a:r>
            <a:endParaRPr/>
          </a:p>
          <a:p>
            <a:pPr indent="-88900" lvl="0" marL="0" rtl="0" algn="l">
              <a:spcBef>
                <a:spcPts val="800"/>
              </a:spcBef>
              <a:spcAft>
                <a:spcPts val="0"/>
              </a:spcAft>
              <a:buClr>
                <a:srgbClr val="002A41"/>
              </a:buClr>
              <a:buSzPts val="1400"/>
              <a:buFont typeface="Arial"/>
              <a:buChar char="•"/>
            </a:pPr>
            <a:r>
              <a:rPr lang="en-US" sz="1400">
                <a:latin typeface="Arial"/>
                <a:ea typeface="Arial"/>
                <a:cs typeface="Arial"/>
                <a:sym typeface="Arial"/>
              </a:rPr>
              <a:t> </a:t>
            </a:r>
            <a:r>
              <a:rPr lang="en-US" sz="1400">
                <a:latin typeface="Courier New"/>
                <a:ea typeface="Courier New"/>
                <a:cs typeface="Courier New"/>
                <a:sym typeface="Courier New"/>
              </a:rPr>
              <a:t>MPI_Allgather</a:t>
            </a:r>
            <a:r>
              <a:rPr lang="en-US" sz="1400"/>
              <a:t> – each process receives a copy of the gathered data.</a:t>
            </a:r>
            <a:endParaRPr/>
          </a:p>
          <a:p>
            <a:pPr indent="-88900" lvl="0" marL="0" rtl="0" algn="l">
              <a:spcBef>
                <a:spcPts val="800"/>
              </a:spcBef>
              <a:spcAft>
                <a:spcPts val="0"/>
              </a:spcAft>
              <a:buClr>
                <a:srgbClr val="002A41"/>
              </a:buClr>
              <a:buSzPts val="1400"/>
              <a:buFont typeface="Arial"/>
              <a:buChar char="•"/>
            </a:pPr>
            <a:r>
              <a:rPr lang="en-US" sz="1400"/>
              <a:t> </a:t>
            </a:r>
            <a:r>
              <a:rPr lang="en-US" sz="1400">
                <a:latin typeface="Courier New"/>
                <a:ea typeface="Courier New"/>
                <a:cs typeface="Courier New"/>
                <a:sym typeface="Courier New"/>
              </a:rPr>
              <a:t>MPI_Alltoall</a:t>
            </a:r>
            <a:r>
              <a:rPr lang="en-US" sz="1400"/>
              <a:t> – gathers data and scatters (possibly different) data from all to all processes - very much the basis of parallelized Fourier transforms</a:t>
            </a:r>
            <a:endParaRPr/>
          </a:p>
          <a:p>
            <a:pPr indent="0" lvl="2" marL="288000" rtl="0" algn="l">
              <a:spcBef>
                <a:spcPts val="800"/>
              </a:spcBef>
              <a:spcAft>
                <a:spcPts val="0"/>
              </a:spcAft>
              <a:buClr>
                <a:srgbClr val="002A41"/>
              </a:buClr>
              <a:buSzPts val="1400"/>
              <a:buNone/>
            </a:pPr>
            <a:r>
              <a:rPr lang="en-US" sz="1400"/>
              <a:t>- Note: this command can be very taxing for the interconnection, sending multiple small messages between all processes. It seems particularly demanding on the newest variety of architecture with ~128 cores in a dual-CPU node.</a:t>
            </a:r>
            <a:br>
              <a:rPr lang="en-US" sz="1400"/>
            </a:br>
            <a:endParaRPr sz="1400">
              <a:latin typeface="Courier New"/>
              <a:ea typeface="Courier New"/>
              <a:cs typeface="Courier New"/>
              <a:sym typeface="Courier New"/>
            </a:endParaRPr>
          </a:p>
          <a:p>
            <a:pPr indent="-88900" lvl="0" marL="0" rtl="0" algn="l">
              <a:spcBef>
                <a:spcPts val="800"/>
              </a:spcBef>
              <a:spcAft>
                <a:spcPts val="0"/>
              </a:spcAft>
              <a:buClr>
                <a:srgbClr val="002A41"/>
              </a:buClr>
              <a:buSzPts val="1400"/>
              <a:buFont typeface="Arial"/>
              <a:buChar char="•"/>
            </a:pPr>
            <a:r>
              <a:rPr lang="en-US" sz="1400"/>
              <a:t> Gather/scatter with varying amount of data on each process</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latin typeface="Courier New"/>
                <a:ea typeface="Courier New"/>
                <a:cs typeface="Courier New"/>
                <a:sym typeface="Courier New"/>
              </a:rPr>
              <a:t>MPI_GATHERV, MPI_SCATTERV, MPI_ALLGATHERV, MPI_ALLTOALLV</a:t>
            </a:r>
            <a:endParaRPr sz="1400"/>
          </a:p>
        </p:txBody>
      </p:sp>
      <p:grpSp>
        <p:nvGrpSpPr>
          <p:cNvPr id="1304" name="Google Shape;1304;p75"/>
          <p:cNvGrpSpPr/>
          <p:nvPr/>
        </p:nvGrpSpPr>
        <p:grpSpPr>
          <a:xfrm>
            <a:off x="7901926" y="1417594"/>
            <a:ext cx="1249059" cy="3731954"/>
            <a:chOff x="7901926" y="1417594"/>
            <a:chExt cx="1249059" cy="3731954"/>
          </a:xfrm>
        </p:grpSpPr>
        <p:pic>
          <p:nvPicPr>
            <p:cNvPr id="1305" name="Google Shape;1305;p7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06" name="Google Shape;1306;p7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07" name="Google Shape;1307;p7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181" name="Google Shape;181;p7"/>
          <p:cNvSpPr txBox="1"/>
          <p:nvPr>
            <p:ph idx="1" type="body"/>
          </p:nvPr>
        </p:nvSpPr>
        <p:spPr>
          <a:xfrm>
            <a:off x="621553" y="906134"/>
            <a:ext cx="7281600" cy="2059800"/>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Parallel computing terminology</a:t>
            </a:r>
            <a:endParaRPr/>
          </a:p>
          <a:p>
            <a:pPr indent="-288000" lvl="1" marL="288000" rtl="0" algn="l">
              <a:spcBef>
                <a:spcPts val="800"/>
              </a:spcBef>
              <a:spcAft>
                <a:spcPts val="0"/>
              </a:spcAft>
              <a:buSzPts val="1800"/>
              <a:buChar char="•"/>
            </a:pPr>
            <a:r>
              <a:rPr lang="en-US"/>
              <a:t>Parallel computing</a:t>
            </a:r>
            <a:endParaRPr/>
          </a:p>
          <a:p>
            <a:pPr indent="-288000" lvl="2" marL="576000" rtl="0" algn="l">
              <a:spcBef>
                <a:spcPts val="800"/>
              </a:spcBef>
              <a:spcAft>
                <a:spcPts val="0"/>
              </a:spcAft>
              <a:buClr>
                <a:srgbClr val="002A41"/>
              </a:buClr>
              <a:buSzPts val="1400"/>
              <a:buChar char="–"/>
            </a:pPr>
            <a:r>
              <a:rPr lang="en-US" sz="1400"/>
              <a:t>As opposed to serial computing on a single core/processor.</a:t>
            </a:r>
            <a:endParaRPr/>
          </a:p>
          <a:p>
            <a:pPr indent="-288000" lvl="2" marL="576000" rtl="0" algn="l">
              <a:spcBef>
                <a:spcPts val="800"/>
              </a:spcBef>
              <a:spcAft>
                <a:spcPts val="0"/>
              </a:spcAft>
              <a:buClr>
                <a:srgbClr val="002A41"/>
              </a:buClr>
              <a:buSzPts val="1400"/>
              <a:buChar char="–"/>
            </a:pPr>
            <a:r>
              <a:rPr lang="en-US" sz="1400"/>
              <a:t>Simultaneous use of more than one core/processor to solve a given problem.</a:t>
            </a:r>
            <a:endParaRPr/>
          </a:p>
          <a:p>
            <a:pPr indent="-288000" lvl="1" marL="288000" rtl="0" algn="l">
              <a:spcBef>
                <a:spcPts val="800"/>
              </a:spcBef>
              <a:spcAft>
                <a:spcPts val="0"/>
              </a:spcAft>
              <a:buSzPts val="1800"/>
              <a:buChar char="•"/>
            </a:pPr>
            <a:r>
              <a:rPr lang="en-US"/>
              <a:t>Massively parallel computing (MPP) at exascale </a:t>
            </a:r>
            <a:endParaRPr/>
          </a:p>
          <a:p>
            <a:pPr indent="-288000" lvl="2" marL="576000" rtl="0" algn="l">
              <a:spcBef>
                <a:spcPts val="800"/>
              </a:spcBef>
              <a:spcAft>
                <a:spcPts val="0"/>
              </a:spcAft>
              <a:buClr>
                <a:srgbClr val="002A41"/>
              </a:buClr>
              <a:buSzPts val="1400"/>
              <a:buChar char="–"/>
            </a:pPr>
            <a:r>
              <a:rPr lang="en-US" sz="1400"/>
              <a:t>Simultaneous use of 10</a:t>
            </a:r>
            <a:r>
              <a:rPr baseline="30000" lang="en-US" sz="1400"/>
              <a:t>5</a:t>
            </a:r>
            <a:r>
              <a:rPr lang="en-US" sz="1400"/>
              <a:t> or more cores/processors</a:t>
            </a:r>
            <a:endParaRPr/>
          </a:p>
          <a:p>
            <a:pPr indent="-288000" lvl="1" marL="288000" rtl="0" algn="l">
              <a:spcBef>
                <a:spcPts val="800"/>
              </a:spcBef>
              <a:spcAft>
                <a:spcPts val="0"/>
              </a:spcAft>
              <a:buSzPts val="1800"/>
              <a:buChar char="•"/>
            </a:pPr>
            <a:r>
              <a:rPr lang="en-US"/>
              <a:t>Distributed computing</a:t>
            </a:r>
            <a:endParaRPr/>
          </a:p>
          <a:p>
            <a:pPr indent="-288000" lvl="2" marL="576000" rtl="0" algn="l">
              <a:spcBef>
                <a:spcPts val="800"/>
              </a:spcBef>
              <a:spcAft>
                <a:spcPts val="0"/>
              </a:spcAft>
              <a:buClr>
                <a:srgbClr val="002A41"/>
              </a:buClr>
              <a:buSzPts val="1400"/>
              <a:buChar char="–"/>
            </a:pPr>
            <a:r>
              <a:rPr lang="en-US" sz="1400"/>
              <a:t>use of a network of cores/processors to solve a given problem.</a:t>
            </a:r>
            <a:endParaRPr/>
          </a:p>
          <a:p>
            <a:pPr indent="-288000" lvl="1" marL="288000" rtl="0" algn="l">
              <a:spcBef>
                <a:spcPts val="800"/>
              </a:spcBef>
              <a:spcAft>
                <a:spcPts val="0"/>
              </a:spcAft>
              <a:buSzPts val="1800"/>
              <a:buChar char="•"/>
            </a:pPr>
            <a:r>
              <a:rPr lang="en-US"/>
              <a:t>Parallelisation</a:t>
            </a:r>
            <a:endParaRPr/>
          </a:p>
          <a:p>
            <a:pPr indent="-288000" lvl="2" marL="576000" rtl="0" algn="l">
              <a:spcBef>
                <a:spcPts val="800"/>
              </a:spcBef>
              <a:spcAft>
                <a:spcPts val="0"/>
              </a:spcAft>
              <a:buClr>
                <a:srgbClr val="002A41"/>
              </a:buClr>
              <a:buSzPts val="1400"/>
              <a:buChar char="–"/>
            </a:pPr>
            <a:r>
              <a:rPr lang="en-US" sz="1400"/>
              <a:t>Turning a serial computation into a parallel one across multiple cores/CPUs and distributed memory as opposed to threading on a shared-memory multi-core CPU. </a:t>
            </a:r>
            <a:endParaRPr/>
          </a:p>
        </p:txBody>
      </p:sp>
      <p:grpSp>
        <p:nvGrpSpPr>
          <p:cNvPr id="182" name="Google Shape;182;p7"/>
          <p:cNvGrpSpPr/>
          <p:nvPr/>
        </p:nvGrpSpPr>
        <p:grpSpPr>
          <a:xfrm>
            <a:off x="7901926" y="1417594"/>
            <a:ext cx="1249059" cy="3731954"/>
            <a:chOff x="7901926" y="1417594"/>
            <a:chExt cx="1249059" cy="3731954"/>
          </a:xfrm>
        </p:grpSpPr>
        <p:pic>
          <p:nvPicPr>
            <p:cNvPr id="183" name="Google Shape;183;p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84" name="Google Shape;184;p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85" name="Google Shape;185;p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7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314" name="Google Shape;1314;p76"/>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Global Reduction operations</a:t>
            </a:r>
            <a:endParaRPr/>
          </a:p>
          <a:p>
            <a:pPr indent="-288000" lvl="1" marL="288000" rtl="0" algn="l">
              <a:spcBef>
                <a:spcPts val="800"/>
              </a:spcBef>
              <a:spcAft>
                <a:spcPts val="0"/>
              </a:spcAft>
              <a:buSzPts val="1600"/>
              <a:buChar char="•"/>
            </a:pPr>
            <a:r>
              <a:rPr lang="en-US" sz="1600"/>
              <a:t>C</a:t>
            </a:r>
            <a:r>
              <a:rPr lang="en-US" sz="1600"/>
              <a:t>ompute a result involving data distributed over a group of processes.</a:t>
            </a:r>
            <a:endParaRPr/>
          </a:p>
          <a:p>
            <a:pPr indent="-288000" lvl="1" marL="288000" rtl="0" algn="l">
              <a:spcBef>
                <a:spcPts val="800"/>
              </a:spcBef>
              <a:spcAft>
                <a:spcPts val="0"/>
              </a:spcAft>
              <a:buSzPts val="1600"/>
              <a:buChar char="•"/>
            </a:pPr>
            <a:r>
              <a:rPr lang="en-US" sz="1600"/>
              <a:t>Suppose that each process </a:t>
            </a:r>
            <a:r>
              <a:rPr i="1" lang="en-US" sz="1600"/>
              <a:t>i</a:t>
            </a:r>
            <a:r>
              <a:rPr lang="en-US" sz="1600"/>
              <a:t> has computed a number </a:t>
            </a:r>
            <a:r>
              <a:rPr i="1" lang="en-US" sz="1600"/>
              <a:t>X</a:t>
            </a:r>
            <a:r>
              <a:rPr baseline="-25000" i="1" lang="en-US" sz="1600"/>
              <a:t>i</a:t>
            </a:r>
            <a:r>
              <a:rPr lang="en-US" sz="1600"/>
              <a:t> and that the result needed </a:t>
            </a:r>
            <a:r>
              <a:rPr i="1" lang="en-US" sz="1600"/>
              <a:t>X</a:t>
            </a:r>
            <a:r>
              <a:rPr lang="en-US" sz="1600"/>
              <a:t> is the sum of these. This global sum is an example of a </a:t>
            </a:r>
            <a:r>
              <a:rPr i="1" lang="en-US" sz="1600"/>
              <a:t>reduction operation</a:t>
            </a:r>
            <a:r>
              <a:rPr lang="en-US" sz="1600"/>
              <a:t>.</a:t>
            </a:r>
            <a:endParaRPr/>
          </a:p>
          <a:p>
            <a:pPr indent="-288000" lvl="1" marL="288000" rtl="0" algn="l">
              <a:spcBef>
                <a:spcPts val="800"/>
              </a:spcBef>
              <a:spcAft>
                <a:spcPts val="0"/>
              </a:spcAft>
              <a:buSzPts val="1600"/>
              <a:buChar char="•"/>
            </a:pPr>
            <a:r>
              <a:rPr lang="en-US" sz="1600"/>
              <a:t>In MPI, a set of binary reduction operations are defined for predefined MPI data types.</a:t>
            </a:r>
            <a:endParaRPr/>
          </a:p>
          <a:p>
            <a:pPr indent="-288000" lvl="2" marL="576000" rtl="0" algn="l">
              <a:spcBef>
                <a:spcPts val="800"/>
              </a:spcBef>
              <a:spcAft>
                <a:spcPts val="0"/>
              </a:spcAft>
              <a:buClr>
                <a:srgbClr val="002A41"/>
              </a:buClr>
              <a:buSzPts val="1400"/>
              <a:buChar char="–"/>
            </a:pPr>
            <a:r>
              <a:rPr lang="en-US" sz="1400"/>
              <a:t>All binary operations are assumed to be associative: (x*y)*z = x*(y*z)</a:t>
            </a:r>
            <a:endParaRPr/>
          </a:p>
          <a:p>
            <a:pPr indent="-288000" lvl="2" marL="576000" rtl="0" algn="l">
              <a:spcBef>
                <a:spcPts val="800"/>
              </a:spcBef>
              <a:spcAft>
                <a:spcPts val="0"/>
              </a:spcAft>
              <a:buClr>
                <a:srgbClr val="002A41"/>
              </a:buClr>
              <a:buSzPts val="1400"/>
              <a:buChar char="–"/>
            </a:pPr>
            <a:r>
              <a:rPr lang="en-US" sz="1400"/>
              <a:t>All the predefined binary operations are also commutative: x*y = y*x</a:t>
            </a:r>
            <a:endParaRPr/>
          </a:p>
          <a:p>
            <a:pPr indent="-203200" lvl="3" marL="1600200" rtl="0" algn="l">
              <a:spcBef>
                <a:spcPts val="280"/>
              </a:spcBef>
              <a:spcAft>
                <a:spcPts val="0"/>
              </a:spcAft>
              <a:buClr>
                <a:schemeClr val="dk1"/>
              </a:buClr>
              <a:buSzPts val="1400"/>
              <a:buChar char="–"/>
            </a:pPr>
            <a:r>
              <a:rPr lang="en-US" sz="1400"/>
              <a:t>It is possible to define non-commutative binary operations.</a:t>
            </a:r>
            <a:endParaRPr/>
          </a:p>
          <a:p>
            <a:pPr indent="-288000" lvl="1" marL="288000" rtl="0" algn="l">
              <a:spcBef>
                <a:spcPts val="800"/>
              </a:spcBef>
              <a:spcAft>
                <a:spcPts val="0"/>
              </a:spcAft>
              <a:buSzPts val="1600"/>
              <a:buChar char="•"/>
            </a:pPr>
            <a:r>
              <a:rPr lang="en-US" sz="1600"/>
              <a:t>The order in which the reduction is done is unspecified. MPI guarantees the result will only be the same to within round-off errors.</a:t>
            </a:r>
            <a:endParaRPr/>
          </a:p>
        </p:txBody>
      </p:sp>
      <p:grpSp>
        <p:nvGrpSpPr>
          <p:cNvPr id="1315" name="Google Shape;1315;p76"/>
          <p:cNvGrpSpPr/>
          <p:nvPr/>
        </p:nvGrpSpPr>
        <p:grpSpPr>
          <a:xfrm>
            <a:off x="7901926" y="1417594"/>
            <a:ext cx="1249059" cy="3731954"/>
            <a:chOff x="7901926" y="1417594"/>
            <a:chExt cx="1249059" cy="3731954"/>
          </a:xfrm>
        </p:grpSpPr>
        <p:pic>
          <p:nvPicPr>
            <p:cNvPr id="1316" name="Google Shape;1316;p7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17" name="Google Shape;1317;p7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18" name="Google Shape;1318;p7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7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grpSp>
        <p:nvGrpSpPr>
          <p:cNvPr id="1325" name="Google Shape;1325;p77"/>
          <p:cNvGrpSpPr/>
          <p:nvPr/>
        </p:nvGrpSpPr>
        <p:grpSpPr>
          <a:xfrm>
            <a:off x="7901926" y="1417594"/>
            <a:ext cx="1249059" cy="3731954"/>
            <a:chOff x="7901926" y="1417594"/>
            <a:chExt cx="1249059" cy="3731954"/>
          </a:xfrm>
        </p:grpSpPr>
        <p:pic>
          <p:nvPicPr>
            <p:cNvPr id="1326" name="Google Shape;1326;p7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27" name="Google Shape;1327;p7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28" name="Google Shape;1328;p7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aphicFrame>
        <p:nvGraphicFramePr>
          <p:cNvPr id="1329" name="Google Shape;1329;p77"/>
          <p:cNvGraphicFramePr/>
          <p:nvPr/>
        </p:nvGraphicFramePr>
        <p:xfrm>
          <a:off x="642678" y="895841"/>
          <a:ext cx="3000000" cy="3000000"/>
        </p:xfrm>
        <a:graphic>
          <a:graphicData uri="http://schemas.openxmlformats.org/drawingml/2006/table">
            <a:tbl>
              <a:tblPr>
                <a:noFill/>
                <a:tableStyleId>{7A52C1CF-4E18-4CE3-A1F5-D9B7E5F0ABE6}</a:tableStyleId>
              </a:tblPr>
              <a:tblGrid>
                <a:gridCol w="1546850"/>
                <a:gridCol w="2846200"/>
                <a:gridCol w="928100"/>
                <a:gridCol w="1856225"/>
              </a:tblGrid>
              <a:tr h="288750">
                <a:tc>
                  <a:txBody>
                    <a:bodyPr/>
                    <a:lstStyle/>
                    <a:p>
                      <a:pPr indent="0" lvl="0" marL="0" marR="0" rtl="0" algn="l">
                        <a:lnSpc>
                          <a:spcPct val="100000"/>
                        </a:lnSpc>
                        <a:spcBef>
                          <a:spcPts val="0"/>
                        </a:spcBef>
                        <a:spcAft>
                          <a:spcPts val="0"/>
                        </a:spcAft>
                        <a:buClr>
                          <a:schemeClr val="lt1"/>
                        </a:buClr>
                        <a:buSzPts val="900"/>
                        <a:buFont typeface="Noto Sans Symbols"/>
                        <a:buNone/>
                      </a:pPr>
                      <a:r>
                        <a:rPr b="1" i="0" lang="en-US" sz="1200" u="none" cap="none" strike="noStrike">
                          <a:solidFill>
                            <a:schemeClr val="lt1"/>
                          </a:solidFill>
                          <a:latin typeface="Verdana"/>
                          <a:ea typeface="Verdana"/>
                          <a:cs typeface="Verdana"/>
                          <a:sym typeface="Verdana"/>
                        </a:rPr>
                        <a:t>MPI name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lt1"/>
                        </a:buClr>
                        <a:buSzPts val="900"/>
                        <a:buFont typeface="Noto Sans Symbols"/>
                        <a:buNone/>
                      </a:pPr>
                      <a:r>
                        <a:rPr b="1" i="0" lang="en-US" sz="1200" u="none" cap="none" strike="noStrike">
                          <a:solidFill>
                            <a:schemeClr val="lt1"/>
                          </a:solidFill>
                          <a:latin typeface="Verdana"/>
                          <a:ea typeface="Verdana"/>
                          <a:cs typeface="Verdana"/>
                          <a:sym typeface="Verdana"/>
                        </a:rPr>
                        <a:t>Function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lt1"/>
                        </a:buClr>
                        <a:buSzPts val="900"/>
                        <a:buFont typeface="Noto Sans Symbols"/>
                        <a:buNone/>
                      </a:pPr>
                      <a:r>
                        <a:rPr b="1" i="0" lang="en-US" sz="1200" u="none" cap="none" strike="noStrike">
                          <a:solidFill>
                            <a:schemeClr val="lt1"/>
                          </a:solidFill>
                          <a:latin typeface="Verdana"/>
                          <a:ea typeface="Verdana"/>
                          <a:cs typeface="Verdana"/>
                          <a:sym typeface="Verdana"/>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lt1"/>
                        </a:buClr>
                        <a:buSzPts val="900"/>
                        <a:buFont typeface="Noto Sans Symbols"/>
                        <a:buNone/>
                      </a:pPr>
                      <a:r>
                        <a:rPr b="1" i="0" lang="en-US" sz="1200" u="none" cap="none" strike="noStrike">
                          <a:solidFill>
                            <a:schemeClr val="lt1"/>
                          </a:solidFill>
                          <a:latin typeface="Verdana"/>
                          <a:ea typeface="Verdana"/>
                          <a:cs typeface="Verdana"/>
                          <a:sym typeface="Verdana"/>
                        </a:rPr>
                        <a:t>FORTRAN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MPI_MAX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Maximum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MAX(a</a:t>
                      </a:r>
                      <a:r>
                        <a:rPr b="0" baseline="-25000" i="0" lang="en-US" sz="1200" u="none" cap="none" strike="noStrike">
                          <a:solidFill>
                            <a:schemeClr val="dk1"/>
                          </a:solidFill>
                          <a:latin typeface="Verdana"/>
                          <a:ea typeface="Verdana"/>
                          <a:cs typeface="Verdana"/>
                          <a:sym typeface="Verdana"/>
                        </a:rPr>
                        <a:t>1</a:t>
                      </a:r>
                      <a:r>
                        <a:rPr b="0" i="0" lang="en-US" sz="1200" u="none" cap="none" strike="noStrike">
                          <a:solidFill>
                            <a:schemeClr val="dk1"/>
                          </a:solidFill>
                          <a:latin typeface="Verdana"/>
                          <a:ea typeface="Verdana"/>
                          <a:cs typeface="Verdana"/>
                          <a:sym typeface="Verdana"/>
                        </a:rPr>
                        <a:t>… …a</a:t>
                      </a:r>
                      <a:r>
                        <a:rPr b="0" baseline="-25000" i="0" lang="en-US" sz="1200" u="none" cap="none" strike="noStrike">
                          <a:solidFill>
                            <a:schemeClr val="dk1"/>
                          </a:solidFill>
                          <a:latin typeface="Verdana"/>
                          <a:ea typeface="Verdana"/>
                          <a:cs typeface="Verdana"/>
                          <a:sym typeface="Verdana"/>
                        </a:rPr>
                        <a:t>n</a:t>
                      </a: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MPI_MIN</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Minimum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MIN(a</a:t>
                      </a:r>
                      <a:r>
                        <a:rPr b="0" baseline="-25000" i="0" lang="en-US" sz="1200" u="none" cap="none" strike="noStrike">
                          <a:solidFill>
                            <a:schemeClr val="dk1"/>
                          </a:solidFill>
                          <a:latin typeface="Verdana"/>
                          <a:ea typeface="Verdana"/>
                          <a:cs typeface="Verdana"/>
                          <a:sym typeface="Verdana"/>
                        </a:rPr>
                        <a:t>1</a:t>
                      </a:r>
                      <a:r>
                        <a:rPr b="0" i="0" lang="en-US" sz="1200" u="none" cap="none" strike="noStrike">
                          <a:solidFill>
                            <a:schemeClr val="dk1"/>
                          </a:solidFill>
                          <a:latin typeface="Verdana"/>
                          <a:ea typeface="Verdana"/>
                          <a:cs typeface="Verdana"/>
                          <a:sym typeface="Verdana"/>
                        </a:rPr>
                        <a:t>… …a</a:t>
                      </a:r>
                      <a:r>
                        <a:rPr b="0" baseline="-25000" i="0" lang="en-US" sz="1200" u="none" cap="none" strike="noStrike">
                          <a:solidFill>
                            <a:schemeClr val="dk1"/>
                          </a:solidFill>
                          <a:latin typeface="Verdana"/>
                          <a:ea typeface="Verdana"/>
                          <a:cs typeface="Verdana"/>
                          <a:sym typeface="Verdana"/>
                        </a:rPr>
                        <a:t>n</a:t>
                      </a: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MPI_SUM</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Sum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MPI_PROD</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Product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MPI_LAND</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Logical AND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&amp;&amp;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.AND.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MPI_BAND</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Bitwise AND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&amp;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MPI_LOR</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Logical 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.OR.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MPI_BOR</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Bitwise 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MPI_LXOR</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Logical exclusive 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.NEQV.</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MPI_BXOR</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Bitwise exclusive 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MPI_MAXLOC</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Maximum and 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750">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Courier New"/>
                          <a:ea typeface="Courier New"/>
                          <a:cs typeface="Courier New"/>
                          <a:sym typeface="Courier New"/>
                        </a:rPr>
                        <a:t>MPI_MINLOC</a:t>
                      </a:r>
                      <a:endParaRPr b="0" i="0" sz="1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rPr b="0" i="0" lang="en-US" sz="1200" u="none" cap="none" strike="noStrike">
                          <a:solidFill>
                            <a:schemeClr val="dk1"/>
                          </a:solidFill>
                          <a:latin typeface="Verdana"/>
                          <a:ea typeface="Verdana"/>
                          <a:cs typeface="Verdana"/>
                          <a:sym typeface="Verdana"/>
                        </a:rPr>
                        <a:t>Minimum and 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Noto Sans Symbols"/>
                        <a:buNone/>
                      </a:pPr>
                      <a:r>
                        <a:t/>
                      </a:r>
                      <a:endParaRPr b="0" i="0" sz="12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7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336" name="Google Shape;1336;p78"/>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i="1" lang="en-US" sz="1400"/>
              <a:t>Recalling our fluid dynamics example...</a:t>
            </a:r>
            <a:endParaRPr sz="1400"/>
          </a:p>
          <a:p>
            <a:pPr indent="-199100" lvl="1" marL="288000" rtl="0" algn="l">
              <a:spcBef>
                <a:spcPts val="800"/>
              </a:spcBef>
              <a:spcAft>
                <a:spcPts val="0"/>
              </a:spcAft>
              <a:buSzPts val="1400"/>
              <a:buNone/>
            </a:pPr>
            <a:r>
              <a:t/>
            </a:r>
            <a:endParaRPr sz="1400"/>
          </a:p>
          <a:p>
            <a:pPr indent="-288000" lvl="1" marL="288000" rtl="0" algn="l">
              <a:spcBef>
                <a:spcPts val="800"/>
              </a:spcBef>
              <a:spcAft>
                <a:spcPts val="0"/>
              </a:spcAft>
              <a:buSzPts val="1400"/>
              <a:buFont typeface="Arial"/>
              <a:buChar char="•"/>
            </a:pPr>
            <a:r>
              <a:rPr lang="en-US" sz="1400"/>
              <a:t> Each cell in the domain</a:t>
            </a:r>
            <a:endParaRPr/>
          </a:p>
          <a:p>
            <a:pPr indent="-199100" lvl="1" marL="288000" rtl="0" algn="l">
              <a:spcBef>
                <a:spcPts val="800"/>
              </a:spcBef>
              <a:spcAft>
                <a:spcPts val="0"/>
              </a:spcAft>
              <a:buSzPts val="1400"/>
              <a:buFont typeface="Arial"/>
              <a:buNone/>
            </a:pPr>
            <a:r>
              <a:t/>
            </a:r>
            <a:endParaRPr sz="1400"/>
          </a:p>
          <a:p>
            <a:pPr indent="-199100" lvl="1" marL="288000" rtl="0" algn="l">
              <a:spcBef>
                <a:spcPts val="800"/>
              </a:spcBef>
              <a:spcAft>
                <a:spcPts val="0"/>
              </a:spcAft>
              <a:buSzPts val="1400"/>
              <a:buFont typeface="Arial"/>
              <a:buNone/>
            </a:pPr>
            <a:r>
              <a:t/>
            </a:r>
            <a:endParaRPr sz="1400"/>
          </a:p>
          <a:p>
            <a:pPr indent="-199100" lvl="1" marL="288000" rtl="0" algn="l">
              <a:spcBef>
                <a:spcPts val="800"/>
              </a:spcBef>
              <a:spcAft>
                <a:spcPts val="0"/>
              </a:spcAft>
              <a:buSzPts val="1400"/>
              <a:buNone/>
            </a:pPr>
            <a:r>
              <a:t/>
            </a:r>
            <a:endParaRPr sz="1400"/>
          </a:p>
          <a:p>
            <a:pPr indent="-199100" lvl="1" marL="288000" rtl="0" algn="l">
              <a:spcBef>
                <a:spcPts val="800"/>
              </a:spcBef>
              <a:spcAft>
                <a:spcPts val="0"/>
              </a:spcAft>
              <a:buSzPts val="1400"/>
              <a:buNone/>
            </a:pPr>
            <a:r>
              <a:t/>
            </a:r>
            <a:endParaRPr sz="1400"/>
          </a:p>
          <a:p>
            <a:pPr indent="-199100" lvl="1" marL="288000" rtl="0" algn="l">
              <a:spcBef>
                <a:spcPts val="800"/>
              </a:spcBef>
              <a:spcAft>
                <a:spcPts val="0"/>
              </a:spcAft>
              <a:buSzPts val="1400"/>
              <a:buNone/>
            </a:pPr>
            <a:r>
              <a:t/>
            </a:r>
            <a:endParaRPr sz="1400"/>
          </a:p>
          <a:p>
            <a:pPr indent="-288000" lvl="1" marL="288000" rtl="0" algn="l">
              <a:spcBef>
                <a:spcPts val="800"/>
              </a:spcBef>
              <a:spcAft>
                <a:spcPts val="0"/>
              </a:spcAft>
              <a:buSzPts val="1400"/>
              <a:buChar char="•"/>
            </a:pPr>
            <a:r>
              <a:rPr lang="en-US" sz="1400"/>
              <a:t>has to be advanced in time by the </a:t>
            </a:r>
            <a:r>
              <a:rPr i="1" lang="en-US" sz="1400"/>
              <a:t>timestep.</a:t>
            </a:r>
            <a:endParaRPr/>
          </a:p>
          <a:p>
            <a:pPr indent="-288000" lvl="1" marL="288000" rtl="0" algn="l">
              <a:spcBef>
                <a:spcPts val="800"/>
              </a:spcBef>
              <a:spcAft>
                <a:spcPts val="0"/>
              </a:spcAft>
              <a:buSzPts val="1400"/>
              <a:buFont typeface="Arial"/>
              <a:buChar char="•"/>
            </a:pPr>
            <a:r>
              <a:rPr lang="en-US" sz="1400"/>
              <a:t> Each processor can calculate its own timestep based on it’s section and then the minimum of all these values is used as the global timestep.</a:t>
            </a:r>
            <a:endParaRPr/>
          </a:p>
        </p:txBody>
      </p:sp>
      <p:grpSp>
        <p:nvGrpSpPr>
          <p:cNvPr id="1337" name="Google Shape;1337;p78"/>
          <p:cNvGrpSpPr/>
          <p:nvPr/>
        </p:nvGrpSpPr>
        <p:grpSpPr>
          <a:xfrm>
            <a:off x="7901926" y="1417594"/>
            <a:ext cx="1249059" cy="3731954"/>
            <a:chOff x="7901926" y="1417594"/>
            <a:chExt cx="1249059" cy="3731954"/>
          </a:xfrm>
        </p:grpSpPr>
        <p:pic>
          <p:nvPicPr>
            <p:cNvPr id="1338" name="Google Shape;1338;p7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39" name="Google Shape;1339;p7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40" name="Google Shape;1340;p7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C:\My Documents\Talks and Presentations\Journal Club Mar 03\box2.gif" id="1341" name="Google Shape;1341;p78"/>
          <p:cNvPicPr preferRelativeResize="0"/>
          <p:nvPr/>
        </p:nvPicPr>
        <p:blipFill rotWithShape="1">
          <a:blip r:embed="rId5">
            <a:alphaModFix/>
          </a:blip>
          <a:srcRect b="0" l="0" r="0" t="0"/>
          <a:stretch/>
        </p:blipFill>
        <p:spPr>
          <a:xfrm>
            <a:off x="4093958" y="1324371"/>
            <a:ext cx="2722226" cy="204578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7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348" name="Google Shape;1348;p79"/>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latin typeface="Courier New"/>
                <a:ea typeface="Courier New"/>
                <a:cs typeface="Courier New"/>
                <a:sym typeface="Courier New"/>
              </a:rPr>
              <a:t>MPI_Allreduce:</a:t>
            </a:r>
            <a:r>
              <a:rPr lang="en-US" sz="1400"/>
              <a:t> Combines values from all processes and distributes the result back to all processes. Function syntax:</a:t>
            </a:r>
            <a:endParaRPr/>
          </a:p>
          <a:p>
            <a:pPr indent="0" lvl="0" marL="0" rtl="0" algn="l">
              <a:lnSpc>
                <a:spcPct val="90000"/>
              </a:lnSpc>
              <a:spcBef>
                <a:spcPts val="800"/>
              </a:spcBef>
              <a:spcAft>
                <a:spcPts val="0"/>
              </a:spcAft>
              <a:buClr>
                <a:srgbClr val="002A41"/>
              </a:buClr>
              <a:buSzPts val="1400"/>
              <a:buNone/>
            </a:pPr>
            <a:r>
              <a:t/>
            </a:r>
            <a:endParaRPr sz="1400"/>
          </a:p>
          <a:p>
            <a:pPr indent="0" lvl="0" marL="0" rtl="0" algn="l">
              <a:lnSpc>
                <a:spcPct val="90000"/>
              </a:lnSpc>
              <a:spcBef>
                <a:spcPts val="800"/>
              </a:spcBef>
              <a:spcAft>
                <a:spcPts val="0"/>
              </a:spcAft>
              <a:buClr>
                <a:srgbClr val="002A41"/>
              </a:buClr>
              <a:buSzPts val="1400"/>
              <a:buNone/>
            </a:pPr>
            <a:r>
              <a:rPr lang="en-US" sz="1400"/>
              <a:t>Fortran</a:t>
            </a:r>
            <a:endParaRPr sz="1400">
              <a:latin typeface="Courier New"/>
              <a:ea typeface="Courier New"/>
              <a:cs typeface="Courier New"/>
              <a:sym typeface="Courier New"/>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INTEGER count, type, count, rtype, comm, error</a:t>
            </a:r>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CALL MPI_ALLREDUCE(sbuf[1], rbuf[1], count, rtype, op, comm, error)</a:t>
            </a:r>
            <a:endParaRPr/>
          </a:p>
          <a:p>
            <a:pPr indent="-288000" lvl="1" marL="288000" rtl="0" algn="l">
              <a:lnSpc>
                <a:spcPct val="90000"/>
              </a:lnSpc>
              <a:spcBef>
                <a:spcPts val="800"/>
              </a:spcBef>
              <a:spcAft>
                <a:spcPts val="0"/>
              </a:spcAft>
              <a:buSzPts val="1400"/>
              <a:buFont typeface="Noto Sans Symbols"/>
              <a:buNone/>
            </a:pPr>
            <a:r>
              <a:t/>
            </a:r>
            <a:endParaRPr sz="1400">
              <a:latin typeface="Courier New"/>
              <a:ea typeface="Courier New"/>
              <a:cs typeface="Courier New"/>
              <a:sym typeface="Courier New"/>
            </a:endParaRPr>
          </a:p>
          <a:p>
            <a:pPr indent="0" lvl="0" marL="0" rtl="0" algn="l">
              <a:lnSpc>
                <a:spcPct val="90000"/>
              </a:lnSpc>
              <a:spcBef>
                <a:spcPts val="800"/>
              </a:spcBef>
              <a:spcAft>
                <a:spcPts val="0"/>
              </a:spcAft>
              <a:buClr>
                <a:srgbClr val="002A41"/>
              </a:buClr>
              <a:buSzPts val="1400"/>
              <a:buNone/>
            </a:pPr>
            <a:r>
              <a:rPr lang="en-US" sz="1400"/>
              <a:t>C:</a:t>
            </a:r>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MPI_Allreduce(void *sbuf, void *rbuf, int count, MPI_Datatype datatype, MPI_Op op, MPI_Comm comm);</a:t>
            </a:r>
            <a:endParaRPr/>
          </a:p>
          <a:p>
            <a:pPr indent="-288000" lvl="1" marL="288000" rtl="0" algn="l">
              <a:lnSpc>
                <a:spcPct val="90000"/>
              </a:lnSpc>
              <a:spcBef>
                <a:spcPts val="800"/>
              </a:spcBef>
              <a:spcAft>
                <a:spcPts val="0"/>
              </a:spcAft>
              <a:buSzPts val="1400"/>
              <a:buFont typeface="Noto Sans Symbols"/>
              <a:buNone/>
            </a:pPr>
            <a:r>
              <a:t/>
            </a:r>
            <a:endParaRPr sz="1400"/>
          </a:p>
          <a:p>
            <a:pPr indent="-288000" lvl="1" marL="288000" rtl="0" algn="l">
              <a:lnSpc>
                <a:spcPct val="90000"/>
              </a:lnSpc>
              <a:spcBef>
                <a:spcPts val="800"/>
              </a:spcBef>
              <a:spcAft>
                <a:spcPts val="0"/>
              </a:spcAft>
              <a:buSzPts val="1400"/>
              <a:buFont typeface="Noto Sans Symbols"/>
              <a:buNone/>
            </a:pPr>
            <a:r>
              <a:rPr lang="en-US" sz="1400"/>
              <a:t>For example, in our CFD case:</a:t>
            </a:r>
            <a:endParaRPr/>
          </a:p>
          <a:p>
            <a:pPr indent="-288000" lvl="1" marL="288000" rtl="0" algn="ctr">
              <a:lnSpc>
                <a:spcPct val="90000"/>
              </a:lnSpc>
              <a:spcBef>
                <a:spcPts val="800"/>
              </a:spcBef>
              <a:spcAft>
                <a:spcPts val="0"/>
              </a:spcAft>
              <a:buSzPts val="1400"/>
              <a:buNone/>
            </a:pPr>
            <a:r>
              <a:rPr lang="en-US" sz="1400">
                <a:latin typeface="Courier New"/>
                <a:ea typeface="Courier New"/>
                <a:cs typeface="Courier New"/>
                <a:sym typeface="Courier New"/>
              </a:rPr>
              <a:t>MPI_Allreduce(deltat, deltat_global_min, 1,</a:t>
            </a:r>
            <a:br>
              <a:rPr lang="en-US" sz="1400">
                <a:latin typeface="Courier New"/>
                <a:ea typeface="Courier New"/>
                <a:cs typeface="Courier New"/>
                <a:sym typeface="Courier New"/>
              </a:rPr>
            </a:br>
            <a:r>
              <a:rPr lang="en-US" sz="1400">
                <a:latin typeface="Courier New"/>
                <a:ea typeface="Courier New"/>
                <a:cs typeface="Courier New"/>
                <a:sym typeface="Courier New"/>
              </a:rPr>
              <a:t>mpi_real, MPI_MIN, MPI_COMM_WORLD, ierr)</a:t>
            </a:r>
            <a:endParaRPr sz="1400"/>
          </a:p>
        </p:txBody>
      </p:sp>
      <p:grpSp>
        <p:nvGrpSpPr>
          <p:cNvPr id="1349" name="Google Shape;1349;p79"/>
          <p:cNvGrpSpPr/>
          <p:nvPr/>
        </p:nvGrpSpPr>
        <p:grpSpPr>
          <a:xfrm>
            <a:off x="7901926" y="1417594"/>
            <a:ext cx="1249059" cy="3731954"/>
            <a:chOff x="7901926" y="1417594"/>
            <a:chExt cx="1249059" cy="3731954"/>
          </a:xfrm>
        </p:grpSpPr>
        <p:pic>
          <p:nvPicPr>
            <p:cNvPr id="1350" name="Google Shape;1350;p7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51" name="Google Shape;1351;p7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52" name="Google Shape;1352;p7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g14c1503857c_0_316"/>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5. Collective communications</a:t>
            </a:r>
            <a:br>
              <a:rPr lang="en-US"/>
            </a:br>
            <a:r>
              <a:rPr lang="en-US" sz="1200">
                <a:solidFill>
                  <a:schemeClr val="dk1"/>
                </a:solidFill>
              </a:rPr>
              <a:t>Intro to MPI</a:t>
            </a:r>
            <a:endParaRPr>
              <a:solidFill>
                <a:schemeClr val="dk1"/>
              </a:solidFill>
            </a:endParaRPr>
          </a:p>
        </p:txBody>
      </p:sp>
      <p:sp>
        <p:nvSpPr>
          <p:cNvPr id="1359" name="Google Shape;1359;g14c1503857c_0_316"/>
          <p:cNvSpPr txBox="1"/>
          <p:nvPr>
            <p:ph idx="1" type="body"/>
          </p:nvPr>
        </p:nvSpPr>
        <p:spPr>
          <a:xfrm>
            <a:off x="620059" y="1025069"/>
            <a:ext cx="7210500" cy="356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solidFill>
                  <a:schemeClr val="dk1"/>
                </a:solidFill>
                <a:highlight>
                  <a:srgbClr val="FFFFFF"/>
                </a:highlight>
                <a:latin typeface="Courier New"/>
                <a:ea typeface="Courier New"/>
                <a:cs typeface="Courier New"/>
                <a:sym typeface="Courier New"/>
              </a:rPr>
              <a:t>MPI_Scan: </a:t>
            </a:r>
            <a:r>
              <a:rPr lang="en-US" sz="1400">
                <a:highlight>
                  <a:srgbClr val="FFFFFF"/>
                </a:highlight>
              </a:rPr>
              <a:t>Computes the scan (partial reductions) of data on a collection of processes. </a:t>
            </a:r>
            <a:r>
              <a:rPr lang="en-US" sz="1400"/>
              <a:t>F</a:t>
            </a:r>
            <a:r>
              <a:rPr lang="en-US" sz="1400"/>
              <a:t>unction syntax:</a:t>
            </a:r>
            <a:endParaRPr sz="1400"/>
          </a:p>
          <a:p>
            <a:pPr indent="0" lvl="0" marL="0" rtl="0" algn="l">
              <a:lnSpc>
                <a:spcPct val="90000"/>
              </a:lnSpc>
              <a:spcBef>
                <a:spcPts val="0"/>
              </a:spcBef>
              <a:spcAft>
                <a:spcPts val="0"/>
              </a:spcAft>
              <a:buClr>
                <a:srgbClr val="002A41"/>
              </a:buClr>
              <a:buSzPts val="1400"/>
              <a:buNone/>
            </a:pPr>
            <a:r>
              <a:t/>
            </a:r>
            <a:endParaRPr sz="1400"/>
          </a:p>
          <a:p>
            <a:pPr indent="0" lvl="0" marL="0" rtl="0" algn="l">
              <a:lnSpc>
                <a:spcPct val="90000"/>
              </a:lnSpc>
              <a:spcBef>
                <a:spcPts val="800"/>
              </a:spcBef>
              <a:spcAft>
                <a:spcPts val="0"/>
              </a:spcAft>
              <a:buClr>
                <a:srgbClr val="002A41"/>
              </a:buClr>
              <a:buSzPts val="1400"/>
              <a:buNone/>
            </a:pPr>
            <a:r>
              <a:rPr lang="en-US" sz="1400"/>
              <a:t>Fortran:</a:t>
            </a:r>
            <a:endParaRPr sz="1400">
              <a:latin typeface="Courier New"/>
              <a:ea typeface="Courier New"/>
              <a:cs typeface="Courier New"/>
              <a:sym typeface="Courier New"/>
            </a:endParaRPr>
          </a:p>
          <a:p>
            <a:pPr indent="-288000" lvl="0" marL="288000" rtl="0" algn="l">
              <a:lnSpc>
                <a:spcPct val="90000"/>
              </a:lnSpc>
              <a:spcBef>
                <a:spcPts val="800"/>
              </a:spcBef>
              <a:spcAft>
                <a:spcPts val="0"/>
              </a:spcAft>
              <a:buNone/>
            </a:pPr>
            <a:r>
              <a:rPr lang="en-US" sz="1400">
                <a:latin typeface="Courier New"/>
                <a:ea typeface="Courier New"/>
                <a:cs typeface="Courier New"/>
                <a:sym typeface="Courier New"/>
              </a:rPr>
              <a:t>REAL sendbuf(*), recvbuf(*)</a:t>
            </a:r>
            <a:endParaRPr sz="1400">
              <a:latin typeface="Courier New"/>
              <a:ea typeface="Courier New"/>
              <a:cs typeface="Courier New"/>
              <a:sym typeface="Courier New"/>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INTEGER count, type, count, rtype, comm, error</a:t>
            </a:r>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CALL MPI_SCAN(sendbuf</a:t>
            </a:r>
            <a:r>
              <a:rPr lang="en-US" sz="1400">
                <a:latin typeface="Courier New"/>
                <a:ea typeface="Courier New"/>
                <a:cs typeface="Courier New"/>
                <a:sym typeface="Courier New"/>
              </a:rPr>
              <a:t>, recvbuf, count, datatype, op, comm, ierr</a:t>
            </a:r>
            <a:r>
              <a:rPr lang="en-US" sz="1400">
                <a:latin typeface="Courier New"/>
                <a:ea typeface="Courier New"/>
                <a:cs typeface="Courier New"/>
                <a:sym typeface="Courier New"/>
              </a:rPr>
              <a:t>)</a:t>
            </a:r>
            <a:endParaRPr/>
          </a:p>
          <a:p>
            <a:pPr indent="0" lvl="1" marL="0" rtl="0" algn="l">
              <a:lnSpc>
                <a:spcPct val="90000"/>
              </a:lnSpc>
              <a:spcBef>
                <a:spcPts val="800"/>
              </a:spcBef>
              <a:spcAft>
                <a:spcPts val="0"/>
              </a:spcAft>
              <a:buSzPts val="1400"/>
              <a:buFont typeface="Noto Sans Symbols"/>
              <a:buNone/>
            </a:pPr>
            <a:r>
              <a:t/>
            </a:r>
            <a:endParaRPr sz="1400">
              <a:latin typeface="Courier New"/>
              <a:ea typeface="Courier New"/>
              <a:cs typeface="Courier New"/>
              <a:sym typeface="Courier New"/>
            </a:endParaRPr>
          </a:p>
          <a:p>
            <a:pPr indent="0" lvl="0" marL="0" rtl="0" algn="l">
              <a:lnSpc>
                <a:spcPct val="90000"/>
              </a:lnSpc>
              <a:spcBef>
                <a:spcPts val="800"/>
              </a:spcBef>
              <a:spcAft>
                <a:spcPts val="0"/>
              </a:spcAft>
              <a:buClr>
                <a:srgbClr val="002A41"/>
              </a:buClr>
              <a:buSzPts val="1400"/>
              <a:buNone/>
            </a:pPr>
            <a:r>
              <a:rPr lang="en-US" sz="1400"/>
              <a:t>C:</a:t>
            </a:r>
            <a:endParaRPr/>
          </a:p>
          <a:p>
            <a:pPr indent="-288000" lvl="1" marL="288000" rtl="0" algn="l">
              <a:lnSpc>
                <a:spcPct val="90000"/>
              </a:lnSpc>
              <a:spcBef>
                <a:spcPts val="800"/>
              </a:spcBef>
              <a:spcAft>
                <a:spcPts val="0"/>
              </a:spcAft>
              <a:buSzPts val="1400"/>
              <a:buFont typeface="Noto Sans Symbols"/>
              <a:buNone/>
            </a:pPr>
            <a:r>
              <a:rPr lang="en-US" sz="1400">
                <a:latin typeface="Courier New"/>
                <a:ea typeface="Courier New"/>
                <a:cs typeface="Courier New"/>
                <a:sym typeface="Courier New"/>
              </a:rPr>
              <a:t>MPI_Scan(</a:t>
            </a:r>
            <a:r>
              <a:rPr lang="en-US" sz="1400">
                <a:latin typeface="Courier New"/>
                <a:ea typeface="Courier New"/>
                <a:cs typeface="Courier New"/>
                <a:sym typeface="Courier New"/>
              </a:rPr>
              <a:t>const void *sendbuf, void *recvbuf, int count, MPI_Datatype datatype, MPI_Op op, MPI_Comm comm</a:t>
            </a:r>
            <a:r>
              <a:rPr lang="en-US" sz="1400">
                <a:latin typeface="Courier New"/>
                <a:ea typeface="Courier New"/>
                <a:cs typeface="Courier New"/>
                <a:sym typeface="Courier New"/>
              </a:rPr>
              <a:t>);</a:t>
            </a:r>
            <a:endParaRPr/>
          </a:p>
          <a:p>
            <a:pPr indent="-288000" lvl="1" marL="288000" rtl="0" algn="ctr">
              <a:lnSpc>
                <a:spcPct val="90000"/>
              </a:lnSpc>
              <a:spcBef>
                <a:spcPts val="800"/>
              </a:spcBef>
              <a:spcAft>
                <a:spcPts val="0"/>
              </a:spcAft>
              <a:buSzPts val="1400"/>
              <a:buNone/>
            </a:pPr>
            <a:r>
              <a:t/>
            </a:r>
            <a:endParaRPr sz="1400"/>
          </a:p>
        </p:txBody>
      </p:sp>
      <p:grpSp>
        <p:nvGrpSpPr>
          <p:cNvPr id="1360" name="Google Shape;1360;g14c1503857c_0_316"/>
          <p:cNvGrpSpPr/>
          <p:nvPr/>
        </p:nvGrpSpPr>
        <p:grpSpPr>
          <a:xfrm>
            <a:off x="7901926" y="1417594"/>
            <a:ext cx="1249097" cy="3732081"/>
            <a:chOff x="7901926" y="1417594"/>
            <a:chExt cx="1249097" cy="3732081"/>
          </a:xfrm>
        </p:grpSpPr>
        <p:pic>
          <p:nvPicPr>
            <p:cNvPr id="1361" name="Google Shape;1361;g14c1503857c_0_31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62" name="Google Shape;1362;g14c1503857c_0_31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63" name="Google Shape;1363;g14c1503857c_0_316"/>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g14c1503857c_0_302"/>
          <p:cNvSpPr txBox="1"/>
          <p:nvPr>
            <p:ph type="title"/>
          </p:nvPr>
        </p:nvSpPr>
        <p:spPr>
          <a:xfrm>
            <a:off x="621553" y="277484"/>
            <a:ext cx="7902300" cy="8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Practical 3: collective communications</a:t>
            </a:r>
            <a:br>
              <a:rPr lang="en-US"/>
            </a:br>
            <a:r>
              <a:rPr lang="en-US" sz="1200">
                <a:solidFill>
                  <a:schemeClr val="dk1"/>
                </a:solidFill>
              </a:rPr>
              <a:t>Intro to MPI</a:t>
            </a:r>
            <a:endParaRPr>
              <a:solidFill>
                <a:schemeClr val="dk1"/>
              </a:solidFill>
            </a:endParaRPr>
          </a:p>
        </p:txBody>
      </p:sp>
      <p:sp>
        <p:nvSpPr>
          <p:cNvPr id="1370" name="Google Shape;1370;g14c1503857c_0_302"/>
          <p:cNvSpPr txBox="1"/>
          <p:nvPr>
            <p:ph idx="1" type="body"/>
          </p:nvPr>
        </p:nvSpPr>
        <p:spPr>
          <a:xfrm>
            <a:off x="620059" y="940343"/>
            <a:ext cx="6784200" cy="356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1. Collective communication with </a:t>
            </a:r>
            <a:r>
              <a:rPr lang="en-US" sz="1600">
                <a:latin typeface="Courier New"/>
                <a:ea typeface="Courier New"/>
                <a:cs typeface="Courier New"/>
                <a:sym typeface="Courier New"/>
              </a:rPr>
              <a:t>MPI_Allreduce</a:t>
            </a:r>
            <a:endParaRPr>
              <a:latin typeface="Courier New"/>
              <a:ea typeface="Courier New"/>
              <a:cs typeface="Courier New"/>
              <a:sym typeface="Courier New"/>
            </a:endParaRPr>
          </a:p>
          <a:p>
            <a:pPr indent="-275299" lvl="2" marL="575999" rtl="0" algn="l">
              <a:spcBef>
                <a:spcPts val="800"/>
              </a:spcBef>
              <a:spcAft>
                <a:spcPts val="0"/>
              </a:spcAft>
              <a:buClr>
                <a:srgbClr val="002A41"/>
              </a:buClr>
              <a:buSzPts val="1400"/>
              <a:buFont typeface="Arial"/>
              <a:buChar char="•"/>
            </a:pPr>
            <a:r>
              <a:rPr lang="en-US" sz="1600"/>
              <a:t>Compute the global sum of all ranks of the processes using MPI global reduction</a:t>
            </a:r>
            <a:endParaRPr sz="1600"/>
          </a:p>
          <a:p>
            <a:pPr indent="-287999" lvl="2" marL="575999" rtl="0" algn="l">
              <a:spcBef>
                <a:spcPts val="800"/>
              </a:spcBef>
              <a:spcAft>
                <a:spcPts val="0"/>
              </a:spcAft>
              <a:buClr>
                <a:srgbClr val="002A41"/>
              </a:buClr>
              <a:buSzPts val="1600"/>
              <a:buFont typeface="Arial"/>
              <a:buChar char="•"/>
            </a:pPr>
            <a:r>
              <a:rPr lang="en-US" sz="1600"/>
              <a:t>Template:</a:t>
            </a:r>
            <a:br>
              <a:rPr lang="en-US" sz="1600"/>
            </a:br>
            <a:r>
              <a:rPr lang="en-US" sz="1200">
                <a:latin typeface="Courier New"/>
                <a:ea typeface="Courier New"/>
                <a:cs typeface="Courier New"/>
                <a:sym typeface="Courier New"/>
              </a:rPr>
              <a:t>/home/lcgk69/Courses/BasicProgrammingMPI/practical3/collective.c</a:t>
            </a:r>
            <a:br>
              <a:rPr lang="en-US" sz="1200">
                <a:latin typeface="Courier New"/>
                <a:ea typeface="Courier New"/>
                <a:cs typeface="Courier New"/>
                <a:sym typeface="Courier New"/>
              </a:rPr>
            </a:br>
            <a:r>
              <a:rPr lang="en-US" sz="1200">
                <a:latin typeface="Courier New"/>
                <a:ea typeface="Courier New"/>
                <a:cs typeface="Courier New"/>
                <a:sym typeface="Courier New"/>
              </a:rPr>
              <a:t>/home/lcgk69/Courses/BasicProgrammingMPI/practical3/collective.f90</a:t>
            </a:r>
            <a:endParaRPr sz="1200"/>
          </a:p>
          <a:p>
            <a:pPr indent="0" lvl="0" marL="0" rtl="0" algn="l">
              <a:spcBef>
                <a:spcPts val="800"/>
              </a:spcBef>
              <a:spcAft>
                <a:spcPts val="0"/>
              </a:spcAft>
              <a:buClr>
                <a:srgbClr val="002A41"/>
              </a:buClr>
              <a:buSzPts val="1600"/>
              <a:buNone/>
            </a:pPr>
            <a:r>
              <a:rPr lang="en-US" sz="1600"/>
              <a:t>2. </a:t>
            </a:r>
            <a:r>
              <a:rPr lang="en-US" sz="1600"/>
              <a:t>Collective communication with </a:t>
            </a:r>
            <a:r>
              <a:rPr lang="en-US" sz="1600">
                <a:latin typeface="Courier New"/>
                <a:ea typeface="Courier New"/>
                <a:cs typeface="Courier New"/>
                <a:sym typeface="Courier New"/>
              </a:rPr>
              <a:t>MPI_Scan</a:t>
            </a:r>
            <a:endParaRPr>
              <a:latin typeface="Courier New"/>
              <a:ea typeface="Courier New"/>
              <a:cs typeface="Courier New"/>
              <a:sym typeface="Courier New"/>
            </a:endParaRPr>
          </a:p>
          <a:p>
            <a:pPr indent="-287999" lvl="2" marL="575999" rtl="0" algn="l">
              <a:spcBef>
                <a:spcPts val="800"/>
              </a:spcBef>
              <a:spcAft>
                <a:spcPts val="0"/>
              </a:spcAft>
              <a:buClr>
                <a:srgbClr val="002A41"/>
              </a:buClr>
              <a:buSzPts val="1600"/>
              <a:buFont typeface="Arial"/>
              <a:buChar char="•"/>
            </a:pPr>
            <a:r>
              <a:rPr lang="en-US" sz="1600"/>
              <a:t>Rewrite the previous program so that each process computes a partial rank sum</a:t>
            </a:r>
            <a:endParaRPr sz="1600"/>
          </a:p>
          <a:p>
            <a:pPr indent="-287999" lvl="2" marL="575999" rtl="0" algn="l">
              <a:spcBef>
                <a:spcPts val="800"/>
              </a:spcBef>
              <a:spcAft>
                <a:spcPts val="0"/>
              </a:spcAft>
              <a:buClr>
                <a:srgbClr val="002A41"/>
              </a:buClr>
              <a:buSzPts val="1600"/>
              <a:buFont typeface="Arial"/>
              <a:buChar char="•"/>
            </a:pPr>
            <a:r>
              <a:rPr lang="en-US" sz="1600"/>
              <a:t>Additional task: make sure that the output is in natural order</a:t>
            </a:r>
            <a:endParaRPr/>
          </a:p>
          <a:p>
            <a:pPr indent="0" lvl="0" marL="0" rtl="0" algn="l">
              <a:spcBef>
                <a:spcPts val="800"/>
              </a:spcBef>
              <a:spcAft>
                <a:spcPts val="0"/>
              </a:spcAft>
              <a:buClr>
                <a:srgbClr val="002A41"/>
              </a:buClr>
              <a:buSzPts val="1400"/>
              <a:buNone/>
            </a:pPr>
            <a:r>
              <a:t/>
            </a:r>
            <a:endParaRPr sz="1400">
              <a:latin typeface="Courier New"/>
              <a:ea typeface="Courier New"/>
              <a:cs typeface="Courier New"/>
              <a:sym typeface="Courier New"/>
            </a:endParaRPr>
          </a:p>
        </p:txBody>
      </p:sp>
      <p:grpSp>
        <p:nvGrpSpPr>
          <p:cNvPr id="1371" name="Google Shape;1371;g14c1503857c_0_302"/>
          <p:cNvGrpSpPr/>
          <p:nvPr/>
        </p:nvGrpSpPr>
        <p:grpSpPr>
          <a:xfrm>
            <a:off x="7901926" y="1417594"/>
            <a:ext cx="1249097" cy="3732081"/>
            <a:chOff x="7901926" y="1417594"/>
            <a:chExt cx="1249097" cy="3732081"/>
          </a:xfrm>
        </p:grpSpPr>
        <p:pic>
          <p:nvPicPr>
            <p:cNvPr id="1372" name="Google Shape;1372;g14c1503857c_0_30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73" name="Google Shape;1373;g14c1503857c_0_30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74" name="Google Shape;1374;g14c1503857c_0_302"/>
            <p:cNvSpPr/>
            <p:nvPr/>
          </p:nvSpPr>
          <p:spPr>
            <a:xfrm>
              <a:off x="7902123" y="3907375"/>
              <a:ext cx="1248900" cy="1242300"/>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8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6. I/O using MPI-IO</a:t>
            </a:r>
            <a:br>
              <a:rPr lang="en-US"/>
            </a:br>
            <a:r>
              <a:rPr lang="en-US" sz="1200">
                <a:solidFill>
                  <a:schemeClr val="dk1"/>
                </a:solidFill>
              </a:rPr>
              <a:t>Intro to MPI</a:t>
            </a:r>
            <a:endParaRPr>
              <a:solidFill>
                <a:schemeClr val="dk1"/>
              </a:solidFill>
            </a:endParaRPr>
          </a:p>
        </p:txBody>
      </p:sp>
      <p:grpSp>
        <p:nvGrpSpPr>
          <p:cNvPr id="1381" name="Google Shape;1381;p80"/>
          <p:cNvGrpSpPr/>
          <p:nvPr/>
        </p:nvGrpSpPr>
        <p:grpSpPr>
          <a:xfrm>
            <a:off x="7901926" y="1417594"/>
            <a:ext cx="1249059" cy="3731954"/>
            <a:chOff x="7901926" y="1417594"/>
            <a:chExt cx="1249059" cy="3731954"/>
          </a:xfrm>
        </p:grpSpPr>
        <p:pic>
          <p:nvPicPr>
            <p:cNvPr id="1382" name="Google Shape;1382;p80"/>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83" name="Google Shape;1383;p80"/>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84" name="Google Shape;1384;p8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85" name="Google Shape;1385;p80"/>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2A41"/>
              </a:buClr>
              <a:buSzPts val="1400"/>
              <a:buNone/>
            </a:pPr>
            <a:r>
              <a:rPr lang="en-US" sz="1400"/>
              <a:t>Of course it’s possible to just do standard serial I/O:</a:t>
            </a:r>
            <a:endParaRPr/>
          </a:p>
          <a:p>
            <a:pPr indent="-285750" lvl="0" marL="285750" rtl="0" algn="l">
              <a:lnSpc>
                <a:spcPct val="90000"/>
              </a:lnSpc>
              <a:spcBef>
                <a:spcPts val="800"/>
              </a:spcBef>
              <a:spcAft>
                <a:spcPts val="0"/>
              </a:spcAft>
              <a:buClr>
                <a:srgbClr val="002A41"/>
              </a:buClr>
              <a:buSzPts val="1400"/>
              <a:buFont typeface="Arial"/>
              <a:buChar char="•"/>
            </a:pPr>
            <a:r>
              <a:rPr lang="en-US" sz="1400"/>
              <a:t>C: </a:t>
            </a:r>
            <a:r>
              <a:rPr lang="en-US" sz="1400">
                <a:latin typeface="Courier New"/>
                <a:ea typeface="Courier New"/>
                <a:cs typeface="Courier New"/>
                <a:sym typeface="Courier New"/>
              </a:rPr>
              <a:t>fopen, fprintf, fclose</a:t>
            </a:r>
            <a:endParaRPr sz="1400">
              <a:latin typeface="Courier New"/>
              <a:ea typeface="Courier New"/>
              <a:cs typeface="Courier New"/>
              <a:sym typeface="Courier New"/>
            </a:endParaRPr>
          </a:p>
          <a:p>
            <a:pPr indent="-285750" lvl="0" marL="285750" rtl="0" algn="l">
              <a:lnSpc>
                <a:spcPct val="90000"/>
              </a:lnSpc>
              <a:spcBef>
                <a:spcPts val="800"/>
              </a:spcBef>
              <a:spcAft>
                <a:spcPts val="0"/>
              </a:spcAft>
              <a:buClr>
                <a:srgbClr val="002A41"/>
              </a:buClr>
              <a:buSzPts val="1400"/>
              <a:buFont typeface="Arial"/>
              <a:buChar char="•"/>
            </a:pPr>
            <a:r>
              <a:rPr lang="en-US" sz="1400"/>
              <a:t>FORTRAN: </a:t>
            </a:r>
            <a:r>
              <a:rPr lang="en-US" sz="1400">
                <a:latin typeface="Courier New"/>
                <a:ea typeface="Courier New"/>
                <a:cs typeface="Courier New"/>
                <a:sym typeface="Courier New"/>
              </a:rPr>
              <a:t>open, write, close</a:t>
            </a:r>
            <a:endParaRPr/>
          </a:p>
          <a:p>
            <a:pPr indent="-285750" lvl="0" marL="285750" rtl="0" algn="l">
              <a:lnSpc>
                <a:spcPct val="90000"/>
              </a:lnSpc>
              <a:spcBef>
                <a:spcPts val="800"/>
              </a:spcBef>
              <a:spcAft>
                <a:spcPts val="0"/>
              </a:spcAft>
              <a:buClr>
                <a:srgbClr val="002A41"/>
              </a:buClr>
              <a:buSzPts val="1400"/>
              <a:buFont typeface="Arial"/>
              <a:buChar char="•"/>
            </a:pPr>
            <a:r>
              <a:rPr lang="en-US" sz="1400">
                <a:latin typeface="Arial"/>
                <a:ea typeface="Arial"/>
                <a:cs typeface="Arial"/>
                <a:sym typeface="Arial"/>
              </a:rPr>
              <a:t>Extreme care needs to be taken over the naming and location of files.</a:t>
            </a:r>
            <a:endParaRPr/>
          </a:p>
          <a:p>
            <a:pPr indent="-196850" lvl="0" marL="285750" rtl="0" algn="l">
              <a:lnSpc>
                <a:spcPct val="90000"/>
              </a:lnSpc>
              <a:spcBef>
                <a:spcPts val="800"/>
              </a:spcBef>
              <a:spcAft>
                <a:spcPts val="0"/>
              </a:spcAft>
              <a:buClr>
                <a:srgbClr val="002A41"/>
              </a:buClr>
              <a:buSzPts val="1400"/>
              <a:buFont typeface="Arial"/>
              <a:buNone/>
            </a:pPr>
            <a:r>
              <a:t/>
            </a:r>
            <a:endParaRPr sz="1400">
              <a:latin typeface="Arial"/>
              <a:ea typeface="Arial"/>
              <a:cs typeface="Arial"/>
              <a:sym typeface="Arial"/>
            </a:endParaRPr>
          </a:p>
          <a:p>
            <a:pPr indent="-285750" lvl="0" marL="285750" rtl="0" algn="l">
              <a:lnSpc>
                <a:spcPct val="90000"/>
              </a:lnSpc>
              <a:spcBef>
                <a:spcPts val="800"/>
              </a:spcBef>
              <a:spcAft>
                <a:spcPts val="0"/>
              </a:spcAft>
              <a:buClr>
                <a:srgbClr val="002A41"/>
              </a:buClr>
              <a:buSzPts val="1400"/>
              <a:buFont typeface="Arial"/>
              <a:buChar char="•"/>
            </a:pPr>
            <a:r>
              <a:rPr lang="en-US" sz="1400">
                <a:latin typeface="Arial"/>
                <a:ea typeface="Arial"/>
                <a:cs typeface="Arial"/>
                <a:sym typeface="Arial"/>
              </a:rPr>
              <a:t>Options:</a:t>
            </a:r>
            <a:endParaRPr/>
          </a:p>
          <a:p>
            <a:pPr indent="-342900" lvl="1" marL="630900" rtl="0" algn="l">
              <a:lnSpc>
                <a:spcPct val="90000"/>
              </a:lnSpc>
              <a:spcBef>
                <a:spcPts val="800"/>
              </a:spcBef>
              <a:spcAft>
                <a:spcPts val="0"/>
              </a:spcAft>
              <a:buSzPts val="1400"/>
              <a:buFont typeface="Calibri"/>
              <a:buAutoNum type="arabicPeriod"/>
            </a:pPr>
            <a:r>
              <a:rPr lang="en-US" sz="1400">
                <a:latin typeface="Arial"/>
                <a:ea typeface="Arial"/>
                <a:cs typeface="Arial"/>
                <a:sym typeface="Arial"/>
              </a:rPr>
              <a:t>Each process could write its data portion to separate data files</a:t>
            </a:r>
            <a:br>
              <a:rPr lang="en-US" sz="1400">
                <a:latin typeface="Arial"/>
                <a:ea typeface="Arial"/>
                <a:cs typeface="Arial"/>
                <a:sym typeface="Arial"/>
              </a:rPr>
            </a:br>
            <a:r>
              <a:rPr lang="en-US" sz="1400">
                <a:latin typeface="Arial"/>
                <a:ea typeface="Arial"/>
                <a:cs typeface="Arial"/>
                <a:sym typeface="Arial"/>
              </a:rPr>
              <a:t>- fast, but difficult to analyse</a:t>
            </a:r>
            <a:endParaRPr/>
          </a:p>
          <a:p>
            <a:pPr indent="-342900" lvl="1" marL="630900" rtl="0" algn="l">
              <a:lnSpc>
                <a:spcPct val="90000"/>
              </a:lnSpc>
              <a:spcBef>
                <a:spcPts val="800"/>
              </a:spcBef>
              <a:spcAft>
                <a:spcPts val="0"/>
              </a:spcAft>
              <a:buSzPts val="1400"/>
              <a:buFont typeface="Calibri"/>
              <a:buAutoNum type="arabicPeriod"/>
            </a:pPr>
            <a:r>
              <a:rPr lang="en-US" sz="1400">
                <a:latin typeface="Arial"/>
                <a:ea typeface="Arial"/>
                <a:cs typeface="Arial"/>
                <a:sym typeface="Arial"/>
              </a:rPr>
              <a:t>Each process could write sequentially to one file</a:t>
            </a:r>
            <a:br>
              <a:rPr lang="en-US" sz="1400">
                <a:latin typeface="Arial"/>
                <a:ea typeface="Arial"/>
                <a:cs typeface="Arial"/>
                <a:sym typeface="Arial"/>
              </a:rPr>
            </a:br>
            <a:r>
              <a:rPr lang="en-US" sz="1400">
                <a:latin typeface="Arial"/>
                <a:ea typeface="Arial"/>
                <a:cs typeface="Arial"/>
                <a:sym typeface="Arial"/>
              </a:rPr>
              <a:t>- slow!</a:t>
            </a:r>
            <a:endParaRPr/>
          </a:p>
          <a:p>
            <a:pPr indent="-342900" lvl="1" marL="630900" rtl="0" algn="l">
              <a:lnSpc>
                <a:spcPct val="90000"/>
              </a:lnSpc>
              <a:spcBef>
                <a:spcPts val="800"/>
              </a:spcBef>
              <a:spcAft>
                <a:spcPts val="0"/>
              </a:spcAft>
              <a:buSzPts val="1400"/>
              <a:buFont typeface="Calibri"/>
              <a:buAutoNum type="arabicPeriod"/>
            </a:pPr>
            <a:r>
              <a:rPr lang="en-US" sz="1400">
                <a:latin typeface="Arial"/>
                <a:ea typeface="Arial"/>
                <a:cs typeface="Arial"/>
                <a:sym typeface="Arial"/>
              </a:rPr>
              <a:t>One particular process collects data and then writes out that datafile</a:t>
            </a:r>
            <a:br>
              <a:rPr lang="en-US" sz="1400">
                <a:latin typeface="Arial"/>
                <a:ea typeface="Arial"/>
                <a:cs typeface="Arial"/>
                <a:sym typeface="Arial"/>
              </a:rPr>
            </a:br>
            <a:r>
              <a:rPr lang="en-US" sz="1400">
                <a:latin typeface="Arial"/>
                <a:ea typeface="Arial"/>
                <a:cs typeface="Arial"/>
                <a:sym typeface="Arial"/>
              </a:rPr>
              <a:t>- slow, memory demanding!</a:t>
            </a:r>
            <a:endParaRPr/>
          </a:p>
          <a:p>
            <a:pPr indent="-342900" lvl="1" marL="630900" rtl="0" algn="l">
              <a:lnSpc>
                <a:spcPct val="90000"/>
              </a:lnSpc>
              <a:spcBef>
                <a:spcPts val="800"/>
              </a:spcBef>
              <a:spcAft>
                <a:spcPts val="0"/>
              </a:spcAft>
              <a:buSzPts val="1600"/>
              <a:buFont typeface="Calibri"/>
              <a:buAutoNum type="arabicPeriod"/>
            </a:pPr>
            <a:r>
              <a:rPr b="1" lang="en-US" sz="1600" u="sng">
                <a:latin typeface="Arial"/>
                <a:ea typeface="Arial"/>
                <a:cs typeface="Arial"/>
                <a:sym typeface="Arial"/>
              </a:rPr>
              <a:t>We have MPI-IO! Parallel data file handling!</a:t>
            </a:r>
            <a:endParaRPr/>
          </a:p>
          <a:p>
            <a:pPr indent="0" lvl="1" marL="288000" rtl="0" algn="l">
              <a:lnSpc>
                <a:spcPct val="90000"/>
              </a:lnSpc>
              <a:spcBef>
                <a:spcPts val="800"/>
              </a:spcBef>
              <a:spcAft>
                <a:spcPts val="0"/>
              </a:spcAft>
              <a:buSzPts val="1600"/>
              <a:buNone/>
            </a:pPr>
            <a:r>
              <a:t/>
            </a:r>
            <a:endParaRPr sz="1600">
              <a:latin typeface="Arial"/>
              <a:ea typeface="Arial"/>
              <a:cs typeface="Arial"/>
              <a:sym typeface="Arial"/>
            </a:endParaRPr>
          </a:p>
          <a:p>
            <a:pPr indent="-254000" lvl="1" marL="630900" rtl="0" algn="l">
              <a:lnSpc>
                <a:spcPct val="90000"/>
              </a:lnSpc>
              <a:spcBef>
                <a:spcPts val="800"/>
              </a:spcBef>
              <a:spcAft>
                <a:spcPts val="0"/>
              </a:spcAft>
              <a:buSzPts val="1400"/>
              <a:buFont typeface="Calibri"/>
              <a:buNone/>
            </a:pPr>
            <a:r>
              <a:t/>
            </a:r>
            <a:endParaRPr sz="1400">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8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6. I/O using MPI-IO</a:t>
            </a:r>
            <a:br>
              <a:rPr lang="en-US"/>
            </a:br>
            <a:r>
              <a:rPr lang="en-US" sz="1200">
                <a:solidFill>
                  <a:schemeClr val="dk1"/>
                </a:solidFill>
              </a:rPr>
              <a:t>Intro to MPI</a:t>
            </a:r>
            <a:endParaRPr>
              <a:solidFill>
                <a:schemeClr val="dk1"/>
              </a:solidFill>
            </a:endParaRPr>
          </a:p>
        </p:txBody>
      </p:sp>
      <p:grpSp>
        <p:nvGrpSpPr>
          <p:cNvPr id="1392" name="Google Shape;1392;p81"/>
          <p:cNvGrpSpPr/>
          <p:nvPr/>
        </p:nvGrpSpPr>
        <p:grpSpPr>
          <a:xfrm>
            <a:off x="7901926" y="1417594"/>
            <a:ext cx="1249059" cy="3731954"/>
            <a:chOff x="7901926" y="1417594"/>
            <a:chExt cx="1249059" cy="3731954"/>
          </a:xfrm>
        </p:grpSpPr>
        <p:pic>
          <p:nvPicPr>
            <p:cNvPr id="1393" name="Google Shape;1393;p81"/>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394" name="Google Shape;1394;p81"/>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395" name="Google Shape;1395;p8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96" name="Google Shape;1396;p81"/>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800"/>
              <a:buNone/>
            </a:pPr>
            <a:r>
              <a:rPr lang="en-US"/>
              <a:t>Overview</a:t>
            </a:r>
            <a:endParaRPr/>
          </a:p>
          <a:p>
            <a:pPr indent="-288000" lvl="1" marL="288000" rtl="0" algn="l">
              <a:spcBef>
                <a:spcPts val="720"/>
              </a:spcBef>
              <a:spcAft>
                <a:spcPts val="0"/>
              </a:spcAft>
              <a:buSzPts val="1800"/>
              <a:buFont typeface="Arial"/>
              <a:buChar char="•"/>
            </a:pPr>
            <a:r>
              <a:rPr lang="en-US"/>
              <a:t> Initialise and open a file on all processes.</a:t>
            </a:r>
            <a:endParaRPr/>
          </a:p>
          <a:p>
            <a:pPr indent="-288000" lvl="1" marL="288000" rtl="0" algn="l">
              <a:spcBef>
                <a:spcPts val="720"/>
              </a:spcBef>
              <a:spcAft>
                <a:spcPts val="0"/>
              </a:spcAft>
              <a:buSzPts val="1800"/>
              <a:buFont typeface="Arial"/>
              <a:buChar char="•"/>
            </a:pPr>
            <a:r>
              <a:rPr lang="en-US"/>
              <a:t> Each process computes its ‘offset’ from the start of the file.</a:t>
            </a:r>
            <a:endParaRPr/>
          </a:p>
          <a:p>
            <a:pPr indent="-288000" lvl="1" marL="288000" rtl="0" algn="l">
              <a:spcBef>
                <a:spcPts val="720"/>
              </a:spcBef>
              <a:spcAft>
                <a:spcPts val="0"/>
              </a:spcAft>
              <a:buSzPts val="1800"/>
              <a:buFont typeface="Arial"/>
              <a:buChar char="•"/>
            </a:pPr>
            <a:r>
              <a:rPr lang="en-US"/>
              <a:t> Each process uses this offset to set a file ‘view’.</a:t>
            </a:r>
            <a:endParaRPr/>
          </a:p>
          <a:p>
            <a:pPr indent="-288000" lvl="1" marL="288000" rtl="0" algn="l">
              <a:spcBef>
                <a:spcPts val="720"/>
              </a:spcBef>
              <a:spcAft>
                <a:spcPts val="0"/>
              </a:spcAft>
              <a:buSzPts val="1800"/>
              <a:buFont typeface="Arial"/>
              <a:buChar char="•"/>
            </a:pPr>
            <a:r>
              <a:rPr lang="en-US"/>
              <a:t> A single command synchronously called from all processes in the group reads data from or writes data to a single file.</a:t>
            </a:r>
            <a:endParaRPr/>
          </a:p>
          <a:p>
            <a:pPr indent="-288000" lvl="1" marL="288000" rtl="0" algn="l">
              <a:spcBef>
                <a:spcPts val="720"/>
              </a:spcBef>
              <a:spcAft>
                <a:spcPts val="0"/>
              </a:spcAft>
              <a:buSzPts val="1800"/>
              <a:buFont typeface="Arial"/>
              <a:buChar char="•"/>
            </a:pPr>
            <a:r>
              <a:rPr lang="en-US"/>
              <a:t> Finalise and close the file on all processes.</a:t>
            </a:r>
            <a:endParaRPr/>
          </a:p>
          <a:p>
            <a:pPr indent="0" lvl="0" marL="0" rtl="0" algn="l">
              <a:spcBef>
                <a:spcPts val="720"/>
              </a:spcBef>
              <a:spcAft>
                <a:spcPts val="0"/>
              </a:spcAft>
              <a:buClr>
                <a:srgbClr val="002A41"/>
              </a:buClr>
              <a:buSzPts val="1800"/>
              <a:buNone/>
            </a:pPr>
            <a:r>
              <a:t/>
            </a:r>
            <a:endParaRPr/>
          </a:p>
          <a:p>
            <a:pPr indent="0" lvl="0" marL="0" rtl="0" algn="l">
              <a:spcBef>
                <a:spcPts val="720"/>
              </a:spcBef>
              <a:spcAft>
                <a:spcPts val="0"/>
              </a:spcAft>
              <a:buClr>
                <a:srgbClr val="002A41"/>
              </a:buClr>
              <a:buSzPts val="1800"/>
              <a:buNone/>
            </a:pPr>
            <a:r>
              <a:rPr lang="en-US"/>
              <a:t>Can be tuned for particular hardware e.g. RAID arrangements.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8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6. I/O using MPI-IO</a:t>
            </a:r>
            <a:br>
              <a:rPr lang="en-US"/>
            </a:br>
            <a:r>
              <a:rPr lang="en-US" sz="1200">
                <a:solidFill>
                  <a:schemeClr val="dk1"/>
                </a:solidFill>
              </a:rPr>
              <a:t>Intro to MPI</a:t>
            </a:r>
            <a:endParaRPr>
              <a:solidFill>
                <a:schemeClr val="dk1"/>
              </a:solidFill>
            </a:endParaRPr>
          </a:p>
        </p:txBody>
      </p:sp>
      <p:grpSp>
        <p:nvGrpSpPr>
          <p:cNvPr id="1403" name="Google Shape;1403;p82"/>
          <p:cNvGrpSpPr/>
          <p:nvPr/>
        </p:nvGrpSpPr>
        <p:grpSpPr>
          <a:xfrm>
            <a:off x="7901926" y="1417594"/>
            <a:ext cx="1249059" cy="3731954"/>
            <a:chOff x="7901926" y="1417594"/>
            <a:chExt cx="1249059" cy="3731954"/>
          </a:xfrm>
        </p:grpSpPr>
        <p:pic>
          <p:nvPicPr>
            <p:cNvPr id="1404" name="Google Shape;1404;p8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05" name="Google Shape;1405;p8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06" name="Google Shape;1406;p8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07" name="Google Shape;1407;p82"/>
          <p:cNvSpPr txBox="1"/>
          <p:nvPr>
            <p:ph idx="1" type="body"/>
          </p:nvPr>
        </p:nvSpPr>
        <p:spPr>
          <a:xfrm>
            <a:off x="620059" y="929739"/>
            <a:ext cx="7210594" cy="3565788"/>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600"/>
              <a:buNone/>
            </a:pPr>
            <a:r>
              <a:rPr lang="en-US" sz="1600"/>
              <a:t>In principle:</a:t>
            </a:r>
            <a:endParaRPr/>
          </a:p>
          <a:p>
            <a:pPr indent="-288000" lvl="1" marL="288000" rtl="0" algn="l">
              <a:spcBef>
                <a:spcPts val="640"/>
              </a:spcBef>
              <a:spcAft>
                <a:spcPts val="0"/>
              </a:spcAft>
              <a:buSzPts val="1600"/>
              <a:buFont typeface="Arial"/>
              <a:buChar char="•"/>
            </a:pPr>
            <a:r>
              <a:rPr lang="en-US" sz="1600"/>
              <a:t> Requires initialisation of a file across whole communicator group</a:t>
            </a:r>
            <a:br>
              <a:rPr lang="en-US" sz="1600"/>
            </a:br>
            <a:r>
              <a:rPr lang="en-US" sz="1600">
                <a:latin typeface="Courier New"/>
                <a:ea typeface="Courier New"/>
                <a:cs typeface="Courier New"/>
                <a:sym typeface="Courier New"/>
              </a:rPr>
              <a:t>	MPI_FILE_OPEN</a:t>
            </a:r>
            <a:r>
              <a:rPr lang="en-US" sz="1600"/>
              <a:t> </a:t>
            </a:r>
            <a:endParaRPr/>
          </a:p>
          <a:p>
            <a:pPr indent="-288000" lvl="1" marL="288000" rtl="0" algn="l">
              <a:spcBef>
                <a:spcPts val="640"/>
              </a:spcBef>
              <a:spcAft>
                <a:spcPts val="0"/>
              </a:spcAft>
              <a:buSzPts val="1600"/>
              <a:buFont typeface="Arial"/>
              <a:buChar char="•"/>
            </a:pPr>
            <a:r>
              <a:rPr lang="en-US" sz="1600"/>
              <a:t> Requires each process in group to set particular ‘view’ for writing</a:t>
            </a:r>
            <a:br>
              <a:rPr lang="en-US" sz="1600"/>
            </a:br>
            <a:r>
              <a:rPr lang="en-US" sz="1600"/>
              <a:t>	</a:t>
            </a:r>
            <a:r>
              <a:rPr lang="en-US" sz="1600">
                <a:latin typeface="Courier New"/>
                <a:ea typeface="Courier New"/>
                <a:cs typeface="Courier New"/>
                <a:sym typeface="Courier New"/>
              </a:rPr>
              <a:t>MPI_FILE_SET_VIEW</a:t>
            </a:r>
            <a:br>
              <a:rPr lang="en-US" sz="1600">
                <a:latin typeface="Courier New"/>
                <a:ea typeface="Courier New"/>
                <a:cs typeface="Courier New"/>
                <a:sym typeface="Courier New"/>
              </a:rPr>
            </a:br>
            <a:r>
              <a:rPr lang="en-US" sz="1600">
                <a:latin typeface="Courier New"/>
                <a:ea typeface="Courier New"/>
                <a:cs typeface="Courier New"/>
                <a:sym typeface="Courier New"/>
              </a:rPr>
              <a:t>	</a:t>
            </a:r>
            <a:r>
              <a:rPr lang="en-US" sz="1600"/>
              <a:t>can use an offset e.g. </a:t>
            </a:r>
            <a:r>
              <a:rPr lang="en-US" sz="1600">
                <a:latin typeface="Courier New"/>
                <a:ea typeface="Courier New"/>
                <a:cs typeface="Courier New"/>
                <a:sym typeface="Courier New"/>
              </a:rPr>
              <a:t>offset = rank*count</a:t>
            </a:r>
            <a:endParaRPr/>
          </a:p>
          <a:p>
            <a:pPr indent="-288000" lvl="1" marL="288000" rtl="0" algn="l">
              <a:spcBef>
                <a:spcPts val="640"/>
              </a:spcBef>
              <a:spcAft>
                <a:spcPts val="0"/>
              </a:spcAft>
              <a:buSzPts val="1600"/>
              <a:buFont typeface="Arial"/>
              <a:buChar char="•"/>
            </a:pPr>
            <a:r>
              <a:rPr lang="en-US" sz="1600"/>
              <a:t> Or seek a particular position to read from</a:t>
            </a:r>
            <a:br>
              <a:rPr lang="en-US" sz="1600"/>
            </a:br>
            <a:r>
              <a:rPr lang="en-US" sz="1600"/>
              <a:t>	</a:t>
            </a:r>
            <a:r>
              <a:rPr lang="en-US" sz="1600">
                <a:latin typeface="Courier New"/>
                <a:ea typeface="Courier New"/>
                <a:cs typeface="Courier New"/>
                <a:sym typeface="Courier New"/>
              </a:rPr>
              <a:t>MPI_FILE_SEEK</a:t>
            </a:r>
            <a:endParaRPr/>
          </a:p>
          <a:p>
            <a:pPr indent="-288000" lvl="1" marL="288000" rtl="0" algn="l">
              <a:spcBef>
                <a:spcPts val="640"/>
              </a:spcBef>
              <a:spcAft>
                <a:spcPts val="0"/>
              </a:spcAft>
              <a:buSzPts val="1600"/>
              <a:buFont typeface="Arial"/>
              <a:buChar char="•"/>
            </a:pPr>
            <a:r>
              <a:rPr lang="en-US" sz="1600"/>
              <a:t> Uses MPI commands similar to Send and Recv to write/read to a file</a:t>
            </a:r>
            <a:br>
              <a:rPr lang="en-US" sz="1600"/>
            </a:br>
            <a:r>
              <a:rPr lang="en-US" sz="1600"/>
              <a:t>	</a:t>
            </a:r>
            <a:r>
              <a:rPr lang="en-US" sz="1600">
                <a:latin typeface="Courier New"/>
                <a:ea typeface="Courier New"/>
                <a:cs typeface="Courier New"/>
                <a:sym typeface="Courier New"/>
              </a:rPr>
              <a:t>MPI_FILE_WRITE_ALL</a:t>
            </a:r>
            <a:r>
              <a:rPr lang="en-US" sz="1600"/>
              <a:t>  /  </a:t>
            </a:r>
            <a:r>
              <a:rPr lang="en-US" sz="1600">
                <a:latin typeface="Courier New"/>
                <a:ea typeface="Courier New"/>
                <a:cs typeface="Courier New"/>
                <a:sym typeface="Courier New"/>
              </a:rPr>
              <a:t>MPI_FILE_READ_ALL</a:t>
            </a:r>
            <a:endParaRPr/>
          </a:p>
          <a:p>
            <a:pPr indent="-288000" lvl="1" marL="288000" rtl="0" algn="l">
              <a:spcBef>
                <a:spcPts val="640"/>
              </a:spcBef>
              <a:spcAft>
                <a:spcPts val="0"/>
              </a:spcAft>
              <a:buSzPts val="1600"/>
              <a:buFont typeface="Arial"/>
              <a:buChar char="•"/>
            </a:pPr>
            <a:r>
              <a:rPr lang="en-US" sz="1600"/>
              <a:t> Requires finalisation of the file across whole communicator group</a:t>
            </a:r>
            <a:br>
              <a:rPr lang="en-US" sz="1600"/>
            </a:br>
            <a:r>
              <a:rPr lang="en-US" sz="1600"/>
              <a:t>	</a:t>
            </a:r>
            <a:r>
              <a:rPr lang="en-US" sz="1600">
                <a:latin typeface="Courier New"/>
                <a:ea typeface="Courier New"/>
                <a:cs typeface="Courier New"/>
                <a:sym typeface="Courier New"/>
              </a:rPr>
              <a:t>MPI_FILE_CLOSE</a:t>
            </a:r>
            <a:endParaRPr/>
          </a:p>
          <a:p>
            <a:pPr indent="0" lvl="0" marL="0" rtl="0" algn="l">
              <a:spcBef>
                <a:spcPts val="640"/>
              </a:spcBef>
              <a:spcAft>
                <a:spcPts val="0"/>
              </a:spcAft>
              <a:buClr>
                <a:srgbClr val="002A41"/>
              </a:buClr>
              <a:buSzPts val="1600"/>
              <a:buNone/>
            </a:pPr>
            <a:r>
              <a:rPr lang="en-US" sz="1600"/>
              <a:t>		- Can be complex (e.g. in handling n-dimensional arrays)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8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14" name="Google Shape;1414;p83"/>
          <p:cNvSpPr txBox="1"/>
          <p:nvPr>
            <p:ph idx="1" type="body"/>
          </p:nvPr>
        </p:nvSpPr>
        <p:spPr>
          <a:xfrm>
            <a:off x="620059" y="890907"/>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But it’s probably best to take a fifth option and use libraries built using MPI-IO!</a:t>
            </a:r>
            <a:endParaRPr/>
          </a:p>
          <a:p>
            <a:pPr indent="-285750" lvl="0" marL="285750" rtl="0" algn="l">
              <a:spcBef>
                <a:spcPts val="800"/>
              </a:spcBef>
              <a:spcAft>
                <a:spcPts val="0"/>
              </a:spcAft>
              <a:buClr>
                <a:srgbClr val="002A41"/>
              </a:buClr>
              <a:buSzPts val="1400"/>
              <a:buFont typeface="Arial"/>
              <a:buChar char="•"/>
            </a:pPr>
            <a:r>
              <a:rPr lang="en-US" sz="1400"/>
              <a:t>Parallel HDF5 (PHDF5) is library for parallel IO in the HDF format.</a:t>
            </a:r>
            <a:br>
              <a:rPr lang="en-US" sz="1400"/>
            </a:br>
            <a:r>
              <a:rPr lang="en-US" sz="1400"/>
              <a:t>	- C and FORTRAN interfaces.</a:t>
            </a:r>
            <a:br>
              <a:rPr lang="en-US" sz="1400"/>
            </a:br>
            <a:r>
              <a:rPr lang="en-US" sz="1400"/>
              <a:t>	- Files are cross-compatible with serial HDF5 and sharable between platforms.</a:t>
            </a:r>
            <a:br>
              <a:rPr lang="en-US" sz="1400"/>
            </a:br>
            <a:r>
              <a:rPr lang="en-US" sz="1400"/>
              <a:t>	- Designed to have a single file image for all parallel processes.</a:t>
            </a:r>
            <a:br>
              <a:rPr lang="en-US" sz="1400"/>
            </a:br>
            <a:r>
              <a:rPr lang="en-US" sz="1400"/>
              <a:t>	- Supports MPI programming, but not (as far as I’m aware) shared memory 	programming – it is built on MPI-IO.</a:t>
            </a:r>
            <a:endParaRPr/>
          </a:p>
          <a:p>
            <a:pPr indent="-285750" lvl="0" marL="285750" rtl="0" algn="l">
              <a:spcBef>
                <a:spcPts val="800"/>
              </a:spcBef>
              <a:spcAft>
                <a:spcPts val="0"/>
              </a:spcAft>
              <a:buClr>
                <a:srgbClr val="002A41"/>
              </a:buClr>
              <a:buSzPts val="1400"/>
              <a:buFont typeface="Arial"/>
              <a:buChar char="•"/>
            </a:pPr>
            <a:r>
              <a:rPr lang="en-US" sz="1400"/>
              <a:t>NetCDF</a:t>
            </a:r>
            <a:br>
              <a:rPr lang="en-US" sz="1400"/>
            </a:br>
            <a:r>
              <a:rPr lang="en-US" sz="1400"/>
              <a:t>	- NetCDF (network Common Data Form) is a set if interfaces for array-oriented data 	access and a freely-distributed collection of data access libraries for C, FORTRAN, 	C++, Java and other languages.</a:t>
            </a:r>
            <a:br>
              <a:rPr lang="en-US" sz="1400"/>
            </a:br>
            <a:r>
              <a:rPr lang="en-US" sz="1400"/>
              <a:t>	- The NetCDF libraries support a machine-independent format for representing 	scientific data.</a:t>
            </a:r>
            <a:br>
              <a:rPr lang="en-US" sz="1400"/>
            </a:br>
            <a:r>
              <a:rPr lang="en-US" sz="1400"/>
              <a:t>	- Together, the interfaces, libraries and format support the creation, access and 	sharing of scientific data.</a:t>
            </a:r>
            <a:br>
              <a:rPr lang="en-US" sz="1400"/>
            </a:br>
            <a:r>
              <a:rPr lang="en-US" sz="1400"/>
              <a:t>	- Sacrifices some performance (as against HDF5 &amp; MPI-IO directly) for a somewhat 		simpler API.</a:t>
            </a:r>
            <a:endParaRPr/>
          </a:p>
          <a:p>
            <a:pPr indent="0" lvl="0" marL="0" rtl="0" algn="l">
              <a:spcBef>
                <a:spcPts val="800"/>
              </a:spcBef>
              <a:spcAft>
                <a:spcPts val="0"/>
              </a:spcAft>
              <a:buClr>
                <a:srgbClr val="002A41"/>
              </a:buClr>
              <a:buSzPts val="1400"/>
              <a:buNone/>
            </a:pPr>
            <a:r>
              <a:t/>
            </a:r>
            <a:endParaRPr sz="1400"/>
          </a:p>
          <a:p>
            <a:pPr indent="0" lvl="0" marL="0" rtl="0" algn="l">
              <a:lnSpc>
                <a:spcPct val="90000"/>
              </a:lnSpc>
              <a:spcBef>
                <a:spcPts val="800"/>
              </a:spcBef>
              <a:spcAft>
                <a:spcPts val="0"/>
              </a:spcAft>
              <a:buClr>
                <a:srgbClr val="002A41"/>
              </a:buClr>
              <a:buSzPts val="1400"/>
              <a:buNone/>
            </a:pPr>
            <a:r>
              <a:t/>
            </a:r>
            <a:endParaRPr sz="1400"/>
          </a:p>
        </p:txBody>
      </p:sp>
      <p:grpSp>
        <p:nvGrpSpPr>
          <p:cNvPr id="1415" name="Google Shape;1415;p83"/>
          <p:cNvGrpSpPr/>
          <p:nvPr/>
        </p:nvGrpSpPr>
        <p:grpSpPr>
          <a:xfrm>
            <a:off x="7901926" y="1417594"/>
            <a:ext cx="1249059" cy="3731954"/>
            <a:chOff x="7901926" y="1417594"/>
            <a:chExt cx="1249059" cy="3731954"/>
          </a:xfrm>
        </p:grpSpPr>
        <p:pic>
          <p:nvPicPr>
            <p:cNvPr id="1416" name="Google Shape;1416;p8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17" name="Google Shape;1417;p8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18" name="Google Shape;1418;p8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192" name="Google Shape;192;p8"/>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Parallel programming</a:t>
            </a:r>
            <a:endParaRPr/>
          </a:p>
          <a:p>
            <a:pPr indent="-288000" lvl="1" marL="288000" rtl="0" algn="l">
              <a:spcBef>
                <a:spcPts val="800"/>
              </a:spcBef>
              <a:spcAft>
                <a:spcPts val="0"/>
              </a:spcAft>
              <a:buSzPts val="1400"/>
              <a:buChar char="•"/>
            </a:pPr>
            <a:r>
              <a:rPr lang="en-US" sz="1400"/>
              <a:t>Most parallel programs are in a standard high-level language, with calls to a parallel library and/or using compiler directives to facilitate the parallelism.</a:t>
            </a:r>
            <a:endParaRPr/>
          </a:p>
          <a:p>
            <a:pPr indent="-288000" lvl="1" marL="288000" rtl="0" algn="l">
              <a:spcBef>
                <a:spcPts val="800"/>
              </a:spcBef>
              <a:spcAft>
                <a:spcPts val="0"/>
              </a:spcAft>
              <a:buSzPts val="1400"/>
              <a:buChar char="•"/>
            </a:pPr>
            <a:r>
              <a:rPr lang="en-US" sz="1400"/>
              <a:t>Most commonly still in C/C++ and FORTRAN.</a:t>
            </a:r>
            <a:endParaRPr/>
          </a:p>
          <a:p>
            <a:pPr indent="-288000" lvl="1" marL="288000" rtl="0" algn="l">
              <a:spcBef>
                <a:spcPts val="800"/>
              </a:spcBef>
              <a:spcAft>
                <a:spcPts val="0"/>
              </a:spcAft>
              <a:buSzPts val="1400"/>
              <a:buChar char="•"/>
            </a:pPr>
            <a:r>
              <a:rPr lang="en-US" sz="1400"/>
              <a:t>C</a:t>
            </a:r>
            <a:r>
              <a:rPr lang="en-US" sz="1400"/>
              <a:t>ompiled using wrappers to the standard compilers, ideally pre-optimized for the specific architecture.</a:t>
            </a:r>
            <a:endParaRPr/>
          </a:p>
          <a:p>
            <a:pPr indent="-288000" lvl="1" marL="288000" rtl="0" algn="l">
              <a:spcBef>
                <a:spcPts val="800"/>
              </a:spcBef>
              <a:spcAft>
                <a:spcPts val="0"/>
              </a:spcAft>
              <a:buSzPts val="1400"/>
              <a:buChar char="•"/>
            </a:pPr>
            <a:r>
              <a:rPr lang="en-US" sz="1400"/>
              <a:t>If compiler directives are used, appropriate flags will also be needed.</a:t>
            </a:r>
            <a:endParaRPr/>
          </a:p>
          <a:p>
            <a:pPr indent="-288000" lvl="1" marL="288000" rtl="0" algn="l">
              <a:spcBef>
                <a:spcPts val="800"/>
              </a:spcBef>
              <a:spcAft>
                <a:spcPts val="0"/>
              </a:spcAft>
              <a:buSzPts val="1400"/>
              <a:buChar char="•"/>
            </a:pPr>
            <a:r>
              <a:rPr lang="en-US" sz="1400"/>
              <a:t>The wrappers automatically link in the parallel libraries so you don’t have to do manually.</a:t>
            </a:r>
            <a:endParaRPr/>
          </a:p>
          <a:p>
            <a:pPr indent="-288000" lvl="1" marL="288000" rtl="0" algn="l">
              <a:spcBef>
                <a:spcPts val="800"/>
              </a:spcBef>
              <a:spcAft>
                <a:spcPts val="0"/>
              </a:spcAft>
              <a:buSzPts val="1400"/>
              <a:buChar char="•"/>
            </a:pPr>
            <a:r>
              <a:rPr lang="en-US" sz="1400"/>
              <a:t>Bindings now exist that extend MPI support to other languages by wrapping an existing MPI implementation, such as MPICH or OpenMP</a:t>
            </a:r>
            <a:r>
              <a:rPr lang="en-US" sz="1400"/>
              <a:t>I:</a:t>
            </a:r>
            <a:endParaRPr/>
          </a:p>
          <a:p>
            <a:pPr indent="-287999" lvl="2" marL="575999" rtl="0" algn="l">
              <a:spcBef>
                <a:spcPts val="800"/>
              </a:spcBef>
              <a:spcAft>
                <a:spcPts val="0"/>
              </a:spcAft>
              <a:buClr>
                <a:srgbClr val="002A41"/>
              </a:buClr>
              <a:buSzPts val="1400"/>
              <a:buChar char="–"/>
            </a:pPr>
            <a:r>
              <a:rPr lang="en-US" sz="1400"/>
              <a:t>e.g. for Java, Python (import mpi4py) and R.</a:t>
            </a:r>
            <a:endParaRPr/>
          </a:p>
        </p:txBody>
      </p:sp>
      <p:grpSp>
        <p:nvGrpSpPr>
          <p:cNvPr id="193" name="Google Shape;193;p8"/>
          <p:cNvGrpSpPr/>
          <p:nvPr/>
        </p:nvGrpSpPr>
        <p:grpSpPr>
          <a:xfrm>
            <a:off x="7901926" y="1417594"/>
            <a:ext cx="1249059" cy="3731954"/>
            <a:chOff x="7901926" y="1417594"/>
            <a:chExt cx="1249059" cy="3731954"/>
          </a:xfrm>
        </p:grpSpPr>
        <p:pic>
          <p:nvPicPr>
            <p:cNvPr id="194" name="Google Shape;194;p8"/>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95" name="Google Shape;195;p8"/>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96" name="Google Shape;196;p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25" name="Google Shape;1425;p84"/>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lang="en-US" sz="1400"/>
              <a:t>Cartesian Topologies</a:t>
            </a:r>
            <a:endParaRPr/>
          </a:p>
          <a:p>
            <a:pPr indent="-288000" lvl="2" marL="576000" rtl="0" algn="l">
              <a:spcBef>
                <a:spcPts val="800"/>
              </a:spcBef>
              <a:spcAft>
                <a:spcPts val="0"/>
              </a:spcAft>
              <a:buClr>
                <a:srgbClr val="002A41"/>
              </a:buClr>
              <a:buSzPts val="1400"/>
              <a:buFont typeface="Arial"/>
              <a:buChar char="•"/>
            </a:pPr>
            <a:r>
              <a:rPr lang="en-US" sz="1400"/>
              <a:t>As each MPI process has a rank, there is always an order defined within a group: 1D from 0 to size-1</a:t>
            </a:r>
            <a:endParaRPr/>
          </a:p>
          <a:p>
            <a:pPr indent="-288000" lvl="2" marL="576000" rtl="0" algn="l">
              <a:spcBef>
                <a:spcPts val="800"/>
              </a:spcBef>
              <a:spcAft>
                <a:spcPts val="0"/>
              </a:spcAft>
              <a:buClr>
                <a:srgbClr val="002A41"/>
              </a:buClr>
              <a:buSzPts val="1400"/>
              <a:buFont typeface="Arial"/>
              <a:buChar char="•"/>
            </a:pPr>
            <a:r>
              <a:rPr lang="en-US" sz="1400"/>
              <a:t>In MPI, it is possible to more elegantly define which processes should exchange information by defining a set of connections between processes, known as a topology</a:t>
            </a:r>
            <a:endParaRPr/>
          </a:p>
          <a:p>
            <a:pPr indent="-288000" lvl="2" marL="576000" rtl="0" algn="l">
              <a:spcBef>
                <a:spcPts val="800"/>
              </a:spcBef>
              <a:spcAft>
                <a:spcPts val="0"/>
              </a:spcAft>
              <a:buClr>
                <a:srgbClr val="002A41"/>
              </a:buClr>
              <a:buSzPts val="1400"/>
              <a:buFont typeface="Arial"/>
              <a:buChar char="•"/>
            </a:pPr>
            <a:r>
              <a:rPr lang="en-US" sz="1400"/>
              <a:t>Cartesian topologies are pre-defined in MPI. They associate each process with a co-ordinate in a Cartesian system, allowing mapping of processes onto a user’s 2D/3D simulation space.</a:t>
            </a:r>
            <a:endParaRPr/>
          </a:p>
          <a:p>
            <a:pPr indent="-228600" lvl="3" marL="1600200" rtl="0" algn="l">
              <a:spcBef>
                <a:spcPts val="280"/>
              </a:spcBef>
              <a:spcAft>
                <a:spcPts val="0"/>
              </a:spcAft>
              <a:buClr>
                <a:schemeClr val="dk1"/>
              </a:buClr>
              <a:buSzPts val="1400"/>
              <a:buFont typeface="Arial"/>
              <a:buChar char="•"/>
            </a:pPr>
            <a:r>
              <a:rPr lang="en-US" sz="1400"/>
              <a:t>Create with </a:t>
            </a:r>
            <a:r>
              <a:rPr lang="en-US" sz="1400">
                <a:latin typeface="Courier New"/>
                <a:ea typeface="Courier New"/>
                <a:cs typeface="Courier New"/>
                <a:sym typeface="Courier New"/>
              </a:rPr>
              <a:t>MPI_Cart_create</a:t>
            </a:r>
            <a:endParaRPr sz="1400">
              <a:latin typeface="Courier New"/>
              <a:ea typeface="Courier New"/>
              <a:cs typeface="Courier New"/>
              <a:sym typeface="Courier New"/>
            </a:endParaRPr>
          </a:p>
          <a:p>
            <a:pPr indent="-228600" lvl="3" marL="1600200" rtl="0" algn="l">
              <a:spcBef>
                <a:spcPts val="280"/>
              </a:spcBef>
              <a:spcAft>
                <a:spcPts val="0"/>
              </a:spcAft>
              <a:buClr>
                <a:schemeClr val="dk1"/>
              </a:buClr>
              <a:buSzPts val="1400"/>
              <a:buFont typeface="Arial"/>
              <a:buChar char="•"/>
            </a:pPr>
            <a:r>
              <a:rPr lang="en-US" sz="1400"/>
              <a:t>Translate rank into coordinates with </a:t>
            </a:r>
            <a:r>
              <a:rPr lang="en-US" sz="1400">
                <a:latin typeface="Courier New"/>
                <a:ea typeface="Courier New"/>
                <a:cs typeface="Courier New"/>
                <a:sym typeface="Courier New"/>
              </a:rPr>
              <a:t>MPI_Cart_coords</a:t>
            </a:r>
            <a:endParaRPr sz="1400">
              <a:latin typeface="Courier New"/>
              <a:ea typeface="Courier New"/>
              <a:cs typeface="Courier New"/>
              <a:sym typeface="Courier New"/>
            </a:endParaRPr>
          </a:p>
          <a:p>
            <a:pPr indent="-228600" lvl="3" marL="1600200" rtl="0" algn="l">
              <a:spcBef>
                <a:spcPts val="280"/>
              </a:spcBef>
              <a:spcAft>
                <a:spcPts val="0"/>
              </a:spcAft>
              <a:buClr>
                <a:schemeClr val="dk1"/>
              </a:buClr>
              <a:buSzPts val="1400"/>
              <a:buFont typeface="Arial"/>
              <a:buChar char="•"/>
            </a:pPr>
            <a:r>
              <a:rPr lang="en-US" sz="1400"/>
              <a:t>Locate neighbours in every direction with </a:t>
            </a:r>
            <a:r>
              <a:rPr lang="en-US" sz="1400">
                <a:latin typeface="Courier New"/>
                <a:ea typeface="Courier New"/>
                <a:cs typeface="Courier New"/>
                <a:sym typeface="Courier New"/>
              </a:rPr>
              <a:t>MPI_Cart_shift</a:t>
            </a:r>
            <a:endParaRPr sz="1400">
              <a:latin typeface="Courier New"/>
              <a:ea typeface="Courier New"/>
              <a:cs typeface="Courier New"/>
              <a:sym typeface="Courier New"/>
            </a:endParaRPr>
          </a:p>
          <a:p>
            <a:pPr indent="-288000" lvl="1" marL="288000" rtl="0" algn="l">
              <a:spcBef>
                <a:spcPts val="800"/>
              </a:spcBef>
              <a:spcAft>
                <a:spcPts val="0"/>
              </a:spcAft>
              <a:buSzPts val="1400"/>
              <a:buNone/>
            </a:pPr>
            <a:r>
              <a:t/>
            </a:r>
            <a:endParaRPr sz="1400">
              <a:solidFill>
                <a:srgbClr val="FF0000"/>
              </a:solidFill>
            </a:endParaRPr>
          </a:p>
          <a:p>
            <a:pPr indent="-288000" lvl="1" marL="288000" rtl="0" algn="ctr">
              <a:spcBef>
                <a:spcPts val="800"/>
              </a:spcBef>
              <a:spcAft>
                <a:spcPts val="0"/>
              </a:spcAft>
              <a:buSzPts val="1400"/>
              <a:buNone/>
            </a:pPr>
            <a:r>
              <a:rPr lang="en-US" sz="1400"/>
              <a:t>BUT, be very careful with boundaries and communications at vertices etc.</a:t>
            </a:r>
            <a:endParaRPr/>
          </a:p>
        </p:txBody>
      </p:sp>
      <p:grpSp>
        <p:nvGrpSpPr>
          <p:cNvPr id="1426" name="Google Shape;1426;p84"/>
          <p:cNvGrpSpPr/>
          <p:nvPr/>
        </p:nvGrpSpPr>
        <p:grpSpPr>
          <a:xfrm>
            <a:off x="7901926" y="1417594"/>
            <a:ext cx="1249059" cy="3731954"/>
            <a:chOff x="7901926" y="1417594"/>
            <a:chExt cx="1249059" cy="3731954"/>
          </a:xfrm>
        </p:grpSpPr>
        <p:pic>
          <p:nvPicPr>
            <p:cNvPr id="1427" name="Google Shape;1427;p8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28" name="Google Shape;1428;p8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29" name="Google Shape;1429;p8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8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36" name="Google Shape;1436;p85"/>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Derived data types</a:t>
            </a:r>
            <a:endParaRPr/>
          </a:p>
          <a:p>
            <a:pPr indent="-288000" lvl="2" marL="576000" rtl="0" algn="l">
              <a:spcBef>
                <a:spcPts val="800"/>
              </a:spcBef>
              <a:spcAft>
                <a:spcPts val="0"/>
              </a:spcAft>
              <a:buClr>
                <a:srgbClr val="002A41"/>
              </a:buClr>
              <a:buSzPts val="1600"/>
              <a:buFont typeface="Arial"/>
              <a:buChar char="•"/>
            </a:pPr>
            <a:r>
              <a:rPr lang="en-US" sz="1600"/>
              <a:t>Today, we have only covered the basic data types in communication</a:t>
            </a:r>
            <a:endParaRPr/>
          </a:p>
          <a:p>
            <a:pPr indent="-288000" lvl="2" marL="576000" rtl="0" algn="l">
              <a:spcBef>
                <a:spcPts val="800"/>
              </a:spcBef>
              <a:spcAft>
                <a:spcPts val="0"/>
              </a:spcAft>
              <a:buClr>
                <a:srgbClr val="002A41"/>
              </a:buClr>
              <a:buSzPts val="1600"/>
              <a:buFont typeface="Arial"/>
              <a:buChar char="•"/>
            </a:pPr>
            <a:r>
              <a:rPr lang="en-US" sz="1600"/>
              <a:t>MPI data types for non-basic types, e.g. Contiguous or strided arrays in C, or FORTRAN90 types, can, however, be constructed.</a:t>
            </a:r>
            <a:endParaRPr/>
          </a:p>
          <a:p>
            <a:pPr indent="-288000" lvl="2" marL="576000" rtl="0" algn="l">
              <a:spcBef>
                <a:spcPts val="800"/>
              </a:spcBef>
              <a:spcAft>
                <a:spcPts val="0"/>
              </a:spcAft>
              <a:buClr>
                <a:srgbClr val="002A41"/>
              </a:buClr>
              <a:buSzPts val="1600"/>
              <a:buFont typeface="Arial"/>
              <a:buChar char="•"/>
            </a:pPr>
            <a:r>
              <a:rPr lang="en-US" sz="1600"/>
              <a:t>As long as you are sure of the size and representation of your data, you can transmit raw data using the data type MPI_BYTE.</a:t>
            </a:r>
            <a:endParaRPr/>
          </a:p>
          <a:p>
            <a:pPr indent="-228600" lvl="3" marL="1600200" rtl="0" algn="l">
              <a:spcBef>
                <a:spcPts val="320"/>
              </a:spcBef>
              <a:spcAft>
                <a:spcPts val="0"/>
              </a:spcAft>
              <a:buClr>
                <a:schemeClr val="dk1"/>
              </a:buClr>
              <a:buSzPts val="1600"/>
              <a:buFont typeface="Arial"/>
              <a:buChar char="•"/>
            </a:pPr>
            <a:r>
              <a:rPr lang="en-US" sz="1600"/>
              <a:t>Construct – various MPI commands</a:t>
            </a:r>
            <a:br>
              <a:rPr lang="en-US" sz="1600"/>
            </a:br>
            <a:r>
              <a:rPr lang="en-US" sz="1600">
                <a:latin typeface="Courier New"/>
                <a:ea typeface="Courier New"/>
                <a:cs typeface="Courier New"/>
                <a:sym typeface="Courier New"/>
              </a:rPr>
              <a:t>MPI_Type_contiguous</a:t>
            </a:r>
            <a:r>
              <a:rPr lang="en-US" sz="1600"/>
              <a:t>,  </a:t>
            </a:r>
            <a:r>
              <a:rPr lang="en-US" sz="1600">
                <a:latin typeface="Courier New"/>
                <a:ea typeface="Courier New"/>
                <a:cs typeface="Courier New"/>
                <a:sym typeface="Courier New"/>
              </a:rPr>
              <a:t>MPI_Type_vector</a:t>
            </a:r>
            <a:r>
              <a:rPr lang="en-US" sz="1600"/>
              <a:t>,  etc.</a:t>
            </a:r>
            <a:endParaRPr/>
          </a:p>
          <a:p>
            <a:pPr indent="-228600" lvl="3" marL="1600200" rtl="0" algn="l">
              <a:spcBef>
                <a:spcPts val="320"/>
              </a:spcBef>
              <a:spcAft>
                <a:spcPts val="0"/>
              </a:spcAft>
              <a:buClr>
                <a:schemeClr val="dk1"/>
              </a:buClr>
              <a:buSzPts val="1600"/>
              <a:buFont typeface="Arial"/>
              <a:buChar char="•"/>
            </a:pPr>
            <a:r>
              <a:rPr lang="en-US" sz="1600"/>
              <a:t>Commit with </a:t>
            </a:r>
            <a:r>
              <a:rPr lang="en-US" sz="1600">
                <a:latin typeface="Courier New"/>
                <a:ea typeface="Courier New"/>
                <a:cs typeface="Courier New"/>
                <a:sym typeface="Courier New"/>
              </a:rPr>
              <a:t>MPI_Type_commit</a:t>
            </a:r>
            <a:endParaRPr sz="1600">
              <a:latin typeface="Courier New"/>
              <a:ea typeface="Courier New"/>
              <a:cs typeface="Courier New"/>
              <a:sym typeface="Courier New"/>
            </a:endParaRPr>
          </a:p>
          <a:p>
            <a:pPr indent="-228600" lvl="3" marL="1600200" rtl="0" algn="l">
              <a:spcBef>
                <a:spcPts val="320"/>
              </a:spcBef>
              <a:spcAft>
                <a:spcPts val="0"/>
              </a:spcAft>
              <a:buClr>
                <a:schemeClr val="dk1"/>
              </a:buClr>
              <a:buSzPts val="1600"/>
              <a:buFont typeface="Arial"/>
              <a:buChar char="•"/>
            </a:pPr>
            <a:r>
              <a:rPr lang="en-US" sz="1600"/>
              <a:t>Use, as you would any other MPI data type</a:t>
            </a:r>
            <a:endParaRPr/>
          </a:p>
          <a:p>
            <a:pPr indent="-228600" lvl="3" marL="1600200" rtl="0" algn="l">
              <a:spcBef>
                <a:spcPts val="320"/>
              </a:spcBef>
              <a:spcAft>
                <a:spcPts val="0"/>
              </a:spcAft>
              <a:buClr>
                <a:schemeClr val="dk1"/>
              </a:buClr>
              <a:buSzPts val="1600"/>
              <a:buFont typeface="Arial"/>
              <a:buChar char="•"/>
            </a:pPr>
            <a:r>
              <a:rPr lang="en-US" sz="1600"/>
              <a:t>After use, free with </a:t>
            </a:r>
            <a:r>
              <a:rPr lang="en-US" sz="1600">
                <a:latin typeface="Courier New"/>
                <a:ea typeface="Courier New"/>
                <a:cs typeface="Courier New"/>
                <a:sym typeface="Courier New"/>
              </a:rPr>
              <a:t>MPI_Type_free</a:t>
            </a:r>
            <a:endParaRPr sz="1600">
              <a:latin typeface="Courier New"/>
              <a:ea typeface="Courier New"/>
              <a:cs typeface="Courier New"/>
              <a:sym typeface="Courier New"/>
            </a:endParaRPr>
          </a:p>
        </p:txBody>
      </p:sp>
      <p:grpSp>
        <p:nvGrpSpPr>
          <p:cNvPr id="1437" name="Google Shape;1437;p85"/>
          <p:cNvGrpSpPr/>
          <p:nvPr/>
        </p:nvGrpSpPr>
        <p:grpSpPr>
          <a:xfrm>
            <a:off x="7901926" y="1417594"/>
            <a:ext cx="1249059" cy="3731954"/>
            <a:chOff x="7901926" y="1417594"/>
            <a:chExt cx="1249059" cy="3731954"/>
          </a:xfrm>
        </p:grpSpPr>
        <p:pic>
          <p:nvPicPr>
            <p:cNvPr id="1438" name="Google Shape;1438;p8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39" name="Google Shape;1439;p8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40" name="Google Shape;1440;p8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86"/>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47" name="Google Shape;1447;p86"/>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400"/>
              <a:buNone/>
            </a:pPr>
            <a:r>
              <a:rPr lang="en-US" sz="1400"/>
              <a:t>Defining binary operators</a:t>
            </a:r>
            <a:endParaRPr/>
          </a:p>
          <a:p>
            <a:pPr indent="-88900" lvl="0" marL="0" rtl="0" algn="l">
              <a:spcBef>
                <a:spcPts val="800"/>
              </a:spcBef>
              <a:spcAft>
                <a:spcPts val="0"/>
              </a:spcAft>
              <a:buClr>
                <a:srgbClr val="002A41"/>
              </a:buClr>
              <a:buSzPts val="1400"/>
              <a:buFont typeface="Arial"/>
              <a:buChar char="•"/>
            </a:pPr>
            <a:r>
              <a:rPr lang="en-US" sz="1400"/>
              <a:t> In the event that the MPI predefined binary operators are not sufficient, MPI provides a mechanism for users to define their own.</a:t>
            </a:r>
            <a:endParaRPr/>
          </a:p>
          <a:p>
            <a:pPr indent="-288000" lvl="2" marL="576000" rtl="0" algn="l">
              <a:spcBef>
                <a:spcPts val="800"/>
              </a:spcBef>
              <a:spcAft>
                <a:spcPts val="0"/>
              </a:spcAft>
              <a:buClr>
                <a:srgbClr val="002A41"/>
              </a:buClr>
              <a:buSzPts val="1400"/>
              <a:buFont typeface="Arial"/>
              <a:buChar char="•"/>
            </a:pPr>
            <a:r>
              <a:rPr lang="en-US" sz="1400"/>
              <a:t>Binding a function as an operator: MPI_Op_create</a:t>
            </a:r>
            <a:endParaRPr sz="1400"/>
          </a:p>
          <a:p>
            <a:pPr indent="-288000" lvl="2" marL="576000" rtl="0" algn="l">
              <a:spcBef>
                <a:spcPts val="800"/>
              </a:spcBef>
              <a:spcAft>
                <a:spcPts val="0"/>
              </a:spcAft>
              <a:buClr>
                <a:srgbClr val="002A41"/>
              </a:buClr>
              <a:buSzPts val="1400"/>
              <a:buFont typeface="Arial"/>
              <a:buChar char="•"/>
            </a:pPr>
            <a:r>
              <a:rPr lang="en-US" sz="1400"/>
              <a:t>Free after use with: MPI_Op_free</a:t>
            </a:r>
            <a:endParaRPr sz="1400"/>
          </a:p>
          <a:p>
            <a:pPr indent="-288000" lvl="2" marL="576000" rtl="0" algn="l">
              <a:spcBef>
                <a:spcPts val="800"/>
              </a:spcBef>
              <a:spcAft>
                <a:spcPts val="0"/>
              </a:spcAft>
              <a:buClr>
                <a:srgbClr val="002A41"/>
              </a:buClr>
              <a:buSzPts val="1400"/>
              <a:buFont typeface="Arial"/>
              <a:buChar char="•"/>
            </a:pPr>
            <a:r>
              <a:rPr lang="en-US" sz="1400"/>
              <a:t>In C, the prototype for an MPI_User_Function is</a:t>
            </a:r>
            <a:br>
              <a:rPr lang="en-US" sz="1400"/>
            </a:br>
            <a:br>
              <a:rPr lang="en-US" sz="1400"/>
            </a:br>
            <a:r>
              <a:rPr lang="en-US" sz="1400">
                <a:latin typeface="Courier New"/>
                <a:ea typeface="Courier New"/>
                <a:cs typeface="Courier New"/>
                <a:sym typeface="Courier New"/>
              </a:rPr>
              <a:t>typedef void MPI_User_function(void *invec, void *inoutvec, int *len, MPI_Datatype *datatype);</a:t>
            </a:r>
            <a:endParaRPr sz="1400"/>
          </a:p>
          <a:p>
            <a:pPr indent="-288000" lvl="2" marL="576000" rtl="0" algn="l">
              <a:spcBef>
                <a:spcPts val="800"/>
              </a:spcBef>
              <a:spcAft>
                <a:spcPts val="0"/>
              </a:spcAft>
              <a:buClr>
                <a:srgbClr val="002A41"/>
              </a:buClr>
              <a:buSzPts val="1400"/>
              <a:buFont typeface="Arial"/>
              <a:buChar char="•"/>
            </a:pPr>
            <a:r>
              <a:rPr lang="en-US" sz="1400"/>
              <a:t>In FORTRAN, a user defined operation is a subroutine declared as </a:t>
            </a:r>
            <a:r>
              <a:rPr lang="en-US" sz="1400">
                <a:latin typeface="Courier New"/>
                <a:ea typeface="Courier New"/>
                <a:cs typeface="Courier New"/>
                <a:sym typeface="Courier New"/>
              </a:rPr>
              <a:t>EXTERNAL</a:t>
            </a:r>
            <a:br>
              <a:rPr lang="en-US" sz="1400">
                <a:latin typeface="Courier New"/>
                <a:ea typeface="Courier New"/>
                <a:cs typeface="Courier New"/>
                <a:sym typeface="Courier New"/>
              </a:rPr>
            </a:br>
            <a:br>
              <a:rPr lang="en-US" sz="1400">
                <a:latin typeface="Courier New"/>
                <a:ea typeface="Courier New"/>
                <a:cs typeface="Courier New"/>
                <a:sym typeface="Courier New"/>
              </a:rPr>
            </a:br>
            <a:r>
              <a:rPr lang="en-US" sz="1400">
                <a:latin typeface="Courier New"/>
                <a:ea typeface="Courier New"/>
                <a:cs typeface="Courier New"/>
                <a:sym typeface="Courier New"/>
              </a:rPr>
              <a:t>SUBROUTINE USER_FUNCTION( INVEC, INOUTVEC, LEN, DATATYPE)</a:t>
            </a:r>
            <a:br>
              <a:rPr lang="en-US" sz="1400">
                <a:latin typeface="Courier New"/>
                <a:ea typeface="Courier New"/>
                <a:cs typeface="Courier New"/>
                <a:sym typeface="Courier New"/>
              </a:rPr>
            </a:br>
            <a:r>
              <a:rPr lang="en-US" sz="1400">
                <a:latin typeface="Courier New"/>
                <a:ea typeface="Courier New"/>
                <a:cs typeface="Courier New"/>
                <a:sym typeface="Courier New"/>
              </a:rPr>
              <a:t>INTEGER LEN, DATATYPE</a:t>
            </a:r>
            <a:br>
              <a:rPr lang="en-US" sz="1400">
                <a:latin typeface="Courier New"/>
                <a:ea typeface="Courier New"/>
                <a:cs typeface="Courier New"/>
                <a:sym typeface="Courier New"/>
              </a:rPr>
            </a:br>
            <a:r>
              <a:rPr lang="en-US" sz="1400">
                <a:latin typeface="Courier New"/>
                <a:ea typeface="Courier New"/>
                <a:cs typeface="Courier New"/>
                <a:sym typeface="Courier New"/>
              </a:rPr>
              <a:t>&lt;DATATYPE&gt; INVEC(LEN), INOUTVEC(LEN)</a:t>
            </a:r>
            <a:endParaRPr/>
          </a:p>
        </p:txBody>
      </p:sp>
      <p:grpSp>
        <p:nvGrpSpPr>
          <p:cNvPr id="1448" name="Google Shape;1448;p86"/>
          <p:cNvGrpSpPr/>
          <p:nvPr/>
        </p:nvGrpSpPr>
        <p:grpSpPr>
          <a:xfrm>
            <a:off x="7901926" y="1417594"/>
            <a:ext cx="1249059" cy="3731954"/>
            <a:chOff x="7901926" y="1417594"/>
            <a:chExt cx="1249059" cy="3731954"/>
          </a:xfrm>
        </p:grpSpPr>
        <p:pic>
          <p:nvPicPr>
            <p:cNvPr id="1449" name="Google Shape;1449;p86"/>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50" name="Google Shape;1450;p86"/>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51" name="Google Shape;1451;p86"/>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87"/>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58" name="Google Shape;1458;p87"/>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88900" lvl="0" marL="0" rtl="0" algn="l">
              <a:spcBef>
                <a:spcPts val="0"/>
              </a:spcBef>
              <a:spcAft>
                <a:spcPts val="0"/>
              </a:spcAft>
              <a:buClr>
                <a:srgbClr val="002A41"/>
              </a:buClr>
              <a:buSzPts val="1400"/>
              <a:buFont typeface="Arial"/>
              <a:buChar char="•"/>
            </a:pPr>
            <a:r>
              <a:rPr lang="en-US" sz="1400"/>
              <a:t> In MPI, a collection of processing elements constitute a group. The automatic MPI group is MPI_COMM_WORLD, which contains all the processes at execution.</a:t>
            </a:r>
            <a:endParaRPr/>
          </a:p>
          <a:p>
            <a:pPr indent="-88900" lvl="0" marL="0" rtl="0" algn="l">
              <a:spcBef>
                <a:spcPts val="800"/>
              </a:spcBef>
              <a:spcAft>
                <a:spcPts val="0"/>
              </a:spcAft>
              <a:buClr>
                <a:srgbClr val="002A41"/>
              </a:buClr>
              <a:buSzPts val="1400"/>
              <a:buFont typeface="Arial"/>
              <a:buChar char="•"/>
            </a:pPr>
            <a:r>
              <a:rPr lang="en-US" sz="1400"/>
              <a:t> It is possible to define your own groups</a:t>
            </a:r>
            <a:endParaRPr/>
          </a:p>
          <a:p>
            <a:pPr indent="-288000" lvl="2" marL="576000" rtl="0" algn="l">
              <a:spcBef>
                <a:spcPts val="800"/>
              </a:spcBef>
              <a:spcAft>
                <a:spcPts val="0"/>
              </a:spcAft>
              <a:buClr>
                <a:srgbClr val="002A41"/>
              </a:buClr>
              <a:buSzPts val="1400"/>
              <a:buFont typeface="Arial"/>
              <a:buChar char="•"/>
            </a:pPr>
            <a:r>
              <a:rPr lang="en-US" sz="1400"/>
              <a:t>Bind with </a:t>
            </a:r>
            <a:r>
              <a:rPr lang="en-US" sz="1400">
                <a:latin typeface="Courier New"/>
                <a:ea typeface="Courier New"/>
                <a:cs typeface="Courier New"/>
                <a:sym typeface="Courier New"/>
              </a:rPr>
              <a:t>MPI_Comm_group</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t>Find out group size with </a:t>
            </a:r>
            <a:r>
              <a:rPr lang="en-US" sz="1400">
                <a:latin typeface="Courier New"/>
                <a:ea typeface="Courier New"/>
                <a:cs typeface="Courier New"/>
                <a:sym typeface="Courier New"/>
              </a:rPr>
              <a:t>MPI_Group_size</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t>Find out rank in group with </a:t>
            </a:r>
            <a:r>
              <a:rPr lang="en-US" sz="1400">
                <a:latin typeface="Courier New"/>
                <a:ea typeface="Courier New"/>
                <a:cs typeface="Courier New"/>
                <a:sym typeface="Courier New"/>
              </a:rPr>
              <a:t>MPI_Group_rank</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t>Create subsets etc with</a:t>
            </a:r>
            <a:br>
              <a:rPr lang="en-US" sz="1400"/>
            </a:br>
            <a:r>
              <a:rPr lang="en-US" sz="1400">
                <a:latin typeface="Courier New"/>
                <a:ea typeface="Courier New"/>
                <a:cs typeface="Courier New"/>
                <a:sym typeface="Courier New"/>
              </a:rPr>
              <a:t>MPI_Group_incl</a:t>
            </a:r>
            <a:r>
              <a:rPr lang="en-US" sz="1400"/>
              <a:t>,  </a:t>
            </a:r>
            <a:r>
              <a:rPr lang="en-US" sz="1400">
                <a:latin typeface="Courier New"/>
                <a:ea typeface="Courier New"/>
                <a:cs typeface="Courier New"/>
                <a:sym typeface="Courier New"/>
              </a:rPr>
              <a:t>MPI_group_excl</a:t>
            </a:r>
            <a:br>
              <a:rPr lang="en-US" sz="1400"/>
            </a:br>
            <a:r>
              <a:rPr lang="en-US" sz="1400">
                <a:latin typeface="Courier New"/>
                <a:ea typeface="Courier New"/>
                <a:cs typeface="Courier New"/>
                <a:sym typeface="Courier New"/>
              </a:rPr>
              <a:t>MPI_Group_union</a:t>
            </a:r>
            <a:br>
              <a:rPr lang="en-US" sz="1400">
                <a:latin typeface="Courier New"/>
                <a:ea typeface="Courier New"/>
                <a:cs typeface="Courier New"/>
                <a:sym typeface="Courier New"/>
              </a:rPr>
            </a:br>
            <a:r>
              <a:rPr lang="en-US" sz="1400">
                <a:latin typeface="Courier New"/>
                <a:ea typeface="Courier New"/>
                <a:cs typeface="Courier New"/>
                <a:sym typeface="Courier New"/>
              </a:rPr>
              <a:t>MPI_Group_intersection</a:t>
            </a:r>
            <a:br>
              <a:rPr lang="en-US" sz="1400">
                <a:latin typeface="Courier New"/>
                <a:ea typeface="Courier New"/>
                <a:cs typeface="Courier New"/>
                <a:sym typeface="Courier New"/>
              </a:rPr>
            </a:br>
            <a:r>
              <a:rPr lang="en-US" sz="1400">
                <a:latin typeface="Courier New"/>
                <a:ea typeface="Courier New"/>
                <a:cs typeface="Courier New"/>
                <a:sym typeface="Courier New"/>
              </a:rPr>
              <a:t>MPI_Group_difference</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t>Copying with </a:t>
            </a:r>
            <a:r>
              <a:rPr lang="en-US" sz="1400">
                <a:latin typeface="Courier New"/>
                <a:ea typeface="Courier New"/>
                <a:cs typeface="Courier New"/>
                <a:sym typeface="Courier New"/>
              </a:rPr>
              <a:t>MPI_Comm_dup</a:t>
            </a:r>
            <a:endParaRPr sz="1400">
              <a:latin typeface="Courier New"/>
              <a:ea typeface="Courier New"/>
              <a:cs typeface="Courier New"/>
              <a:sym typeface="Courier New"/>
            </a:endParaRPr>
          </a:p>
          <a:p>
            <a:pPr indent="-288000" lvl="2" marL="576000" rtl="0" algn="l">
              <a:spcBef>
                <a:spcPts val="800"/>
              </a:spcBef>
              <a:spcAft>
                <a:spcPts val="0"/>
              </a:spcAft>
              <a:buClr>
                <a:srgbClr val="002A41"/>
              </a:buClr>
              <a:buSzPts val="1400"/>
              <a:buFont typeface="Arial"/>
              <a:buChar char="•"/>
            </a:pPr>
            <a:r>
              <a:rPr lang="en-US" sz="1400"/>
              <a:t>Group destructor is </a:t>
            </a:r>
            <a:r>
              <a:rPr lang="en-US" sz="1400">
                <a:latin typeface="Courier New"/>
                <a:ea typeface="Courier New"/>
                <a:cs typeface="Courier New"/>
                <a:sym typeface="Courier New"/>
              </a:rPr>
              <a:t>MPI_Group_free</a:t>
            </a:r>
            <a:endParaRPr sz="1400"/>
          </a:p>
        </p:txBody>
      </p:sp>
      <p:grpSp>
        <p:nvGrpSpPr>
          <p:cNvPr id="1459" name="Google Shape;1459;p87"/>
          <p:cNvGrpSpPr/>
          <p:nvPr/>
        </p:nvGrpSpPr>
        <p:grpSpPr>
          <a:xfrm>
            <a:off x="7901926" y="1417594"/>
            <a:ext cx="1249059" cy="3731954"/>
            <a:chOff x="7901926" y="1417594"/>
            <a:chExt cx="1249059" cy="3731954"/>
          </a:xfrm>
        </p:grpSpPr>
        <p:pic>
          <p:nvPicPr>
            <p:cNvPr id="1460" name="Google Shape;1460;p87"/>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461" name="Google Shape;1461;p87"/>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462" name="Google Shape;1462;p87"/>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88"/>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69" name="Google Shape;1469;p88"/>
          <p:cNvSpPr txBox="1"/>
          <p:nvPr>
            <p:ph idx="1" type="body"/>
          </p:nvPr>
        </p:nvSpPr>
        <p:spPr>
          <a:xfrm>
            <a:off x="620059" y="954450"/>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Numerical libraries – BLACS</a:t>
            </a:r>
            <a:endParaRPr/>
          </a:p>
          <a:p>
            <a:pPr indent="-288000" lvl="2" marL="576000" rtl="0" algn="l">
              <a:spcBef>
                <a:spcPts val="0"/>
              </a:spcBef>
              <a:spcAft>
                <a:spcPts val="0"/>
              </a:spcAft>
              <a:buClr>
                <a:srgbClr val="002A41"/>
              </a:buClr>
              <a:buSzPts val="1600"/>
              <a:buFont typeface="Arial"/>
              <a:buChar char="•"/>
            </a:pPr>
            <a:r>
              <a:rPr lang="en-US" sz="1600"/>
              <a:t>Basic Linear Algebra Communication Subprograms</a:t>
            </a:r>
            <a:endParaRPr/>
          </a:p>
          <a:p>
            <a:pPr indent="-288000" lvl="2" marL="576000" rtl="0" algn="l">
              <a:spcBef>
                <a:spcPts val="0"/>
              </a:spcBef>
              <a:spcAft>
                <a:spcPts val="0"/>
              </a:spcAft>
              <a:buClr>
                <a:srgbClr val="002A41"/>
              </a:buClr>
              <a:buSzPts val="1600"/>
              <a:buFont typeface="Arial"/>
              <a:buChar char="•"/>
            </a:pPr>
            <a:r>
              <a:rPr lang="en-US" sz="1600"/>
              <a:t>Frequently occurring operations in linear algebra</a:t>
            </a:r>
            <a:endParaRPr/>
          </a:p>
          <a:p>
            <a:pPr indent="-288000" lvl="2" marL="576000" rtl="0" algn="l">
              <a:spcBef>
                <a:spcPts val="0"/>
              </a:spcBef>
              <a:spcAft>
                <a:spcPts val="0"/>
              </a:spcAft>
              <a:buClr>
                <a:srgbClr val="002A41"/>
              </a:buClr>
              <a:buSzPts val="1600"/>
              <a:buFont typeface="Arial"/>
              <a:buChar char="•"/>
            </a:pPr>
            <a:r>
              <a:rPr lang="en-US" sz="1600"/>
              <a:t>Portable, machine specific versions built on MPI</a:t>
            </a:r>
            <a:endParaRPr/>
          </a:p>
          <a:p>
            <a:pPr indent="-288000" lvl="2" marL="576000" rtl="0" algn="l">
              <a:spcBef>
                <a:spcPts val="0"/>
              </a:spcBef>
              <a:spcAft>
                <a:spcPts val="0"/>
              </a:spcAft>
              <a:buClr>
                <a:srgbClr val="002A41"/>
              </a:buClr>
              <a:buSzPts val="1600"/>
              <a:buFont typeface="Arial"/>
              <a:buChar char="•"/>
            </a:pPr>
            <a:r>
              <a:rPr lang="en-US" sz="1600"/>
              <a:t>See </a:t>
            </a:r>
            <a:r>
              <a:rPr lang="en-US" sz="1600" u="sng">
                <a:solidFill>
                  <a:schemeClr val="hlink"/>
                </a:solidFill>
                <a:hlinkClick r:id="rId3"/>
              </a:rPr>
              <a:t>http://www.netlib.org/blacs/</a:t>
            </a:r>
            <a:r>
              <a:rPr lang="en-US" sz="1600"/>
              <a:t>  </a:t>
            </a:r>
            <a:endParaRPr/>
          </a:p>
          <a:p>
            <a:pPr indent="0" lvl="0" marL="0" rtl="0" algn="l">
              <a:spcBef>
                <a:spcPts val="800"/>
              </a:spcBef>
              <a:spcAft>
                <a:spcPts val="0"/>
              </a:spcAft>
              <a:buClr>
                <a:srgbClr val="002A41"/>
              </a:buClr>
              <a:buSzPts val="1600"/>
              <a:buNone/>
            </a:pPr>
            <a:r>
              <a:rPr lang="en-US" sz="1600"/>
              <a:t>Numerical libraries – PBLAS</a:t>
            </a:r>
            <a:endParaRPr/>
          </a:p>
          <a:p>
            <a:pPr indent="-288000" lvl="2" marL="576000" rtl="0" algn="l">
              <a:spcBef>
                <a:spcPts val="0"/>
              </a:spcBef>
              <a:spcAft>
                <a:spcPts val="0"/>
              </a:spcAft>
              <a:buClr>
                <a:srgbClr val="002A41"/>
              </a:buClr>
              <a:buSzPts val="1600"/>
              <a:buFont typeface="Arial"/>
              <a:buChar char="•"/>
            </a:pPr>
            <a:r>
              <a:rPr lang="en-US" sz="1600"/>
              <a:t>Parallel Basic Linear Algebra Subprograms</a:t>
            </a:r>
            <a:endParaRPr/>
          </a:p>
          <a:p>
            <a:pPr indent="-288000" lvl="2" marL="576000" rtl="0" algn="l">
              <a:spcBef>
                <a:spcPts val="0"/>
              </a:spcBef>
              <a:spcAft>
                <a:spcPts val="0"/>
              </a:spcAft>
              <a:buClr>
                <a:srgbClr val="002A41"/>
              </a:buClr>
              <a:buSzPts val="1600"/>
              <a:buFont typeface="Arial"/>
              <a:buChar char="•"/>
            </a:pPr>
            <a:r>
              <a:rPr lang="en-US" sz="1600"/>
              <a:t>Similar to BLAS in functionality</a:t>
            </a:r>
            <a:endParaRPr/>
          </a:p>
          <a:p>
            <a:pPr indent="-228600" lvl="3" marL="1600200" rtl="0" algn="l">
              <a:spcBef>
                <a:spcPts val="0"/>
              </a:spcBef>
              <a:spcAft>
                <a:spcPts val="0"/>
              </a:spcAft>
              <a:buClr>
                <a:schemeClr val="dk1"/>
              </a:buClr>
              <a:buSzPts val="1600"/>
              <a:buFont typeface="Arial"/>
              <a:buChar char="•"/>
            </a:pPr>
            <a:r>
              <a:rPr lang="en-US" sz="1600"/>
              <a:t>Same three levels</a:t>
            </a:r>
            <a:endParaRPr/>
          </a:p>
          <a:p>
            <a:pPr indent="-228600" lvl="4" marL="2057400" rtl="0" algn="l">
              <a:spcBef>
                <a:spcPts val="0"/>
              </a:spcBef>
              <a:spcAft>
                <a:spcPts val="0"/>
              </a:spcAft>
              <a:buClr>
                <a:schemeClr val="dk1"/>
              </a:buClr>
              <a:buSzPts val="1600"/>
              <a:buFont typeface="Arial"/>
              <a:buChar char="•"/>
            </a:pPr>
            <a:r>
              <a:rPr lang="en-US" sz="1600"/>
              <a:t>Level 1 – Vector Operations</a:t>
            </a:r>
            <a:endParaRPr/>
          </a:p>
          <a:p>
            <a:pPr indent="-228600" lvl="4" marL="2057400" rtl="0" algn="l">
              <a:spcBef>
                <a:spcPts val="0"/>
              </a:spcBef>
              <a:spcAft>
                <a:spcPts val="0"/>
              </a:spcAft>
              <a:buClr>
                <a:schemeClr val="dk1"/>
              </a:buClr>
              <a:buSzPts val="1600"/>
              <a:buFont typeface="Arial"/>
              <a:buChar char="•"/>
            </a:pPr>
            <a:r>
              <a:rPr lang="en-US" sz="1600"/>
              <a:t>Level 2 – Vector-Matrix Operations</a:t>
            </a:r>
            <a:endParaRPr/>
          </a:p>
          <a:p>
            <a:pPr indent="-228600" lvl="4" marL="2057400" rtl="0" algn="l">
              <a:spcBef>
                <a:spcPts val="0"/>
              </a:spcBef>
              <a:spcAft>
                <a:spcPts val="0"/>
              </a:spcAft>
              <a:buClr>
                <a:schemeClr val="dk1"/>
              </a:buClr>
              <a:buSzPts val="1600"/>
              <a:buFont typeface="Arial"/>
              <a:buChar char="•"/>
            </a:pPr>
            <a:r>
              <a:rPr lang="en-US" sz="1600"/>
              <a:t>Level 3 – Matrix-Matrix Operations</a:t>
            </a:r>
            <a:endParaRPr/>
          </a:p>
          <a:p>
            <a:pPr indent="-288000" lvl="2" marL="576000" rtl="0" algn="l">
              <a:spcBef>
                <a:spcPts val="0"/>
              </a:spcBef>
              <a:spcAft>
                <a:spcPts val="0"/>
              </a:spcAft>
              <a:buClr>
                <a:srgbClr val="002A41"/>
              </a:buClr>
              <a:buSzPts val="1600"/>
              <a:buFont typeface="Arial"/>
              <a:buChar char="•"/>
            </a:pPr>
            <a:r>
              <a:rPr lang="en-US" sz="1600"/>
              <a:t>Act on globally distributed arrays</a:t>
            </a:r>
            <a:endParaRPr/>
          </a:p>
          <a:p>
            <a:pPr indent="-288000" lvl="2" marL="576000" rtl="0" algn="l">
              <a:spcBef>
                <a:spcPts val="0"/>
              </a:spcBef>
              <a:spcAft>
                <a:spcPts val="0"/>
              </a:spcAft>
              <a:buClr>
                <a:srgbClr val="002A41"/>
              </a:buClr>
              <a:buSzPts val="1600"/>
              <a:buFont typeface="Arial"/>
              <a:buChar char="•"/>
            </a:pPr>
            <a:r>
              <a:rPr lang="en-US" sz="1600"/>
              <a:t>Built on top of the BLAS and BLACS libraries</a:t>
            </a:r>
            <a:endParaRPr/>
          </a:p>
          <a:p>
            <a:pPr indent="-288000" lvl="2" marL="576000" rtl="0" algn="l">
              <a:spcBef>
                <a:spcPts val="0"/>
              </a:spcBef>
              <a:spcAft>
                <a:spcPts val="0"/>
              </a:spcAft>
              <a:buClr>
                <a:srgbClr val="002A41"/>
              </a:buClr>
              <a:buSzPts val="1600"/>
              <a:buFont typeface="Arial"/>
              <a:buChar char="•"/>
            </a:pPr>
            <a:r>
              <a:rPr lang="en-US" sz="1600"/>
              <a:t>See </a:t>
            </a:r>
            <a:r>
              <a:rPr lang="en-US" sz="1600" u="sng">
                <a:solidFill>
                  <a:schemeClr val="hlink"/>
                </a:solidFill>
                <a:hlinkClick r:id="rId4"/>
              </a:rPr>
              <a:t>http://www.netlib.org/scalapack/pblas_qref.html</a:t>
            </a:r>
            <a:r>
              <a:rPr lang="en-US" sz="1600"/>
              <a:t>   </a:t>
            </a:r>
            <a:endParaRPr/>
          </a:p>
        </p:txBody>
      </p:sp>
      <p:grpSp>
        <p:nvGrpSpPr>
          <p:cNvPr id="1470" name="Google Shape;1470;p88"/>
          <p:cNvGrpSpPr/>
          <p:nvPr/>
        </p:nvGrpSpPr>
        <p:grpSpPr>
          <a:xfrm>
            <a:off x="7901926" y="1417594"/>
            <a:ext cx="1249059" cy="3731954"/>
            <a:chOff x="7901926" y="1417594"/>
            <a:chExt cx="1249059" cy="3731954"/>
          </a:xfrm>
        </p:grpSpPr>
        <p:pic>
          <p:nvPicPr>
            <p:cNvPr id="1471" name="Google Shape;1471;p88"/>
            <p:cNvPicPr preferRelativeResize="0"/>
            <p:nvPr/>
          </p:nvPicPr>
          <p:blipFill rotWithShape="1">
            <a:blip r:embed="rId5">
              <a:alphaModFix/>
            </a:blip>
            <a:srcRect b="0" l="0" r="0" t="0"/>
            <a:stretch/>
          </p:blipFill>
          <p:spPr>
            <a:xfrm>
              <a:off x="7901926" y="1417594"/>
              <a:ext cx="1245249" cy="1245249"/>
            </a:xfrm>
            <a:prstGeom prst="rect">
              <a:avLst/>
            </a:prstGeom>
            <a:noFill/>
            <a:ln>
              <a:noFill/>
            </a:ln>
          </p:spPr>
        </p:pic>
        <p:pic>
          <p:nvPicPr>
            <p:cNvPr id="1472" name="Google Shape;1472;p88"/>
            <p:cNvPicPr preferRelativeResize="0"/>
            <p:nvPr/>
          </p:nvPicPr>
          <p:blipFill rotWithShape="1">
            <a:blip r:embed="rId6">
              <a:alphaModFix/>
            </a:blip>
            <a:srcRect b="0" l="0" r="0" t="0"/>
            <a:stretch/>
          </p:blipFill>
          <p:spPr>
            <a:xfrm flipH="1">
              <a:off x="7903025" y="2665203"/>
              <a:ext cx="1244150" cy="1242172"/>
            </a:xfrm>
            <a:prstGeom prst="rect">
              <a:avLst/>
            </a:prstGeom>
            <a:noFill/>
            <a:ln>
              <a:noFill/>
            </a:ln>
          </p:spPr>
        </p:pic>
        <p:sp>
          <p:nvSpPr>
            <p:cNvPr id="1473" name="Google Shape;1473;p88"/>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8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80" name="Google Shape;1480;p89"/>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Numerical libraries – ScaLAPACK</a:t>
            </a:r>
            <a:endParaRPr sz="1600"/>
          </a:p>
          <a:p>
            <a:pPr indent="-288000" lvl="2" marL="576000" rtl="0" algn="l">
              <a:spcBef>
                <a:spcPts val="0"/>
              </a:spcBef>
              <a:spcAft>
                <a:spcPts val="0"/>
              </a:spcAft>
              <a:buClr>
                <a:srgbClr val="002A41"/>
              </a:buClr>
              <a:buSzPts val="1600"/>
              <a:buFont typeface="Arial"/>
              <a:buChar char="•"/>
            </a:pPr>
            <a:r>
              <a:rPr lang="en-US" sz="1600"/>
              <a:t>Scalable Linear Algebra PACKage</a:t>
            </a:r>
            <a:endParaRPr sz="1600"/>
          </a:p>
          <a:p>
            <a:pPr indent="-288000" lvl="2" marL="576000" rtl="0" algn="l">
              <a:spcBef>
                <a:spcPts val="0"/>
              </a:spcBef>
              <a:spcAft>
                <a:spcPts val="0"/>
              </a:spcAft>
              <a:buClr>
                <a:srgbClr val="002A41"/>
              </a:buClr>
              <a:buSzPts val="1600"/>
              <a:buFont typeface="Arial"/>
              <a:buChar char="•"/>
            </a:pPr>
            <a:r>
              <a:rPr lang="en-US" sz="1600"/>
              <a:t>Efficient</a:t>
            </a:r>
            <a:endParaRPr/>
          </a:p>
          <a:p>
            <a:pPr indent="-228600" lvl="3" marL="1600200" rtl="0" algn="l">
              <a:spcBef>
                <a:spcPts val="0"/>
              </a:spcBef>
              <a:spcAft>
                <a:spcPts val="0"/>
              </a:spcAft>
              <a:buClr>
                <a:schemeClr val="dk1"/>
              </a:buClr>
              <a:buSzPts val="1600"/>
              <a:buFont typeface="Arial"/>
              <a:buChar char="•"/>
            </a:pPr>
            <a:r>
              <a:rPr lang="en-US" sz="1600"/>
              <a:t>Uses optimised computation and communication engines and LAPACK/BLAS for good serial performance on individual processes</a:t>
            </a:r>
            <a:endParaRPr/>
          </a:p>
          <a:p>
            <a:pPr indent="-288000" lvl="2" marL="576000" rtl="0" algn="l">
              <a:spcBef>
                <a:spcPts val="0"/>
              </a:spcBef>
              <a:spcAft>
                <a:spcPts val="0"/>
              </a:spcAft>
              <a:buClr>
                <a:srgbClr val="002A41"/>
              </a:buClr>
              <a:buSzPts val="1600"/>
              <a:buFont typeface="Arial"/>
              <a:buChar char="•"/>
            </a:pPr>
            <a:r>
              <a:rPr lang="en-US" sz="1600"/>
              <a:t>Scalable</a:t>
            </a:r>
            <a:endParaRPr/>
          </a:p>
          <a:p>
            <a:pPr indent="-288000" lvl="2" marL="576000" rtl="0" algn="l">
              <a:spcBef>
                <a:spcPts val="0"/>
              </a:spcBef>
              <a:spcAft>
                <a:spcPts val="0"/>
              </a:spcAft>
              <a:buClr>
                <a:srgbClr val="002A41"/>
              </a:buClr>
              <a:buSzPts val="1600"/>
              <a:buFont typeface="Arial"/>
              <a:buChar char="•"/>
            </a:pPr>
            <a:r>
              <a:rPr lang="en-US" sz="1600"/>
              <a:t>Portable</a:t>
            </a:r>
            <a:endParaRPr/>
          </a:p>
          <a:p>
            <a:pPr indent="-228600" lvl="3" marL="1600200" rtl="0" algn="l">
              <a:spcBef>
                <a:spcPts val="0"/>
              </a:spcBef>
              <a:spcAft>
                <a:spcPts val="0"/>
              </a:spcAft>
              <a:buClr>
                <a:schemeClr val="dk1"/>
              </a:buClr>
              <a:buSzPts val="1600"/>
              <a:buFont typeface="Arial"/>
              <a:buChar char="•"/>
            </a:pPr>
            <a:r>
              <a:rPr lang="en-US" sz="1600"/>
              <a:t>Machine dependencies contained within BLAS and BLACS</a:t>
            </a:r>
            <a:endParaRPr/>
          </a:p>
          <a:p>
            <a:pPr indent="-288000" lvl="2" marL="576000" rtl="0" algn="l">
              <a:spcBef>
                <a:spcPts val="0"/>
              </a:spcBef>
              <a:spcAft>
                <a:spcPts val="0"/>
              </a:spcAft>
              <a:buClr>
                <a:srgbClr val="002A41"/>
              </a:buClr>
              <a:buSzPts val="1600"/>
              <a:buFont typeface="Arial"/>
              <a:buChar char="•"/>
            </a:pPr>
            <a:r>
              <a:rPr lang="en-US" sz="1600"/>
              <a:t>Easy to use – calling interface similar to LAPACK</a:t>
            </a:r>
            <a:endParaRPr/>
          </a:p>
          <a:p>
            <a:pPr indent="-288000" lvl="2" marL="576000" rtl="0" algn="l">
              <a:spcBef>
                <a:spcPts val="0"/>
              </a:spcBef>
              <a:spcAft>
                <a:spcPts val="0"/>
              </a:spcAft>
              <a:buClr>
                <a:srgbClr val="002A41"/>
              </a:buClr>
              <a:buSzPts val="1600"/>
              <a:buFont typeface="Arial"/>
              <a:buChar char="•"/>
            </a:pPr>
            <a:r>
              <a:rPr lang="en-US" sz="1600"/>
              <a:t>Only a subset of LAPACK routines are currently provided</a:t>
            </a:r>
            <a:endParaRPr/>
          </a:p>
          <a:p>
            <a:pPr indent="-288000" lvl="2" marL="576000" rtl="0" algn="l">
              <a:spcBef>
                <a:spcPts val="0"/>
              </a:spcBef>
              <a:spcAft>
                <a:spcPts val="0"/>
              </a:spcAft>
              <a:buClr>
                <a:srgbClr val="002A41"/>
              </a:buClr>
              <a:buSzPts val="1600"/>
              <a:buFont typeface="Arial"/>
              <a:buChar char="•"/>
            </a:pPr>
            <a:r>
              <a:rPr lang="en-US" sz="1600"/>
              <a:t>See </a:t>
            </a:r>
            <a:r>
              <a:rPr lang="en-US" sz="1600" u="sng">
                <a:solidFill>
                  <a:schemeClr val="hlink"/>
                </a:solidFill>
                <a:hlinkClick r:id="rId3"/>
              </a:rPr>
              <a:t>http://www.netlib.org/scalapack/</a:t>
            </a:r>
            <a:r>
              <a:rPr lang="en-US" sz="1600"/>
              <a:t> </a:t>
            </a:r>
            <a:endParaRPr/>
          </a:p>
        </p:txBody>
      </p:sp>
      <p:grpSp>
        <p:nvGrpSpPr>
          <p:cNvPr id="1481" name="Google Shape;1481;p89"/>
          <p:cNvGrpSpPr/>
          <p:nvPr/>
        </p:nvGrpSpPr>
        <p:grpSpPr>
          <a:xfrm>
            <a:off x="7901926" y="1417594"/>
            <a:ext cx="1249059" cy="3731954"/>
            <a:chOff x="7901926" y="1417594"/>
            <a:chExt cx="1249059" cy="3731954"/>
          </a:xfrm>
        </p:grpSpPr>
        <p:pic>
          <p:nvPicPr>
            <p:cNvPr id="1482" name="Google Shape;1482;p89"/>
            <p:cNvPicPr preferRelativeResize="0"/>
            <p:nvPr/>
          </p:nvPicPr>
          <p:blipFill rotWithShape="1">
            <a:blip r:embed="rId4">
              <a:alphaModFix/>
            </a:blip>
            <a:srcRect b="0" l="0" r="0" t="0"/>
            <a:stretch/>
          </p:blipFill>
          <p:spPr>
            <a:xfrm>
              <a:off x="7901926" y="1417594"/>
              <a:ext cx="1245249" cy="1245249"/>
            </a:xfrm>
            <a:prstGeom prst="rect">
              <a:avLst/>
            </a:prstGeom>
            <a:noFill/>
            <a:ln>
              <a:noFill/>
            </a:ln>
          </p:spPr>
        </p:pic>
        <p:pic>
          <p:nvPicPr>
            <p:cNvPr id="1483" name="Google Shape;1483;p89"/>
            <p:cNvPicPr preferRelativeResize="0"/>
            <p:nvPr/>
          </p:nvPicPr>
          <p:blipFill rotWithShape="1">
            <a:blip r:embed="rId5">
              <a:alphaModFix/>
            </a:blip>
            <a:srcRect b="0" l="0" r="0" t="0"/>
            <a:stretch/>
          </p:blipFill>
          <p:spPr>
            <a:xfrm flipH="1">
              <a:off x="7903025" y="2665203"/>
              <a:ext cx="1244150" cy="1242172"/>
            </a:xfrm>
            <a:prstGeom prst="rect">
              <a:avLst/>
            </a:prstGeom>
            <a:noFill/>
            <a:ln>
              <a:noFill/>
            </a:ln>
          </p:spPr>
        </p:pic>
        <p:sp>
          <p:nvSpPr>
            <p:cNvPr id="1484" name="Google Shape;1484;p8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90"/>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491" name="Google Shape;1491;p90"/>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Numerical libraries – FFTW</a:t>
            </a:r>
            <a:endParaRPr/>
          </a:p>
          <a:p>
            <a:pPr indent="-288000" lvl="2" marL="576000" rtl="0" algn="l">
              <a:spcBef>
                <a:spcPts val="800"/>
              </a:spcBef>
              <a:spcAft>
                <a:spcPts val="0"/>
              </a:spcAft>
              <a:buClr>
                <a:srgbClr val="002A41"/>
              </a:buClr>
              <a:buSzPts val="1600"/>
              <a:buFont typeface="Arial"/>
              <a:buChar char="•"/>
            </a:pPr>
            <a:r>
              <a:rPr lang="en-US" sz="1600"/>
              <a:t>“Fastest Fourier Transform in the West”</a:t>
            </a:r>
            <a:endParaRPr/>
          </a:p>
          <a:p>
            <a:pPr indent="-288000" lvl="2" marL="576000" rtl="0" algn="l">
              <a:spcBef>
                <a:spcPts val="800"/>
              </a:spcBef>
              <a:spcAft>
                <a:spcPts val="0"/>
              </a:spcAft>
              <a:buClr>
                <a:srgbClr val="002A41"/>
              </a:buClr>
              <a:buSzPts val="1600"/>
              <a:buFont typeface="Arial"/>
              <a:buChar char="•"/>
            </a:pPr>
            <a:r>
              <a:rPr lang="en-US" sz="1600"/>
              <a:t>FFTW is a library for computing the discrete Fourier Transform in one or more dimensions of both real and complex data</a:t>
            </a:r>
            <a:endParaRPr/>
          </a:p>
          <a:p>
            <a:pPr indent="-288000" lvl="2" marL="576000" rtl="0" algn="l">
              <a:spcBef>
                <a:spcPts val="800"/>
              </a:spcBef>
              <a:spcAft>
                <a:spcPts val="0"/>
              </a:spcAft>
              <a:buClr>
                <a:srgbClr val="002A41"/>
              </a:buClr>
              <a:buSzPts val="1600"/>
              <a:buFont typeface="Arial"/>
              <a:buChar char="•"/>
            </a:pPr>
            <a:r>
              <a:rPr lang="en-US" sz="1600"/>
              <a:t>FFTW has become the FFT library of choice for most applications</a:t>
            </a:r>
            <a:endParaRPr/>
          </a:p>
          <a:p>
            <a:pPr indent="-288000" lvl="2" marL="576000" rtl="0" algn="l">
              <a:spcBef>
                <a:spcPts val="800"/>
              </a:spcBef>
              <a:spcAft>
                <a:spcPts val="0"/>
              </a:spcAft>
              <a:buClr>
                <a:srgbClr val="002A41"/>
              </a:buClr>
              <a:buSzPts val="1600"/>
              <a:buFont typeface="Arial"/>
              <a:buChar char="•"/>
            </a:pPr>
            <a:r>
              <a:rPr lang="en-US" sz="1600"/>
              <a:t>Serial and parallel versions of this library exist</a:t>
            </a:r>
            <a:endParaRPr/>
          </a:p>
          <a:p>
            <a:pPr indent="-288000" lvl="2" marL="576000" rtl="0" algn="l">
              <a:spcBef>
                <a:spcPts val="800"/>
              </a:spcBef>
              <a:spcAft>
                <a:spcPts val="0"/>
              </a:spcAft>
              <a:buClr>
                <a:srgbClr val="002A41"/>
              </a:buClr>
              <a:buSzPts val="1600"/>
              <a:buFont typeface="Arial"/>
              <a:buChar char="•"/>
            </a:pPr>
            <a:r>
              <a:rPr lang="en-US" sz="1600"/>
              <a:t>FFTW/2.1.5 has recently been superseded as the parallel FFT library by FFTW/3 – 3.3.9 is currently the latest official release.</a:t>
            </a:r>
            <a:endParaRPr/>
          </a:p>
          <a:p>
            <a:pPr indent="-288000" lvl="2" marL="576000" rtl="0" algn="l">
              <a:spcBef>
                <a:spcPts val="800"/>
              </a:spcBef>
              <a:spcAft>
                <a:spcPts val="0"/>
              </a:spcAft>
              <a:buClr>
                <a:srgbClr val="002A41"/>
              </a:buClr>
              <a:buSzPts val="1600"/>
              <a:buFont typeface="Arial"/>
              <a:buChar char="•"/>
            </a:pPr>
            <a:r>
              <a:rPr lang="en-US" sz="1600"/>
              <a:t>See </a:t>
            </a:r>
            <a:r>
              <a:rPr lang="en-US" sz="1600" u="sng">
                <a:solidFill>
                  <a:schemeClr val="hlink"/>
                </a:solidFill>
                <a:hlinkClick r:id="rId3"/>
              </a:rPr>
              <a:t>http://www.fftw.org/</a:t>
            </a:r>
            <a:r>
              <a:rPr lang="en-US" sz="1600"/>
              <a:t> </a:t>
            </a:r>
            <a:endParaRPr/>
          </a:p>
          <a:p>
            <a:pPr indent="0" lvl="0" marL="0" rtl="0" algn="l">
              <a:spcBef>
                <a:spcPts val="800"/>
              </a:spcBef>
              <a:spcAft>
                <a:spcPts val="0"/>
              </a:spcAft>
              <a:buClr>
                <a:srgbClr val="002A41"/>
              </a:buClr>
              <a:buSzPts val="1600"/>
              <a:buNone/>
            </a:pPr>
            <a:r>
              <a:t/>
            </a:r>
            <a:endParaRPr sz="1600"/>
          </a:p>
        </p:txBody>
      </p:sp>
      <p:grpSp>
        <p:nvGrpSpPr>
          <p:cNvPr id="1492" name="Google Shape;1492;p90"/>
          <p:cNvGrpSpPr/>
          <p:nvPr/>
        </p:nvGrpSpPr>
        <p:grpSpPr>
          <a:xfrm>
            <a:off x="7901926" y="1417594"/>
            <a:ext cx="1249059" cy="3731954"/>
            <a:chOff x="7901926" y="1417594"/>
            <a:chExt cx="1249059" cy="3731954"/>
          </a:xfrm>
        </p:grpSpPr>
        <p:pic>
          <p:nvPicPr>
            <p:cNvPr id="1493" name="Google Shape;1493;p90"/>
            <p:cNvPicPr preferRelativeResize="0"/>
            <p:nvPr/>
          </p:nvPicPr>
          <p:blipFill rotWithShape="1">
            <a:blip r:embed="rId4">
              <a:alphaModFix/>
            </a:blip>
            <a:srcRect b="0" l="0" r="0" t="0"/>
            <a:stretch/>
          </p:blipFill>
          <p:spPr>
            <a:xfrm>
              <a:off x="7901926" y="1417594"/>
              <a:ext cx="1245249" cy="1245249"/>
            </a:xfrm>
            <a:prstGeom prst="rect">
              <a:avLst/>
            </a:prstGeom>
            <a:noFill/>
            <a:ln>
              <a:noFill/>
            </a:ln>
          </p:spPr>
        </p:pic>
        <p:pic>
          <p:nvPicPr>
            <p:cNvPr id="1494" name="Google Shape;1494;p90"/>
            <p:cNvPicPr preferRelativeResize="0"/>
            <p:nvPr/>
          </p:nvPicPr>
          <p:blipFill rotWithShape="1">
            <a:blip r:embed="rId5">
              <a:alphaModFix/>
            </a:blip>
            <a:srcRect b="0" l="0" r="0" t="0"/>
            <a:stretch/>
          </p:blipFill>
          <p:spPr>
            <a:xfrm flipH="1">
              <a:off x="7903025" y="2665203"/>
              <a:ext cx="1244150" cy="1242172"/>
            </a:xfrm>
            <a:prstGeom prst="rect">
              <a:avLst/>
            </a:prstGeom>
            <a:noFill/>
            <a:ln>
              <a:noFill/>
            </a:ln>
          </p:spPr>
        </p:pic>
        <p:sp>
          <p:nvSpPr>
            <p:cNvPr id="1495" name="Google Shape;1495;p90"/>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91"/>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502" name="Google Shape;1502;p91"/>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Numerical libraries – NAG Parallel Library</a:t>
            </a:r>
            <a:endParaRPr/>
          </a:p>
          <a:p>
            <a:pPr indent="-288000" lvl="2" marL="576000" rtl="0" algn="l">
              <a:spcBef>
                <a:spcPts val="800"/>
              </a:spcBef>
              <a:spcAft>
                <a:spcPts val="0"/>
              </a:spcAft>
              <a:buClr>
                <a:srgbClr val="002A41"/>
              </a:buClr>
              <a:buSzPts val="1600"/>
              <a:buFont typeface="Arial"/>
              <a:buChar char="•"/>
            </a:pPr>
            <a:r>
              <a:rPr lang="en-US" sz="1600"/>
              <a:t>Aimed at typical applications required in industrial, commercial and research environments</a:t>
            </a:r>
            <a:endParaRPr/>
          </a:p>
          <a:p>
            <a:pPr indent="-288000" lvl="2" marL="576000" rtl="0" algn="l">
              <a:spcBef>
                <a:spcPts val="800"/>
              </a:spcBef>
              <a:spcAft>
                <a:spcPts val="0"/>
              </a:spcAft>
              <a:buClr>
                <a:srgbClr val="002A41"/>
              </a:buClr>
              <a:buSzPts val="1600"/>
              <a:buFont typeface="Arial"/>
              <a:buChar char="•"/>
            </a:pPr>
            <a:r>
              <a:rPr lang="en-US" sz="1600"/>
              <a:t>Excellent performance and scalability across a wide range of systems, including shared memory platforms</a:t>
            </a:r>
            <a:endParaRPr/>
          </a:p>
          <a:p>
            <a:pPr indent="-288000" lvl="2" marL="576000" rtl="0" algn="l">
              <a:spcBef>
                <a:spcPts val="800"/>
              </a:spcBef>
              <a:spcAft>
                <a:spcPts val="0"/>
              </a:spcAft>
              <a:buClr>
                <a:srgbClr val="002A41"/>
              </a:buClr>
              <a:buSzPts val="1600"/>
              <a:buFont typeface="Arial"/>
              <a:buChar char="•"/>
            </a:pPr>
            <a:r>
              <a:rPr lang="en-US" sz="1600"/>
              <a:t>Routines can be easily called from other languages</a:t>
            </a:r>
            <a:endParaRPr/>
          </a:p>
          <a:p>
            <a:pPr indent="-288000" lvl="2" marL="576000" rtl="0" algn="l">
              <a:spcBef>
                <a:spcPts val="800"/>
              </a:spcBef>
              <a:spcAft>
                <a:spcPts val="0"/>
              </a:spcAft>
              <a:buClr>
                <a:srgbClr val="002A41"/>
              </a:buClr>
              <a:buSzPts val="1600"/>
              <a:buFont typeface="Arial"/>
              <a:buChar char="•"/>
            </a:pPr>
            <a:r>
              <a:rPr lang="en-US" sz="1600"/>
              <a:t>See </a:t>
            </a:r>
            <a:r>
              <a:rPr lang="en-US" sz="1600" u="sng">
                <a:solidFill>
                  <a:schemeClr val="hlink"/>
                </a:solidFill>
                <a:hlinkClick r:id="rId3"/>
              </a:rPr>
              <a:t>http://www.nag.com/numeric/fd/FDdescription.asp</a:t>
            </a:r>
            <a:r>
              <a:rPr lang="en-US" sz="1600"/>
              <a:t> </a:t>
            </a:r>
            <a:endParaRPr/>
          </a:p>
          <a:p>
            <a:pPr indent="-288000" lvl="2" marL="576000" rtl="0" algn="l">
              <a:spcBef>
                <a:spcPts val="800"/>
              </a:spcBef>
              <a:spcAft>
                <a:spcPts val="0"/>
              </a:spcAft>
              <a:buClr>
                <a:srgbClr val="002A41"/>
              </a:buClr>
              <a:buSzPts val="1600"/>
              <a:buFont typeface="Arial"/>
              <a:buChar char="•"/>
            </a:pPr>
            <a:r>
              <a:rPr lang="en-US" sz="1600"/>
              <a:t>Personal/Group license required</a:t>
            </a:r>
            <a:endParaRPr/>
          </a:p>
          <a:p>
            <a:pPr indent="-288000" lvl="2" marL="576000" rtl="0" algn="l">
              <a:spcBef>
                <a:spcPts val="800"/>
              </a:spcBef>
              <a:spcAft>
                <a:spcPts val="0"/>
              </a:spcAft>
              <a:buClr>
                <a:srgbClr val="002A41"/>
              </a:buClr>
              <a:buSzPts val="1600"/>
              <a:buNone/>
            </a:pPr>
            <a:r>
              <a:t/>
            </a:r>
            <a:endParaRPr sz="1600"/>
          </a:p>
          <a:p>
            <a:pPr indent="-288000" lvl="2" marL="576000" rtl="0" algn="l">
              <a:spcBef>
                <a:spcPts val="800"/>
              </a:spcBef>
              <a:spcAft>
                <a:spcPts val="0"/>
              </a:spcAft>
              <a:buClr>
                <a:srgbClr val="002A41"/>
              </a:buClr>
              <a:buSzPts val="1600"/>
              <a:buNone/>
            </a:pPr>
            <a:r>
              <a:rPr lang="en-US" sz="1600"/>
              <a:t>Also, PETSC (open source), </a:t>
            </a:r>
            <a:endParaRPr/>
          </a:p>
          <a:p>
            <a:pPr indent="-288000" lvl="2" marL="576000" rtl="0" algn="l">
              <a:spcBef>
                <a:spcPts val="800"/>
              </a:spcBef>
              <a:spcAft>
                <a:spcPts val="0"/>
              </a:spcAft>
              <a:buClr>
                <a:srgbClr val="002A41"/>
              </a:buClr>
              <a:buSzPts val="1600"/>
              <a:buNone/>
            </a:pPr>
            <a:r>
              <a:rPr lang="en-US" sz="1600"/>
              <a:t>&amp; DEAL.II (Differential Equations Analysis Library, also open source)</a:t>
            </a:r>
            <a:endParaRPr/>
          </a:p>
          <a:p>
            <a:pPr indent="0" lvl="0" marL="0" rtl="0" algn="l">
              <a:spcBef>
                <a:spcPts val="800"/>
              </a:spcBef>
              <a:spcAft>
                <a:spcPts val="0"/>
              </a:spcAft>
              <a:buClr>
                <a:srgbClr val="002A41"/>
              </a:buClr>
              <a:buSzPts val="1600"/>
              <a:buNone/>
            </a:pPr>
            <a:r>
              <a:t/>
            </a:r>
            <a:endParaRPr sz="1600"/>
          </a:p>
        </p:txBody>
      </p:sp>
      <p:grpSp>
        <p:nvGrpSpPr>
          <p:cNvPr id="1503" name="Google Shape;1503;p91"/>
          <p:cNvGrpSpPr/>
          <p:nvPr/>
        </p:nvGrpSpPr>
        <p:grpSpPr>
          <a:xfrm>
            <a:off x="7901926" y="1417594"/>
            <a:ext cx="1249059" cy="3731954"/>
            <a:chOff x="7901926" y="1417594"/>
            <a:chExt cx="1249059" cy="3731954"/>
          </a:xfrm>
        </p:grpSpPr>
        <p:pic>
          <p:nvPicPr>
            <p:cNvPr id="1504" name="Google Shape;1504;p91"/>
            <p:cNvPicPr preferRelativeResize="0"/>
            <p:nvPr/>
          </p:nvPicPr>
          <p:blipFill rotWithShape="1">
            <a:blip r:embed="rId4">
              <a:alphaModFix/>
            </a:blip>
            <a:srcRect b="0" l="0" r="0" t="0"/>
            <a:stretch/>
          </p:blipFill>
          <p:spPr>
            <a:xfrm>
              <a:off x="7901926" y="1417594"/>
              <a:ext cx="1245249" cy="1245249"/>
            </a:xfrm>
            <a:prstGeom prst="rect">
              <a:avLst/>
            </a:prstGeom>
            <a:noFill/>
            <a:ln>
              <a:noFill/>
            </a:ln>
          </p:spPr>
        </p:pic>
        <p:pic>
          <p:nvPicPr>
            <p:cNvPr id="1505" name="Google Shape;1505;p91"/>
            <p:cNvPicPr preferRelativeResize="0"/>
            <p:nvPr/>
          </p:nvPicPr>
          <p:blipFill rotWithShape="1">
            <a:blip r:embed="rId5">
              <a:alphaModFix/>
            </a:blip>
            <a:srcRect b="0" l="0" r="0" t="0"/>
            <a:stretch/>
          </p:blipFill>
          <p:spPr>
            <a:xfrm flipH="1">
              <a:off x="7903025" y="2665203"/>
              <a:ext cx="1244150" cy="1242172"/>
            </a:xfrm>
            <a:prstGeom prst="rect">
              <a:avLst/>
            </a:prstGeom>
            <a:noFill/>
            <a:ln>
              <a:noFill/>
            </a:ln>
          </p:spPr>
        </p:pic>
        <p:sp>
          <p:nvSpPr>
            <p:cNvPr id="1506" name="Google Shape;1506;p91"/>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92"/>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513" name="Google Shape;1513;p92"/>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2A41"/>
              </a:buClr>
              <a:buSzPts val="1600"/>
              <a:buNone/>
            </a:pPr>
            <a:r>
              <a:rPr lang="en-US" sz="1600"/>
              <a:t>Several profiling tools are available</a:t>
            </a:r>
            <a:endParaRPr/>
          </a:p>
          <a:p>
            <a:pPr indent="0" lvl="0" marL="0" rtl="0" algn="l">
              <a:spcBef>
                <a:spcPts val="800"/>
              </a:spcBef>
              <a:spcAft>
                <a:spcPts val="0"/>
              </a:spcAft>
              <a:buClr>
                <a:srgbClr val="002A41"/>
              </a:buClr>
              <a:buSzPts val="1600"/>
              <a:buNone/>
            </a:pPr>
            <a:r>
              <a:t/>
            </a:r>
            <a:endParaRPr sz="1600"/>
          </a:p>
          <a:p>
            <a:pPr indent="0" lvl="0" marL="0" rtl="0" algn="l">
              <a:spcBef>
                <a:spcPts val="800"/>
              </a:spcBef>
              <a:spcAft>
                <a:spcPts val="0"/>
              </a:spcAft>
              <a:buClr>
                <a:srgbClr val="002A41"/>
              </a:buClr>
              <a:buSzPts val="1600"/>
              <a:buNone/>
            </a:pPr>
            <a:r>
              <a:rPr lang="en-US" sz="1600"/>
              <a:t>These can enable rapid identification of bottlenecks, as well as allow for optimisation.</a:t>
            </a:r>
            <a:endParaRPr/>
          </a:p>
          <a:p>
            <a:pPr indent="-186400" lvl="2" marL="576000" rtl="0" algn="l">
              <a:spcBef>
                <a:spcPts val="800"/>
              </a:spcBef>
              <a:spcAft>
                <a:spcPts val="0"/>
              </a:spcAft>
              <a:buClr>
                <a:srgbClr val="002A41"/>
              </a:buClr>
              <a:buSzPts val="1600"/>
              <a:buFont typeface="Arial"/>
              <a:buNone/>
            </a:pPr>
            <a:r>
              <a:t/>
            </a:r>
            <a:endParaRPr sz="1600"/>
          </a:p>
          <a:p>
            <a:pPr indent="-288000" lvl="2" marL="576000" rtl="0" algn="l">
              <a:spcBef>
                <a:spcPts val="800"/>
              </a:spcBef>
              <a:spcAft>
                <a:spcPts val="0"/>
              </a:spcAft>
              <a:buClr>
                <a:srgbClr val="002A41"/>
              </a:buClr>
              <a:buSzPts val="1600"/>
              <a:buFont typeface="Arial"/>
              <a:buChar char="•"/>
            </a:pPr>
            <a:r>
              <a:rPr lang="en-US" sz="1600"/>
              <a:t>Compiler based reporting</a:t>
            </a:r>
            <a:endParaRPr/>
          </a:p>
          <a:p>
            <a:pPr indent="-228600" lvl="3" marL="1600200" rtl="0" algn="l">
              <a:spcBef>
                <a:spcPts val="320"/>
              </a:spcBef>
              <a:spcAft>
                <a:spcPts val="0"/>
              </a:spcAft>
              <a:buClr>
                <a:schemeClr val="dk1"/>
              </a:buClr>
              <a:buSzPts val="1600"/>
              <a:buFont typeface="Arial"/>
              <a:buChar char="•"/>
            </a:pPr>
            <a:r>
              <a:rPr lang="en-US" sz="1600"/>
              <a:t> Intel: opt-report and vec-report</a:t>
            </a:r>
            <a:endParaRPr/>
          </a:p>
          <a:p>
            <a:pPr indent="-186400" lvl="2" marL="576000" rtl="0" algn="l">
              <a:spcBef>
                <a:spcPts val="800"/>
              </a:spcBef>
              <a:spcAft>
                <a:spcPts val="0"/>
              </a:spcAft>
              <a:buClr>
                <a:srgbClr val="002A41"/>
              </a:buClr>
              <a:buSzPts val="1600"/>
              <a:buFont typeface="Arial"/>
              <a:buNone/>
            </a:pPr>
            <a:r>
              <a:t/>
            </a:r>
            <a:endParaRPr sz="1600"/>
          </a:p>
          <a:p>
            <a:pPr indent="-288000" lvl="2" marL="576000" rtl="0" algn="l">
              <a:spcBef>
                <a:spcPts val="800"/>
              </a:spcBef>
              <a:spcAft>
                <a:spcPts val="0"/>
              </a:spcAft>
              <a:buClr>
                <a:srgbClr val="002A41"/>
              </a:buClr>
              <a:buSzPts val="1600"/>
              <a:buFont typeface="Arial"/>
              <a:buChar char="•"/>
            </a:pPr>
            <a:r>
              <a:rPr lang="en-US" sz="1600"/>
              <a:t>Third party software</a:t>
            </a:r>
            <a:endParaRPr/>
          </a:p>
          <a:p>
            <a:pPr indent="-228600" lvl="3" marL="1600200" rtl="0" algn="l">
              <a:spcBef>
                <a:spcPts val="320"/>
              </a:spcBef>
              <a:spcAft>
                <a:spcPts val="0"/>
              </a:spcAft>
              <a:buClr>
                <a:schemeClr val="dk1"/>
              </a:buClr>
              <a:buSzPts val="1600"/>
              <a:buFont typeface="Arial"/>
              <a:buChar char="•"/>
            </a:pPr>
            <a:r>
              <a:rPr lang="en-US" sz="1600"/>
              <a:t>Tau, papi, scalasca, Intel cluster suite</a:t>
            </a:r>
            <a:endParaRPr/>
          </a:p>
        </p:txBody>
      </p:sp>
      <p:grpSp>
        <p:nvGrpSpPr>
          <p:cNvPr id="1514" name="Google Shape;1514;p92"/>
          <p:cNvGrpSpPr/>
          <p:nvPr/>
        </p:nvGrpSpPr>
        <p:grpSpPr>
          <a:xfrm>
            <a:off x="7901926" y="1417594"/>
            <a:ext cx="1249059" cy="3731954"/>
            <a:chOff x="7901926" y="1417594"/>
            <a:chExt cx="1249059" cy="3731954"/>
          </a:xfrm>
        </p:grpSpPr>
        <p:pic>
          <p:nvPicPr>
            <p:cNvPr id="1515" name="Google Shape;1515;p92"/>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516" name="Google Shape;1516;p92"/>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517" name="Google Shape;1517;p92"/>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93"/>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524" name="Google Shape;1524;p93"/>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600"/>
              <a:buFont typeface="Arial"/>
              <a:buChar char="•"/>
            </a:pPr>
            <a:r>
              <a:rPr lang="en-US" sz="1600"/>
              <a:t>Adding MPI can destroy a code</a:t>
            </a:r>
            <a:endParaRPr/>
          </a:p>
          <a:p>
            <a:pPr indent="-228600" lvl="3" marL="1600200" rtl="0" algn="l">
              <a:spcBef>
                <a:spcPts val="320"/>
              </a:spcBef>
              <a:spcAft>
                <a:spcPts val="0"/>
              </a:spcAft>
              <a:buClr>
                <a:schemeClr val="dk1"/>
              </a:buClr>
              <a:buSzPts val="1600"/>
              <a:buFont typeface="Arial"/>
              <a:buChar char="•"/>
            </a:pPr>
            <a:r>
              <a:rPr lang="en-US" sz="1600"/>
              <a:t>Always maintain a serial version so its possible to compile and run serial and parallel versions and compare output</a:t>
            </a:r>
            <a:endParaRPr/>
          </a:p>
          <a:p>
            <a:pPr indent="-127000" lvl="3" marL="1600200" rtl="0" algn="l">
              <a:spcBef>
                <a:spcPts val="320"/>
              </a:spcBef>
              <a:spcAft>
                <a:spcPts val="0"/>
              </a:spcAft>
              <a:buClr>
                <a:schemeClr val="dk1"/>
              </a:buClr>
              <a:buSzPts val="1600"/>
              <a:buFont typeface="Arial"/>
              <a:buNone/>
            </a:pPr>
            <a:r>
              <a:t/>
            </a:r>
            <a:endParaRPr sz="1600"/>
          </a:p>
          <a:p>
            <a:pPr indent="-288000" lvl="1" marL="288000" rtl="0" algn="l">
              <a:spcBef>
                <a:spcPts val="800"/>
              </a:spcBef>
              <a:spcAft>
                <a:spcPts val="0"/>
              </a:spcAft>
              <a:buSzPts val="1600"/>
              <a:buFont typeface="Arial"/>
              <a:buChar char="•"/>
            </a:pPr>
            <a:r>
              <a:rPr lang="en-US" sz="1600"/>
              <a:t>To ease clarity, separate out communication routines</a:t>
            </a:r>
            <a:endParaRPr/>
          </a:p>
          <a:p>
            <a:pPr indent="-228600" lvl="3" marL="1600200" rtl="0" algn="l">
              <a:spcBef>
                <a:spcPts val="320"/>
              </a:spcBef>
              <a:spcAft>
                <a:spcPts val="0"/>
              </a:spcAft>
              <a:buClr>
                <a:schemeClr val="dk1"/>
              </a:buClr>
              <a:buSzPts val="1600"/>
              <a:buFont typeface="Arial"/>
              <a:buChar char="•"/>
            </a:pPr>
            <a:r>
              <a:rPr lang="en-US" sz="1600"/>
              <a:t>Separate file</a:t>
            </a:r>
            <a:endParaRPr/>
          </a:p>
          <a:p>
            <a:pPr indent="-228600" lvl="3" marL="1600200" rtl="0" algn="l">
              <a:spcBef>
                <a:spcPts val="320"/>
              </a:spcBef>
              <a:spcAft>
                <a:spcPts val="0"/>
              </a:spcAft>
              <a:buClr>
                <a:schemeClr val="dk1"/>
              </a:buClr>
              <a:buSzPts val="1600"/>
              <a:buFont typeface="Arial"/>
              <a:buChar char="•"/>
            </a:pPr>
            <a:r>
              <a:rPr lang="en-US" sz="1600"/>
              <a:t>Dummy library for serial code</a:t>
            </a:r>
            <a:endParaRPr/>
          </a:p>
          <a:p>
            <a:pPr indent="-228600" lvl="3" marL="1600200" rtl="0" algn="l">
              <a:spcBef>
                <a:spcPts val="320"/>
              </a:spcBef>
              <a:spcAft>
                <a:spcPts val="0"/>
              </a:spcAft>
              <a:buClr>
                <a:schemeClr val="dk1"/>
              </a:buClr>
              <a:buSzPts val="1600"/>
              <a:buFont typeface="Arial"/>
              <a:buChar char="•"/>
            </a:pPr>
            <a:r>
              <a:rPr lang="en-US" sz="1600"/>
              <a:t>Avoids explicit MPI references in main code</a:t>
            </a:r>
            <a:endParaRPr/>
          </a:p>
          <a:p>
            <a:pPr indent="-127000" lvl="3" marL="1600200" rtl="0" algn="l">
              <a:spcBef>
                <a:spcPts val="320"/>
              </a:spcBef>
              <a:spcAft>
                <a:spcPts val="0"/>
              </a:spcAft>
              <a:buClr>
                <a:schemeClr val="dk1"/>
              </a:buClr>
              <a:buSzPts val="1600"/>
              <a:buFont typeface="Arial"/>
              <a:buNone/>
            </a:pPr>
            <a:r>
              <a:t/>
            </a:r>
            <a:endParaRPr sz="1600"/>
          </a:p>
          <a:p>
            <a:pPr indent="-288000" lvl="1" marL="288000" rtl="0" algn="l">
              <a:spcBef>
                <a:spcPts val="800"/>
              </a:spcBef>
              <a:spcAft>
                <a:spcPts val="0"/>
              </a:spcAft>
              <a:buSzPts val="1600"/>
              <a:buFont typeface="Arial"/>
              <a:buChar char="•"/>
            </a:pPr>
            <a:r>
              <a:rPr lang="en-US" sz="1600"/>
              <a:t>It’s possible to do most things with only </a:t>
            </a:r>
            <a:r>
              <a:rPr lang="en-US" sz="1600">
                <a:latin typeface="Courier New"/>
                <a:ea typeface="Courier New"/>
                <a:cs typeface="Courier New"/>
                <a:sym typeface="Courier New"/>
              </a:rPr>
              <a:t>MPI_Send</a:t>
            </a:r>
            <a:r>
              <a:rPr lang="en-US" sz="1600"/>
              <a:t> and </a:t>
            </a:r>
            <a:r>
              <a:rPr lang="en-US" sz="1600">
                <a:latin typeface="Courier New"/>
                <a:ea typeface="Courier New"/>
                <a:cs typeface="Courier New"/>
                <a:sym typeface="Courier New"/>
              </a:rPr>
              <a:t>MPI_Recv</a:t>
            </a:r>
            <a:r>
              <a:rPr lang="en-US" sz="1600"/>
              <a:t> if portability is a great concern</a:t>
            </a:r>
            <a:endParaRPr/>
          </a:p>
          <a:p>
            <a:pPr indent="-228600" lvl="3" marL="1600200" rtl="0" algn="l">
              <a:spcBef>
                <a:spcPts val="320"/>
              </a:spcBef>
              <a:spcAft>
                <a:spcPts val="0"/>
              </a:spcAft>
              <a:buClr>
                <a:schemeClr val="dk1"/>
              </a:buClr>
              <a:buSzPts val="1600"/>
              <a:buFont typeface="Arial"/>
              <a:buChar char="•"/>
            </a:pPr>
            <a:r>
              <a:rPr lang="en-US" sz="1600"/>
              <a:t>Collective routines (gather, broadcast, scatter) are often better optimised than writing your own versions</a:t>
            </a:r>
            <a:endParaRPr/>
          </a:p>
        </p:txBody>
      </p:sp>
      <p:grpSp>
        <p:nvGrpSpPr>
          <p:cNvPr id="1525" name="Google Shape;1525;p93"/>
          <p:cNvGrpSpPr/>
          <p:nvPr/>
        </p:nvGrpSpPr>
        <p:grpSpPr>
          <a:xfrm>
            <a:off x="7901926" y="1417594"/>
            <a:ext cx="1249059" cy="3731954"/>
            <a:chOff x="7901926" y="1417594"/>
            <a:chExt cx="1249059" cy="3731954"/>
          </a:xfrm>
        </p:grpSpPr>
        <p:pic>
          <p:nvPicPr>
            <p:cNvPr id="1526" name="Google Shape;1526;p93"/>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527" name="Google Shape;1527;p93"/>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528" name="Google Shape;1528;p93"/>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1. Introduction and MPI basics</a:t>
            </a:r>
            <a:br>
              <a:rPr lang="en-US"/>
            </a:br>
            <a:r>
              <a:rPr lang="en-US" sz="1200">
                <a:solidFill>
                  <a:schemeClr val="dk1"/>
                </a:solidFill>
              </a:rPr>
              <a:t>Intro to MPI</a:t>
            </a:r>
            <a:endParaRPr>
              <a:solidFill>
                <a:schemeClr val="dk1"/>
              </a:solidFill>
            </a:endParaRPr>
          </a:p>
        </p:txBody>
      </p:sp>
      <p:sp>
        <p:nvSpPr>
          <p:cNvPr id="203" name="Google Shape;203;p9"/>
          <p:cNvSpPr txBox="1"/>
          <p:nvPr>
            <p:ph idx="1" type="body"/>
          </p:nvPr>
        </p:nvSpPr>
        <p:spPr>
          <a:xfrm>
            <a:off x="621553" y="1076678"/>
            <a:ext cx="7281472" cy="2059841"/>
          </a:xfrm>
          <a:prstGeom prst="rect">
            <a:avLst/>
          </a:prstGeom>
          <a:noFill/>
          <a:ln>
            <a:noFill/>
          </a:ln>
        </p:spPr>
        <p:txBody>
          <a:bodyPr anchorCtr="0" anchor="t" bIns="0" lIns="0" spcFirstLastPara="1" rIns="0" wrap="square" tIns="0">
            <a:noAutofit/>
          </a:bodyPr>
          <a:lstStyle/>
          <a:p>
            <a:pPr indent="0" lvl="1" marL="0" rtl="0" algn="l">
              <a:spcBef>
                <a:spcPts val="0"/>
              </a:spcBef>
              <a:spcAft>
                <a:spcPts val="0"/>
              </a:spcAft>
              <a:buSzPts val="1800"/>
              <a:buNone/>
            </a:pPr>
            <a:r>
              <a:rPr lang="en-US"/>
              <a:t>Processor speeds</a:t>
            </a:r>
            <a:endParaRPr/>
          </a:p>
          <a:p>
            <a:pPr indent="-288000" lvl="1" marL="288000" rtl="0" algn="l">
              <a:spcBef>
                <a:spcPts val="800"/>
              </a:spcBef>
              <a:spcAft>
                <a:spcPts val="0"/>
              </a:spcAft>
              <a:buSzPts val="1400"/>
              <a:buChar char="•"/>
            </a:pPr>
            <a:r>
              <a:rPr lang="en-US" sz="1400"/>
              <a:t>For scientific use, speed is measured in </a:t>
            </a:r>
            <a:r>
              <a:rPr lang="en-US" sz="1400" u="sng"/>
              <a:t>floating point operations per second</a:t>
            </a:r>
            <a:r>
              <a:rPr lang="en-US" sz="1400"/>
              <a:t> (FLOPS).</a:t>
            </a:r>
            <a:endParaRPr/>
          </a:p>
          <a:p>
            <a:pPr indent="-288000" lvl="1" marL="288000" rtl="0" algn="l">
              <a:spcBef>
                <a:spcPts val="800"/>
              </a:spcBef>
              <a:spcAft>
                <a:spcPts val="0"/>
              </a:spcAft>
              <a:buSzPts val="1400"/>
              <a:buChar char="•"/>
            </a:pPr>
            <a:r>
              <a:rPr lang="en-US" sz="1400"/>
              <a:t>This is the theoretical number of adds/subtracts/multiplies per second.</a:t>
            </a:r>
            <a:endParaRPr/>
          </a:p>
          <a:p>
            <a:pPr indent="-288000" lvl="1" marL="288000" rtl="0" algn="l">
              <a:spcBef>
                <a:spcPts val="800"/>
              </a:spcBef>
              <a:spcAft>
                <a:spcPts val="0"/>
              </a:spcAft>
              <a:buSzPts val="1400"/>
              <a:buChar char="•"/>
            </a:pPr>
            <a:r>
              <a:rPr lang="en-US" sz="1400"/>
              <a:t>MegaFLOPS, GigaFLOPS, TeraFLOPS, PetaFLOPS, ExaFLOPS, …</a:t>
            </a:r>
            <a:endParaRPr/>
          </a:p>
          <a:p>
            <a:pPr indent="0" lvl="1" marL="0" rtl="0" algn="l">
              <a:spcBef>
                <a:spcPts val="800"/>
              </a:spcBef>
              <a:spcAft>
                <a:spcPts val="0"/>
              </a:spcAft>
              <a:buSzPts val="1400"/>
              <a:buNone/>
            </a:pPr>
            <a:r>
              <a:rPr lang="en-US" sz="1400"/>
              <a:t>There are two </a:t>
            </a:r>
            <a:r>
              <a:rPr lang="en-US" sz="1400" u="sng"/>
              <a:t>speeds</a:t>
            </a:r>
            <a:r>
              <a:rPr lang="en-US" sz="1400"/>
              <a:t>:</a:t>
            </a:r>
            <a:endParaRPr/>
          </a:p>
          <a:p>
            <a:pPr indent="-288000" lvl="1" marL="288000" rtl="0" algn="l">
              <a:spcBef>
                <a:spcPts val="800"/>
              </a:spcBef>
              <a:spcAft>
                <a:spcPts val="0"/>
              </a:spcAft>
              <a:buSzPts val="1400"/>
              <a:buChar char="•"/>
            </a:pPr>
            <a:r>
              <a:rPr lang="en-US" sz="1400"/>
              <a:t>The </a:t>
            </a:r>
            <a:r>
              <a:rPr lang="en-US" sz="1400" u="sng"/>
              <a:t>‘</a:t>
            </a:r>
            <a:r>
              <a:rPr i="1" lang="en-US" sz="1400" u="sng"/>
              <a:t>peak</a:t>
            </a:r>
            <a:r>
              <a:rPr lang="en-US" sz="1400" u="sng"/>
              <a:t>’</a:t>
            </a:r>
            <a:r>
              <a:rPr lang="en-US" sz="1400"/>
              <a:t> is the best the core/CPU/node can do in theory</a:t>
            </a:r>
            <a:endParaRPr/>
          </a:p>
          <a:p>
            <a:pPr indent="-288000" lvl="2" marL="576000" rtl="0" algn="l">
              <a:spcBef>
                <a:spcPts val="800"/>
              </a:spcBef>
              <a:spcAft>
                <a:spcPts val="0"/>
              </a:spcAft>
              <a:buClr>
                <a:srgbClr val="002A41"/>
              </a:buClr>
              <a:buSzPts val="1400"/>
              <a:buChar char="–"/>
            </a:pPr>
            <a:r>
              <a:rPr lang="en-US" sz="1400"/>
              <a:t>A romantic speed – rarely achieved in practice!</a:t>
            </a:r>
            <a:endParaRPr/>
          </a:p>
          <a:p>
            <a:pPr indent="-288000" lvl="1" marL="288000" rtl="0" algn="l">
              <a:spcBef>
                <a:spcPts val="800"/>
              </a:spcBef>
              <a:spcAft>
                <a:spcPts val="0"/>
              </a:spcAft>
              <a:buSzPts val="1400"/>
              <a:buChar char="•"/>
            </a:pPr>
            <a:r>
              <a:rPr lang="en-US" sz="1400"/>
              <a:t>The </a:t>
            </a:r>
            <a:r>
              <a:rPr lang="en-US" sz="1400" u="sng"/>
              <a:t>‘</a:t>
            </a:r>
            <a:r>
              <a:rPr i="1" lang="en-US" sz="1400" u="sng"/>
              <a:t>sustained</a:t>
            </a:r>
            <a:r>
              <a:rPr lang="en-US" sz="1400" u="sng"/>
              <a:t>’</a:t>
            </a:r>
            <a:r>
              <a:rPr lang="en-US" sz="1400"/>
              <a:t> speed on a benchmark or relevant user code.</a:t>
            </a:r>
            <a:endParaRPr/>
          </a:p>
          <a:p>
            <a:pPr indent="-288000" lvl="2" marL="576000" rtl="0" algn="l">
              <a:spcBef>
                <a:spcPts val="800"/>
              </a:spcBef>
              <a:spcAft>
                <a:spcPts val="0"/>
              </a:spcAft>
              <a:buClr>
                <a:srgbClr val="002A41"/>
              </a:buClr>
              <a:buSzPts val="1400"/>
              <a:buChar char="–"/>
            </a:pPr>
            <a:r>
              <a:rPr lang="en-US" sz="1400"/>
              <a:t>This is a far more useful measure for us!</a:t>
            </a:r>
            <a:endParaRPr/>
          </a:p>
          <a:p>
            <a:pPr indent="-288000" lvl="2" marL="576000" rtl="0" algn="l">
              <a:spcBef>
                <a:spcPts val="800"/>
              </a:spcBef>
              <a:spcAft>
                <a:spcPts val="0"/>
              </a:spcAft>
              <a:buClr>
                <a:srgbClr val="002A41"/>
              </a:buClr>
              <a:buSzPts val="1400"/>
              <a:buChar char="–"/>
            </a:pPr>
            <a:r>
              <a:rPr lang="en-US" sz="1400"/>
              <a:t>It can vary considerably, dependent on not only software, but also importantly the hardware and interconnections between hardware.</a:t>
            </a:r>
            <a:endParaRPr/>
          </a:p>
          <a:p>
            <a:pPr indent="-288000" lvl="2" marL="576000" rtl="0" algn="l">
              <a:spcBef>
                <a:spcPts val="800"/>
              </a:spcBef>
              <a:spcAft>
                <a:spcPts val="0"/>
              </a:spcAft>
              <a:buClr>
                <a:srgbClr val="002A41"/>
              </a:buClr>
              <a:buSzPts val="1400"/>
              <a:buChar char="–"/>
            </a:pPr>
            <a:r>
              <a:rPr lang="en-US" sz="1400"/>
              <a:t>It can be anything between ~0% and ~80% of ‘</a:t>
            </a:r>
            <a:r>
              <a:rPr i="1" lang="en-US" sz="1400"/>
              <a:t>peak</a:t>
            </a:r>
            <a:r>
              <a:rPr lang="en-US" sz="1400"/>
              <a:t>’ speed,</a:t>
            </a:r>
            <a:endParaRPr/>
          </a:p>
        </p:txBody>
      </p:sp>
      <p:grpSp>
        <p:nvGrpSpPr>
          <p:cNvPr id="204" name="Google Shape;204;p9"/>
          <p:cNvGrpSpPr/>
          <p:nvPr/>
        </p:nvGrpSpPr>
        <p:grpSpPr>
          <a:xfrm>
            <a:off x="7901926" y="1417594"/>
            <a:ext cx="1249059" cy="3731954"/>
            <a:chOff x="7901926" y="1417594"/>
            <a:chExt cx="1249059" cy="3731954"/>
          </a:xfrm>
        </p:grpSpPr>
        <p:pic>
          <p:nvPicPr>
            <p:cNvPr id="205" name="Google Shape;205;p9"/>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206" name="Google Shape;206;p9"/>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207" name="Google Shape;207;p9"/>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94"/>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535" name="Google Shape;1535;p94"/>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400"/>
              <a:buFont typeface="Arial"/>
              <a:buChar char="•"/>
            </a:pPr>
            <a:r>
              <a:rPr lang="en-US" sz="1400"/>
              <a:t>Debugging</a:t>
            </a:r>
            <a:endParaRPr/>
          </a:p>
          <a:p>
            <a:pPr indent="-288000" lvl="2" marL="576000" rtl="0" algn="l">
              <a:spcBef>
                <a:spcPts val="800"/>
              </a:spcBef>
              <a:spcAft>
                <a:spcPts val="0"/>
              </a:spcAft>
              <a:buClr>
                <a:srgbClr val="002A41"/>
              </a:buClr>
              <a:buSzPts val="1400"/>
              <a:buFont typeface="Arial"/>
              <a:buChar char="•"/>
            </a:pPr>
            <a:r>
              <a:rPr lang="en-US" sz="1400"/>
              <a:t>Parallel debugging can be hard </a:t>
            </a:r>
            <a:br>
              <a:rPr lang="en-US" sz="1400"/>
            </a:br>
            <a:r>
              <a:rPr lang="en-US" sz="1400"/>
              <a:t>e.g. 6 months to write the code and produce output, 2 years to debug and produce ‘identical’ output to serial run</a:t>
            </a:r>
            <a:endParaRPr/>
          </a:p>
          <a:p>
            <a:pPr indent="-288000" lvl="2" marL="576000" rtl="0" algn="l">
              <a:spcBef>
                <a:spcPts val="800"/>
              </a:spcBef>
              <a:spcAft>
                <a:spcPts val="0"/>
              </a:spcAft>
              <a:buClr>
                <a:srgbClr val="002A41"/>
              </a:buClr>
              <a:buSzPts val="1400"/>
              <a:buFont typeface="Arial"/>
              <a:buChar char="•"/>
            </a:pPr>
            <a:r>
              <a:rPr lang="en-US" sz="1400"/>
              <a:t>Truly identical results are very difficult to produce on runs involving different numbers of processors</a:t>
            </a:r>
            <a:endParaRPr/>
          </a:p>
          <a:p>
            <a:pPr indent="-228600" lvl="3" marL="1600200" rtl="0" algn="l">
              <a:spcBef>
                <a:spcPts val="280"/>
              </a:spcBef>
              <a:spcAft>
                <a:spcPts val="0"/>
              </a:spcAft>
              <a:buClr>
                <a:schemeClr val="dk1"/>
              </a:buClr>
              <a:buSzPts val="1400"/>
              <a:buFont typeface="Arial"/>
              <a:buChar char="•"/>
            </a:pPr>
            <a:r>
              <a:rPr lang="en-US" sz="1400"/>
              <a:t>You may need to write software to compare outputs and set a tolerance (single precision tolerance: 10</a:t>
            </a:r>
            <a:r>
              <a:rPr baseline="30000" lang="en-US" sz="1400"/>
              <a:t>-6</a:t>
            </a:r>
            <a:r>
              <a:rPr lang="en-US" sz="1400"/>
              <a:t>, double precision tolerance:10</a:t>
            </a:r>
            <a:r>
              <a:rPr baseline="30000" lang="en-US" sz="1400"/>
              <a:t>-12</a:t>
            </a:r>
            <a:r>
              <a:rPr lang="en-US" sz="1400"/>
              <a:t>) to look for any difference over and above the rounding error</a:t>
            </a:r>
            <a:endParaRPr/>
          </a:p>
          <a:p>
            <a:pPr indent="-288000" lvl="2" marL="576000" rtl="0" algn="l">
              <a:spcBef>
                <a:spcPts val="800"/>
              </a:spcBef>
              <a:spcAft>
                <a:spcPts val="0"/>
              </a:spcAft>
              <a:buClr>
                <a:srgbClr val="002A41"/>
              </a:buClr>
              <a:buSzPts val="1400"/>
              <a:buFont typeface="Arial"/>
              <a:buChar char="•"/>
            </a:pPr>
            <a:r>
              <a:rPr lang="en-US" sz="1400"/>
              <a:t>Often writing outside arrays is a common error</a:t>
            </a:r>
            <a:endParaRPr/>
          </a:p>
          <a:p>
            <a:pPr indent="-228600" lvl="3" marL="1600200" rtl="0" algn="l">
              <a:spcBef>
                <a:spcPts val="280"/>
              </a:spcBef>
              <a:spcAft>
                <a:spcPts val="0"/>
              </a:spcAft>
              <a:buClr>
                <a:schemeClr val="dk1"/>
              </a:buClr>
              <a:buSzPts val="1400"/>
              <a:buFont typeface="Arial"/>
              <a:buChar char="•"/>
            </a:pPr>
            <a:r>
              <a:rPr lang="en-US" sz="1400"/>
              <a:t>compiling with –g and running within gdb can easily locate the problem</a:t>
            </a:r>
            <a:endParaRPr/>
          </a:p>
          <a:p>
            <a:pPr indent="-288000" lvl="2" marL="576000" rtl="0" algn="l">
              <a:spcBef>
                <a:spcPts val="800"/>
              </a:spcBef>
              <a:spcAft>
                <a:spcPts val="0"/>
              </a:spcAft>
              <a:buClr>
                <a:srgbClr val="002A41"/>
              </a:buClr>
              <a:buSzPts val="1400"/>
              <a:buFont typeface="Arial"/>
              <a:buChar char="•"/>
            </a:pPr>
            <a:r>
              <a:rPr lang="en-US" sz="1400"/>
              <a:t>Poor scaling?</a:t>
            </a:r>
            <a:br>
              <a:rPr lang="en-US" sz="1400"/>
            </a:br>
            <a:r>
              <a:rPr lang="en-US" sz="1400"/>
              <a:t>Vary input data and number of processes to characterise the problem</a:t>
            </a:r>
            <a:br>
              <a:rPr lang="en-US" sz="1400"/>
            </a:br>
            <a:r>
              <a:rPr lang="en-US" sz="1400"/>
              <a:t>Insert timers, locate bottlenecks, experiment with different MPI routines</a:t>
            </a:r>
            <a:br>
              <a:rPr lang="en-US" sz="1400"/>
            </a:br>
            <a:r>
              <a:rPr lang="en-US" sz="1400"/>
              <a:t>Try profiling: MPE logging and upshot to view logs</a:t>
            </a:r>
            <a:endParaRPr/>
          </a:p>
          <a:p>
            <a:pPr indent="0" lvl="1" marL="0" rtl="0" algn="l">
              <a:spcBef>
                <a:spcPts val="800"/>
              </a:spcBef>
              <a:spcAft>
                <a:spcPts val="0"/>
              </a:spcAft>
              <a:buSzPts val="1600"/>
              <a:buNone/>
            </a:pPr>
            <a:r>
              <a:t/>
            </a:r>
            <a:endParaRPr sz="1600"/>
          </a:p>
        </p:txBody>
      </p:sp>
      <p:grpSp>
        <p:nvGrpSpPr>
          <p:cNvPr id="1536" name="Google Shape;1536;p94"/>
          <p:cNvGrpSpPr/>
          <p:nvPr/>
        </p:nvGrpSpPr>
        <p:grpSpPr>
          <a:xfrm>
            <a:off x="7901926" y="1417594"/>
            <a:ext cx="1249059" cy="3731954"/>
            <a:chOff x="7901926" y="1417594"/>
            <a:chExt cx="1249059" cy="3731954"/>
          </a:xfrm>
        </p:grpSpPr>
        <p:pic>
          <p:nvPicPr>
            <p:cNvPr id="1537" name="Google Shape;1537;p94"/>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538" name="Google Shape;1538;p94"/>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539" name="Google Shape;1539;p94"/>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95"/>
          <p:cNvSpPr txBox="1"/>
          <p:nvPr>
            <p:ph type="title"/>
          </p:nvPr>
        </p:nvSpPr>
        <p:spPr>
          <a:xfrm>
            <a:off x="621553" y="277484"/>
            <a:ext cx="7902388" cy="8572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54145A"/>
              </a:buClr>
              <a:buSzPts val="2400"/>
              <a:buFont typeface="Arial"/>
              <a:buNone/>
            </a:pPr>
            <a:r>
              <a:rPr lang="en-US"/>
              <a:t>7. Higher functions</a:t>
            </a:r>
            <a:br>
              <a:rPr lang="en-US"/>
            </a:br>
            <a:r>
              <a:rPr lang="en-US" sz="1200">
                <a:solidFill>
                  <a:schemeClr val="dk1"/>
                </a:solidFill>
              </a:rPr>
              <a:t>Intro to MPI</a:t>
            </a:r>
            <a:endParaRPr>
              <a:solidFill>
                <a:schemeClr val="dk1"/>
              </a:solidFill>
            </a:endParaRPr>
          </a:p>
        </p:txBody>
      </p:sp>
      <p:sp>
        <p:nvSpPr>
          <p:cNvPr id="1546" name="Google Shape;1546;p95"/>
          <p:cNvSpPr txBox="1"/>
          <p:nvPr>
            <p:ph idx="1" type="body"/>
          </p:nvPr>
        </p:nvSpPr>
        <p:spPr>
          <a:xfrm>
            <a:off x="620059" y="1025069"/>
            <a:ext cx="7210594" cy="3565788"/>
          </a:xfrm>
          <a:prstGeom prst="rect">
            <a:avLst/>
          </a:prstGeom>
          <a:noFill/>
          <a:ln>
            <a:noFill/>
          </a:ln>
        </p:spPr>
        <p:txBody>
          <a:bodyPr anchorCtr="0" anchor="t" bIns="0" lIns="0" spcFirstLastPara="1" rIns="0" wrap="square" tIns="0">
            <a:noAutofit/>
          </a:bodyPr>
          <a:lstStyle/>
          <a:p>
            <a:pPr indent="-288000" lvl="1" marL="288000" rtl="0" algn="l">
              <a:spcBef>
                <a:spcPts val="0"/>
              </a:spcBef>
              <a:spcAft>
                <a:spcPts val="0"/>
              </a:spcAft>
              <a:buSzPts val="1800"/>
              <a:buFont typeface="Arial"/>
              <a:buChar char="•"/>
            </a:pPr>
            <a:r>
              <a:rPr lang="en-US"/>
              <a:t>Debugging</a:t>
            </a:r>
            <a:endParaRPr/>
          </a:p>
          <a:p>
            <a:pPr indent="-288000" lvl="2" marL="576000" rtl="0" algn="l">
              <a:spcBef>
                <a:spcPts val="800"/>
              </a:spcBef>
              <a:spcAft>
                <a:spcPts val="0"/>
              </a:spcAft>
              <a:buClr>
                <a:srgbClr val="002A41"/>
              </a:buClr>
              <a:buSzPts val="1800"/>
              <a:buFont typeface="Arial"/>
              <a:buChar char="•"/>
            </a:pPr>
            <a:r>
              <a:rPr lang="en-US"/>
              <a:t>Often writing outside arrays is a common error</a:t>
            </a:r>
            <a:endParaRPr/>
          </a:p>
          <a:p>
            <a:pPr indent="-228600" lvl="3" marL="1600200" rtl="0" algn="l">
              <a:spcBef>
                <a:spcPts val="360"/>
              </a:spcBef>
              <a:spcAft>
                <a:spcPts val="0"/>
              </a:spcAft>
              <a:buClr>
                <a:schemeClr val="dk1"/>
              </a:buClr>
              <a:buSzPts val="1800"/>
              <a:buFont typeface="Arial"/>
              <a:buChar char="•"/>
            </a:pPr>
            <a:r>
              <a:rPr lang="en-US"/>
              <a:t>compiling the serial version with –g and running within the gdb debugger can easily locate the problem, rather than using printf statements.</a:t>
            </a:r>
            <a:endParaRPr/>
          </a:p>
          <a:p>
            <a:pPr indent="-173700" lvl="2" marL="576000" rtl="0" algn="l">
              <a:spcBef>
                <a:spcPts val="800"/>
              </a:spcBef>
              <a:spcAft>
                <a:spcPts val="0"/>
              </a:spcAft>
              <a:buClr>
                <a:srgbClr val="002A41"/>
              </a:buClr>
              <a:buSzPts val="1800"/>
              <a:buFont typeface="Arial"/>
              <a:buNone/>
            </a:pPr>
            <a:r>
              <a:t/>
            </a:r>
            <a:endParaRPr/>
          </a:p>
          <a:p>
            <a:pPr indent="-288000" lvl="2" marL="576000" rtl="0" algn="l">
              <a:spcBef>
                <a:spcPts val="800"/>
              </a:spcBef>
              <a:spcAft>
                <a:spcPts val="0"/>
              </a:spcAft>
              <a:buClr>
                <a:srgbClr val="002A41"/>
              </a:buClr>
              <a:buSzPts val="1800"/>
              <a:buFont typeface="Arial"/>
              <a:buChar char="•"/>
            </a:pPr>
            <a:r>
              <a:rPr lang="en-US"/>
              <a:t>It is possible to parallel debug with gdb:-</a:t>
            </a:r>
            <a:endParaRPr/>
          </a:p>
          <a:p>
            <a:pPr indent="0" lvl="2" marL="288000" rtl="0" algn="l">
              <a:spcBef>
                <a:spcPts val="800"/>
              </a:spcBef>
              <a:spcAft>
                <a:spcPts val="0"/>
              </a:spcAft>
              <a:buClr>
                <a:srgbClr val="002A41"/>
              </a:buClr>
              <a:buSzPts val="1800"/>
              <a:buNone/>
            </a:pPr>
            <a:r>
              <a:rPr lang="en-US">
                <a:latin typeface="Courier New"/>
                <a:ea typeface="Courier New"/>
                <a:cs typeface="Courier New"/>
                <a:sym typeface="Courier New"/>
              </a:rPr>
              <a:t>		mpirun –np &lt;NP&gt; xterm –e gdb ./program</a:t>
            </a:r>
            <a:endParaRPr/>
          </a:p>
          <a:p>
            <a:pPr indent="-288000" lvl="2" marL="576000" rtl="0" algn="l">
              <a:spcBef>
                <a:spcPts val="800"/>
              </a:spcBef>
              <a:spcAft>
                <a:spcPts val="0"/>
              </a:spcAft>
              <a:buClr>
                <a:srgbClr val="002A41"/>
              </a:buClr>
              <a:buSzPts val="1800"/>
              <a:buFont typeface="Arial"/>
              <a:buChar char="•"/>
            </a:pPr>
            <a:r>
              <a:rPr lang="en-US"/>
              <a:t>This gives you &lt;NP&gt; xterminals. You will need to type run in each one to begin executing your code.</a:t>
            </a:r>
            <a:endParaRPr/>
          </a:p>
        </p:txBody>
      </p:sp>
      <p:grpSp>
        <p:nvGrpSpPr>
          <p:cNvPr id="1547" name="Google Shape;1547;p95"/>
          <p:cNvGrpSpPr/>
          <p:nvPr/>
        </p:nvGrpSpPr>
        <p:grpSpPr>
          <a:xfrm>
            <a:off x="7901926" y="1417594"/>
            <a:ext cx="1249059" cy="3731954"/>
            <a:chOff x="7901926" y="1417594"/>
            <a:chExt cx="1249059" cy="3731954"/>
          </a:xfrm>
        </p:grpSpPr>
        <p:pic>
          <p:nvPicPr>
            <p:cNvPr id="1548" name="Google Shape;1548;p95"/>
            <p:cNvPicPr preferRelativeResize="0"/>
            <p:nvPr/>
          </p:nvPicPr>
          <p:blipFill rotWithShape="1">
            <a:blip r:embed="rId3">
              <a:alphaModFix/>
            </a:blip>
            <a:srcRect b="0" l="0" r="0" t="0"/>
            <a:stretch/>
          </p:blipFill>
          <p:spPr>
            <a:xfrm>
              <a:off x="7901926" y="1417594"/>
              <a:ext cx="1245249" cy="1245249"/>
            </a:xfrm>
            <a:prstGeom prst="rect">
              <a:avLst/>
            </a:prstGeom>
            <a:noFill/>
            <a:ln>
              <a:noFill/>
            </a:ln>
          </p:spPr>
        </p:pic>
        <p:pic>
          <p:nvPicPr>
            <p:cNvPr id="1549" name="Google Shape;1549;p95"/>
            <p:cNvPicPr preferRelativeResize="0"/>
            <p:nvPr/>
          </p:nvPicPr>
          <p:blipFill rotWithShape="1">
            <a:blip r:embed="rId4">
              <a:alphaModFix/>
            </a:blip>
            <a:srcRect b="0" l="0" r="0" t="0"/>
            <a:stretch/>
          </p:blipFill>
          <p:spPr>
            <a:xfrm flipH="1">
              <a:off x="7903025" y="2665203"/>
              <a:ext cx="1244150" cy="1242172"/>
            </a:xfrm>
            <a:prstGeom prst="rect">
              <a:avLst/>
            </a:prstGeom>
            <a:noFill/>
            <a:ln>
              <a:noFill/>
            </a:ln>
          </p:spPr>
        </p:pic>
        <p:sp>
          <p:nvSpPr>
            <p:cNvPr id="1550" name="Google Shape;1550;p95"/>
            <p:cNvSpPr/>
            <p:nvPr/>
          </p:nvSpPr>
          <p:spPr>
            <a:xfrm>
              <a:off x="7902123" y="3907375"/>
              <a:ext cx="1248862" cy="1242173"/>
            </a:xfrm>
            <a:prstGeom prst="rect">
              <a:avLst/>
            </a:prstGeom>
            <a:solidFill>
              <a:srgbClr val="6824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96"/>
          <p:cNvSpPr txBox="1"/>
          <p:nvPr>
            <p:ph type="ctrTitle"/>
          </p:nvPr>
        </p:nvSpPr>
        <p:spPr>
          <a:xfrm>
            <a:off x="697754" y="1217587"/>
            <a:ext cx="4506206" cy="1102519"/>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rgbClr val="002A41"/>
              </a:buClr>
              <a:buSzPts val="2800"/>
              <a:buFont typeface="Arial"/>
              <a:buNone/>
            </a:pPr>
            <a:r>
              <a:rPr lang="en-US"/>
              <a:t>That’s it! Good luck writing your own parallel </a:t>
            </a:r>
            <a:br>
              <a:rPr lang="en-US"/>
            </a:br>
            <a:r>
              <a:rPr lang="en-US"/>
              <a:t>code!</a:t>
            </a:r>
            <a:br>
              <a:rPr lang="en-US"/>
            </a:br>
            <a:br>
              <a:rPr lang="en-US"/>
            </a:br>
            <a:r>
              <a:rPr lang="en-US"/>
              <a:t>Thank you!</a:t>
            </a:r>
            <a:br>
              <a:rPr lang="en-US"/>
            </a:br>
            <a:br>
              <a:rPr lang="en-US" sz="3600"/>
            </a:br>
            <a:r>
              <a:rPr lang="en-US" sz="2000"/>
              <a:t>Feedback</a:t>
            </a:r>
            <a:br>
              <a:rPr lang="en-US" sz="2000"/>
            </a:br>
            <a:r>
              <a:rPr lang="en-US" sz="2000" u="sng">
                <a:solidFill>
                  <a:schemeClr val="hlink"/>
                </a:solidFill>
                <a:hlinkClick r:id="rId3"/>
              </a:rPr>
              <a:t>https://bit.ly/arc_trainingfeedback</a:t>
            </a:r>
            <a:br>
              <a:rPr lang="en-US"/>
            </a:br>
            <a:br>
              <a:rPr lang="en-US" sz="1200"/>
            </a:br>
            <a:r>
              <a:rPr lang="en-US" sz="2000"/>
              <a:t>Email: </a:t>
            </a:r>
            <a:r>
              <a:rPr lang="en-US" sz="2000" u="sng">
                <a:solidFill>
                  <a:schemeClr val="hlink"/>
                </a:solidFill>
                <a:hlinkClick r:id="rId4"/>
              </a:rPr>
              <a:t>arc@durham.ac.uk</a:t>
            </a:r>
            <a:br>
              <a:rPr lang="en-US" sz="2000"/>
            </a:br>
            <a:r>
              <a:rPr lang="en-US" sz="2000"/>
              <a:t>RSE team: </a:t>
            </a:r>
            <a:r>
              <a:rPr lang="en-US" sz="2000" u="sng">
                <a:solidFill>
                  <a:schemeClr val="hlink"/>
                </a:solidFill>
                <a:hlinkClick r:id="rId5"/>
              </a:rPr>
              <a:t>arc-rse@durham.ac.uk</a:t>
            </a:r>
            <a:r>
              <a:rPr lang="en-US" sz="2000"/>
              <a:t> </a:t>
            </a:r>
            <a:br>
              <a:rPr lang="en-US" sz="2000"/>
            </a:br>
            <a:r>
              <a:rPr lang="en-US" sz="2000"/>
              <a:t>Web: </a:t>
            </a:r>
            <a:r>
              <a:rPr lang="en-US" sz="2000" u="sng">
                <a:solidFill>
                  <a:schemeClr val="hlink"/>
                </a:solidFill>
                <a:hlinkClick r:id="rId6"/>
              </a:rPr>
              <a:t>https://www.dur.ac.uk/arc/</a:t>
            </a:r>
            <a:br>
              <a:rPr lang="en-US" sz="2000"/>
            </a:b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Durham University">
      <a:dk1>
        <a:srgbClr val="002A41"/>
      </a:dk1>
      <a:lt1>
        <a:srgbClr val="FFFFFF"/>
      </a:lt1>
      <a:dk2>
        <a:srgbClr val="54145A"/>
      </a:dk2>
      <a:lt2>
        <a:srgbClr val="CBA8B1"/>
      </a:lt2>
      <a:accent1>
        <a:srgbClr val="00AEEF"/>
      </a:accent1>
      <a:accent2>
        <a:srgbClr val="A5C8D0"/>
      </a:accent2>
      <a:accent3>
        <a:srgbClr val="AFA961"/>
      </a:accent3>
      <a:accent4>
        <a:srgbClr val="B3BDB1"/>
      </a:accent4>
      <a:accent5>
        <a:srgbClr val="FFD53A"/>
      </a:accent5>
      <a:accent6>
        <a:srgbClr val="DACDA2"/>
      </a:accent6>
      <a:hlink>
        <a:srgbClr val="BE1E2D"/>
      </a:hlink>
      <a:folHlink>
        <a:srgbClr val="B6AA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2021-01-28T10:25:06Z</dcterms:created>
  <dc:creator>CLARKE, ALISON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0x0101003BCE951B1D604F47AD4EB98F3F9810DA</vt:lpwstr>
  </property>
</Properties>
</file>