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8" r:id="rId5"/>
    <p:sldId id="294" r:id="rId6"/>
    <p:sldId id="319" r:id="rId7"/>
    <p:sldId id="318" r:id="rId8"/>
    <p:sldId id="341" r:id="rId9"/>
    <p:sldId id="327" r:id="rId10"/>
    <p:sldId id="326" r:id="rId11"/>
    <p:sldId id="302" r:id="rId12"/>
    <p:sldId id="342" r:id="rId13"/>
    <p:sldId id="303" r:id="rId14"/>
    <p:sldId id="304" r:id="rId15"/>
    <p:sldId id="320" r:id="rId16"/>
    <p:sldId id="306" r:id="rId17"/>
    <p:sldId id="332" r:id="rId18"/>
    <p:sldId id="333" r:id="rId19"/>
    <p:sldId id="343" r:id="rId20"/>
    <p:sldId id="322" r:id="rId21"/>
    <p:sldId id="321" r:id="rId22"/>
    <p:sldId id="323" r:id="rId23"/>
    <p:sldId id="308" r:id="rId24"/>
    <p:sldId id="344" r:id="rId25"/>
    <p:sldId id="310" r:id="rId26"/>
    <p:sldId id="345" r:id="rId27"/>
    <p:sldId id="334" r:id="rId28"/>
    <p:sldId id="340" r:id="rId29"/>
    <p:sldId id="338" r:id="rId30"/>
    <p:sldId id="337" r:id="rId31"/>
    <p:sldId id="312" r:id="rId32"/>
    <p:sldId id="314" r:id="rId33"/>
    <p:sldId id="315" r:id="rId34"/>
    <p:sldId id="316" r:id="rId35"/>
    <p:sldId id="346" r:id="rId36"/>
    <p:sldId id="317" r:id="rId37"/>
    <p:sldId id="325" r:id="rId38"/>
    <p:sldId id="309" r:id="rId39"/>
    <p:sldId id="307" r:id="rId40"/>
    <p:sldId id="336" r:id="rId41"/>
    <p:sldId id="335" r:id="rId42"/>
    <p:sldId id="324" r:id="rId43"/>
    <p:sldId id="328" r:id="rId44"/>
    <p:sldId id="329" r:id="rId45"/>
    <p:sldId id="330" r:id="rId46"/>
    <p:sldId id="331" r:id="rId47"/>
    <p:sldId id="339" r:id="rId48"/>
    <p:sldId id="300" r:id="rId49"/>
    <p:sldId id="347" r:id="rId50"/>
    <p:sldId id="31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6327" autoAdjust="0"/>
  </p:normalViewPr>
  <p:slideViewPr>
    <p:cSldViewPr snapToGrid="0" snapToObjects="1">
      <p:cViewPr varScale="1">
        <p:scale>
          <a:sx n="154" d="100"/>
          <a:sy n="154" d="100"/>
        </p:scale>
        <p:origin x="2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1:36:15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16383,'63'0'0,"-5"0"0,-34 0 0,3-2 0,-20 1 0,17-1 0,-2 2 0,2-1 0,8 1 0,-9-2 0,8-1 0,-6-2 0,-6 2 0,-4-1 0,-3 4 0,3-2 0,11 2 0,4 0 0,1 0 0,-3 0 0,-8 2 0,-4-2 0,2 2 0,-5-2 0,16-2 0,-5 1 0,4-1 0,-9 0 0,-7 0 0,1 0 0,6 0 0,3 0 0,3 1 0,-3-1 0,4 2 0,-6 0 0,6 0 0,-14-2 0,5 2 0,-3-2 0,6 2 0,2 2 0,2-1 0,-7 1 0,-4-2 0,5 0 0,-3 0 0,4-2 0,-3 1 0,-1-1 0,-1 2 0,3 0 0,1 0 0,-5 0 0,4 2 0,-3-1 0,-76-6 0,23 3 0,-12-2 0,-4 1 0,-18 3 0,-2-3 0,-5 2 0,14-2 0,11 6 0,22-3 0,3 3 0,12-1 0,-6-2 0,-1 6 0,-6-4 0,-11 2 0,5-4 0,5 0 0,16 0 0,9 0 0,-14 0 0,7 0 0,-10 0 0,9-2 0,6 2 0,-13-2 0,7 2 0,-6 0 0,6 0 0,0-2 0,-2 2 0,2-2 0,-2 0 0,1 0 0,-2-2 0,-2-1 0,7 3 0,54-5 0,-2 0 0,46 0 0,-7 2 0,3 8 0,-3-2 0,-16 2 0,-14-3 0,-9 0 0,4 2 0,-8 1 0,2-2 0,-14 0 0,2-3 0,-12 2 0,5 0 0,-7 0 0,14 0 0,-6 0 0,-1 0 0,2 0 0,-11 0 0,17 0 0,-10 0 0,8 1 0,-12 0 0,2 1 0,2-1 0,6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0:34:15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0 418 16383,'55'0'0,"-11"0"0,-7 0 0,-14 0 0,14 0 0,-6 0 0,0 0 0,6 6 0,-13 0 0,13 1 0,4 3 0,27 2 0,-13-3 0,3 6 0,-29-14 0,-7 9 0,-1-9 0,1 9 0,-1-9 0,1 4 0,-6-5 0,4 4 0,-4-2 0,0 2 0,4-4 0,-4 0 0,0 0 0,8 5 0,-13-4 0,7 4 0,1-5 0,-8 0 0,17 0 0,-17 0 0,7 0 0,-1 0 0,-7 0 0,10 0 0,-4 0 0,-2 0 0,4 0 0,-2 0 0,-2 0 0,10 0 0,-13 0 0,7 0 0,-1 0 0,-7 0 0,11 0 0,-8 0 0,3 0 0,-1-3 0,-29-22 0,5 11 0,-34-24 0,19 26 0,-23-11 0,21 10 0,-13-3 0,23 6 0,-4-1 0,9 2 0,-9-2 0,14 2 0,-14-1 0,14-3 0,-8 2 0,1-6 0,3 8 0,-3-4 0,1 0 0,1-2 0,-2 0 0,3 1 0,1 5 0,-9-10 0,7 8 0,-14-8 0,15 10 0,-10-2 0,10 6 0,-11-5 0,1 9 0,-2-4 0,-4 5 0,4 0 0,0 0 0,1 0 0,-1 0 0,0 0 0,0 5 0,-7 2 0,5 9 0,-5-3 0,7 2 0,-7 3 0,5-6 0,-5 6 0,7-3 0,0-3 0,1 4 0,-1-5 0,0-1 0,0 1 0,1 5 0,-1-4 0,6 2 0,-4-3 0,8 4 0,-2-4 0,4 3 0,1-5 0,-1 5 0,5 0 0,0 7 0,1-7 0,4 6 0,-4-6 0,4 7 0,0-7 0,0 5 0,0-6 0,3 5 0,6-1 0,7-7 0,3-2 0,-3-5 0,4-2 0,-9 3 0,9 1 0,-6 0 0,7 1 0,-7 2 0,0-4 0,5 5 0,-8 0 0,7-1 0,-3 2 0,-5-1 0,14 2 0,-7-6 0,2 3 0,2-7 0,-11 3 0,10-4 0,-4 0 0,6 0 0,-1 0 0,-5 0 0,4 0 0,-4 0 0,6 0 0,-6 0 0,4 0 0,-4-5 0,13 4 0,-5-9 0,5 9 0,0-4 0,-5 0 0,13 4 0,-14-4 0,7 1 0,-1 2 0,-6-2 0,7-1 0,-9 4 0,1-9 0,-6 9 0,4-9 0,-10 5 0,10-6 0,-9 2 0,3-1 0,-1-2 0,-4 2 0,4-3 0,-8-5 0,-2 6 0,1-16 0,-3 17 0,3-7 0,-4 3 0,0 1 0,0-11 0,0 9 0,0-2 0,0-1 0,0 8 0,0-13 0,0 14 0,-9-15 0,3 14 0,-7-7 0,4 9 0,-6-1 0,5 1 0,-14-2 0,12 2 0,-6 3 0,3-2 0,5 6 0,-14-6 0,7 7 0,-3-3 0,0 4 0,10 0 0,-15 0 0,14 0 0,-13 0 0,14 0 0,-11 0 0,7 0 0,-2 0 0,-2 0 0,4 0 0,-8 0 0,8 0 0,-10 0 0,13 0 0,-13 0 0,13 0 0,-9 0 0,6 0 0,-7 0 0,6 0 0,-5 0 0,0 0 0,-3 0 0,3 0 0,0 0 0,10 4 0,-10 2 0,4 3 0,-6 2 0,6-1 0,-5 5 0,11-4 0,-10 4 0,10-6 0,-10 6 0,3-4 0,2 4 0,-6-5 0,11-1 0,-10 7 0,9-6 0,-9 10 0,10-10 0,-11 5 0,11-6 0,-5 7 0,6-6 0,-1 4 0,1-1 0,4 0 0,1 5 0,4-1 0,0-3 0,0 2 0,0-3 0,0 4 0,4 0 0,3-5 0,6 0 0,0-3 0,3-4 0,-3 2 0,4-2 0,0 3 0,-4-3 0,2-2 0,-2 1 0,4-3 0,1 3 0,-5-4 0,4 0 0,2 0 0,2 0 0,4 0 0,-3 0 0,-1 0 0,1 0 0,0 0 0,-1 0 0,1-5 0,0 4 0,-6-4 0,4 5 0,-4-5 0,5 4 0,1-4 0,0 1 0,-1 2 0,1-3 0,-6 5 0,4-4 0,-4 2 0,5-2 0,-5 4 0,4-5 0,-4 4 0,6-9 0,-6 5 0,4-6 0,-10 6 0,5-4 0,-1 3 0,-4-3 0,9-4 0,-10 3 0,4-3 0,-1 0 0,-2 3 0,4-12 0,-9 11 0,-1-8 0,0 3 0,-3 5 0,3-10 0,-4 7 0,0-5 0,0 5 0,0-5 0,0 6 0,0-5 0,0 0 0,0 5 0,0-4 0,0 3 0,0-4 0,0 1 0,0 3 0,-4-3 0,3 4 0,-3-7 0,0 6 0,3-4 0,-7-2 0,6 5 0,-2-3 0,-4 5 0,2 3 0,-11-3 0,2 3 0,0 1 0,1 4 0,-1-4 0,1 4 0,-7-1 0,7 2 0,-11 4 0,14 0 0,-13 0 0,14 0 0,-11 0 0,7 0 0,-2 0 0,-4 7 0,14 3 0,-6 13 0,12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0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9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7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3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2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urhamARC/Intermediate-Python/blob/main/exercises/intermediate_python_exercise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DurhamARC/Intermediate-Python/blob/main/exercises/intermediate_python_exercises_solutions.ipynb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Mark Turner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March 10, 2022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cont.: Semantics of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66379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Simple to grab object in list if you know where it sits: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  <a:r>
              <a:rPr lang="en-US" dirty="0"/>
              <a:t> to grab a range defined subsection of the list (slicing):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3F2DB5-8AE8-4345-97E9-61A81D9F2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58" y="1361752"/>
            <a:ext cx="4244268" cy="6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71ED4-02BE-8945-AB23-222F4F5E1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34" y="2732462"/>
            <a:ext cx="4764552" cy="1980853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F8DAFDC6-2221-8141-908A-F0559B52AEDB}"/>
              </a:ext>
            </a:extLst>
          </p:cNvPr>
          <p:cNvSpPr/>
          <p:nvPr/>
        </p:nvSpPr>
        <p:spPr>
          <a:xfrm>
            <a:off x="5441242" y="2313421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- the </a:t>
            </a:r>
            <a:r>
              <a:rPr lang="en-US" b="1" i="1" dirty="0"/>
              <a:t>:stop </a:t>
            </a:r>
            <a:r>
              <a:rPr lang="en-US" dirty="0"/>
              <a:t>value represents the first value not in the slice</a:t>
            </a:r>
          </a:p>
        </p:txBody>
      </p:sp>
    </p:spTree>
    <p:extLst>
      <p:ext uri="{BB962C8B-B14F-4D97-AF65-F5344CB8AC3E}">
        <p14:creationId xmlns:p14="http://schemas.microsoft.com/office/powerpoint/2010/main" val="18478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(c):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925" y="1098715"/>
            <a:ext cx="5702678" cy="2358707"/>
          </a:xfrm>
        </p:spPr>
        <p:txBody>
          <a:bodyPr/>
          <a:lstStyle/>
          <a:p>
            <a:pPr lvl="1"/>
            <a:r>
              <a:rPr lang="en-US" dirty="0"/>
              <a:t>Principle of </a:t>
            </a:r>
            <a:r>
              <a:rPr lang="en-US" b="1" dirty="0"/>
              <a:t>encapsulation</a:t>
            </a:r>
          </a:p>
          <a:p>
            <a:pPr lvl="2"/>
            <a:r>
              <a:rPr lang="en-US" dirty="0"/>
              <a:t>Enable maintainability and readability alongside complexity</a:t>
            </a:r>
          </a:p>
          <a:p>
            <a:pPr lvl="1"/>
            <a:r>
              <a:rPr lang="en-US" b="1" dirty="0"/>
              <a:t>Reusable</a:t>
            </a:r>
            <a:r>
              <a:rPr lang="en-US" dirty="0"/>
              <a:t> code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def</a:t>
            </a:r>
            <a:r>
              <a:rPr lang="en-US" dirty="0"/>
              <a:t> statement </a:t>
            </a:r>
          </a:p>
          <a:p>
            <a:pPr lvl="1"/>
            <a:r>
              <a:rPr lang="en-US" dirty="0"/>
              <a:t>The importance of indentation</a:t>
            </a:r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return </a:t>
            </a:r>
            <a:r>
              <a:rPr lang="en-US" dirty="0"/>
              <a:t>statement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1590B22-26F5-7449-B2F9-28A322EE06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03" y="2945360"/>
            <a:ext cx="3657600" cy="170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14:cNvPr>
              <p14:cNvContentPartPr/>
              <p14:nvPr/>
            </p14:nvContentPartPr>
            <p14:xfrm>
              <a:off x="4472718" y="3397816"/>
              <a:ext cx="433440" cy="3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718" y="3290176"/>
                <a:ext cx="541080" cy="24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CC44B-EDE8-1244-B999-9B47253E0D21}"/>
              </a:ext>
            </a:extLst>
          </p:cNvPr>
          <p:cNvCxnSpPr/>
          <p:nvPr/>
        </p:nvCxnSpPr>
        <p:spPr>
          <a:xfrm>
            <a:off x="7203989" y="2483708"/>
            <a:ext cx="0" cy="4616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06864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for non-keyworded variables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kwargs</a:t>
            </a:r>
            <a:r>
              <a:rPr lang="en-US" dirty="0"/>
              <a:t> for keyworded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CF4F8E56-DE42-3142-A68A-4796441C647A}"/>
              </a:ext>
            </a:extLst>
          </p:cNvPr>
          <p:cNvSpPr/>
          <p:nvPr/>
        </p:nvSpPr>
        <p:spPr>
          <a:xfrm>
            <a:off x="5922282" y="435913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Notice: python functions can initialize multiple variables upon 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7A494-49A9-7041-BF0B-8CD06353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8" y="1943123"/>
            <a:ext cx="4125332" cy="1659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EF9E0-98DC-154B-98BA-A625A8AC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34" y="3509061"/>
            <a:ext cx="5102148" cy="15237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4F739F-AEDB-A94A-B218-90D55C331258}"/>
              </a:ext>
            </a:extLst>
          </p:cNvPr>
          <p:cNvCxnSpPr>
            <a:stCxn id="17" idx="1"/>
          </p:cNvCxnSpPr>
          <p:nvPr/>
        </p:nvCxnSpPr>
        <p:spPr>
          <a:xfrm flipH="1">
            <a:off x="6646127" y="2320893"/>
            <a:ext cx="747508" cy="147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49761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Ternary expressions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comprehension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Inbuilt functions that come with list</a:t>
            </a:r>
          </a:p>
          <a:p>
            <a:pPr lvl="2"/>
            <a:r>
              <a:rPr lang="en-US" dirty="0"/>
              <a:t>(We’ll see more in the next slide)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C20B1-78C0-244F-A2BE-72BB639E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92" y="3437869"/>
            <a:ext cx="2746743" cy="1047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F43E0-179C-B04D-B740-CB53FE013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892" y="2318262"/>
            <a:ext cx="5100089" cy="679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1CCF3-C52A-9B44-9A38-6CD65C988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92" y="932004"/>
            <a:ext cx="3513397" cy="6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E4EC59-5DC2-7446-AA87-0971BC82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90" y="156613"/>
            <a:ext cx="3738230" cy="468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inbuilt list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02C981-44EC-0E49-98E3-53EE2EE0F8BF}"/>
              </a:ext>
            </a:extLst>
          </p:cNvPr>
          <p:cNvSpPr txBox="1">
            <a:spLocks/>
          </p:cNvSpPr>
          <p:nvPr/>
        </p:nvSpPr>
        <p:spPr>
          <a:xfrm>
            <a:off x="621553" y="1224708"/>
            <a:ext cx="3776631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D9B083-447C-E04D-9A7E-6A81F60822CD}"/>
              </a:ext>
            </a:extLst>
          </p:cNvPr>
          <p:cNvSpPr txBox="1">
            <a:spLocks/>
          </p:cNvSpPr>
          <p:nvPr/>
        </p:nvSpPr>
        <p:spPr>
          <a:xfrm>
            <a:off x="186656" y="1023224"/>
            <a:ext cx="4095413" cy="3338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Inserting an element</a:t>
            </a:r>
          </a:p>
          <a:p>
            <a:pPr lvl="1"/>
            <a:r>
              <a:rPr lang="en-US" dirty="0"/>
              <a:t>Reversing </a:t>
            </a:r>
          </a:p>
          <a:p>
            <a:pPr lvl="2"/>
            <a:r>
              <a:rPr lang="en-US" dirty="0"/>
              <a:t>Note: </a:t>
            </a:r>
            <a:r>
              <a:rPr lang="en-US" i="1" dirty="0"/>
              <a:t>reversed()</a:t>
            </a:r>
            <a:r>
              <a:rPr lang="en-US" dirty="0"/>
              <a:t> returns a ‘reverse iterator’ that then needs to be turned back into a list with </a:t>
            </a:r>
            <a:r>
              <a:rPr lang="en-US" i="1" dirty="0"/>
              <a:t>list()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Emptying</a:t>
            </a:r>
          </a:p>
          <a:p>
            <a:pPr lvl="1"/>
            <a:r>
              <a:rPr lang="en-US" dirty="0"/>
              <a:t>Removing duplicates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5144B0-5B83-A549-8BB2-6E39CB15B999}"/>
              </a:ext>
            </a:extLst>
          </p:cNvPr>
          <p:cNvCxnSpPr/>
          <p:nvPr/>
        </p:nvCxnSpPr>
        <p:spPr>
          <a:xfrm flipV="1">
            <a:off x="2575933" y="702526"/>
            <a:ext cx="2086564" cy="45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D3919-B705-3C4C-8AC8-445C6628B280}"/>
              </a:ext>
            </a:extLst>
          </p:cNvPr>
          <p:cNvCxnSpPr>
            <a:cxnSpLocks/>
          </p:cNvCxnSpPr>
          <p:nvPr/>
        </p:nvCxnSpPr>
        <p:spPr>
          <a:xfrm>
            <a:off x="1561171" y="1537474"/>
            <a:ext cx="3088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40F9BD-6E36-2340-AE19-915B5245FC1A}"/>
              </a:ext>
            </a:extLst>
          </p:cNvPr>
          <p:cNvCxnSpPr>
            <a:cxnSpLocks/>
          </p:cNvCxnSpPr>
          <p:nvPr/>
        </p:nvCxnSpPr>
        <p:spPr>
          <a:xfrm flipV="1">
            <a:off x="1232631" y="2386362"/>
            <a:ext cx="3429866" cy="89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E7A7-096D-B043-8D11-A60A9D4BFBCA}"/>
              </a:ext>
            </a:extLst>
          </p:cNvPr>
          <p:cNvCxnSpPr>
            <a:cxnSpLocks/>
          </p:cNvCxnSpPr>
          <p:nvPr/>
        </p:nvCxnSpPr>
        <p:spPr>
          <a:xfrm flipV="1">
            <a:off x="1561171" y="3076344"/>
            <a:ext cx="3429866" cy="52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BC847-23E3-E142-A97C-19A7363220CA}"/>
              </a:ext>
            </a:extLst>
          </p:cNvPr>
          <p:cNvCxnSpPr>
            <a:cxnSpLocks/>
          </p:cNvCxnSpPr>
          <p:nvPr/>
        </p:nvCxnSpPr>
        <p:spPr>
          <a:xfrm>
            <a:off x="1561171" y="3975835"/>
            <a:ext cx="3085140" cy="130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8F3C1-1B1F-4848-A261-CAC14D3862DA}"/>
              </a:ext>
            </a:extLst>
          </p:cNvPr>
          <p:cNvCxnSpPr>
            <a:cxnSpLocks/>
          </p:cNvCxnSpPr>
          <p:nvPr/>
        </p:nvCxnSpPr>
        <p:spPr>
          <a:xfrm>
            <a:off x="2631688" y="4334067"/>
            <a:ext cx="2014623" cy="40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Some of these functions actively modified our list while others returned a copy of the modified list, leaving the original list untouched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5A63AB7C-D3AE-964A-BEB6-02B4730D8CE6}"/>
              </a:ext>
            </a:extLst>
          </p:cNvPr>
          <p:cNvSpPr/>
          <p:nvPr/>
        </p:nvSpPr>
        <p:spPr>
          <a:xfrm>
            <a:off x="5843240" y="277484"/>
            <a:ext cx="192892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</a:p>
          <a:p>
            <a:pPr algn="ctr"/>
            <a:r>
              <a:rPr lang="en-US" dirty="0"/>
              <a:t>L.empty()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C3C48-903D-F146-90AC-31921B8A851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952613" y="706109"/>
            <a:ext cx="896610" cy="51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9ACE0-571F-9741-BF17-54D518BA2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93" y="2172588"/>
            <a:ext cx="3254687" cy="28366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So, to reverse our list permanently with </a:t>
            </a:r>
            <a:r>
              <a:rPr lang="en-US" i="1" dirty="0"/>
              <a:t>reversed()</a:t>
            </a:r>
            <a:r>
              <a:rPr lang="en-US" dirty="0"/>
              <a:t> we must use assignment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All </a:t>
            </a:r>
            <a:r>
              <a:rPr lang="en-US" i="1" dirty="0"/>
              <a:t>reversed()</a:t>
            </a:r>
            <a:r>
              <a:rPr lang="en-US" dirty="0"/>
              <a:t> does is return a reverse iterator!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14:cNvPr>
              <p14:cNvContentPartPr/>
              <p14:nvPr/>
            </p14:nvContentPartPr>
            <p14:xfrm>
              <a:off x="4897633" y="3920584"/>
              <a:ext cx="448560" cy="258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33" y="3812584"/>
                <a:ext cx="55620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still…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To avoid the explicit copy and assignment operations (potentially expensive) use </a:t>
            </a:r>
            <a:r>
              <a:rPr lang="en-US" i="1" dirty="0"/>
              <a:t>reverse()</a:t>
            </a:r>
            <a:r>
              <a:rPr lang="en-US" dirty="0"/>
              <a:t> instead of </a:t>
            </a:r>
            <a:r>
              <a:rPr lang="en-US" i="1" dirty="0"/>
              <a:t>reversed()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Unlike </a:t>
            </a:r>
            <a:r>
              <a:rPr lang="en-US" i="1" dirty="0"/>
              <a:t>reversed()</a:t>
            </a:r>
            <a:r>
              <a:rPr lang="en-US" dirty="0"/>
              <a:t>, </a:t>
            </a:r>
            <a:r>
              <a:rPr lang="en-US" i="1" dirty="0"/>
              <a:t>reverse()</a:t>
            </a:r>
            <a:r>
              <a:rPr lang="en-US" dirty="0"/>
              <a:t> is a member function of the list itself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No single way is right: coding is about making good choices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D8C94-1042-654C-AF4C-3DB98C4A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381" y="2615854"/>
            <a:ext cx="3949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(c):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806864"/>
            <a:ext cx="7152341" cy="1347042"/>
          </a:xfrm>
        </p:spPr>
        <p:txBody>
          <a:bodyPr/>
          <a:lstStyle/>
          <a:p>
            <a:pPr lvl="1"/>
            <a:r>
              <a:rPr lang="en-GB" dirty="0"/>
              <a:t>Lambdas (sometimes anonymous functions) are one-line functions.</a:t>
            </a:r>
          </a:p>
          <a:p>
            <a:pPr lvl="1"/>
            <a:r>
              <a:rPr lang="en-GB" dirty="0"/>
              <a:t>Useful when you </a:t>
            </a:r>
            <a:r>
              <a:rPr lang="en-GB" b="1" dirty="0"/>
              <a:t>don’t want to use a function twice </a:t>
            </a:r>
          </a:p>
          <a:p>
            <a:pPr lvl="1"/>
            <a:r>
              <a:rPr lang="en-GB" dirty="0"/>
              <a:t>Blueprint:		lambda </a:t>
            </a:r>
            <a:r>
              <a:rPr lang="en-GB" i="1" dirty="0"/>
              <a:t>arguments</a:t>
            </a:r>
            <a:r>
              <a:rPr lang="en-GB" dirty="0"/>
              <a:t> : </a:t>
            </a:r>
            <a:r>
              <a:rPr lang="en-GB" i="1" dirty="0"/>
              <a:t>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Lambdas can be used to </a:t>
            </a:r>
            <a:r>
              <a:rPr lang="en-GB" b="1" dirty="0"/>
              <a:t>pass around functionality </a:t>
            </a:r>
            <a:r>
              <a:rPr lang="en-GB" dirty="0"/>
              <a:t>as we will see next…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5A3060-D311-E849-9D0B-FD23F4A4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22" y="2726053"/>
            <a:ext cx="39370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A4A6B-9DC4-A64A-ADC3-2D999F0A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8" y="2730235"/>
            <a:ext cx="3937000" cy="9906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C070A0F-3720-6B41-8DD0-739B5D800B58}"/>
              </a:ext>
            </a:extLst>
          </p:cNvPr>
          <p:cNvSpPr/>
          <p:nvPr/>
        </p:nvSpPr>
        <p:spPr>
          <a:xfrm rot="16200000">
            <a:off x="2991119" y="1624047"/>
            <a:ext cx="312789" cy="20027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D6F33E-9267-F247-8552-07D0D2668843}"/>
              </a:ext>
            </a:extLst>
          </p:cNvPr>
          <p:cNvCxnSpPr>
            <a:cxnSpLocks/>
          </p:cNvCxnSpPr>
          <p:nvPr/>
        </p:nvCxnSpPr>
        <p:spPr>
          <a:xfrm>
            <a:off x="3147513" y="2386361"/>
            <a:ext cx="2796087" cy="339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loud 19">
            <a:extLst>
              <a:ext uri="{FF2B5EF4-FFF2-40B4-BE49-F238E27FC236}">
                <a16:creationId xmlns:a16="http://schemas.microsoft.com/office/drawing/2014/main" id="{60C68F5A-ADF9-E64F-91E9-5D8DE2002451}"/>
              </a:ext>
            </a:extLst>
          </p:cNvPr>
          <p:cNvSpPr/>
          <p:nvPr/>
        </p:nvSpPr>
        <p:spPr>
          <a:xfrm>
            <a:off x="4118871" y="2214260"/>
            <a:ext cx="1757820" cy="4853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Functionally equivalent to</a:t>
            </a:r>
          </a:p>
        </p:txBody>
      </p:sp>
    </p:spTree>
    <p:extLst>
      <p:ext uri="{BB962C8B-B14F-4D97-AF65-F5344CB8AC3E}">
        <p14:creationId xmlns:p14="http://schemas.microsoft.com/office/powerpoint/2010/main" val="3068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6071686" cy="1347042"/>
          </a:xfrm>
        </p:spPr>
        <p:txBody>
          <a:bodyPr/>
          <a:lstStyle/>
          <a:p>
            <a:pPr lvl="1"/>
            <a:r>
              <a:rPr lang="en-GB" dirty="0"/>
              <a:t>Map applies a function to all the items in a </a:t>
            </a:r>
            <a:r>
              <a:rPr lang="en-GB" i="1" dirty="0" err="1"/>
              <a:t>list_of_inputs</a:t>
            </a:r>
            <a:r>
              <a:rPr lang="en-GB" dirty="0"/>
              <a:t>.</a:t>
            </a:r>
          </a:p>
          <a:p>
            <a:pPr lvl="2"/>
            <a:r>
              <a:rPr lang="en-GB" b="1" dirty="0"/>
              <a:t>map(</a:t>
            </a:r>
            <a:r>
              <a:rPr lang="en-GB" b="1" dirty="0" err="1"/>
              <a:t>function_to_apply</a:t>
            </a:r>
            <a:r>
              <a:rPr lang="en-GB" b="1" dirty="0"/>
              <a:t>, </a:t>
            </a:r>
            <a:r>
              <a:rPr lang="en-GB" b="1" dirty="0" err="1"/>
              <a:t>list_of_inputs</a:t>
            </a:r>
            <a:r>
              <a:rPr lang="en-GB" b="1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Where previously we would write: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Now this can be simplified to: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B8C4B-A649-C94D-BA36-00705D7F1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63864"/>
            <a:ext cx="3795439" cy="1347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F25A7-EA37-364B-A73A-8C3DA824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14034"/>
            <a:ext cx="3634509" cy="42997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19EB887-9CFB-C943-8DD2-FC605133082E}"/>
              </a:ext>
            </a:extLst>
          </p:cNvPr>
          <p:cNvSpPr/>
          <p:nvPr/>
        </p:nvSpPr>
        <p:spPr>
          <a:xfrm>
            <a:off x="4337825" y="1763864"/>
            <a:ext cx="234176" cy="13470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5702678" cy="1347042"/>
          </a:xfrm>
        </p:spPr>
        <p:txBody>
          <a:bodyPr/>
          <a:lstStyle/>
          <a:p>
            <a:pPr lvl="1"/>
            <a:r>
              <a:rPr lang="en-GB" b="1" dirty="0"/>
              <a:t>Filter</a:t>
            </a:r>
            <a:r>
              <a:rPr lang="en-GB" dirty="0"/>
              <a:t> creates a list of elements for which a function returns true: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Equiv. non-lambda expression:</a:t>
            </a:r>
          </a:p>
          <a:p>
            <a:pPr lvl="2"/>
            <a:endParaRPr lang="en-GB" dirty="0"/>
          </a:p>
          <a:p>
            <a:pPr marL="288000" lvl="2" indent="0">
              <a:buNone/>
            </a:pPr>
            <a:endParaRPr lang="en-GB" dirty="0"/>
          </a:p>
          <a:p>
            <a:pPr lvl="2"/>
            <a:endParaRPr lang="en-GB" b="1" dirty="0"/>
          </a:p>
          <a:p>
            <a:pPr lvl="2"/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C3B58F-2375-A247-AA7A-A4F684A8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697" y="1478164"/>
            <a:ext cx="5702678" cy="1060963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B46650F-5949-824C-B7B8-181DD55844A3}"/>
              </a:ext>
            </a:extLst>
          </p:cNvPr>
          <p:cNvSpPr/>
          <p:nvPr/>
        </p:nvSpPr>
        <p:spPr>
          <a:xfrm rot="16200000">
            <a:off x="5587777" y="1390756"/>
            <a:ext cx="241979" cy="14339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2058C1-49BA-0548-BA56-C1BA36CC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697" y="3129281"/>
            <a:ext cx="4091161" cy="17368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C4B8A-15AA-FB41-83B4-8A9562DE6D5F}"/>
              </a:ext>
            </a:extLst>
          </p:cNvPr>
          <p:cNvCxnSpPr>
            <a:endCxn id="16" idx="0"/>
          </p:cNvCxnSpPr>
          <p:nvPr/>
        </p:nvCxnSpPr>
        <p:spPr>
          <a:xfrm flipH="1">
            <a:off x="4197278" y="2327564"/>
            <a:ext cx="1538504" cy="801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43257"/>
            <a:ext cx="7520331" cy="1347042"/>
          </a:xfrm>
        </p:spPr>
        <p:txBody>
          <a:bodyPr/>
          <a:lstStyle/>
          <a:p>
            <a:pPr lvl="1"/>
            <a:r>
              <a:rPr lang="en-US" dirty="0"/>
              <a:t>Thank you for joining!</a:t>
            </a:r>
          </a:p>
          <a:p>
            <a:pPr lvl="1"/>
            <a:r>
              <a:rPr lang="en-US" dirty="0"/>
              <a:t>2-hour course (10am-12pm); break for 10 minutes around 11am</a:t>
            </a:r>
          </a:p>
          <a:p>
            <a:pPr lvl="1"/>
            <a:r>
              <a:rPr lang="en-US" dirty="0"/>
              <a:t>Mute when not talking, but 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Introductions (post in the chat)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to the exercises for today: </a:t>
            </a:r>
            <a:r>
              <a:rPr lang="en-GB" u="sng" dirty="0">
                <a:hlinkClick r:id="rId3"/>
              </a:rPr>
              <a:t>https://colab.research.google.com/github/DurhamARC/Intermediate-Python/blob/main/exercises/intermediate_python_exercises.ipynb</a:t>
            </a:r>
            <a:endParaRPr lang="en-GB" u="sng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614107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Adjusting case</a:t>
            </a:r>
          </a:p>
          <a:p>
            <a:pPr lvl="1"/>
            <a:r>
              <a:rPr lang="en-US" dirty="0"/>
              <a:t>Formatting strings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None of these functions modify the original string. Instead, they return a </a:t>
            </a:r>
            <a:r>
              <a:rPr lang="en-US" b="1" dirty="0"/>
              <a:t>copy</a:t>
            </a:r>
            <a:r>
              <a:rPr lang="en-US" dirty="0"/>
              <a:t>. Modification requires assignment.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7DB14F-4957-9F44-8285-BEB01D93E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14512"/>
            <a:ext cx="4476661" cy="1989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7E35-314C-E84F-9965-9792DFE7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06559"/>
            <a:ext cx="2195945" cy="13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3667814" cy="2380063"/>
          </a:xfrm>
        </p:spPr>
        <p:txBody>
          <a:bodyPr/>
          <a:lstStyle/>
          <a:p>
            <a:pPr lvl="1"/>
            <a:r>
              <a:rPr lang="en-US" i="1" dirty="0"/>
              <a:t>find()</a:t>
            </a:r>
            <a:r>
              <a:rPr lang="en-US" dirty="0"/>
              <a:t>: return index of a substring</a:t>
            </a:r>
          </a:p>
          <a:p>
            <a:pPr lvl="2"/>
            <a:r>
              <a:rPr lang="en-US" dirty="0"/>
              <a:t>Returns -1 if substring not found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Querying the existence of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Replacing, splitting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3E903-1D8E-684F-81DE-523920E8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409" y="798025"/>
            <a:ext cx="3966787" cy="34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876913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Index() is similar to find()</a:t>
            </a:r>
          </a:p>
          <a:p>
            <a:pPr lvl="2"/>
            <a:r>
              <a:rPr lang="en-US" dirty="0"/>
              <a:t>Returns index of substring</a:t>
            </a:r>
          </a:p>
          <a:p>
            <a:pPr lvl="2"/>
            <a:r>
              <a:rPr lang="en-US" dirty="0"/>
              <a:t>However, unlike find(), index() raises a </a:t>
            </a:r>
            <a:r>
              <a:rPr lang="en-US" dirty="0" err="1"/>
              <a:t>ValueError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 when substring not found</a:t>
            </a:r>
          </a:p>
          <a:p>
            <a:pPr lvl="2"/>
            <a:r>
              <a:rPr lang="en-US" dirty="0"/>
              <a:t>Used alongside </a:t>
            </a:r>
            <a:r>
              <a:rPr lang="en-US" b="1" dirty="0"/>
              <a:t>exception handling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F12CF6-87CF-5C41-8760-1B6763B9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38" y="2749078"/>
            <a:ext cx="5044324" cy="2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1088785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The canonical way to search a string (if not interested in the index) is very simple:</a:t>
            </a:r>
            <a:endParaRPr lang="en-US" b="1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FDF84-D13C-6D47-8B78-61926C77B3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98"/>
          <a:stretch/>
        </p:blipFill>
        <p:spPr>
          <a:xfrm>
            <a:off x="1179552" y="2148004"/>
            <a:ext cx="6784895" cy="19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2691834" cy="2380063"/>
          </a:xfrm>
        </p:spPr>
        <p:txBody>
          <a:bodyPr/>
          <a:lstStyle/>
          <a:p>
            <a:pPr lvl="1"/>
            <a:r>
              <a:rPr lang="en-US" dirty="0"/>
              <a:t>F-strings</a:t>
            </a:r>
          </a:p>
          <a:p>
            <a:pPr lvl="2"/>
            <a:r>
              <a:rPr lang="en-GB" dirty="0"/>
              <a:t>F-strings provide a way to embed expressions inside string literals, using a minimal syntax</a:t>
            </a:r>
          </a:p>
          <a:p>
            <a:pPr lvl="2"/>
            <a:r>
              <a:rPr lang="en-GB" dirty="0"/>
              <a:t>The expressions are evaluated at runtime and replaced with their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3E97F2-B282-614B-BB1D-ED513058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13" y="781859"/>
            <a:ext cx="4746569" cy="897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7E93B-697D-ED4F-A777-086DA389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93" y="2040845"/>
            <a:ext cx="4484991" cy="1755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56D30-A8E1-504A-961E-BB5394AF6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92" y="4215909"/>
            <a:ext cx="3117275" cy="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0741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Introduction to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28948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9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Loading modules: the </a:t>
            </a:r>
            <a:r>
              <a:rPr lang="en-US" b="1" i="1" dirty="0"/>
              <a:t>import</a:t>
            </a:r>
            <a:r>
              <a:rPr lang="en-US" dirty="0"/>
              <a:t> statement</a:t>
            </a:r>
          </a:p>
          <a:p>
            <a:pPr lvl="2"/>
            <a:r>
              <a:rPr lang="en-US" dirty="0"/>
              <a:t>Explicit module import</a:t>
            </a:r>
          </a:p>
          <a:p>
            <a:pPr lvl="2"/>
            <a:r>
              <a:rPr lang="en-US" dirty="0"/>
              <a:t>Explicit module import by alias</a:t>
            </a:r>
          </a:p>
          <a:p>
            <a:pPr lvl="2"/>
            <a:r>
              <a:rPr lang="en-US" dirty="0"/>
              <a:t>Explicit import of module content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2B65034-60E7-A34E-862B-4186B20FD147}"/>
              </a:ext>
            </a:extLst>
          </p:cNvPr>
          <p:cNvSpPr/>
          <p:nvPr/>
        </p:nvSpPr>
        <p:spPr>
          <a:xfrm>
            <a:off x="6936059" y="85027"/>
            <a:ext cx="215588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40CD4-AA20-C74C-B608-51521662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87" y="1518961"/>
            <a:ext cx="3479800" cy="26289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991AA3-AADF-E74C-B7A4-0C6E2C031BD5}"/>
              </a:ext>
            </a:extLst>
          </p:cNvPr>
          <p:cNvSpPr/>
          <p:nvPr/>
        </p:nvSpPr>
        <p:spPr>
          <a:xfrm rot="21096056">
            <a:off x="3420048" y="1736772"/>
            <a:ext cx="1494074" cy="191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2199A1-41C7-3242-8C48-6E79DE6D9B43}"/>
              </a:ext>
            </a:extLst>
          </p:cNvPr>
          <p:cNvSpPr/>
          <p:nvPr/>
        </p:nvSpPr>
        <p:spPr>
          <a:xfrm rot="999832">
            <a:off x="4099720" y="2451609"/>
            <a:ext cx="810120" cy="18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08E3D1-8EEE-E74C-B61B-F07EE7BC8F69}"/>
              </a:ext>
            </a:extLst>
          </p:cNvPr>
          <p:cNvSpPr/>
          <p:nvPr/>
        </p:nvSpPr>
        <p:spPr>
          <a:xfrm rot="1814721" flipV="1">
            <a:off x="3455252" y="3111465"/>
            <a:ext cx="1496176" cy="214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modules in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8"/>
            <a:ext cx="5359760" cy="3273247"/>
          </a:xfrm>
        </p:spPr>
        <p:txBody>
          <a:bodyPr/>
          <a:lstStyle/>
          <a:p>
            <a:pPr lvl="1"/>
            <a:r>
              <a:rPr lang="en-US" dirty="0"/>
              <a:t>Tools for interfacing with the operating system: 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57056B-2C37-CA49-8939-19933A3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02" y="1821565"/>
            <a:ext cx="6368740" cy="254943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2EE12273-1BDC-6C45-9211-543522176509}"/>
              </a:ext>
            </a:extLst>
          </p:cNvPr>
          <p:cNvSpPr/>
          <p:nvPr/>
        </p:nvSpPr>
        <p:spPr>
          <a:xfrm>
            <a:off x="5456426" y="3525931"/>
            <a:ext cx="2702298" cy="15319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useful when processing multiple data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17D73-65C1-794C-8098-52170BEAA875}"/>
              </a:ext>
            </a:extLst>
          </p:cNvPr>
          <p:cNvCxnSpPr>
            <a:cxnSpLocks/>
          </p:cNvCxnSpPr>
          <p:nvPr/>
        </p:nvCxnSpPr>
        <p:spPr>
          <a:xfrm flipV="1">
            <a:off x="4885301" y="1616927"/>
            <a:ext cx="1922274" cy="6760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EF3C2E1C-F577-1044-8BC3-4418A4B346B0}"/>
              </a:ext>
            </a:extLst>
          </p:cNvPr>
          <p:cNvSpPr/>
          <p:nvPr/>
        </p:nvSpPr>
        <p:spPr>
          <a:xfrm>
            <a:off x="6791094" y="1088362"/>
            <a:ext cx="1922274" cy="67600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Facilitates portability</a:t>
            </a:r>
          </a:p>
        </p:txBody>
      </p:sp>
    </p:spTree>
    <p:extLst>
      <p:ext uri="{BB962C8B-B14F-4D97-AF65-F5344CB8AC3E}">
        <p14:creationId xmlns:p14="http://schemas.microsoft.com/office/powerpoint/2010/main" val="11851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931029"/>
            <a:ext cx="7286156" cy="1347042"/>
          </a:xfrm>
        </p:spPr>
        <p:txBody>
          <a:bodyPr/>
          <a:lstStyle/>
          <a:p>
            <a:pPr lvl="1"/>
            <a:r>
              <a:rPr lang="en-US" dirty="0"/>
              <a:t>'Beginners Python’ refresher</a:t>
            </a:r>
          </a:p>
          <a:p>
            <a:pPr lvl="2"/>
            <a:r>
              <a:rPr lang="en-US" dirty="0"/>
              <a:t>Loops, lists, functions</a:t>
            </a:r>
          </a:p>
          <a:p>
            <a:pPr lvl="1"/>
            <a:r>
              <a:rPr lang="en-US" dirty="0"/>
              <a:t>‘Pythonic’ concepts</a:t>
            </a:r>
          </a:p>
          <a:p>
            <a:pPr lvl="2"/>
            <a:r>
              <a:rPr lang="en-US" dirty="0"/>
              <a:t>List comprehension, ternary expressions,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Lambdas</a:t>
            </a:r>
          </a:p>
          <a:p>
            <a:pPr lvl="1"/>
            <a:r>
              <a:rPr lang="en-US" dirty="0"/>
              <a:t>More advanced string manipulation</a:t>
            </a:r>
          </a:p>
          <a:p>
            <a:pPr lvl="1"/>
            <a:r>
              <a:rPr lang="en-US" dirty="0"/>
              <a:t>Introduction to modules and packages</a:t>
            </a:r>
          </a:p>
          <a:p>
            <a:pPr lvl="1"/>
            <a:r>
              <a:rPr lang="en-US" dirty="0"/>
              <a:t>Data structures and containers</a:t>
            </a:r>
          </a:p>
          <a:p>
            <a:pPr lvl="2"/>
            <a:r>
              <a:rPr lang="en-US" dirty="0"/>
              <a:t>Mutability</a:t>
            </a:r>
          </a:p>
          <a:p>
            <a:pPr lvl="1"/>
            <a:r>
              <a:rPr lang="en-US" dirty="0"/>
              <a:t>Brief introduction to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6571" y="801403"/>
            <a:ext cx="7732577" cy="2947562"/>
          </a:xfrm>
        </p:spPr>
        <p:txBody>
          <a:bodyPr/>
          <a:lstStyle/>
          <a:p>
            <a:pPr lvl="1"/>
            <a:r>
              <a:rPr lang="en-US" dirty="0"/>
              <a:t>Very convenient module for parsing and writing csv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Writing a csv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E34B6E8-DF65-754C-8F09-BE7EDD923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40"/>
          <a:stretch/>
        </p:blipFill>
        <p:spPr>
          <a:xfrm>
            <a:off x="1903251" y="2178760"/>
            <a:ext cx="4759216" cy="21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sake of visualization, here is the first part of the csv we just made: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EB7B8-DE71-854F-83A9-2538DD20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92032"/>
              </p:ext>
            </p:extLst>
          </p:nvPr>
        </p:nvGraphicFramePr>
        <p:xfrm>
          <a:off x="3378819" y="1143195"/>
          <a:ext cx="2386362" cy="37862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3181">
                  <a:extLst>
                    <a:ext uri="{9D8B030D-6E8A-4147-A177-3AD203B41FA5}">
                      <a16:colId xmlns:a16="http://schemas.microsoft.com/office/drawing/2014/main" val="2448443809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1594234429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x_axis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y_axis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635910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974329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0.99500417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895920090"/>
                  </a:ext>
                </a:extLst>
              </a:tr>
              <a:tr h="15895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0.98006658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88102261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0.95533649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41973377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0.92106099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14020069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0.87758256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062023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0.82533561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8202374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0.76484219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118747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0.69670671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7767451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0.62160997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32511462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0.54030231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80044634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0.45359612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9454747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0.36235775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077258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0.26749883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77922959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0.16996714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6409201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0.0707372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7640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0" y="924064"/>
            <a:ext cx="7300073" cy="2947562"/>
          </a:xfrm>
        </p:spPr>
        <p:txBody>
          <a:bodyPr/>
          <a:lstStyle/>
          <a:p>
            <a:pPr lvl="1"/>
            <a:r>
              <a:rPr lang="en-GB" dirty="0"/>
              <a:t>Now let’s extract the value for y_axis when x_axis is 1.0 for the csv we just wrote: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568954-B0C8-4F4C-AC35-C2381561C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61"/>
          <a:stretch/>
        </p:blipFill>
        <p:spPr>
          <a:xfrm>
            <a:off x="2192392" y="1842536"/>
            <a:ext cx="4759216" cy="28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19" y="1055335"/>
            <a:ext cx="7902387" cy="2947562"/>
          </a:xfrm>
        </p:spPr>
        <p:txBody>
          <a:bodyPr/>
          <a:lstStyle/>
          <a:p>
            <a:pPr lvl="1"/>
            <a:r>
              <a:rPr lang="en-US" dirty="0"/>
              <a:t>Especially for data science coding, third party modules have a lot to offer</a:t>
            </a:r>
          </a:p>
          <a:p>
            <a:pPr lvl="1"/>
            <a:r>
              <a:rPr lang="en-GB" dirty="0"/>
              <a:t>Can be imported just as the built-in modules, but first the modules must be installed on your system.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Python comes with a program called </a:t>
            </a:r>
            <a:r>
              <a:rPr lang="en-GB" b="1" dirty="0"/>
              <a:t>pip </a:t>
            </a:r>
            <a:r>
              <a:rPr lang="en-GB" dirty="0"/>
              <a:t>which will automatically fetch packages released and listed on </a:t>
            </a:r>
            <a:r>
              <a:rPr lang="en-GB" dirty="0" err="1"/>
              <a:t>PyPI</a:t>
            </a:r>
            <a:endParaRPr lang="en-GB" dirty="0"/>
          </a:p>
          <a:p>
            <a:pPr lvl="2"/>
            <a:r>
              <a:rPr lang="en-GB" dirty="0"/>
              <a:t>Example: pip install </a:t>
            </a:r>
            <a:r>
              <a:rPr lang="en-GB" i="1" dirty="0"/>
              <a:t>&lt;some-module&gt;</a:t>
            </a:r>
          </a:p>
          <a:p>
            <a:pPr marL="288000" lvl="2" indent="0">
              <a:buNone/>
            </a:pPr>
            <a:endParaRPr lang="en-GB" b="1" dirty="0"/>
          </a:p>
          <a:p>
            <a:pPr lvl="1"/>
            <a:r>
              <a:rPr lang="en-GB" dirty="0"/>
              <a:t>If you don’t have root permissions use </a:t>
            </a:r>
            <a:r>
              <a:rPr lang="en-GB" b="1" dirty="0"/>
              <a:t>--user</a:t>
            </a:r>
            <a:r>
              <a:rPr lang="en-GB" dirty="0"/>
              <a:t> option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323EA3D-DC34-EA49-BD4F-C8B9B78AD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111" y="4298808"/>
            <a:ext cx="6193883" cy="5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45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9175" y="886026"/>
            <a:ext cx="6637891" cy="2243710"/>
          </a:xfrm>
        </p:spPr>
        <p:txBody>
          <a:bodyPr/>
          <a:lstStyle/>
          <a:p>
            <a:pPr lvl="1"/>
            <a:r>
              <a:rPr lang="en-US" dirty="0"/>
              <a:t>Dictionaries are flexible mappings of keys to values</a:t>
            </a:r>
          </a:p>
          <a:p>
            <a:pPr lvl="2"/>
            <a:r>
              <a:rPr lang="en-GB" dirty="0"/>
              <a:t>can be created via a comma-separated list of </a:t>
            </a:r>
            <a:r>
              <a:rPr lang="en-GB" dirty="0" err="1"/>
              <a:t>key:value</a:t>
            </a:r>
            <a:r>
              <a:rPr lang="en-GB" dirty="0"/>
              <a:t> pairs within curly braces: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Items are accessed and set via the indexing syntax used for lists and tuples, except here the index is not a zero-based order but valid key in the dictionary: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New items can be added to the dictionary using indexing: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DC96A-FA49-3645-BFD4-1537ED9B0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56" y="1896986"/>
            <a:ext cx="55245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9EFFE-27B4-6F46-BCFF-0AAA500C8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23" y="3885468"/>
            <a:ext cx="69850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8C472-9A94-2D43-B0CA-7166B55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044" y="3215359"/>
            <a:ext cx="4559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3556000" cy="3474771"/>
          </a:xfrm>
        </p:spPr>
        <p:txBody>
          <a:bodyPr/>
          <a:lstStyle/>
          <a:p>
            <a:pPr lvl="1"/>
            <a:r>
              <a:rPr lang="en-US" dirty="0"/>
              <a:t>All the data structures we have looked at are </a:t>
            </a:r>
            <a:r>
              <a:rPr lang="en-US" b="1" dirty="0"/>
              <a:t>mutable</a:t>
            </a:r>
          </a:p>
          <a:p>
            <a:pPr lvl="1"/>
            <a:r>
              <a:rPr lang="en-US" dirty="0"/>
              <a:t>Tuples exemplify </a:t>
            </a:r>
            <a:r>
              <a:rPr lang="en-US" b="1" dirty="0"/>
              <a:t>immutability</a:t>
            </a:r>
          </a:p>
          <a:p>
            <a:pPr lvl="1"/>
            <a:r>
              <a:rPr lang="en-US" dirty="0"/>
              <a:t>Typically, we have:</a:t>
            </a:r>
          </a:p>
          <a:p>
            <a:pPr lvl="2"/>
            <a:r>
              <a:rPr lang="en-US" dirty="0"/>
              <a:t>Lists for homogeneous data sequences (e.g., numbers, ingredients, names)</a:t>
            </a:r>
          </a:p>
          <a:p>
            <a:pPr lvl="2"/>
            <a:r>
              <a:rPr lang="en-US" dirty="0"/>
              <a:t>But tuples are ideal for heterogeneous data structures (where entries have different meanings - for example, coordinates)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90BA1FA-E355-1940-ADAC-C3EFE806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545" y="836422"/>
            <a:ext cx="3650909" cy="4029594"/>
          </a:xfrm>
          <a:prstGeom prst="rect">
            <a:avLst/>
          </a:prstGeom>
        </p:spPr>
      </p:pic>
      <p:sp>
        <p:nvSpPr>
          <p:cNvPr id="16" name="Cloud 15">
            <a:extLst>
              <a:ext uri="{FF2B5EF4-FFF2-40B4-BE49-F238E27FC236}">
                <a16:creationId xmlns:a16="http://schemas.microsoft.com/office/drawing/2014/main" id="{3A321EEB-019A-5F4D-B04A-203AD2BC2584}"/>
              </a:ext>
            </a:extLst>
          </p:cNvPr>
          <p:cNvSpPr/>
          <p:nvPr/>
        </p:nvSpPr>
        <p:spPr>
          <a:xfrm>
            <a:off x="5918662" y="3118585"/>
            <a:ext cx="3225338" cy="1271846"/>
          </a:xfrm>
          <a:prstGeom prst="cloud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List’s tuples are immutable, but the list itself is mutable</a:t>
            </a:r>
          </a:p>
        </p:txBody>
      </p:sp>
    </p:spTree>
    <p:extLst>
      <p:ext uri="{BB962C8B-B14F-4D97-AF65-F5344CB8AC3E}">
        <p14:creationId xmlns:p14="http://schemas.microsoft.com/office/powerpoint/2010/main" val="32666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Namedtuple is handy, but also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Namedtuple is a factory function for making a tuple class</a:t>
            </a:r>
          </a:p>
          <a:p>
            <a:pPr lvl="2"/>
            <a:r>
              <a:rPr lang="en-US" dirty="0"/>
              <a:t>In the example, </a:t>
            </a:r>
            <a:r>
              <a:rPr lang="en-US" i="1" dirty="0" err="1"/>
              <a:t>NINumber</a:t>
            </a:r>
            <a:r>
              <a:rPr lang="en-US" dirty="0"/>
              <a:t> becomes a factory function that can encapsulate data from any employee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3E1D7F-D631-F44E-AE33-113BCDC2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9" y="2763670"/>
            <a:ext cx="7380094" cy="1150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657AC-36CE-8C43-8A0E-121E14D3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821" y="4345923"/>
            <a:ext cx="4260850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This forces us to think about a core programming concept: classes…</a:t>
            </a:r>
          </a:p>
        </p:txBody>
      </p:sp>
    </p:spTree>
    <p:extLst>
      <p:ext uri="{BB962C8B-B14F-4D97-AF65-F5344CB8AC3E}">
        <p14:creationId xmlns:p14="http://schemas.microsoft.com/office/powerpoint/2010/main" val="1255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Class = code template (like previously seen factory function)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CE1117-6622-5A42-8BA3-579239C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746661"/>
            <a:ext cx="5867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1" y="990885"/>
            <a:ext cx="8529884" cy="1347042"/>
          </a:xfrm>
        </p:spPr>
        <p:txBody>
          <a:bodyPr/>
          <a:lstStyle/>
          <a:p>
            <a:pPr lvl="1"/>
            <a:r>
              <a:rPr lang="en-US" dirty="0"/>
              <a:t>Conditional statements: </a:t>
            </a:r>
            <a:r>
              <a:rPr lang="en-GB" dirty="0">
                <a:solidFill>
                  <a:srgbClr val="0033B3"/>
                </a:solidFill>
              </a:rPr>
              <a:t>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else</a:t>
            </a:r>
            <a:endParaRPr lang="en-US" dirty="0"/>
          </a:p>
          <a:p>
            <a:pPr lvl="1"/>
            <a:r>
              <a:rPr lang="en-US" dirty="0"/>
              <a:t>Loop statements: </a:t>
            </a:r>
            <a:r>
              <a:rPr lang="en-GB" dirty="0">
                <a:solidFill>
                  <a:srgbClr val="0033B3"/>
                </a:solidFill>
              </a:rPr>
              <a:t>for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while</a:t>
            </a:r>
          </a:p>
          <a:p>
            <a:pPr lvl="1"/>
            <a:r>
              <a:rPr lang="en-GB" dirty="0">
                <a:solidFill>
                  <a:srgbClr val="0033B3"/>
                </a:solidFill>
              </a:rPr>
              <a:t>break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continue </a:t>
            </a:r>
            <a:r>
              <a:rPr lang="en-US" dirty="0"/>
              <a:t>statements</a:t>
            </a:r>
          </a:p>
          <a:p>
            <a:pPr lvl="2"/>
            <a:r>
              <a:rPr lang="en-US" dirty="0"/>
              <a:t>How would the example’s behaviour differ if </a:t>
            </a:r>
            <a:r>
              <a:rPr lang="en-GB" dirty="0">
                <a:solidFill>
                  <a:srgbClr val="0033B3"/>
                </a:solidFill>
              </a:rPr>
              <a:t>break </a:t>
            </a:r>
            <a:r>
              <a:rPr lang="en-US" dirty="0"/>
              <a:t>was swapped for </a:t>
            </a:r>
            <a:r>
              <a:rPr lang="en-GB" dirty="0">
                <a:solidFill>
                  <a:srgbClr val="0033B3"/>
                </a:solidFill>
              </a:rPr>
              <a:t>continue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51608-CEDA-1C40-8154-828DD8D5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363" y="2761521"/>
            <a:ext cx="3637543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Ok… but how is this more interesting than a list?</a:t>
            </a:r>
          </a:p>
        </p:txBody>
      </p:sp>
    </p:spTree>
    <p:extLst>
      <p:ext uri="{BB962C8B-B14F-4D97-AF65-F5344CB8AC3E}">
        <p14:creationId xmlns:p14="http://schemas.microsoft.com/office/powerpoint/2010/main" val="28252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generalise</a:t>
            </a:r>
            <a:r>
              <a:rPr lang="en-US" dirty="0"/>
              <a:t> the template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360E45CE-8A38-5944-9BD1-C104493EC431}"/>
              </a:ext>
            </a:extLst>
          </p:cNvPr>
          <p:cNvSpPr/>
          <p:nvPr/>
        </p:nvSpPr>
        <p:spPr>
          <a:xfrm>
            <a:off x="6675647" y="995404"/>
            <a:ext cx="2100132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6326F-C4A3-5643-9265-AA2030AF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846" y="1859350"/>
            <a:ext cx="5471222" cy="3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Fine… but doesn’t this lack flexibility?</a:t>
            </a:r>
          </a:p>
        </p:txBody>
      </p:sp>
    </p:spTree>
    <p:extLst>
      <p:ext uri="{BB962C8B-B14F-4D97-AF65-F5344CB8AC3E}">
        <p14:creationId xmlns:p14="http://schemas.microsoft.com/office/powerpoint/2010/main" val="26401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encapsulate</a:t>
            </a:r>
            <a:r>
              <a:rPr lang="en-US" dirty="0"/>
              <a:t> complexity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23B7D4-0A7E-334F-98AE-839D2866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663" y="1286811"/>
            <a:ext cx="5798674" cy="37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2052711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dirty="0">
                <a:solidFill>
                  <a:srgbClr val="FFFF00"/>
                </a:solidFill>
              </a:rPr>
              <a:t>https://</a:t>
            </a:r>
            <a:r>
              <a:rPr lang="en-GB" b="1" dirty="0" err="1">
                <a:solidFill>
                  <a:srgbClr val="FFFF00"/>
                </a:solidFill>
              </a:rPr>
              <a:t>bit.ly</a:t>
            </a:r>
            <a:r>
              <a:rPr lang="en-GB" b="1" dirty="0">
                <a:solidFill>
                  <a:srgbClr val="FFFF00"/>
                </a:solidFill>
              </a:rPr>
              <a:t>/</a:t>
            </a:r>
            <a:r>
              <a:rPr lang="en-GB" b="1" dirty="0" err="1">
                <a:solidFill>
                  <a:srgbClr val="FFFF00"/>
                </a:solidFill>
              </a:rPr>
              <a:t>arc_trainingfeedback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3225-995D-BB45-B3D1-1D4C01A8858D}"/>
              </a:ext>
            </a:extLst>
          </p:cNvPr>
          <p:cNvSpPr txBox="1"/>
          <p:nvPr/>
        </p:nvSpPr>
        <p:spPr>
          <a:xfrm>
            <a:off x="847493" y="858645"/>
            <a:ext cx="744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to the exercises can be found here: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https://colab.research.google.com/github/DurhamARC/Intermediate-Python/blob/main/exercises/intermediate_python_exercises_solutions.ipynb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mutable alternatives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D1E9C7-B22D-E24F-8B98-1EB818C9E17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506644" y="1317758"/>
            <a:ext cx="5458935" cy="335650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1D98C5-99DE-DC48-8061-33043441B1E1}"/>
              </a:ext>
            </a:extLst>
          </p:cNvPr>
          <p:cNvSpPr txBox="1">
            <a:spLocks/>
          </p:cNvSpPr>
          <p:nvPr/>
        </p:nvSpPr>
        <p:spPr>
          <a:xfrm>
            <a:off x="129408" y="889411"/>
            <a:ext cx="3299179" cy="19398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Same API as namedtuple, but 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Adding member functions to this dataclass is also possible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BCEDC-B3D3-9E4F-9F5B-DCB8D2496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400" y="856575"/>
            <a:ext cx="3552078" cy="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74919"/>
            <a:ext cx="4710843" cy="1347042"/>
          </a:xfrm>
        </p:spPr>
        <p:txBody>
          <a:bodyPr/>
          <a:lstStyle/>
          <a:p>
            <a:pPr lvl="1"/>
            <a:r>
              <a:rPr lang="en-US" dirty="0"/>
              <a:t>Nested 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81723-43F0-D241-8BD1-0E1DCF9CB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05305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But what is the </a:t>
            </a:r>
            <a:r>
              <a:rPr lang="en-US" b="0" i="1" dirty="0"/>
              <a:t>for</a:t>
            </a:r>
            <a:r>
              <a:rPr lang="en-US" dirty="0"/>
              <a:t> loop doing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29596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</a:t>
            </a:r>
            <a:r>
              <a:rPr lang="en-US" u="sng" dirty="0"/>
              <a:t>iterators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3" y="990885"/>
            <a:ext cx="4298922" cy="1347042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 err="1"/>
              <a:t>iter</a:t>
            </a:r>
            <a:r>
              <a:rPr lang="en-US" dirty="0"/>
              <a:t>() is called on the container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This returns an iterator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The iterator object defines a __next__() function</a:t>
            </a:r>
          </a:p>
          <a:p>
            <a:pPr lvl="2"/>
            <a:r>
              <a:rPr lang="en-US" dirty="0"/>
              <a:t>Facilitates access of elements one at a time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__next__() tells for loop when there are no more elements (raises </a:t>
            </a:r>
            <a:r>
              <a:rPr lang="en-US" dirty="0" err="1"/>
              <a:t>StopIteration</a:t>
            </a:r>
            <a:r>
              <a:rPr lang="en-US" dirty="0"/>
              <a:t> exception)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C713A8-3BA8-FC41-B2F5-76D3131D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431" y="552039"/>
            <a:ext cx="3837991" cy="42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6046876" cy="1347042"/>
          </a:xfrm>
        </p:spPr>
        <p:txBody>
          <a:bodyPr/>
          <a:lstStyle/>
          <a:p>
            <a:pPr lvl="1"/>
            <a:r>
              <a:rPr lang="en-US" dirty="0"/>
              <a:t>Quick and easy way to store objects</a:t>
            </a:r>
          </a:p>
          <a:p>
            <a:pPr lvl="1"/>
            <a:r>
              <a:rPr lang="en-GB" dirty="0"/>
              <a:t>Can contain objects of any type, or </a:t>
            </a:r>
            <a:r>
              <a:rPr lang="en-GB" b="1" dirty="0"/>
              <a:t>even a mix of types</a:t>
            </a:r>
            <a:endParaRPr lang="en-GB" dirty="0"/>
          </a:p>
          <a:p>
            <a:pPr lvl="2"/>
            <a:r>
              <a:rPr lang="en-GB" dirty="0"/>
              <a:t>Python’s dynamic type system makes things easy!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A5EF2E-6216-444E-AA6D-EC16CF78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3" b="58817"/>
          <a:stretch/>
        </p:blipFill>
        <p:spPr>
          <a:xfrm>
            <a:off x="5997807" y="612501"/>
            <a:ext cx="2929155" cy="1009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D41CE-098C-D34D-A917-68CAABBA0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211" y="3524024"/>
            <a:ext cx="7073578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Easy to process lists using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Appending to lists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E0E4F-C155-B046-AE21-52769EA8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66" y="3297345"/>
            <a:ext cx="5283200" cy="167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D41353-8B04-B348-8E84-BDA7C306E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741" y="977502"/>
            <a:ext cx="3644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Props1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26340</TotalTime>
  <Words>1479</Words>
  <Application>Microsoft Macintosh PowerPoint</Application>
  <PresentationFormat>On-screen Show (16:9)</PresentationFormat>
  <Paragraphs>317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Grande</vt:lpstr>
      <vt:lpstr>Office Theme</vt:lpstr>
      <vt:lpstr>Intermediate Python</vt:lpstr>
      <vt:lpstr>Welcome and icebreaker</vt:lpstr>
      <vt:lpstr>Course structure</vt:lpstr>
      <vt:lpstr>Recap (a): Control Flow</vt:lpstr>
      <vt:lpstr>Recap (a) cont.</vt:lpstr>
      <vt:lpstr>PowerPoint Presentation</vt:lpstr>
      <vt:lpstr>Control Flow (iterators)</vt:lpstr>
      <vt:lpstr>Recap (b): Lists</vt:lpstr>
      <vt:lpstr>Recap (b) cont.</vt:lpstr>
      <vt:lpstr>Recap (b) cont.: Semantics of slicing</vt:lpstr>
      <vt:lpstr>Recap (c): Functions</vt:lpstr>
      <vt:lpstr>Building on the above (a)</vt:lpstr>
      <vt:lpstr>Building on the above (b)</vt:lpstr>
      <vt:lpstr>More inbuilt list functions</vt:lpstr>
      <vt:lpstr>Important distinction</vt:lpstr>
      <vt:lpstr>Better still…</vt:lpstr>
      <vt:lpstr>Building on the above (c): lambda functions</vt:lpstr>
      <vt:lpstr>Lambda functions (continued)</vt:lpstr>
      <vt:lpstr>Lambda functions (continued)</vt:lpstr>
      <vt:lpstr>Mastering strings (a)</vt:lpstr>
      <vt:lpstr>Mastering strings (b)</vt:lpstr>
      <vt:lpstr>Mastering strings (c)</vt:lpstr>
      <vt:lpstr>An aside:</vt:lpstr>
      <vt:lpstr>Mastering strings (d)</vt:lpstr>
      <vt:lpstr>PowerPoint Presentation</vt:lpstr>
      <vt:lpstr>PowerPoint Presentation</vt:lpstr>
      <vt:lpstr>PowerPoint Presentation</vt:lpstr>
      <vt:lpstr>Modules and packages</vt:lpstr>
      <vt:lpstr>Other useful modules in the standard library</vt:lpstr>
      <vt:lpstr>Using the csv module (part 1)</vt:lpstr>
      <vt:lpstr>For the sake of visualization, here is the first part of the csv we just made:</vt:lpstr>
      <vt:lpstr>Using the csv module (part 2)</vt:lpstr>
      <vt:lpstr>Third-Party Modules</vt:lpstr>
      <vt:lpstr>PowerPoint Presentation</vt:lpstr>
      <vt:lpstr>Data structures: dictionaries</vt:lpstr>
      <vt:lpstr>Data structures cont.: immutability</vt:lpstr>
      <vt:lpstr>Data structures cont.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Thank you!</vt:lpstr>
      <vt:lpstr>PowerPoint Presentation</vt:lpstr>
      <vt:lpstr>Data structures cont.: mutable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108</cp:revision>
  <cp:lastPrinted>1601-01-01T00:00:00Z</cp:lastPrinted>
  <dcterms:created xsi:type="dcterms:W3CDTF">2021-01-28T10:25:06Z</dcterms:created>
  <dcterms:modified xsi:type="dcterms:W3CDTF">2022-03-09T14:38:47Z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