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2dfx6uboDZHxRlYArivpRSdy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14CEB-40BA-4E1C-9C76-D1A9AFBD6571}">
  <a:tblStyle styleId="{C3414CEB-40BA-4E1C-9C76-D1A9AFBD65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itle Slide - Purple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9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2800"/>
              <a:buFont typeface="Arial"/>
              <a:buNone/>
              <a:defRPr b="1" sz="2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2000"/>
              <a:buNone/>
              <a:defRPr sz="20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B91"/>
              </a:buClr>
              <a:buSzPts val="2800"/>
              <a:buNone/>
              <a:defRPr>
                <a:solidFill>
                  <a:srgbClr val="888B9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B91"/>
              </a:buClr>
              <a:buSzPts val="2400"/>
              <a:buNone/>
              <a:defRPr>
                <a:solidFill>
                  <a:srgbClr val="888B9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9pPr>
          </a:lstStyle>
          <a:p/>
        </p:txBody>
      </p:sp>
      <p:pic>
        <p:nvPicPr>
          <p:cNvPr id="19" name="Google Shape;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4" y="246301"/>
            <a:ext cx="1588504" cy="65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ext Slide - 1 col">
  <p:cSld name="Durham Text Slide - 1 co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  <a:defRPr b="1" sz="2400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489" y="4672835"/>
            <a:ext cx="765505" cy="31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21553" y="1224708"/>
            <a:ext cx="5702678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Breaker Slide">
  <p:cSld name="Durham Breaker Slide">
    <p:bg>
      <p:bgPr>
        <a:solidFill>
          <a:srgbClr val="A5C8D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489" y="4672835"/>
            <a:ext cx="765505" cy="3176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2133494" y="1224708"/>
            <a:ext cx="51689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54145A"/>
              </a:buClr>
              <a:buSzPts val="2400"/>
              <a:buNone/>
              <a:defRPr sz="2400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1000"/>
              </a:spcBef>
              <a:spcAft>
                <a:spcPts val="0"/>
              </a:spcAft>
              <a:buClr>
                <a:srgbClr val="68246D"/>
              </a:buClr>
              <a:buSzPts val="2400"/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100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Merriweather Sans"/>
              <a:buChar char="–"/>
              <a:defRPr sz="2400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itle Slide – Blue">
  <p:cSld name="Durham Title Slide – Blue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2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2800"/>
              <a:buFont typeface="Arial"/>
              <a:buNone/>
              <a:defRPr b="1" sz="2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2000"/>
              <a:buNone/>
              <a:defRPr sz="20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B91"/>
              </a:buClr>
              <a:buSzPts val="2800"/>
              <a:buNone/>
              <a:defRPr>
                <a:solidFill>
                  <a:srgbClr val="888B9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B91"/>
              </a:buClr>
              <a:buSzPts val="2400"/>
              <a:buNone/>
              <a:defRPr>
                <a:solidFill>
                  <a:srgbClr val="888B9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9pPr>
          </a:lstStyle>
          <a:p/>
        </p:txBody>
      </p:sp>
      <p:pic>
        <p:nvPicPr>
          <p:cNvPr id="31" name="Google Shape;3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4" y="246301"/>
            <a:ext cx="1588504" cy="65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itle Slide – Gold">
  <p:cSld name="Durham Title Slide – Gold">
    <p:bg>
      <p:bgPr>
        <a:solidFill>
          <a:srgbClr val="B3BDB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3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2800"/>
              <a:buFont typeface="Arial"/>
              <a:buNone/>
              <a:defRPr b="1" sz="2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2000"/>
              <a:buNone/>
              <a:defRPr sz="20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B91"/>
              </a:buClr>
              <a:buSzPts val="2800"/>
              <a:buNone/>
              <a:defRPr>
                <a:solidFill>
                  <a:srgbClr val="888B9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B91"/>
              </a:buClr>
              <a:buSzPts val="2400"/>
              <a:buNone/>
              <a:defRPr>
                <a:solidFill>
                  <a:srgbClr val="888B9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9pPr>
          </a:lstStyle>
          <a:p/>
        </p:txBody>
      </p:sp>
      <p:pic>
        <p:nvPicPr>
          <p:cNvPr id="36" name="Google Shape;3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4" y="246301"/>
            <a:ext cx="1588504" cy="65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itle Slide - Yellow">
  <p:cSld name="Durham Title Slide - Yellow">
    <p:bg>
      <p:bgPr>
        <a:solidFill>
          <a:schemeClr val="accent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4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2800"/>
              <a:buFont typeface="Arial"/>
              <a:buNone/>
              <a:defRPr b="1" sz="2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2000"/>
              <a:buNone/>
              <a:defRPr sz="20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B91"/>
              </a:buClr>
              <a:buSzPts val="2800"/>
              <a:buNone/>
              <a:defRPr>
                <a:solidFill>
                  <a:srgbClr val="888B9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B91"/>
              </a:buClr>
              <a:buSzPts val="2400"/>
              <a:buNone/>
              <a:defRPr>
                <a:solidFill>
                  <a:srgbClr val="888B9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9pPr>
          </a:lstStyle>
          <a:p/>
        </p:txBody>
      </p:sp>
      <p:pic>
        <p:nvPicPr>
          <p:cNvPr id="41" name="Google Shape;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4" y="246301"/>
            <a:ext cx="1588504" cy="65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itle Slide – Red">
  <p:cSld name="Durham Title Slide – Red">
    <p:bg>
      <p:bgPr>
        <a:solidFill>
          <a:srgbClr val="B6AAA7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5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2000"/>
              <a:buNone/>
              <a:defRPr sz="20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B91"/>
              </a:buClr>
              <a:buSzPts val="2800"/>
              <a:buNone/>
              <a:defRPr>
                <a:solidFill>
                  <a:srgbClr val="888B9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B91"/>
              </a:buClr>
              <a:buSzPts val="2400"/>
              <a:buNone/>
              <a:defRPr>
                <a:solidFill>
                  <a:srgbClr val="888B9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B91"/>
              </a:buClr>
              <a:buSzPts val="2000"/>
              <a:buNone/>
              <a:defRPr>
                <a:solidFill>
                  <a:srgbClr val="888B91"/>
                </a:solidFill>
              </a:defRPr>
            </a:lvl9pPr>
          </a:lstStyle>
          <a:p/>
        </p:txBody>
      </p:sp>
      <p:pic>
        <p:nvPicPr>
          <p:cNvPr id="46" name="Google Shape;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4" y="246301"/>
            <a:ext cx="1588504" cy="65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ext Slide - 2 col">
  <p:cSld name="Durham Text Slide - 2 co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  <a:defRPr b="1" sz="2400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489" y="4672835"/>
            <a:ext cx="765505" cy="31760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6"/>
          <p:cNvSpPr txBox="1"/>
          <p:nvPr>
            <p:ph idx="1" type="body"/>
          </p:nvPr>
        </p:nvSpPr>
        <p:spPr>
          <a:xfrm>
            <a:off x="621553" y="1224708"/>
            <a:ext cx="380719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2" type="body"/>
          </p:nvPr>
        </p:nvSpPr>
        <p:spPr>
          <a:xfrm>
            <a:off x="4716751" y="1224708"/>
            <a:ext cx="380719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  <a:defRPr sz="18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rham Text Slide - 3 col">
  <p:cSld name="Durham Text Slide - 3 co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489" y="4672835"/>
            <a:ext cx="765505" cy="3176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21553" y="1224708"/>
            <a:ext cx="2435053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68246D"/>
              </a:buClr>
              <a:buSzPts val="1400"/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Font typeface="Merriweather Sans"/>
              <a:buChar char="–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3355221" y="1224708"/>
            <a:ext cx="2435053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68246D"/>
              </a:buClr>
              <a:buSzPts val="1400"/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Font typeface="Merriweather Sans"/>
              <a:buChar char="–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6088888" y="1224708"/>
            <a:ext cx="2435053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68246D"/>
              </a:buClr>
              <a:buSzPts val="1400"/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002A41"/>
              </a:buClr>
              <a:buSzPts val="1400"/>
              <a:buFont typeface="Merriweather Sans"/>
              <a:buChar char="–"/>
              <a:defRPr sz="1400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9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0.png"/><Relationship Id="rId6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github/DurhamARC/Intermediate-Python/blob/main/exercises/intermediate_python_exercises.ipynb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olab.research.google.com/github/DurhamARC/Intermediate-Python/blob/main/exercises/intermediate_python_exercises_solutions.ipynb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2800"/>
              <a:buFont typeface="Arial"/>
              <a:buNone/>
            </a:pPr>
            <a:r>
              <a:rPr lang="en-US"/>
              <a:t>Intermediate Python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97754" y="2320433"/>
            <a:ext cx="332142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</a:pPr>
            <a:r>
              <a:rPr lang="en-US" sz="1400"/>
              <a:t>Dmitry Nikolaenko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</a:pPr>
            <a:r>
              <a:rPr lang="en-US" sz="1400"/>
              <a:t>Advanced Research Computing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2A41"/>
              </a:buClr>
              <a:buSzPts val="1400"/>
              <a:buNone/>
            </a:pPr>
            <a:r>
              <a:rPr lang="en-US" sz="1400"/>
              <a:t>September 29,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(b) cont.: Semantics of slicing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621553" y="966379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Simple to grab object in list if you know where it sits: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</a:t>
            </a:r>
            <a:r>
              <a:rPr b="1" i="1" lang="en-US">
                <a:solidFill>
                  <a:srgbClr val="0070C0"/>
                </a:solidFill>
              </a:rPr>
              <a:t>:</a:t>
            </a:r>
            <a:r>
              <a:rPr lang="en-US"/>
              <a:t> to grab a range defined subsection of the list (slicing):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66" name="Google Shape;166;p10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67" name="Google Shape;16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0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0758" y="1361752"/>
            <a:ext cx="4244267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634" y="2732462"/>
            <a:ext cx="4764552" cy="198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5441242" y="2313421"/>
            <a:ext cx="2942705" cy="1886989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- the </a:t>
            </a:r>
            <a:r>
              <a:rPr b="1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:stop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 represents the first value not in the slice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(c): Functions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534925" y="1098715"/>
            <a:ext cx="5702678" cy="2358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Principle of </a:t>
            </a:r>
            <a:r>
              <a:rPr b="1" lang="en-US"/>
              <a:t>encapsulation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Enable maintainability and readability alongside complexity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Reusable</a:t>
            </a:r>
            <a:r>
              <a:rPr lang="en-US"/>
              <a:t> code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33B3"/>
                </a:solidFill>
              </a:rPr>
              <a:t>def</a:t>
            </a:r>
            <a:r>
              <a:rPr lang="en-US"/>
              <a:t> statement 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importance of indentation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33B3"/>
                </a:solidFill>
              </a:rPr>
              <a:t>return </a:t>
            </a:r>
            <a:r>
              <a:rPr lang="en-US"/>
              <a:t>statement</a:t>
            </a:r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81" name="Google Shape;18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1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text&#10;&#10;Description automatically generated"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803" y="2945360"/>
            <a:ext cx="3657600" cy="170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1"/>
          <p:cNvCxnSpPr/>
          <p:nvPr/>
        </p:nvCxnSpPr>
        <p:spPr>
          <a:xfrm>
            <a:off x="7203989" y="2483708"/>
            <a:ext cx="0" cy="46165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Building on the above (a)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620059" y="806864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*args and **kwargs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*args for non-keyworded variables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*kwargs for keyworded variables</a:t>
            </a:r>
            <a:endParaRPr/>
          </a:p>
        </p:txBody>
      </p:sp>
      <p:grpSp>
        <p:nvGrpSpPr>
          <p:cNvPr id="193" name="Google Shape;193;p12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94" name="Google Shape;19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2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2"/>
          <p:cNvSpPr/>
          <p:nvPr/>
        </p:nvSpPr>
        <p:spPr>
          <a:xfrm>
            <a:off x="5922282" y="435913"/>
            <a:ext cx="2942705" cy="1886989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Notice: python functions can initialize multiple variables upon return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668" y="1943123"/>
            <a:ext cx="4125332" cy="165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0834" y="3509061"/>
            <a:ext cx="5102148" cy="1523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2"/>
          <p:cNvCxnSpPr>
            <a:stCxn id="197" idx="1"/>
          </p:cNvCxnSpPr>
          <p:nvPr/>
        </p:nvCxnSpPr>
        <p:spPr>
          <a:xfrm flipH="1">
            <a:off x="6646035" y="2320893"/>
            <a:ext cx="747600" cy="1475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Building on the above (b)</a:t>
            </a: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621553" y="949761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Ternary expressions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comprehension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Inbuilt functions that come with list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(We’ll see more in the next slide)</a:t>
            </a:r>
            <a:endParaRPr/>
          </a:p>
        </p:txBody>
      </p:sp>
      <p:grpSp>
        <p:nvGrpSpPr>
          <p:cNvPr id="208" name="Google Shape;208;p13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09" name="Google Shape;20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3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Google Shape;2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2292" y="3437869"/>
            <a:ext cx="2746743" cy="104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2892" y="2318262"/>
            <a:ext cx="5100089" cy="6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2892" y="932004"/>
            <a:ext cx="3513397" cy="63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90" y="156613"/>
            <a:ext cx="3738230" cy="468710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More inbuilt list functions</a:t>
            </a:r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23" name="Google Shape;22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4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4"/>
          <p:cNvSpPr txBox="1"/>
          <p:nvPr/>
        </p:nvSpPr>
        <p:spPr>
          <a:xfrm>
            <a:off x="621553" y="1224708"/>
            <a:ext cx="3776631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3700" lvl="1" marL="288000" marR="0" rtl="0" algn="l">
              <a:spcBef>
                <a:spcPts val="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186656" y="1023224"/>
            <a:ext cx="4095413" cy="3338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marR="0" rtl="0" algn="l">
              <a:spcBef>
                <a:spcPts val="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Inserting an element</a:t>
            </a:r>
            <a:endParaRPr/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Reversing </a:t>
            </a:r>
            <a:endParaRPr/>
          </a:p>
          <a:p>
            <a:pPr indent="-2880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reversed()</a:t>
            </a: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 returns a ‘reverse iterator’ that then needs to be turned back into a list with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endParaRPr/>
          </a:p>
          <a:p>
            <a:pPr indent="-1737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None/>
            </a:pPr>
            <a:r>
              <a:t/>
            </a:r>
            <a:endParaRPr b="0" i="1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  <a:endParaRPr/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Emptying</a:t>
            </a:r>
            <a:endParaRPr/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Removing duplicates</a:t>
            </a:r>
            <a:endParaRPr/>
          </a:p>
        </p:txBody>
      </p:sp>
      <p:cxnSp>
        <p:nvCxnSpPr>
          <p:cNvPr id="228" name="Google Shape;228;p14"/>
          <p:cNvCxnSpPr/>
          <p:nvPr/>
        </p:nvCxnSpPr>
        <p:spPr>
          <a:xfrm flipH="1" rot="10800000">
            <a:off x="2575933" y="702526"/>
            <a:ext cx="2086564" cy="45451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14"/>
          <p:cNvCxnSpPr/>
          <p:nvPr/>
        </p:nvCxnSpPr>
        <p:spPr>
          <a:xfrm>
            <a:off x="1561171" y="1537474"/>
            <a:ext cx="308808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14"/>
          <p:cNvCxnSpPr/>
          <p:nvPr/>
        </p:nvCxnSpPr>
        <p:spPr>
          <a:xfrm flipH="1" rot="10800000">
            <a:off x="1232631" y="2386362"/>
            <a:ext cx="3429866" cy="8920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14"/>
          <p:cNvCxnSpPr/>
          <p:nvPr/>
        </p:nvCxnSpPr>
        <p:spPr>
          <a:xfrm flipH="1" rot="10800000">
            <a:off x="1561171" y="3076344"/>
            <a:ext cx="3429866" cy="52550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14"/>
          <p:cNvCxnSpPr/>
          <p:nvPr/>
        </p:nvCxnSpPr>
        <p:spPr>
          <a:xfrm>
            <a:off x="1561171" y="3975835"/>
            <a:ext cx="3085140" cy="1306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14"/>
          <p:cNvCxnSpPr/>
          <p:nvPr/>
        </p:nvCxnSpPr>
        <p:spPr>
          <a:xfrm>
            <a:off x="2631688" y="4334067"/>
            <a:ext cx="2014623" cy="40840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Important distinction</a:t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621553" y="1224708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of these functions actively modified our list while others returned a copy of the modified list, leaving the original list untouched</a:t>
            </a:r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42" name="Google Shape;24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5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5843240" y="277484"/>
            <a:ext cx="1928928" cy="857250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L.empty()</a:t>
            </a:r>
            <a:endParaRPr/>
          </a:p>
        </p:txBody>
      </p:sp>
      <p:cxnSp>
        <p:nvCxnSpPr>
          <p:cNvPr id="246" name="Google Shape;246;p15"/>
          <p:cNvCxnSpPr>
            <a:stCxn id="245" idx="2"/>
          </p:cNvCxnSpPr>
          <p:nvPr/>
        </p:nvCxnSpPr>
        <p:spPr>
          <a:xfrm flipH="1">
            <a:off x="4952523" y="706109"/>
            <a:ext cx="896700" cy="518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47" name="Google Shape;24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1893" y="2172588"/>
            <a:ext cx="3254687" cy="28366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/>
        </p:nvSpPr>
        <p:spPr>
          <a:xfrm>
            <a:off x="621553" y="2293734"/>
            <a:ext cx="3569837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2" marL="576000" marR="0" rtl="0" algn="l"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So, to reverse our list permanently with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reversed()</a:t>
            </a: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 we must use assignment</a:t>
            </a:r>
            <a:endParaRPr/>
          </a:p>
          <a:p>
            <a:pPr indent="-1737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reversed()</a:t>
            </a: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 does is return a reverse iterator!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Better still…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621553" y="1224708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avoid the explicit copy and assignment operations (potentially expensive) use </a:t>
            </a:r>
            <a:r>
              <a:rPr i="1" lang="en-US"/>
              <a:t>reverse()</a:t>
            </a:r>
            <a:r>
              <a:rPr lang="en-US"/>
              <a:t> instead of </a:t>
            </a:r>
            <a:r>
              <a:rPr i="1" lang="en-US"/>
              <a:t>reversed()</a:t>
            </a:r>
            <a:endParaRPr/>
          </a:p>
        </p:txBody>
      </p:sp>
      <p:grpSp>
        <p:nvGrpSpPr>
          <p:cNvPr id="256" name="Google Shape;256;p16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57" name="Google Shape;25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6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621553" y="2293734"/>
            <a:ext cx="3569837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2" marL="576000" marR="0" rtl="0" algn="l">
              <a:spcBef>
                <a:spcPts val="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Unlike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reversed()</a:t>
            </a: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reverse()</a:t>
            </a: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 is a member function of the list itself</a:t>
            </a:r>
            <a:endParaRPr/>
          </a:p>
          <a:p>
            <a:pPr indent="-1737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7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2" marL="576000" marR="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Font typeface="Merriweather Sans"/>
              <a:buChar char="–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No single way is right: coding is about making good choices</a:t>
            </a:r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9381" y="2615854"/>
            <a:ext cx="39497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Building on the above (c): lambda functions</a:t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620058" y="806864"/>
            <a:ext cx="7152341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Lambdas (sometimes anonymous functions) are one-line functions.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Useful when you </a:t>
            </a:r>
            <a:r>
              <a:rPr b="1" lang="en-US"/>
              <a:t>don’t want to use a function twice 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Blueprint:		lambda </a:t>
            </a:r>
            <a:r>
              <a:rPr i="1" lang="en-US"/>
              <a:t>arguments</a:t>
            </a:r>
            <a:r>
              <a:rPr lang="en-US"/>
              <a:t> : </a:t>
            </a:r>
            <a:r>
              <a:rPr i="1" lang="en-US"/>
              <a:t>expression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Lambdas can be used to </a:t>
            </a:r>
            <a:r>
              <a:rPr b="1" lang="en-US"/>
              <a:t>pass around functionality </a:t>
            </a:r>
            <a:r>
              <a:rPr lang="en-US"/>
              <a:t>as we will see next…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269" name="Google Shape;269;p17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70" name="Google Shape;27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7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3" name="Google Shape;2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122" y="2726053"/>
            <a:ext cx="39370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58" y="2730235"/>
            <a:ext cx="3937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/>
          <p:nvPr/>
        </p:nvSpPr>
        <p:spPr>
          <a:xfrm rot="-5400000">
            <a:off x="2991119" y="1624047"/>
            <a:ext cx="312789" cy="200273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17"/>
          <p:cNvCxnSpPr/>
          <p:nvPr/>
        </p:nvCxnSpPr>
        <p:spPr>
          <a:xfrm>
            <a:off x="3147513" y="2386361"/>
            <a:ext cx="2796087" cy="3396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7" name="Google Shape;277;p17"/>
          <p:cNvSpPr/>
          <p:nvPr/>
        </p:nvSpPr>
        <p:spPr>
          <a:xfrm>
            <a:off x="4118871" y="2214260"/>
            <a:ext cx="1757820" cy="485309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Functionally equivalent 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Lambda functions (continued)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620059" y="881679"/>
            <a:ext cx="6071686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 applies a function to all the items in a </a:t>
            </a:r>
            <a:r>
              <a:rPr i="1" lang="en-US"/>
              <a:t>list_of_inputs</a:t>
            </a:r>
            <a:r>
              <a:rPr lang="en-US"/>
              <a:t>.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b="1" lang="en-US"/>
              <a:t>map(function_to_apply, list_of_inputs)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Where previously we would write: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 this can be simplified to:</a:t>
            </a:r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286" name="Google Shape;28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8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9" name="Google Shape;2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763864"/>
            <a:ext cx="3795439" cy="134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814034"/>
            <a:ext cx="3634509" cy="4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/>
          <p:nvPr/>
        </p:nvSpPr>
        <p:spPr>
          <a:xfrm>
            <a:off x="4337825" y="1763864"/>
            <a:ext cx="234176" cy="134704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Lambda functions (continued)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620059" y="881679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Filter</a:t>
            </a:r>
            <a:r>
              <a:rPr lang="en-US"/>
              <a:t> creates a list of elements for which a function returns true: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Equiv. non-lambda expression: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0" lvl="2" marL="288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 b="1"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 b="1"/>
          </a:p>
        </p:txBody>
      </p:sp>
      <p:grpSp>
        <p:nvGrpSpPr>
          <p:cNvPr id="299" name="Google Shape;299;p19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00" name="Google Shape;30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19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3" name="Google Shape;3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697" y="1478164"/>
            <a:ext cx="5702678" cy="106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 rot="-5400000">
            <a:off x="5587777" y="1390756"/>
            <a:ext cx="241979" cy="14339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1697" y="3129281"/>
            <a:ext cx="4091161" cy="1736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9"/>
          <p:cNvCxnSpPr>
            <a:endCxn id="305" idx="0"/>
          </p:cNvCxnSpPr>
          <p:nvPr/>
        </p:nvCxnSpPr>
        <p:spPr>
          <a:xfrm flipH="1">
            <a:off x="4197278" y="2327681"/>
            <a:ext cx="1538400" cy="801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621553" y="386007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Welcome and icebreaker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620058" y="1243257"/>
            <a:ext cx="7520331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Thank you for joining!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2-hour course (10am-12pm); break for 10 minutes around 11am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Mute when not talking, but please do post in the chat or speak up when questions arise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Introductions (post in the chat)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 to the exercises for today: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https://colab.research.google.com/github/DurhamARC/Intermediate-Python/blob/main/exercises/intermediate_python_exercises.ipynb</a:t>
            </a:r>
            <a:endParaRPr u="sng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72" name="Google Shape;72;p2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Mastering strings (a)</a:t>
            </a:r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405420" y="1614107"/>
            <a:ext cx="3667814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Adjusting case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Formatting strings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None of these functions modify the original string. Instead, they return a </a:t>
            </a:r>
            <a:r>
              <a:rPr b="1" lang="en-US"/>
              <a:t>copy</a:t>
            </a:r>
            <a:r>
              <a:rPr lang="en-US"/>
              <a:t>. Modification requires assignment.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14" name="Google Shape;314;p20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15" name="Google Shape;31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0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8" name="Google Shape;3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814512"/>
            <a:ext cx="4476661" cy="198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506559"/>
            <a:ext cx="2195945" cy="139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Mastering strings (b)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405420" y="1356413"/>
            <a:ext cx="3667814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en-US"/>
              <a:t>find()</a:t>
            </a:r>
            <a:r>
              <a:rPr lang="en-US"/>
              <a:t>: return index of a substring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Returns -1 if substring not found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Querying the existence of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Replacing, splitting</a:t>
            </a:r>
            <a:endParaRPr/>
          </a:p>
        </p:txBody>
      </p:sp>
      <p:grpSp>
        <p:nvGrpSpPr>
          <p:cNvPr id="327" name="Google Shape;327;p21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28" name="Google Shape;32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1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409" y="798025"/>
            <a:ext cx="3966787" cy="349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Mastering strings (c)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628442" y="876913"/>
            <a:ext cx="7121653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Index() is similar to find()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Returns index of substring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However, unlike find(), index() raises a ValueError </a:t>
            </a:r>
            <a:r>
              <a:rPr b="1" lang="en-US"/>
              <a:t>exception</a:t>
            </a:r>
            <a:r>
              <a:rPr lang="en-US"/>
              <a:t> when substring not found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Used alongside </a:t>
            </a:r>
            <a:r>
              <a:rPr b="1" lang="en-US"/>
              <a:t>exception handling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39" name="Google Shape;339;p22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40" name="Google Shape;34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22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3" name="Google Shape;3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9838" y="2749078"/>
            <a:ext cx="5044324" cy="226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An aside: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628442" y="1088785"/>
            <a:ext cx="7121653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canonical way to search a string (if not interested in the index) is very simple:</a:t>
            </a:r>
            <a:endParaRPr b="1"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51" name="Google Shape;351;p23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52" name="Google Shape;35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3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5" name="Google Shape;355;p23"/>
          <p:cNvPicPr preferRelativeResize="0"/>
          <p:nvPr/>
        </p:nvPicPr>
        <p:blipFill rotWithShape="1">
          <a:blip r:embed="rId5">
            <a:alphaModFix/>
          </a:blip>
          <a:srcRect b="0" l="0" r="0" t="21298"/>
          <a:stretch/>
        </p:blipFill>
        <p:spPr>
          <a:xfrm>
            <a:off x="1179552" y="2148004"/>
            <a:ext cx="6784895" cy="193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Mastering strings (d)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405420" y="1356413"/>
            <a:ext cx="2691834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F-strings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F-strings provide a way to embed expressions inside string literals, using a minimal syntax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The expressions are evaluated at runtime and replaced with their values</a:t>
            </a:r>
            <a:endParaRPr/>
          </a:p>
        </p:txBody>
      </p:sp>
      <p:grpSp>
        <p:nvGrpSpPr>
          <p:cNvPr id="363" name="Google Shape;363;p24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64" name="Google Shape;36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4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7" name="Google Shape;3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7313" y="781859"/>
            <a:ext cx="4746569" cy="89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8093" y="2040845"/>
            <a:ext cx="4484991" cy="17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58092" y="4215909"/>
            <a:ext cx="3117275" cy="72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5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76" name="Google Shape;37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5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5"/>
          <p:cNvSpPr txBox="1"/>
          <p:nvPr/>
        </p:nvSpPr>
        <p:spPr>
          <a:xfrm>
            <a:off x="697753" y="1254162"/>
            <a:ext cx="5558081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Ask us questions!</a:t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We’re very happy to setup breakout rooms upon request</a:t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6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86" name="Google Shape;3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6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26"/>
          <p:cNvSpPr txBox="1"/>
          <p:nvPr/>
        </p:nvSpPr>
        <p:spPr>
          <a:xfrm>
            <a:off x="697753" y="1254162"/>
            <a:ext cx="5558081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Coffee break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7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396" name="Google Shape;3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27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27"/>
          <p:cNvSpPr txBox="1"/>
          <p:nvPr/>
        </p:nvSpPr>
        <p:spPr>
          <a:xfrm>
            <a:off x="697753" y="1254162"/>
            <a:ext cx="5558081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Introduction to modules and packages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Modules and packages</a:t>
            </a:r>
            <a:endParaRPr/>
          </a:p>
        </p:txBody>
      </p:sp>
      <p:sp>
        <p:nvSpPr>
          <p:cNvPr id="406" name="Google Shape;406;p28"/>
          <p:cNvSpPr txBox="1"/>
          <p:nvPr>
            <p:ph idx="1" type="body"/>
          </p:nvPr>
        </p:nvSpPr>
        <p:spPr>
          <a:xfrm>
            <a:off x="405420" y="1200299"/>
            <a:ext cx="3667814" cy="238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Loading modules: the </a:t>
            </a:r>
            <a:r>
              <a:rPr b="1" i="1" lang="en-US"/>
              <a:t>import</a:t>
            </a:r>
            <a:r>
              <a:rPr lang="en-US"/>
              <a:t> statement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Explicit module import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Explicit module import by alias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Explicit import of module content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07" name="Google Shape;407;p28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08" name="Google Shape;40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8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8"/>
          <p:cNvSpPr/>
          <p:nvPr/>
        </p:nvSpPr>
        <p:spPr>
          <a:xfrm>
            <a:off x="6936059" y="85027"/>
            <a:ext cx="2155888" cy="857250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1887" y="1518961"/>
            <a:ext cx="34798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8"/>
          <p:cNvSpPr/>
          <p:nvPr/>
        </p:nvSpPr>
        <p:spPr>
          <a:xfrm rot="-503944">
            <a:off x="3420048" y="1736772"/>
            <a:ext cx="1494074" cy="19101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8"/>
          <p:cNvSpPr/>
          <p:nvPr/>
        </p:nvSpPr>
        <p:spPr>
          <a:xfrm rot="999832">
            <a:off x="4099720" y="2451609"/>
            <a:ext cx="810120" cy="18993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8"/>
          <p:cNvSpPr/>
          <p:nvPr/>
        </p:nvSpPr>
        <p:spPr>
          <a:xfrm flipH="1" rot="-8985279">
            <a:off x="3455252" y="3111465"/>
            <a:ext cx="1496176" cy="21436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Other useful modules in the standard library</a:t>
            </a:r>
            <a:endParaRPr/>
          </a:p>
        </p:txBody>
      </p:sp>
      <p:sp>
        <p:nvSpPr>
          <p:cNvPr id="422" name="Google Shape;422;p29"/>
          <p:cNvSpPr txBox="1"/>
          <p:nvPr>
            <p:ph idx="1" type="body"/>
          </p:nvPr>
        </p:nvSpPr>
        <p:spPr>
          <a:xfrm>
            <a:off x="405420" y="1200298"/>
            <a:ext cx="5359760" cy="327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Tools for interfacing with the operating system: </a:t>
            </a:r>
            <a:r>
              <a:rPr b="1" lang="en-US"/>
              <a:t>os</a:t>
            </a:r>
            <a:endParaRPr b="1"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23" name="Google Shape;423;p29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24" name="Google Shape;42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29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7" name="Google Shape;42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702" y="1821565"/>
            <a:ext cx="6368740" cy="254943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/>
          <p:nvPr/>
        </p:nvSpPr>
        <p:spPr>
          <a:xfrm>
            <a:off x="5456426" y="3525931"/>
            <a:ext cx="2702298" cy="1531900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useful when processing multiple data files</a:t>
            </a:r>
            <a:endParaRPr/>
          </a:p>
        </p:txBody>
      </p:sp>
      <p:cxnSp>
        <p:nvCxnSpPr>
          <p:cNvPr id="429" name="Google Shape;429;p29"/>
          <p:cNvCxnSpPr/>
          <p:nvPr/>
        </p:nvCxnSpPr>
        <p:spPr>
          <a:xfrm flipH="1" rot="10800000">
            <a:off x="4885301" y="1616927"/>
            <a:ext cx="1922274" cy="676001"/>
          </a:xfrm>
          <a:prstGeom prst="straightConnector1">
            <a:avLst/>
          </a:prstGeom>
          <a:noFill/>
          <a:ln cap="flat" cmpd="sng" w="9525">
            <a:solidFill>
              <a:srgbClr val="D5C89C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30" name="Google Shape;430;p29"/>
          <p:cNvSpPr/>
          <p:nvPr/>
        </p:nvSpPr>
        <p:spPr>
          <a:xfrm>
            <a:off x="6791094" y="1088362"/>
            <a:ext cx="1922274" cy="676001"/>
          </a:xfrm>
          <a:prstGeom prst="cloud">
            <a:avLst/>
          </a:prstGeom>
          <a:gradFill>
            <a:gsLst>
              <a:gs pos="0">
                <a:srgbClr val="FFF3C1"/>
              </a:gs>
              <a:gs pos="35000">
                <a:srgbClr val="FFF6D1"/>
              </a:gs>
              <a:gs pos="100000">
                <a:srgbClr val="FFFAEC"/>
              </a:gs>
            </a:gsLst>
            <a:lin ang="16200000" scaled="0"/>
          </a:gradFill>
          <a:ln cap="flat" cmpd="sng" w="9525">
            <a:solidFill>
              <a:srgbClr val="D5C89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Facilitates portability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621553" y="386007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Course structure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653512" y="931029"/>
            <a:ext cx="7286156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'Beginners Python’ refresher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Loops, lists, functions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‘Pythonic’ concepts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List comprehension, ternary expressions, *args and **kwargs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Lambdas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advanced string manipulation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Introduction to modules and packages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structures and containers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Mutability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Brief introduction to classes</a:t>
            </a:r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84" name="Google Shape;8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Using the </a:t>
            </a:r>
            <a:r>
              <a:rPr i="1" lang="en-US"/>
              <a:t>csv</a:t>
            </a:r>
            <a:r>
              <a:rPr lang="en-US"/>
              <a:t> module (part 1)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416571" y="801403"/>
            <a:ext cx="7732577" cy="2947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convenient module for parsing and writing csv files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Writing a csv</a:t>
            </a:r>
            <a:endParaRPr/>
          </a:p>
        </p:txBody>
      </p:sp>
      <p:grpSp>
        <p:nvGrpSpPr>
          <p:cNvPr id="438" name="Google Shape;438;p30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39" name="Google Shape;43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30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2" name="Google Shape;442;p30"/>
          <p:cNvPicPr preferRelativeResize="0"/>
          <p:nvPr/>
        </p:nvPicPr>
        <p:blipFill rotWithShape="1">
          <a:blip r:embed="rId5">
            <a:alphaModFix/>
          </a:blip>
          <a:srcRect b="57940" l="0" r="0" t="0"/>
          <a:stretch/>
        </p:blipFill>
        <p:spPr>
          <a:xfrm>
            <a:off x="1903251" y="2178760"/>
            <a:ext cx="4759216" cy="216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For the sake of visualization, here is the first part of the csv we just made:</a:t>
            </a: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50" name="Google Shape;45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31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53" name="Google Shape;453;p31"/>
          <p:cNvGraphicFramePr/>
          <p:nvPr/>
        </p:nvGraphicFramePr>
        <p:xfrm>
          <a:off x="3378819" y="1143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{C3414CEB-40BA-4E1C-9C76-D1A9AFBD6571}</a:tableStyleId>
              </a:tblPr>
              <a:tblGrid>
                <a:gridCol w="1193175"/>
                <a:gridCol w="1193175"/>
              </a:tblGrid>
              <a:tr h="19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x_axis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y_axis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0.99500417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58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0.98006658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0.95533649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0.92106099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0.87758256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0.82533561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0.76484219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0.69670671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0.62160997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0.54030231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1.1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0.45359612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1.2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0.36235775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1.3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0.26749883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1.4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0.16996714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  <a:tr h="199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1.5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</a:rPr>
                        <a:t>0.0707372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350" marB="0" marR="9350" marL="93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Using the </a:t>
            </a:r>
            <a:r>
              <a:rPr i="1" lang="en-US"/>
              <a:t>csv</a:t>
            </a:r>
            <a:r>
              <a:rPr lang="en-US"/>
              <a:t> module (part 2)</a:t>
            </a:r>
            <a:endParaRPr/>
          </a:p>
        </p:txBody>
      </p:sp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628440" y="924064"/>
            <a:ext cx="7300073" cy="2947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 let’s extract the value for y_axis when x_axis is 1.0 for the csv we just wrote:</a:t>
            </a:r>
            <a:endParaRPr/>
          </a:p>
        </p:txBody>
      </p:sp>
      <p:grpSp>
        <p:nvGrpSpPr>
          <p:cNvPr id="461" name="Google Shape;461;p32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62" name="Google Shape;46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32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5" name="Google Shape;465;p32"/>
          <p:cNvPicPr preferRelativeResize="0"/>
          <p:nvPr/>
        </p:nvPicPr>
        <p:blipFill rotWithShape="1">
          <a:blip r:embed="rId5">
            <a:alphaModFix/>
          </a:blip>
          <a:srcRect b="0" l="0" r="0" t="44661"/>
          <a:stretch/>
        </p:blipFill>
        <p:spPr>
          <a:xfrm>
            <a:off x="2192392" y="1842536"/>
            <a:ext cx="4759216" cy="28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Third-Party Modules</a:t>
            </a:r>
            <a:endParaRPr/>
          </a:p>
        </p:txBody>
      </p:sp>
      <p:sp>
        <p:nvSpPr>
          <p:cNvPr id="472" name="Google Shape;472;p33"/>
          <p:cNvSpPr txBox="1"/>
          <p:nvPr>
            <p:ph idx="1" type="body"/>
          </p:nvPr>
        </p:nvSpPr>
        <p:spPr>
          <a:xfrm>
            <a:off x="405419" y="1055335"/>
            <a:ext cx="7902387" cy="2947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Especially for data science coding, third party modules have a lot to offer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be imported just as the built-in modules, but first the modules must be installed on your system.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comes with a program called </a:t>
            </a:r>
            <a:r>
              <a:rPr b="1" lang="en-US"/>
              <a:t>pip </a:t>
            </a:r>
            <a:r>
              <a:rPr lang="en-US"/>
              <a:t>which will automatically fetch packages released and listed on PyPI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Example: pip install </a:t>
            </a:r>
            <a:r>
              <a:rPr i="1" lang="en-US"/>
              <a:t>&lt;some-module&gt;</a:t>
            </a:r>
            <a:endParaRPr/>
          </a:p>
          <a:p>
            <a:pPr indent="0" lvl="2" marL="288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 b="1"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don’t have root permissions use </a:t>
            </a:r>
            <a:r>
              <a:rPr b="1" lang="en-US"/>
              <a:t>--user</a:t>
            </a:r>
            <a:r>
              <a:rPr lang="en-US"/>
              <a:t> option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73" name="Google Shape;473;p33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74" name="Google Shape;47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33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1111" y="4298808"/>
            <a:ext cx="6193883" cy="51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4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84" name="Google Shape;48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4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34"/>
          <p:cNvSpPr txBox="1"/>
          <p:nvPr/>
        </p:nvSpPr>
        <p:spPr>
          <a:xfrm>
            <a:off x="697753" y="1254162"/>
            <a:ext cx="448756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Data structures: dictionaries</a:t>
            </a:r>
            <a:endParaRPr/>
          </a:p>
        </p:txBody>
      </p:sp>
      <p:sp>
        <p:nvSpPr>
          <p:cNvPr id="494" name="Google Shape;494;p35"/>
          <p:cNvSpPr txBox="1"/>
          <p:nvPr>
            <p:ph idx="1" type="body"/>
          </p:nvPr>
        </p:nvSpPr>
        <p:spPr>
          <a:xfrm>
            <a:off x="299175" y="886026"/>
            <a:ext cx="6637891" cy="2243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Dictionaries are flexible mappings of keys to values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can be created via a comma-separated list of key:value pairs within curly braces: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Items are accessed and set via the indexing syntax used for lists and tuples, except here the index is not a zero-based order but valid key in the dictionary: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New items can be added to the dictionary using indexing:</a:t>
            </a:r>
            <a:endParaRPr/>
          </a:p>
          <a:p>
            <a:pPr indent="-1737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496" name="Google Shape;49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p35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9" name="Google Shape;49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856" y="1896986"/>
            <a:ext cx="55245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0223" y="3885468"/>
            <a:ext cx="6985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1044" y="3215359"/>
            <a:ext cx="4559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621553" y="277484"/>
            <a:ext cx="790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Data structures cont.: immutability</a:t>
            </a:r>
            <a:endParaRPr/>
          </a:p>
        </p:txBody>
      </p:sp>
      <p:sp>
        <p:nvSpPr>
          <p:cNvPr id="508" name="Google Shape;508;p36"/>
          <p:cNvSpPr txBox="1"/>
          <p:nvPr>
            <p:ph idx="1" type="body"/>
          </p:nvPr>
        </p:nvSpPr>
        <p:spPr>
          <a:xfrm>
            <a:off x="620059" y="889411"/>
            <a:ext cx="3556000" cy="3474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the data structures we have looked at are </a:t>
            </a:r>
            <a:r>
              <a:rPr b="1" lang="en-US"/>
              <a:t>mutable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Tuples exemplify </a:t>
            </a:r>
            <a:r>
              <a:rPr b="1" lang="en-US"/>
              <a:t>immutability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Typically, we have: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Lists for homogeneous data sequences (e.g., numbers, ingredients, names)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But tuples are ideal for heterogeneous data structures (where entries have different meanings - for example, coordinates)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10" name="Google Shape;51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6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3" name="Google Shape;51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545" y="836422"/>
            <a:ext cx="3650909" cy="402959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6"/>
          <p:cNvSpPr/>
          <p:nvPr/>
        </p:nvSpPr>
        <p:spPr>
          <a:xfrm>
            <a:off x="5918662" y="3118585"/>
            <a:ext cx="3225338" cy="1271846"/>
          </a:xfrm>
          <a:prstGeom prst="cloud">
            <a:avLst/>
          </a:prstGeom>
          <a:gradFill>
            <a:gsLst>
              <a:gs pos="0">
                <a:srgbClr val="FFC000"/>
              </a:gs>
              <a:gs pos="100000">
                <a:srgbClr val="FFC000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List’s tuples are immutable, but the list itself is mutable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Data structures cont.</a:t>
            </a:r>
            <a:endParaRPr/>
          </a:p>
        </p:txBody>
      </p:sp>
      <p:sp>
        <p:nvSpPr>
          <p:cNvPr id="521" name="Google Shape;521;p37"/>
          <p:cNvSpPr txBox="1"/>
          <p:nvPr>
            <p:ph idx="1" type="body"/>
          </p:nvPr>
        </p:nvSpPr>
        <p:spPr>
          <a:xfrm>
            <a:off x="620059" y="889411"/>
            <a:ext cx="7782796" cy="19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Namedtuple is handy, but also </a:t>
            </a:r>
            <a:r>
              <a:rPr b="1" lang="en-US"/>
              <a:t>immutable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Namedtuple is a factory function for making a tuple class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In the example, </a:t>
            </a:r>
            <a:r>
              <a:rPr i="1" lang="en-US"/>
              <a:t>NINumber</a:t>
            </a:r>
            <a:r>
              <a:rPr lang="en-US"/>
              <a:t> becomes a factory function that can encapsulate data from any employee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22" name="Google Shape;522;p37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23" name="Google Shape;52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37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6" name="Google Shape;52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969" y="2763670"/>
            <a:ext cx="7380094" cy="115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4821" y="4345923"/>
            <a:ext cx="4260850" cy="74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34" name="Google Shape;534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38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38"/>
          <p:cNvSpPr txBox="1"/>
          <p:nvPr/>
        </p:nvSpPr>
        <p:spPr>
          <a:xfrm>
            <a:off x="697753" y="1254162"/>
            <a:ext cx="448756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This forces us to think about a core programming concept: classes…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Very brief introduction to classes</a:t>
            </a:r>
            <a:endParaRPr/>
          </a:p>
        </p:txBody>
      </p:sp>
      <p:sp>
        <p:nvSpPr>
          <p:cNvPr id="544" name="Google Shape;544;p39"/>
          <p:cNvSpPr txBox="1"/>
          <p:nvPr>
            <p:ph idx="1" type="body"/>
          </p:nvPr>
        </p:nvSpPr>
        <p:spPr>
          <a:xfrm>
            <a:off x="620059" y="889411"/>
            <a:ext cx="7782796" cy="19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Class = code template (like previously seen factory function)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46" name="Google Shape;546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39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9" name="Google Shape;54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8300" y="1746661"/>
            <a:ext cx="5867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(a): Control Flow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40291" y="990885"/>
            <a:ext cx="8529884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Conditional statements: </a:t>
            </a:r>
            <a:r>
              <a:rPr lang="en-US">
                <a:solidFill>
                  <a:srgbClr val="0033B3"/>
                </a:solidFill>
              </a:rPr>
              <a:t>if</a:t>
            </a:r>
            <a:r>
              <a:rPr lang="en-US"/>
              <a:t>, </a:t>
            </a:r>
            <a:r>
              <a:rPr lang="en-US">
                <a:solidFill>
                  <a:srgbClr val="0033B3"/>
                </a:solidFill>
              </a:rPr>
              <a:t>elif</a:t>
            </a:r>
            <a:r>
              <a:rPr lang="en-US"/>
              <a:t>, </a:t>
            </a:r>
            <a:r>
              <a:rPr lang="en-US">
                <a:solidFill>
                  <a:srgbClr val="0033B3"/>
                </a:solidFill>
              </a:rPr>
              <a:t>else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statements: </a:t>
            </a:r>
            <a:r>
              <a:rPr lang="en-US">
                <a:solidFill>
                  <a:srgbClr val="0033B3"/>
                </a:solidFill>
              </a:rPr>
              <a:t>for</a:t>
            </a:r>
            <a:r>
              <a:rPr lang="en-US"/>
              <a:t>, </a:t>
            </a:r>
            <a:r>
              <a:rPr lang="en-US">
                <a:solidFill>
                  <a:srgbClr val="0033B3"/>
                </a:solidFill>
              </a:rPr>
              <a:t>while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33B3"/>
                </a:solidFill>
              </a:rPr>
              <a:t>break</a:t>
            </a:r>
            <a:r>
              <a:rPr lang="en-US"/>
              <a:t>, </a:t>
            </a:r>
            <a:r>
              <a:rPr lang="en-US">
                <a:solidFill>
                  <a:srgbClr val="0033B3"/>
                </a:solidFill>
              </a:rPr>
              <a:t>continue </a:t>
            </a:r>
            <a:r>
              <a:rPr lang="en-US"/>
              <a:t>statements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How would the example’s behaviour differ if </a:t>
            </a:r>
            <a:r>
              <a:rPr lang="en-US">
                <a:solidFill>
                  <a:srgbClr val="0033B3"/>
                </a:solidFill>
              </a:rPr>
              <a:t>break </a:t>
            </a:r>
            <a:r>
              <a:rPr lang="en-US"/>
              <a:t>was swapped for </a:t>
            </a:r>
            <a:r>
              <a:rPr lang="en-US">
                <a:solidFill>
                  <a:srgbClr val="0033B3"/>
                </a:solidFill>
              </a:rPr>
              <a:t>continue</a:t>
            </a:r>
            <a:r>
              <a:rPr lang="en-US"/>
              <a:t>?</a:t>
            </a:r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2363" y="2761521"/>
            <a:ext cx="3637543" cy="2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40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56" name="Google Shape;55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40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40"/>
          <p:cNvSpPr txBox="1"/>
          <p:nvPr/>
        </p:nvSpPr>
        <p:spPr>
          <a:xfrm>
            <a:off x="697753" y="1254162"/>
            <a:ext cx="448756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Ok… but how is this more interesting than a list?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Very brief introduction to classes</a:t>
            </a:r>
            <a:endParaRPr/>
          </a:p>
        </p:txBody>
      </p:sp>
      <p:sp>
        <p:nvSpPr>
          <p:cNvPr id="566" name="Google Shape;566;p41"/>
          <p:cNvSpPr txBox="1"/>
          <p:nvPr>
            <p:ph idx="1" type="body"/>
          </p:nvPr>
        </p:nvSpPr>
        <p:spPr>
          <a:xfrm>
            <a:off x="620059" y="889411"/>
            <a:ext cx="7782796" cy="19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</a:t>
            </a:r>
            <a:r>
              <a:rPr b="1" lang="en-US"/>
              <a:t>generalise</a:t>
            </a:r>
            <a:r>
              <a:rPr lang="en-US"/>
              <a:t> the template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67" name="Google Shape;567;p41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68" name="Google Shape;56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41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6675647" y="995404"/>
            <a:ext cx="2100132" cy="857250"/>
          </a:xfrm>
          <a:prstGeom prst="cloud">
            <a:avLst/>
          </a:prstGeom>
          <a:gradFill>
            <a:gsLst>
              <a:gs pos="0">
                <a:srgbClr val="00BEFF"/>
              </a:gs>
              <a:gs pos="100000">
                <a:srgbClr val="6DE1FF"/>
              </a:gs>
            </a:gsLst>
            <a:lin ang="16200000" scaled="0"/>
          </a:gradFill>
          <a:ln cap="flat" cmpd="sng" w="9525">
            <a:solidFill>
              <a:srgbClr val="00ABE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reusability</a:t>
            </a:r>
            <a:endParaRPr/>
          </a:p>
        </p:txBody>
      </p:sp>
      <p:pic>
        <p:nvPicPr>
          <p:cNvPr id="572" name="Google Shape;57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5846" y="1859350"/>
            <a:ext cx="5471222" cy="303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42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79" name="Google Shape;579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42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42"/>
          <p:cNvSpPr txBox="1"/>
          <p:nvPr/>
        </p:nvSpPr>
        <p:spPr>
          <a:xfrm>
            <a:off x="697753" y="1254162"/>
            <a:ext cx="448756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Fine… but doesn’t this lack flexibility?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Very brief introduction to classes</a:t>
            </a:r>
            <a:endParaRPr/>
          </a:p>
        </p:txBody>
      </p:sp>
      <p:sp>
        <p:nvSpPr>
          <p:cNvPr id="589" name="Google Shape;589;p43"/>
          <p:cNvSpPr txBox="1"/>
          <p:nvPr>
            <p:ph idx="1" type="body"/>
          </p:nvPr>
        </p:nvSpPr>
        <p:spPr>
          <a:xfrm>
            <a:off x="620059" y="889411"/>
            <a:ext cx="7782796" cy="19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</a:t>
            </a:r>
            <a:r>
              <a:rPr b="1" lang="en-US"/>
              <a:t>encapsulate</a:t>
            </a:r>
            <a:r>
              <a:rPr lang="en-US"/>
              <a:t> complexity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90" name="Google Shape;590;p43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91" name="Google Shape;59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43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4" name="Google Shape;59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2663" y="1286811"/>
            <a:ext cx="5798674" cy="373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44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601" name="Google Shape;60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44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44"/>
          <p:cNvSpPr txBox="1"/>
          <p:nvPr/>
        </p:nvSpPr>
        <p:spPr>
          <a:xfrm>
            <a:off x="697753" y="1254162"/>
            <a:ext cx="5558081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Ask us questions!</a:t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We’re very happy to setup breakout rooms upon request</a:t>
            </a:r>
            <a:endParaRPr b="1" i="0" sz="2400" u="none" cap="none" strike="noStrike">
              <a:solidFill>
                <a:srgbClr val="54145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 txBox="1"/>
          <p:nvPr>
            <p:ph type="ctrTitle"/>
          </p:nvPr>
        </p:nvSpPr>
        <p:spPr>
          <a:xfrm>
            <a:off x="697754" y="1254162"/>
            <a:ext cx="332142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>
                <a:solidFill>
                  <a:srgbClr val="FFFF00"/>
                </a:solidFill>
              </a:rPr>
              <a:t>Thank you!</a:t>
            </a:r>
            <a:endParaRPr/>
          </a:p>
        </p:txBody>
      </p:sp>
      <p:sp>
        <p:nvSpPr>
          <p:cNvPr id="611" name="Google Shape;611;p45"/>
          <p:cNvSpPr txBox="1"/>
          <p:nvPr/>
        </p:nvSpPr>
        <p:spPr>
          <a:xfrm>
            <a:off x="64844" y="2052711"/>
            <a:ext cx="7986336" cy="2945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Feedback would really be appreciated: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https://bit.ly/arc_trainingfeedback 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Other training courses at ARC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RSE support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/>
          <p:nvPr/>
        </p:nvSpPr>
        <p:spPr>
          <a:xfrm>
            <a:off x="847493" y="858645"/>
            <a:ext cx="74490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Solutions to the exercises can be found here: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https://colab.research.google.com/github/DurhamARC/Intermediate-Python/blob/main/exercises/intermediate_python_exercises_solutions.ipynb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Data structures cont.: mutable alternatives</a:t>
            </a:r>
            <a:endParaRPr/>
          </a:p>
        </p:txBody>
      </p:sp>
      <p:pic>
        <p:nvPicPr>
          <p:cNvPr id="623" name="Google Shape;62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644" y="1317758"/>
            <a:ext cx="5458935" cy="3356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47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625" name="Google Shape;625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7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47"/>
          <p:cNvSpPr txBox="1"/>
          <p:nvPr/>
        </p:nvSpPr>
        <p:spPr>
          <a:xfrm>
            <a:off x="129408" y="889411"/>
            <a:ext cx="3299179" cy="193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marR="0" rtl="0" algn="l">
              <a:spcBef>
                <a:spcPts val="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Same API as namedtuple, but mutable</a:t>
            </a:r>
            <a:endParaRPr/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0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A41"/>
                </a:solidFill>
                <a:latin typeface="Arial"/>
                <a:ea typeface="Arial"/>
                <a:cs typeface="Arial"/>
                <a:sym typeface="Arial"/>
              </a:rPr>
              <a:t>Adding member functions to this dataclass is also possible</a:t>
            </a:r>
            <a:endParaRPr/>
          </a:p>
          <a:p>
            <a:pPr indent="-173700" lvl="1" marL="288000" marR="0" rtl="0" algn="l">
              <a:spcBef>
                <a:spcPts val="800"/>
              </a:spcBef>
              <a:spcAft>
                <a:spcPts val="0"/>
              </a:spcAft>
              <a:buClr>
                <a:srgbClr val="68246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A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2400" y="856575"/>
            <a:ext cx="3552078" cy="28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(a) cont.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620059" y="974919"/>
            <a:ext cx="4710843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Nested loops</a:t>
            </a:r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07" name="Google Shape;10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5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250" y="1805305"/>
            <a:ext cx="7429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17" name="Google Shape;11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6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6"/>
          <p:cNvSpPr txBox="1"/>
          <p:nvPr/>
        </p:nvSpPr>
        <p:spPr>
          <a:xfrm>
            <a:off x="697753" y="1254162"/>
            <a:ext cx="448756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But what is the </a:t>
            </a:r>
            <a:r>
              <a:rPr b="0" i="1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400" u="none" cap="none" strike="noStrike">
                <a:solidFill>
                  <a:srgbClr val="54145A"/>
                </a:solidFill>
                <a:latin typeface="Arial"/>
                <a:ea typeface="Arial"/>
                <a:cs typeface="Arial"/>
                <a:sym typeface="Arial"/>
              </a:rPr>
              <a:t> loop doing under the hood?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Control Flow (</a:t>
            </a:r>
            <a:r>
              <a:rPr lang="en-US" u="sng"/>
              <a:t>iterators</a:t>
            </a:r>
            <a:r>
              <a:rPr lang="en-US"/>
              <a:t>)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40293" y="990885"/>
            <a:ext cx="4298922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iter() is called on the container object</a:t>
            </a:r>
            <a:endParaRPr/>
          </a:p>
          <a:p>
            <a:pPr indent="-342900" lvl="1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This returns an iterator object</a:t>
            </a:r>
            <a:endParaRPr/>
          </a:p>
          <a:p>
            <a:pPr indent="-342900" lvl="1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The iterator object defines a __next__() function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Facilitates access of elements one at a time</a:t>
            </a:r>
            <a:endParaRPr/>
          </a:p>
          <a:p>
            <a:pPr indent="-342900" lvl="1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__next__() tells for loop when there are no more elements (raises StopIteration exception)</a:t>
            </a:r>
            <a:endParaRPr/>
          </a:p>
          <a:p>
            <a:pPr indent="-173700" lvl="1" marL="288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29" name="Google Shape;12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7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1431" y="552039"/>
            <a:ext cx="3837991" cy="427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(b): Lists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621553" y="1847533"/>
            <a:ext cx="6046876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Quick and easy way to store objects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contain objects of any type, or </a:t>
            </a:r>
            <a:r>
              <a:rPr b="1" lang="en-US"/>
              <a:t>even a mix of types</a:t>
            </a:r>
            <a:endParaRPr/>
          </a:p>
          <a:p>
            <a:pPr indent="-288000" lvl="2" marL="576000" rtl="0" algn="l">
              <a:spcBef>
                <a:spcPts val="800"/>
              </a:spcBef>
              <a:spcAft>
                <a:spcPts val="0"/>
              </a:spcAft>
              <a:buClr>
                <a:srgbClr val="002A41"/>
              </a:buClr>
              <a:buSzPts val="1800"/>
              <a:buChar char="–"/>
            </a:pPr>
            <a:r>
              <a:rPr lang="en-US"/>
              <a:t>Python’s dynamic type system makes things easy!</a:t>
            </a:r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41" name="Google Shape;14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8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 b="58816" l="0" r="20193" t="0"/>
          <a:stretch/>
        </p:blipFill>
        <p:spPr>
          <a:xfrm>
            <a:off x="5997807" y="612501"/>
            <a:ext cx="2929155" cy="100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5211" y="3524024"/>
            <a:ext cx="7073578" cy="87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621553" y="277484"/>
            <a:ext cx="79023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145A"/>
              </a:buClr>
              <a:buSzPts val="2400"/>
              <a:buFont typeface="Arial"/>
              <a:buNone/>
            </a:pPr>
            <a:r>
              <a:rPr lang="en-US"/>
              <a:t>Recap (b) cont.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621553" y="1847533"/>
            <a:ext cx="5702678" cy="1347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000" lvl="1" marL="288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Easy to process lists using </a:t>
            </a:r>
            <a:r>
              <a:rPr i="1" lang="en-US"/>
              <a:t>for</a:t>
            </a:r>
            <a:r>
              <a:rPr lang="en-US"/>
              <a:t> loops</a:t>
            </a:r>
            <a:endParaRPr/>
          </a:p>
          <a:p>
            <a:pPr indent="-288000" lvl="1" marL="2880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Appending to lists</a:t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154" name="Google Shape;15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9"/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1266" y="3297345"/>
            <a:ext cx="5283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8741" y="977502"/>
            <a:ext cx="36449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urham University">
      <a:dk1>
        <a:srgbClr val="002A41"/>
      </a:dk1>
      <a:lt1>
        <a:srgbClr val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2021-01-28T10:25:06Z</dcterms:created>
  <dc:creator>CLARKE, ALISON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