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88" r:id="rId5"/>
    <p:sldId id="294" r:id="rId6"/>
    <p:sldId id="319" r:id="rId7"/>
    <p:sldId id="342" r:id="rId8"/>
    <p:sldId id="340" r:id="rId9"/>
    <p:sldId id="341" r:id="rId10"/>
    <p:sldId id="344" r:id="rId11"/>
    <p:sldId id="343" r:id="rId12"/>
    <p:sldId id="345" r:id="rId13"/>
    <p:sldId id="346" r:id="rId14"/>
    <p:sldId id="347" r:id="rId15"/>
    <p:sldId id="349" r:id="rId16"/>
    <p:sldId id="348" r:id="rId17"/>
    <p:sldId id="351" r:id="rId18"/>
    <p:sldId id="352" r:id="rId19"/>
    <p:sldId id="353" r:id="rId20"/>
    <p:sldId id="354" r:id="rId21"/>
    <p:sldId id="350" r:id="rId22"/>
    <p:sldId id="355" r:id="rId23"/>
    <p:sldId id="339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00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35A"/>
    <a:srgbClr val="00AEEF"/>
    <a:srgbClr val="109DEC"/>
    <a:srgbClr val="0A91C3"/>
    <a:srgbClr val="68246D"/>
    <a:srgbClr val="AF0822"/>
    <a:srgbClr val="002A41"/>
    <a:srgbClr val="FFCE2D"/>
    <a:srgbClr val="9F9B4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9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176" y="8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AC38-C1E7-D047-A0EE-6A60B29092BF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8FD5-7D80-A74B-AD08-01AC4C8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8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7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90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0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47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49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9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0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04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6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20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2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8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3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9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7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8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2" r:id="rId6"/>
    <p:sldLayoutId id="2147483659" r:id="rId7"/>
    <p:sldLayoutId id="2147483660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353915"/>
            <a:ext cx="3321422" cy="1102519"/>
          </a:xfrm>
        </p:spPr>
        <p:txBody>
          <a:bodyPr/>
          <a:lstStyle/>
          <a:p>
            <a:r>
              <a:rPr lang="en-US" dirty="0"/>
              <a:t>A brief introduction to profiling with the Intel toolchain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3243145"/>
            <a:ext cx="3321422" cy="1314450"/>
          </a:xfrm>
        </p:spPr>
        <p:txBody>
          <a:bodyPr/>
          <a:lstStyle/>
          <a:p>
            <a:r>
              <a:rPr lang="en-US" sz="1400" dirty="0"/>
              <a:t>Mark Turner and Mark Dixon</a:t>
            </a:r>
          </a:p>
          <a:p>
            <a:r>
              <a:rPr lang="en-US" sz="1400" dirty="0"/>
              <a:t>Advanced Research Computing</a:t>
            </a:r>
          </a:p>
          <a:p>
            <a:endParaRPr lang="en-US" sz="1400" dirty="0"/>
          </a:p>
          <a:p>
            <a:r>
              <a:rPr lang="en-US" sz="1400" dirty="0"/>
              <a:t>July 7th, 2022</a:t>
            </a:r>
          </a:p>
        </p:txBody>
      </p:sp>
    </p:spTree>
    <p:extLst>
      <p:ext uri="{BB962C8B-B14F-4D97-AF65-F5344CB8AC3E}">
        <p14:creationId xmlns:p14="http://schemas.microsoft.com/office/powerpoint/2010/main" val="34333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9"/>
    </mc:Choice>
    <mc:Fallback xmlns="">
      <p:transition spd="slow" advTm="69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141034"/>
            <a:ext cx="7383603" cy="1973765"/>
          </a:xfrm>
        </p:spPr>
        <p:txBody>
          <a:bodyPr/>
          <a:lstStyle/>
          <a:p>
            <a:r>
              <a:rPr lang="en-US" dirty="0"/>
              <a:t>For today, we’re interested in tracing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6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A graphical tool for profiling and understanding MPI behaviour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Presents the chronology of your runtime in a visual way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Easier to reason about behaviour of parallel codes and identify:</a:t>
            </a:r>
          </a:p>
          <a:p>
            <a:pPr lvl="2"/>
            <a:r>
              <a:rPr lang="en-GB" dirty="0"/>
              <a:t>temporal dependencies and bottlenecks</a:t>
            </a:r>
          </a:p>
          <a:p>
            <a:pPr lvl="2"/>
            <a:r>
              <a:rPr lang="en-GB" dirty="0"/>
              <a:t>load imbalance</a:t>
            </a:r>
          </a:p>
          <a:p>
            <a:pPr lvl="2"/>
            <a:r>
              <a:rPr lang="en-US" dirty="0"/>
              <a:t>Hotspots</a:t>
            </a:r>
          </a:p>
          <a:p>
            <a:pPr lvl="2"/>
            <a:r>
              <a:rPr lang="en-US" dirty="0"/>
              <a:t>And more…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Intel Trace Analyzer and Collector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1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074127"/>
            <a:ext cx="4697579" cy="2040672"/>
          </a:xfrm>
        </p:spPr>
        <p:txBody>
          <a:bodyPr/>
          <a:lstStyle/>
          <a:p>
            <a:r>
              <a:rPr lang="en-US" dirty="0"/>
              <a:t>So, on the surface, what does ITAC give us?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17704BD-8DB8-D2C2-71EF-8FAA266623B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36381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 high-level overview page: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C3224C-E0CB-DA2A-0C33-C44E17A526E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34741" y="1360448"/>
            <a:ext cx="8874153" cy="2639441"/>
          </a:xfrm>
        </p:spPr>
      </p:pic>
    </p:spTree>
    <p:extLst>
      <p:ext uri="{BB962C8B-B14F-4D97-AF65-F5344CB8AC3E}">
        <p14:creationId xmlns:p14="http://schemas.microsoft.com/office/powerpoint/2010/main" val="6091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An event timeline: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9BF0F7-4578-2674-9A7F-15638B582E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236291" y="947854"/>
            <a:ext cx="6480353" cy="3695554"/>
          </a:xfrm>
        </p:spPr>
      </p:pic>
    </p:spTree>
    <p:extLst>
      <p:ext uri="{BB962C8B-B14F-4D97-AF65-F5344CB8AC3E}">
        <p14:creationId xmlns:p14="http://schemas.microsoft.com/office/powerpoint/2010/main" val="8578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 more problematic snapshot: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B7F62-E8B3-AEF3-A4C4-632504BE4D8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2300" y="1650380"/>
            <a:ext cx="8039308" cy="1597443"/>
          </a:xfrm>
        </p:spPr>
      </p:pic>
    </p:spTree>
    <p:extLst>
      <p:ext uri="{BB962C8B-B14F-4D97-AF65-F5344CB8AC3E}">
        <p14:creationId xmlns:p14="http://schemas.microsoft.com/office/powerpoint/2010/main" val="413139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Ability to filter MPI communications: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B7F62-E8B3-AEF3-A4C4-632504BE4D8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2300" y="1037066"/>
            <a:ext cx="7906962" cy="157114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96785-45B8-6A6F-C073-DEB7CDFF5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53" y="3010078"/>
            <a:ext cx="7907709" cy="15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984522"/>
            <a:ext cx="7383603" cy="3130277"/>
          </a:xfrm>
        </p:spPr>
        <p:txBody>
          <a:bodyPr/>
          <a:lstStyle/>
          <a:p>
            <a:r>
              <a:rPr lang="en-US" dirty="0"/>
              <a:t>A demo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will show how to navigate the </a:t>
            </a:r>
            <a:r>
              <a:rPr lang="en-US" dirty="0" err="1"/>
              <a:t>traceanalyzer</a:t>
            </a:r>
            <a:r>
              <a:rPr lang="en-US" dirty="0"/>
              <a:t> and explore an event timeline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A087FF2C-33C1-19A7-2606-011FD2D7F2B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19659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61" y="1508629"/>
            <a:ext cx="5723491" cy="1424141"/>
          </a:xfrm>
        </p:spPr>
        <p:txBody>
          <a:bodyPr/>
          <a:lstStyle/>
          <a:p>
            <a:r>
              <a:rPr lang="en-US" dirty="0"/>
              <a:t>And how can I generate these profiles for my code on Hamilton?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215BF23-7AC9-8034-9316-561E0E82335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32342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Compile with Intel MPI (Open MPI is not supported…)</a:t>
            </a:r>
          </a:p>
          <a:p>
            <a:pPr lvl="1"/>
            <a:r>
              <a:rPr lang="en-GB" dirty="0"/>
              <a:t>Load the ITAC module:</a:t>
            </a:r>
          </a:p>
          <a:p>
            <a:pPr lvl="2"/>
            <a:r>
              <a:rPr lang="en-US" dirty="0">
                <a:latin typeface="Andale Mono" panose="020B0509000000000004" pitchFamily="49" charset="0"/>
              </a:rPr>
              <a:t>module load </a:t>
            </a:r>
            <a:r>
              <a:rPr lang="en-US" dirty="0" err="1">
                <a:latin typeface="Andale Mono" panose="020B0509000000000004" pitchFamily="49" charset="0"/>
              </a:rPr>
              <a:t>itac</a:t>
            </a:r>
            <a:endParaRPr lang="en-US" dirty="0">
              <a:latin typeface="Andale Mono" panose="020B0509000000000004" pitchFamily="49" charset="0"/>
            </a:endParaRPr>
          </a:p>
          <a:p>
            <a:pPr lvl="1"/>
            <a:r>
              <a:rPr lang="en-US" dirty="0"/>
              <a:t>The trace files can be </a:t>
            </a:r>
            <a:r>
              <a:rPr lang="en-US" sz="3600" dirty="0"/>
              <a:t>BIG</a:t>
            </a:r>
            <a:r>
              <a:rPr lang="en-US" dirty="0"/>
              <a:t>. It is worth Asking SLURM for more temporary disk space on your nodes:</a:t>
            </a:r>
          </a:p>
          <a:p>
            <a:pPr lvl="2"/>
            <a:r>
              <a:rPr lang="en-US" dirty="0"/>
              <a:t>#SBATCH --</a:t>
            </a:r>
            <a:r>
              <a:rPr lang="en-US" dirty="0" err="1"/>
              <a:t>gres</a:t>
            </a:r>
            <a:r>
              <a:rPr lang="en-US" dirty="0"/>
              <a:t>=tmp:400G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pass the </a:t>
            </a:r>
            <a:r>
              <a:rPr lang="en-US" dirty="0">
                <a:latin typeface="Andale Mono" panose="020B0509000000000004" pitchFamily="49" charset="0"/>
              </a:rPr>
              <a:t>-trace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flag through to </a:t>
            </a:r>
            <a:r>
              <a:rPr lang="en-US" dirty="0" err="1"/>
              <a:t>mpirun</a:t>
            </a:r>
            <a:r>
              <a:rPr lang="en-US" dirty="0"/>
              <a:t>:</a:t>
            </a:r>
          </a:p>
          <a:p>
            <a:pPr lvl="2"/>
            <a:r>
              <a:rPr lang="en-US" dirty="0" err="1">
                <a:latin typeface="Andale Mono" panose="020B0509000000000004" pitchFamily="49" charset="0"/>
              </a:rPr>
              <a:t>mpirun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Andale Mono" panose="020B0509000000000004" pitchFamily="49" charset="0"/>
              </a:rPr>
              <a:t>–trace</a:t>
            </a:r>
            <a:r>
              <a:rPr lang="en-US" dirty="0">
                <a:latin typeface="Andale Mono" panose="020B0509000000000004" pitchFamily="49" charset="0"/>
              </a:rPr>
              <a:t> -np &lt;N&gt; &lt;executable&gt;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3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Welcome and icebreaker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8" y="1201692"/>
            <a:ext cx="7520331" cy="1347042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Thank you for joining!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Meet the team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 hour course (12pm-1pm)</a:t>
            </a:r>
          </a:p>
          <a:p>
            <a:pPr lvl="1"/>
            <a:r>
              <a:rPr lang="en-US" dirty="0"/>
              <a:t>Please do post in the chat or speak up when questions arise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Feel free to post something in the chat about where in the university you come from and something about your research interests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0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Exercise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us questions!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We’re very happy to setup breakout rooms upon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61" y="1508629"/>
            <a:ext cx="5723491" cy="1424141"/>
          </a:xfrm>
        </p:spPr>
        <p:txBody>
          <a:bodyPr/>
          <a:lstStyle/>
          <a:p>
            <a:r>
              <a:rPr lang="en-US" dirty="0"/>
              <a:t>So far, we have the tools to better understand MPI behaviour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 But how can we visualize </a:t>
            </a:r>
            <a:r>
              <a:rPr lang="en-US" i="1" dirty="0"/>
              <a:t>application</a:t>
            </a:r>
            <a:r>
              <a:rPr lang="en-US" dirty="0"/>
              <a:t> behaviour?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215BF23-7AC9-8034-9316-561E0E82335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23447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30250"/>
            <a:ext cx="7902388" cy="857250"/>
          </a:xfrm>
        </p:spPr>
        <p:txBody>
          <a:bodyPr/>
          <a:lstStyle/>
          <a:p>
            <a:r>
              <a:rPr lang="en-US" dirty="0"/>
              <a:t>User defined instrumentation: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64BC38-C344-9198-912A-709DB08A5AA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2151" r="2309"/>
          <a:stretch/>
        </p:blipFill>
        <p:spPr>
          <a:xfrm>
            <a:off x="211873" y="1022572"/>
            <a:ext cx="8730471" cy="2400856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CD4D15-ADF2-06C4-F5BE-C88B9BEAC04A}"/>
              </a:ext>
            </a:extLst>
          </p:cNvPr>
          <p:cNvSpPr txBox="1">
            <a:spLocks/>
          </p:cNvSpPr>
          <p:nvPr/>
        </p:nvSpPr>
        <p:spPr>
          <a:xfrm>
            <a:off x="1538870" y="3635892"/>
            <a:ext cx="3969835" cy="10334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 = MPI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Light Blue = AMR framework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Yellow = Physics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Dark blue = Open MP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5E88E0B-E381-DEF8-6522-FC1C87032A95}"/>
              </a:ext>
            </a:extLst>
          </p:cNvPr>
          <p:cNvSpPr/>
          <p:nvPr/>
        </p:nvSpPr>
        <p:spPr>
          <a:xfrm>
            <a:off x="5196467" y="3423429"/>
            <a:ext cx="3713356" cy="162807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Zoom in to see more detail. Right click a cell and select “ungroup” to view function call.</a:t>
            </a:r>
          </a:p>
        </p:txBody>
      </p:sp>
    </p:spTree>
    <p:extLst>
      <p:ext uri="{BB962C8B-B14F-4D97-AF65-F5344CB8AC3E}">
        <p14:creationId xmlns:p14="http://schemas.microsoft.com/office/powerpoint/2010/main" val="52297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61" y="1508629"/>
            <a:ext cx="5723491" cy="1424141"/>
          </a:xfrm>
        </p:spPr>
        <p:txBody>
          <a:bodyPr/>
          <a:lstStyle/>
          <a:p>
            <a:r>
              <a:rPr lang="en-US" dirty="0"/>
              <a:t>And how can I generate these profiles for my code on Hamilton?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E215BF23-7AC9-8034-9316-561E0E82335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5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</p:spTree>
    <p:extLst>
      <p:ext uri="{BB962C8B-B14F-4D97-AF65-F5344CB8AC3E}">
        <p14:creationId xmlns:p14="http://schemas.microsoft.com/office/powerpoint/2010/main" val="294924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dirty="0"/>
              <a:t>Add instrumentation boilerplate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E05851-FC46-5B3E-22DD-7CF0CCAFA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06" y="1563192"/>
            <a:ext cx="6468946" cy="30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dirty="0"/>
              <a:t>Add instrumentation boilerplate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Add your code (whatever that might be 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108B2FE-49EF-163A-8123-05158F571E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228"/>
          <a:stretch/>
        </p:blipFill>
        <p:spPr>
          <a:xfrm>
            <a:off x="896963" y="2221241"/>
            <a:ext cx="6373632" cy="12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3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286156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dirty="0"/>
              <a:t>Add instrumentation boilerplate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Add your code (whatever that might be 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  <a:p>
            <a:pPr marL="342900" lvl="1" indent="-342900">
              <a:buFont typeface="+mj-lt"/>
              <a:buAutoNum type="arabicPeriod"/>
            </a:pPr>
            <a:r>
              <a:rPr lang="en-GB" dirty="0"/>
              <a:t>Add tracing around your code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Generating a trace on Hamilton 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9A862C3-21C2-026B-1922-56654AB53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079" y="2377285"/>
            <a:ext cx="5859501" cy="25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779020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/>
            </a:pPr>
            <a:r>
              <a:rPr lang="en-GB" sz="1600" dirty="0"/>
              <a:t>Load modules:</a:t>
            </a:r>
          </a:p>
          <a:p>
            <a:pPr lvl="2"/>
            <a:r>
              <a:rPr lang="en-GB" sz="1400" dirty="0">
                <a:latin typeface="Andale Mono" panose="020B0509000000000004" pitchFamily="49" charset="0"/>
              </a:rPr>
              <a:t>export FLAVOUR_NOCONFLICT=1</a:t>
            </a:r>
          </a:p>
          <a:p>
            <a:pPr lvl="2"/>
            <a:r>
              <a:rPr lang="en-GB" sz="1400" dirty="0">
                <a:latin typeface="Andale Mono" panose="020B0509000000000004" pitchFamily="49" charset="0"/>
              </a:rPr>
              <a:t>module load </a:t>
            </a:r>
            <a:r>
              <a:rPr lang="en-GB" sz="1400" dirty="0" err="1">
                <a:latin typeface="Andale Mono" panose="020B0509000000000004" pitchFamily="49" charset="0"/>
              </a:rPr>
              <a:t>gcc</a:t>
            </a:r>
            <a:r>
              <a:rPr lang="en-GB" sz="1400" dirty="0">
                <a:latin typeface="Andale Mono" panose="020B0509000000000004" pitchFamily="49" charset="0"/>
              </a:rPr>
              <a:t> </a:t>
            </a:r>
            <a:r>
              <a:rPr lang="en-GB" sz="1400" dirty="0" err="1">
                <a:latin typeface="Andale Mono" panose="020B0509000000000004" pitchFamily="49" charset="0"/>
              </a:rPr>
              <a:t>oneapi</a:t>
            </a:r>
            <a:r>
              <a:rPr lang="en-GB" sz="1400" dirty="0">
                <a:latin typeface="Andale Mono" panose="020B0509000000000004" pitchFamily="49" charset="0"/>
              </a:rPr>
              <a:t> </a:t>
            </a:r>
            <a:r>
              <a:rPr lang="en-GB" sz="1400" dirty="0" err="1">
                <a:latin typeface="Andale Mono" panose="020B0509000000000004" pitchFamily="49" charset="0"/>
              </a:rPr>
              <a:t>intelmpi</a:t>
            </a:r>
            <a:r>
              <a:rPr lang="en-GB" sz="1400" dirty="0">
                <a:latin typeface="Andale Mono" panose="020B0509000000000004" pitchFamily="49" charset="0"/>
              </a:rPr>
              <a:t> </a:t>
            </a:r>
            <a:r>
              <a:rPr lang="en-GB" sz="1400" dirty="0" err="1">
                <a:latin typeface="Andale Mono" panose="020B0509000000000004" pitchFamily="49" charset="0"/>
              </a:rPr>
              <a:t>itac</a:t>
            </a:r>
            <a:endParaRPr lang="en-GB" sz="1400" dirty="0">
              <a:latin typeface="Andale Mono" panose="020B0509000000000004" pitchFamily="49" charset="0"/>
            </a:endParaRP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Launch the build:</a:t>
            </a:r>
          </a:p>
          <a:p>
            <a:pPr lvl="2" latinLnBrk="1"/>
            <a:r>
              <a:rPr lang="en-GB" sz="1400" dirty="0" err="1">
                <a:latin typeface="Andale Mono" panose="020B0509000000000004" pitchFamily="49" charset="0"/>
              </a:rPr>
              <a:t>mpiicpc</a:t>
            </a:r>
            <a:r>
              <a:rPr lang="en-GB" sz="1400" dirty="0">
                <a:latin typeface="Andale Mono" panose="020B0509000000000004" pitchFamily="49" charset="0"/>
              </a:rPr>
              <a:t> -I/apps/developers/tools/</a:t>
            </a:r>
            <a:r>
              <a:rPr lang="en-GB" sz="1400" dirty="0" err="1">
                <a:latin typeface="Andale Mono" panose="020B0509000000000004" pitchFamily="49" charset="0"/>
              </a:rPr>
              <a:t>itac</a:t>
            </a:r>
            <a:r>
              <a:rPr lang="en-GB" sz="1400" dirty="0">
                <a:latin typeface="Andale Mono" panose="020B0509000000000004" pitchFamily="49" charset="0"/>
              </a:rPr>
              <a:t>/2021.4/1/default/</a:t>
            </a:r>
            <a:r>
              <a:rPr lang="en-GB" sz="1400" dirty="0" err="1">
                <a:latin typeface="Andale Mono" panose="020B0509000000000004" pitchFamily="49" charset="0"/>
              </a:rPr>
              <a:t>itac</a:t>
            </a:r>
            <a:r>
              <a:rPr lang="en-GB" sz="1400" dirty="0">
                <a:latin typeface="Andale Mono" panose="020B0509000000000004" pitchFamily="49" charset="0"/>
              </a:rPr>
              <a:t>/2021.4.0/include -L/apps/developers/tools/</a:t>
            </a:r>
            <a:r>
              <a:rPr lang="en-GB" sz="1400" dirty="0" err="1">
                <a:latin typeface="Andale Mono" panose="020B0509000000000004" pitchFamily="49" charset="0"/>
              </a:rPr>
              <a:t>itac</a:t>
            </a:r>
            <a:r>
              <a:rPr lang="en-GB" sz="1400" dirty="0">
                <a:latin typeface="Andale Mono" panose="020B0509000000000004" pitchFamily="49" charset="0"/>
              </a:rPr>
              <a:t>/2021.4/1/default/</a:t>
            </a:r>
            <a:r>
              <a:rPr lang="en-GB" sz="1400" dirty="0" err="1">
                <a:latin typeface="Andale Mono" panose="020B0509000000000004" pitchFamily="49" charset="0"/>
              </a:rPr>
              <a:t>itac</a:t>
            </a:r>
            <a:r>
              <a:rPr lang="en-GB" sz="1400" dirty="0">
                <a:latin typeface="Andale Mono" panose="020B0509000000000004" pitchFamily="49" charset="0"/>
              </a:rPr>
              <a:t>/2021.4.0/</a:t>
            </a:r>
            <a:r>
              <a:rPr lang="en-GB" sz="1400" dirty="0" err="1">
                <a:latin typeface="Andale Mono" panose="020B0509000000000004" pitchFamily="49" charset="0"/>
              </a:rPr>
              <a:t>slib</a:t>
            </a:r>
            <a:r>
              <a:rPr lang="en-GB" sz="1400" dirty="0">
                <a:latin typeface="Andale Mono" panose="020B0509000000000004" pitchFamily="49" charset="0"/>
              </a:rPr>
              <a:t> -</a:t>
            </a:r>
            <a:r>
              <a:rPr lang="en-GB" sz="1400" dirty="0" err="1">
                <a:latin typeface="Andale Mono" panose="020B0509000000000004" pitchFamily="49" charset="0"/>
              </a:rPr>
              <a:t>lVTnull</a:t>
            </a:r>
            <a:r>
              <a:rPr lang="en-GB" sz="1400" dirty="0">
                <a:latin typeface="Andale Mono" panose="020B0509000000000004" pitchFamily="49" charset="0"/>
              </a:rPr>
              <a:t> </a:t>
            </a:r>
            <a:r>
              <a:rPr lang="en-GB" sz="1400" dirty="0" err="1">
                <a:latin typeface="Andale Mono" panose="020B0509000000000004" pitchFamily="49" charset="0"/>
              </a:rPr>
              <a:t>itac_test.cpp</a:t>
            </a:r>
            <a:r>
              <a:rPr lang="en-GB" sz="1400" dirty="0">
                <a:latin typeface="Andale Mono" panose="020B0509000000000004" pitchFamily="49" charset="0"/>
              </a:rPr>
              <a:t> -o </a:t>
            </a:r>
            <a:r>
              <a:rPr lang="en-GB" sz="1400" dirty="0" err="1">
                <a:latin typeface="Andale Mono" panose="020B0509000000000004" pitchFamily="49" charset="0"/>
              </a:rPr>
              <a:t>itac_test</a:t>
            </a:r>
            <a:endParaRPr lang="en-GB" sz="1400" dirty="0">
              <a:latin typeface="Andale Mono" panose="020B0509000000000004" pitchFamily="49" charset="0"/>
            </a:endParaRP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Run with ITAC tracing enabled:</a:t>
            </a:r>
          </a:p>
          <a:p>
            <a:pPr lvl="2"/>
            <a:r>
              <a:rPr lang="en-GB" sz="1600" dirty="0" err="1">
                <a:latin typeface="Andale Mono" panose="020B0509000000000004" pitchFamily="49" charset="0"/>
                <a:cs typeface="Arial" panose="020B0604020202020204" pitchFamily="34" charset="0"/>
              </a:rPr>
              <a:t>mpirun</a:t>
            </a:r>
            <a:r>
              <a:rPr lang="en-GB" sz="1600" dirty="0">
                <a:latin typeface="Andale Mono" panose="020B0509000000000004" pitchFamily="49" charset="0"/>
                <a:cs typeface="Arial" panose="020B0604020202020204" pitchFamily="34" charset="0"/>
              </a:rPr>
              <a:t> –trace –np 2 ./</a:t>
            </a:r>
            <a:r>
              <a:rPr lang="en-GB" sz="1600" dirty="0" err="1">
                <a:latin typeface="Andale Mono" panose="020B0509000000000004" pitchFamily="49" charset="0"/>
                <a:cs typeface="Arial" panose="020B0604020202020204" pitchFamily="34" charset="0"/>
              </a:rPr>
              <a:t>itac_test</a:t>
            </a:r>
            <a:endParaRPr lang="en-GB" sz="1600" dirty="0">
              <a:latin typeface="Andale Mono" panose="020B0509000000000004" pitchFamily="49" charset="0"/>
              <a:cs typeface="Arial" panose="020B0604020202020204" pitchFamily="34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Building/executing the code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D340D-EB3C-0361-F302-87004DF1719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8520" t="15390" r="7623" b="7946"/>
          <a:stretch/>
        </p:blipFill>
        <p:spPr>
          <a:xfrm>
            <a:off x="7546005" y="429150"/>
            <a:ext cx="1339641" cy="1202859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894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F5DA9B-0A75-4109-F048-4F99B33F1BFA}"/>
              </a:ext>
            </a:extLst>
          </p:cNvPr>
          <p:cNvSpPr txBox="1">
            <a:spLocks/>
          </p:cNvSpPr>
          <p:nvPr/>
        </p:nvSpPr>
        <p:spPr>
          <a:xfrm>
            <a:off x="621553" y="1174426"/>
            <a:ext cx="7779020" cy="3308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>
                <a:latin typeface="Andale Mono" panose="020B0509000000000004" pitchFamily="49" charset="0"/>
              </a:rPr>
              <a:t>traceanalyzer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 err="1">
                <a:latin typeface="Andale Mono" panose="020B0509000000000004" pitchFamily="49" charset="0"/>
              </a:rPr>
              <a:t>itac_test.stf</a:t>
            </a:r>
            <a:endParaRPr lang="en-GB" dirty="0">
              <a:latin typeface="Andale Mono" panose="020B0509000000000004" pitchFamily="49" charset="0"/>
            </a:endParaRPr>
          </a:p>
          <a:p>
            <a:pPr lvl="1"/>
            <a:endParaRPr lang="en-GB" dirty="0">
              <a:latin typeface="Andale Mono" panose="020B05090000000000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Ungrouped 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092D4-45FB-3D81-95CD-9B388D8EF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23" y="1839951"/>
            <a:ext cx="8610081" cy="20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2378125" cy="3684188"/>
          </a:xfrm>
        </p:spPr>
        <p:txBody>
          <a:bodyPr/>
          <a:lstStyle/>
          <a:p>
            <a:r>
              <a:rPr lang="en-US" dirty="0"/>
              <a:t>Code for reference: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47B93-C9B2-FDF1-85DB-32A2A9F5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006" y="29101"/>
            <a:ext cx="3813370" cy="50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4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1280164"/>
            <a:ext cx="7286156" cy="1920236"/>
          </a:xfrm>
        </p:spPr>
        <p:txBody>
          <a:bodyPr/>
          <a:lstStyle/>
          <a:p>
            <a:pPr lvl="1"/>
            <a:r>
              <a:rPr lang="en-US" dirty="0"/>
              <a:t>What is performance analysis?</a:t>
            </a:r>
          </a:p>
          <a:p>
            <a:pPr lvl="1"/>
            <a:r>
              <a:rPr lang="en-US" dirty="0"/>
              <a:t>Automatic tracing of MPI codes using ITAC</a:t>
            </a:r>
          </a:p>
          <a:p>
            <a:pPr lvl="1"/>
            <a:r>
              <a:rPr lang="en-US" dirty="0"/>
              <a:t>Leveraging the Intel </a:t>
            </a:r>
            <a:r>
              <a:rPr lang="en-US" dirty="0" err="1"/>
              <a:t>Traceanalyzer</a:t>
            </a:r>
            <a:endParaRPr lang="en-US" dirty="0"/>
          </a:p>
          <a:p>
            <a:pPr lvl="1"/>
            <a:r>
              <a:rPr lang="en-US" dirty="0"/>
              <a:t>User defined instrumentation using ITAC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exercise…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5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FD60-35F9-D54F-92B2-75D6CEE4C1C7}"/>
              </a:ext>
            </a:extLst>
          </p:cNvPr>
          <p:cNvSpPr txBox="1">
            <a:spLocks/>
          </p:cNvSpPr>
          <p:nvPr/>
        </p:nvSpPr>
        <p:spPr>
          <a:xfrm>
            <a:off x="64844" y="1811640"/>
            <a:ext cx="7986336" cy="29458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FF00"/>
                </a:solidFill>
              </a:rPr>
              <a:t>Feedback would really be appreciated: </a:t>
            </a:r>
            <a:r>
              <a:rPr lang="en-GB" b="1" dirty="0">
                <a:solidFill>
                  <a:srgbClr val="FFFF00"/>
                </a:solidFill>
              </a:rPr>
              <a:t>https://</a:t>
            </a:r>
            <a:r>
              <a:rPr lang="en-GB" b="1" dirty="0" err="1">
                <a:solidFill>
                  <a:srgbClr val="FFFF00"/>
                </a:solidFill>
              </a:rPr>
              <a:t>bit.ly</a:t>
            </a:r>
            <a:r>
              <a:rPr lang="en-GB" b="1" dirty="0">
                <a:solidFill>
                  <a:srgbClr val="FFFF00"/>
                </a:solidFill>
              </a:rPr>
              <a:t>/</a:t>
            </a:r>
            <a:r>
              <a:rPr lang="en-GB" b="1" dirty="0" err="1">
                <a:solidFill>
                  <a:srgbClr val="FFFF00"/>
                </a:solidFill>
              </a:rPr>
              <a:t>arc_trainingfeedback</a:t>
            </a:r>
            <a:r>
              <a:rPr lang="en-GB" b="1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Other training courses at ARC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RSE support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Join the Society of Research Software Engineering: https://society-</a:t>
            </a:r>
            <a:r>
              <a:rPr lang="en-US" dirty="0" err="1">
                <a:solidFill>
                  <a:srgbClr val="FFFF00"/>
                </a:solidFill>
              </a:rPr>
              <a:t>rse.org</a:t>
            </a:r>
            <a:r>
              <a:rPr lang="en-US" dirty="0">
                <a:solidFill>
                  <a:srgbClr val="FFFF00"/>
                </a:solidFill>
              </a:rPr>
              <a:t>/join-us/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7"/>
    </mc:Choice>
    <mc:Fallback xmlns="">
      <p:transition spd="slow" advTm="39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984522"/>
            <a:ext cx="7902388" cy="3130277"/>
          </a:xfrm>
        </p:spPr>
        <p:txBody>
          <a:bodyPr/>
          <a:lstStyle/>
          <a:p>
            <a:r>
              <a:rPr lang="en-US" dirty="0"/>
              <a:t>What is performance analysis?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Strongly depends on what you are trying to investigate / achieve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58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194814"/>
            <a:ext cx="7902388" cy="857250"/>
          </a:xfrm>
        </p:spPr>
        <p:txBody>
          <a:bodyPr/>
          <a:lstStyle/>
          <a:p>
            <a:r>
              <a:rPr lang="en-US" dirty="0"/>
              <a:t>quick-</a:t>
            </a:r>
            <a:r>
              <a:rPr lang="en-US" dirty="0" err="1"/>
              <a:t>bench.com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ED47FF6-6922-71DF-1A55-6B47838AB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27" y="822236"/>
            <a:ext cx="8046720" cy="38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194814"/>
            <a:ext cx="7902388" cy="857250"/>
          </a:xfrm>
        </p:spPr>
        <p:txBody>
          <a:bodyPr/>
          <a:lstStyle/>
          <a:p>
            <a:r>
              <a:rPr lang="en-US" dirty="0" err="1"/>
              <a:t>godbolt.org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995471-DE68-BF19-8F6E-2DE17FE85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94" y="3275440"/>
            <a:ext cx="8081299" cy="1228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B6F4-9A45-2D8C-3E75-F91E85C26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395" y="798044"/>
            <a:ext cx="8081299" cy="19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984522"/>
            <a:ext cx="7383603" cy="3130277"/>
          </a:xfrm>
        </p:spPr>
        <p:txBody>
          <a:bodyPr/>
          <a:lstStyle/>
          <a:p>
            <a:r>
              <a:rPr lang="en-US" dirty="0"/>
              <a:t>Measuring like this is great, but…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how do we study performance of entire codes – in particular, those that run across supercomputers?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if we want to understand the behaviour of an entire simulation?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38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flavour</a:t>
            </a:r>
            <a:r>
              <a:rPr lang="en-US" dirty="0"/>
              <a:t> of performance analysis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1022471"/>
            <a:ext cx="7286156" cy="3308461"/>
          </a:xfrm>
        </p:spPr>
        <p:txBody>
          <a:bodyPr/>
          <a:lstStyle/>
          <a:p>
            <a:pPr lvl="1"/>
            <a:r>
              <a:rPr lang="en-US" dirty="0"/>
              <a:t>Identifying code flaws:</a:t>
            </a:r>
          </a:p>
          <a:p>
            <a:pPr lvl="2"/>
            <a:r>
              <a:rPr lang="en-US" dirty="0"/>
              <a:t>Hotspots (always a good place to focus dev time)</a:t>
            </a:r>
          </a:p>
          <a:p>
            <a:pPr lvl="2"/>
            <a:r>
              <a:rPr lang="en-US" dirty="0"/>
              <a:t>Load imbalance</a:t>
            </a:r>
          </a:p>
          <a:p>
            <a:pPr lvl="2"/>
            <a:r>
              <a:rPr lang="en-US" dirty="0"/>
              <a:t>Inefficient communication patterns</a:t>
            </a:r>
          </a:p>
          <a:p>
            <a:pPr lvl="2"/>
            <a:r>
              <a:rPr lang="en-US" dirty="0"/>
              <a:t>Poor scaling</a:t>
            </a:r>
          </a:p>
          <a:p>
            <a:pPr lvl="2"/>
            <a:r>
              <a:rPr lang="en-US" dirty="0"/>
              <a:t>Inefficient use of hardware (cache misses, excessive I/O etc.)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Establishing the obstacles to being </a:t>
            </a:r>
            <a:r>
              <a:rPr lang="en-US" b="1" dirty="0"/>
              <a:t>compute bound</a:t>
            </a:r>
          </a:p>
          <a:p>
            <a:pPr lvl="2"/>
            <a:r>
              <a:rPr lang="en-US" dirty="0"/>
              <a:t>Memory bound; MPI bound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6-point Star 10">
            <a:extLst>
              <a:ext uri="{FF2B5EF4-FFF2-40B4-BE49-F238E27FC236}">
                <a16:creationId xmlns:a16="http://schemas.microsoft.com/office/drawing/2014/main" id="{93198EF3-F9DD-0A08-B32C-8B3AE4F72F5C}"/>
              </a:ext>
            </a:extLst>
          </p:cNvPr>
          <p:cNvSpPr/>
          <p:nvPr/>
        </p:nvSpPr>
        <p:spPr>
          <a:xfrm>
            <a:off x="6242789" y="3298985"/>
            <a:ext cx="1054427" cy="1039091"/>
          </a:xfrm>
          <a:prstGeom prst="star6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aim!</a:t>
            </a:r>
          </a:p>
        </p:txBody>
      </p:sp>
    </p:spTree>
    <p:extLst>
      <p:ext uri="{BB962C8B-B14F-4D97-AF65-F5344CB8AC3E}">
        <p14:creationId xmlns:p14="http://schemas.microsoft.com/office/powerpoint/2010/main" val="54519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How can tools understand our codes?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1022471"/>
            <a:ext cx="7286156" cy="3308461"/>
          </a:xfrm>
        </p:spPr>
        <p:txBody>
          <a:bodyPr/>
          <a:lstStyle/>
          <a:p>
            <a:pPr lvl="1"/>
            <a:r>
              <a:rPr lang="en-US" b="1" dirty="0"/>
              <a:t>Sampling</a:t>
            </a:r>
          </a:p>
          <a:p>
            <a:pPr lvl="2"/>
            <a:r>
              <a:rPr lang="en-US" dirty="0"/>
              <a:t>Regular reading of typical averages, patterns etc.</a:t>
            </a:r>
          </a:p>
          <a:p>
            <a:pPr lvl="2"/>
            <a:r>
              <a:rPr lang="en-US" dirty="0"/>
              <a:t>Recording runtime characteristics (e.g., hardware counters)</a:t>
            </a:r>
          </a:p>
          <a:p>
            <a:pPr lvl="2"/>
            <a:r>
              <a:rPr lang="en-US" dirty="0" err="1">
                <a:latin typeface="Andale Mono" panose="020B0509000000000004" pitchFamily="49" charset="0"/>
              </a:rPr>
              <a:t>likwid-perfctr</a:t>
            </a:r>
            <a:endParaRPr lang="en-US" dirty="0">
              <a:latin typeface="Andale Mono" panose="020B0509000000000004" pitchFamily="49" charset="0"/>
            </a:endParaRPr>
          </a:p>
          <a:p>
            <a:pPr lvl="2"/>
            <a:endParaRPr lang="en-US" dirty="0"/>
          </a:p>
          <a:p>
            <a:pPr lvl="1"/>
            <a:r>
              <a:rPr lang="en-US" b="1" dirty="0"/>
              <a:t>Tracing</a:t>
            </a:r>
          </a:p>
          <a:p>
            <a:pPr lvl="2"/>
            <a:r>
              <a:rPr lang="en-US" dirty="0"/>
              <a:t>Chronologically ordered events/timelines</a:t>
            </a:r>
          </a:p>
          <a:p>
            <a:pPr lvl="2"/>
            <a:r>
              <a:rPr lang="en-US" dirty="0"/>
              <a:t>Logging </a:t>
            </a:r>
            <a:r>
              <a:rPr lang="en-US" b="1" dirty="0"/>
              <a:t>events</a:t>
            </a:r>
            <a:r>
              <a:rPr lang="en-US" dirty="0"/>
              <a:t> (e.g. function calls) in 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479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theme/theme1.xml><?xml version="1.0" encoding="utf-8"?>
<a:theme xmlns:a="http://schemas.openxmlformats.org/drawingml/2006/main" name="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University_powerpoint" id="{B4914D8E-B391-3944-8791-7EC10D84BCBD}" vid="{00A459AD-676B-3B46-8474-DA0B12EC4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674d51e3-3ba6-45e1-9e5a-18c440d6de5a" xsi:nil="true"/>
    <NotebookType xmlns="674d51e3-3ba6-45e1-9e5a-18c440d6de5a" xsi:nil="true"/>
    <Owner xmlns="674d51e3-3ba6-45e1-9e5a-18c440d6de5a">
      <UserInfo>
        <DisplayName/>
        <AccountId xsi:nil="true"/>
        <AccountType/>
      </UserInfo>
    </Owner>
    <Math_Settings xmlns="674d51e3-3ba6-45e1-9e5a-18c440d6de5a" xsi:nil="true"/>
    <Is_Collaboration_Space_Locked xmlns="674d51e3-3ba6-45e1-9e5a-18c440d6de5a" xsi:nil="true"/>
    <FolderType xmlns="674d51e3-3ba6-45e1-9e5a-18c440d6de5a" xsi:nil="true"/>
    <Leaders xmlns="674d51e3-3ba6-45e1-9e5a-18c440d6de5a">
      <UserInfo>
        <DisplayName/>
        <AccountId xsi:nil="true"/>
        <AccountType/>
      </UserInfo>
    </Leaders>
    <Invited_Members xmlns="674d51e3-3ba6-45e1-9e5a-18c440d6de5a" xsi:nil="true"/>
    <TeamsChannelId xmlns="674d51e3-3ba6-45e1-9e5a-18c440d6de5a" xsi:nil="true"/>
    <Invited_Leaders xmlns="674d51e3-3ba6-45e1-9e5a-18c440d6de5a" xsi:nil="true"/>
    <IsNotebookLocked xmlns="674d51e3-3ba6-45e1-9e5a-18c440d6de5a" xsi:nil="true"/>
    <Templates xmlns="674d51e3-3ba6-45e1-9e5a-18c440d6de5a" xsi:nil="true"/>
    <Members xmlns="674d51e3-3ba6-45e1-9e5a-18c440d6de5a">
      <UserInfo>
        <DisplayName/>
        <AccountId xsi:nil="true"/>
        <AccountType/>
      </UserInfo>
    </Members>
    <Member_Groups xmlns="674d51e3-3ba6-45e1-9e5a-18c440d6de5a">
      <UserInfo>
        <DisplayName/>
        <AccountId xsi:nil="true"/>
        <AccountType/>
      </UserInfo>
    </Member_Groups>
    <Has_Leaders_Only_SectionGroup xmlns="674d51e3-3ba6-45e1-9e5a-18c440d6de5a" xsi:nil="true"/>
    <AppVersion xmlns="674d51e3-3ba6-45e1-9e5a-18c440d6de5a" xsi:nil="true"/>
    <LMS_Mappings xmlns="674d51e3-3ba6-45e1-9e5a-18c440d6de5a" xsi:nil="true"/>
    <CultureName xmlns="674d51e3-3ba6-45e1-9e5a-18c440d6de5a" xsi:nil="true"/>
    <Distribution_Groups xmlns="674d51e3-3ba6-45e1-9e5a-18c440d6de5a" xsi:nil="true"/>
    <Self_Registration_Enabled xmlns="674d51e3-3ba6-45e1-9e5a-18c440d6de5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E951B1D604F47AD4EB98F3F9810DA" ma:contentTypeVersion="32" ma:contentTypeDescription="Create a new document." ma:contentTypeScope="" ma:versionID="23952c7b5558240b611e31687aa23f46">
  <xsd:schema xmlns:xsd="http://www.w3.org/2001/XMLSchema" xmlns:xs="http://www.w3.org/2001/XMLSchema" xmlns:p="http://schemas.microsoft.com/office/2006/metadata/properties" xmlns:ns2="674d51e3-3ba6-45e1-9e5a-18c440d6de5a" xmlns:ns3="8f612c8a-2dfb-4a1a-9050-5ffbd886e57b" targetNamespace="http://schemas.microsoft.com/office/2006/metadata/properties" ma:root="true" ma:fieldsID="66abe757d0bdb80ac562d652a74b9128" ns2:_="" ns3:_="">
    <xsd:import namespace="674d51e3-3ba6-45e1-9e5a-18c440d6de5a"/>
    <xsd:import namespace="8f612c8a-2dfb-4a1a-9050-5ffbd886e57b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d51e3-3ba6-45e1-9e5a-18c440d6de5a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8" nillable="true" ma:displayName="Location" ma:internalName="MediaServiceLocation" ma:readOnly="true">
      <xsd:simpleType>
        <xsd:restriction base="dms:Text"/>
      </xsd:simpleType>
    </xsd:element>
    <xsd:element name="MediaServiceOCR" ma:index="3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12c8a-2dfb-4a1a-9050-5ffbd886e57b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D31AFE-7852-4A45-A705-FCC8674A4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DFD8C-C4E6-4AFD-AFFE-5DE917C53F3C}">
  <ds:schemaRefs>
    <ds:schemaRef ds:uri="http://schemas.microsoft.com/office/2006/metadata/properties"/>
    <ds:schemaRef ds:uri="http://schemas.microsoft.com/office/infopath/2007/PartnerControls"/>
    <ds:schemaRef ds:uri="674d51e3-3ba6-45e1-9e5a-18c440d6de5a"/>
  </ds:schemaRefs>
</ds:datastoreItem>
</file>

<file path=customXml/itemProps3.xml><?xml version="1.0" encoding="utf-8"?>
<ds:datastoreItem xmlns:ds="http://schemas.openxmlformats.org/officeDocument/2006/customXml" ds:itemID="{1B41EC66-195F-4287-BC41-3B0E65757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4d51e3-3ba6-45e1-9e5a-18c440d6de5a"/>
    <ds:schemaRef ds:uri="8f612c8a-2dfb-4a1a-9050-5ffbd886e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35005</TotalTime>
  <Words>803</Words>
  <Application>Microsoft Macintosh PowerPoint</Application>
  <PresentationFormat>On-screen Show (16:9)</PresentationFormat>
  <Paragraphs>153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Andale Mono</vt:lpstr>
      <vt:lpstr>Arial</vt:lpstr>
      <vt:lpstr>Calibri</vt:lpstr>
      <vt:lpstr>Lucida Grande</vt:lpstr>
      <vt:lpstr>Office Theme</vt:lpstr>
      <vt:lpstr>A brief introduction to profiling with the Intel toolchain</vt:lpstr>
      <vt:lpstr>Welcome and icebreaker</vt:lpstr>
      <vt:lpstr>Course structure</vt:lpstr>
      <vt:lpstr>What is performance analysis?   Strongly depends on what you are trying to investigate / achieve</vt:lpstr>
      <vt:lpstr>quick-bench.com</vt:lpstr>
      <vt:lpstr>godbolt.org</vt:lpstr>
      <vt:lpstr>Measuring like this is great, but…   how do we study performance of entire codes – in particular, those that run across supercomputers?  What if we want to understand the behaviour of an entire simulation?</vt:lpstr>
      <vt:lpstr>A flavour of performance analysis in HPC</vt:lpstr>
      <vt:lpstr>How can tools understand our codes?</vt:lpstr>
      <vt:lpstr>For today, we’re interested in tracing    </vt:lpstr>
      <vt:lpstr>Intel Trace Analyzer and Collector</vt:lpstr>
      <vt:lpstr>So, on the surface, what does ITAC give us?    </vt:lpstr>
      <vt:lpstr>A high-level overview page:</vt:lpstr>
      <vt:lpstr>An event timeline:</vt:lpstr>
      <vt:lpstr>A more problematic snapshot:</vt:lpstr>
      <vt:lpstr>Ability to filter MPI communications:</vt:lpstr>
      <vt:lpstr>A demo  I will show how to navigate the traceanalyzer and explore an event timeline    </vt:lpstr>
      <vt:lpstr>And how can I generate these profiles for my code on Hamilton?    </vt:lpstr>
      <vt:lpstr>Generating a trace on Hamilton 8</vt:lpstr>
      <vt:lpstr>PowerPoint Presentation</vt:lpstr>
      <vt:lpstr>So far, we have the tools to better understand MPI behaviour  … But how can we visualize application behaviour?  </vt:lpstr>
      <vt:lpstr>User defined instrumentation:</vt:lpstr>
      <vt:lpstr>And how can I generate these profiles for my code on Hamilton?    </vt:lpstr>
      <vt:lpstr>Generating a trace on Hamilton 8</vt:lpstr>
      <vt:lpstr>Generating a trace on Hamilton 8</vt:lpstr>
      <vt:lpstr>Generating a trace on Hamilton 8</vt:lpstr>
      <vt:lpstr>Building/executing the code </vt:lpstr>
      <vt:lpstr>Ungrouped output:</vt:lpstr>
      <vt:lpstr>Code for reference: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 Fellowship Application</dc:title>
  <dc:creator>CLARKE, ALISON R.</dc:creator>
  <cp:lastModifiedBy>TURNER, MARK</cp:lastModifiedBy>
  <cp:revision>111</cp:revision>
  <cp:lastPrinted>1601-01-01T00:00:00Z</cp:lastPrinted>
  <dcterms:created xsi:type="dcterms:W3CDTF">2021-01-28T10:25:06Z</dcterms:created>
  <dcterms:modified xsi:type="dcterms:W3CDTF">2022-07-05T14:44:28Z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0x0101003BCE951B1D604F47AD4EB98F3F9810DA</vt:lpwstr>
  </property>
</Properties>
</file>