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8" r:id="rId5"/>
    <p:sldId id="294" r:id="rId6"/>
    <p:sldId id="319" r:id="rId7"/>
    <p:sldId id="342" r:id="rId8"/>
    <p:sldId id="340" r:id="rId9"/>
    <p:sldId id="341" r:id="rId10"/>
    <p:sldId id="344" r:id="rId11"/>
    <p:sldId id="343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4" r:id="rId21"/>
    <p:sldId id="350" r:id="rId22"/>
    <p:sldId id="355" r:id="rId23"/>
    <p:sldId id="339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0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6327" autoAdjust="0"/>
  </p:normalViewPr>
  <p:slideViewPr>
    <p:cSldViewPr snapToGrid="0" snapToObjects="1">
      <p:cViewPr varScale="1">
        <p:scale>
          <a:sx n="154" d="100"/>
          <a:sy n="154" d="100"/>
        </p:scale>
        <p:origin x="2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7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0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6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0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9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YeFwCZ2kQ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353915"/>
            <a:ext cx="3321422" cy="1102519"/>
          </a:xfrm>
        </p:spPr>
        <p:txBody>
          <a:bodyPr/>
          <a:lstStyle/>
          <a:p>
            <a:r>
              <a:rPr lang="en-US" dirty="0"/>
              <a:t>A brief introduction to profiling with the Intel toolchain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3243145"/>
            <a:ext cx="3321422" cy="1314450"/>
          </a:xfrm>
        </p:spPr>
        <p:txBody>
          <a:bodyPr/>
          <a:lstStyle/>
          <a:p>
            <a:r>
              <a:rPr lang="en-US" sz="1400" dirty="0"/>
              <a:t>Mark Turner and Mark Dixon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July 7th, 2022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141034"/>
            <a:ext cx="7383603" cy="1973765"/>
          </a:xfrm>
        </p:spPr>
        <p:txBody>
          <a:bodyPr/>
          <a:lstStyle/>
          <a:p>
            <a:r>
              <a:rPr lang="en-US" dirty="0"/>
              <a:t>For today, we’re interested in tracing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A graphical tool for profiling and understanding MPI behaviour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Presents the chronology of your runtime in a visual way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Easier to reason about behaviour of parallel codes and identify:</a:t>
            </a:r>
          </a:p>
          <a:p>
            <a:pPr lvl="2"/>
            <a:r>
              <a:rPr lang="en-GB" dirty="0"/>
              <a:t>temporal dependencies and bottlenecks</a:t>
            </a:r>
          </a:p>
          <a:p>
            <a:pPr lvl="2"/>
            <a:r>
              <a:rPr lang="en-GB" dirty="0"/>
              <a:t>load imbalance</a:t>
            </a:r>
          </a:p>
          <a:p>
            <a:pPr lvl="2"/>
            <a:r>
              <a:rPr lang="en-US" dirty="0"/>
              <a:t>Hotspots</a:t>
            </a:r>
          </a:p>
          <a:p>
            <a:pPr lvl="2"/>
            <a:r>
              <a:rPr lang="en-US" dirty="0"/>
              <a:t>And more…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Intel Trace Analyzer and Collector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1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074127"/>
            <a:ext cx="4697579" cy="2040672"/>
          </a:xfrm>
        </p:spPr>
        <p:txBody>
          <a:bodyPr/>
          <a:lstStyle/>
          <a:p>
            <a:r>
              <a:rPr lang="en-US" dirty="0"/>
              <a:t>So, on the surface, what does ITAC give us?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17704BD-8DB8-D2C2-71EF-8FAA266623B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36381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 high-level overview page: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C3224C-E0CB-DA2A-0C33-C44E17A526E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34741" y="1360448"/>
            <a:ext cx="8874153" cy="2639441"/>
          </a:xfrm>
        </p:spPr>
      </p:pic>
    </p:spTree>
    <p:extLst>
      <p:ext uri="{BB962C8B-B14F-4D97-AF65-F5344CB8AC3E}">
        <p14:creationId xmlns:p14="http://schemas.microsoft.com/office/powerpoint/2010/main" val="6091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An event timeline: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9BF0F7-4578-2674-9A7F-15638B582E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236291" y="947854"/>
            <a:ext cx="6480353" cy="3695554"/>
          </a:xfrm>
        </p:spPr>
      </p:pic>
    </p:spTree>
    <p:extLst>
      <p:ext uri="{BB962C8B-B14F-4D97-AF65-F5344CB8AC3E}">
        <p14:creationId xmlns:p14="http://schemas.microsoft.com/office/powerpoint/2010/main" val="8578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 more problematic snapshot: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B7F62-E8B3-AEF3-A4C4-632504BE4D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2300" y="1650380"/>
            <a:ext cx="8039308" cy="1597443"/>
          </a:xfrm>
        </p:spPr>
      </p:pic>
    </p:spTree>
    <p:extLst>
      <p:ext uri="{BB962C8B-B14F-4D97-AF65-F5344CB8AC3E}">
        <p14:creationId xmlns:p14="http://schemas.microsoft.com/office/powerpoint/2010/main" val="41313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Ability to filter MPI communications: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B7F62-E8B3-AEF3-A4C4-632504BE4D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2300" y="1037066"/>
            <a:ext cx="7906962" cy="15711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96785-45B8-6A6F-C073-DEB7CDFF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3" y="3010078"/>
            <a:ext cx="7907709" cy="1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383603" cy="3130277"/>
          </a:xfrm>
        </p:spPr>
        <p:txBody>
          <a:bodyPr/>
          <a:lstStyle/>
          <a:p>
            <a:r>
              <a:rPr lang="en-US" dirty="0"/>
              <a:t>A 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to navigate the </a:t>
            </a:r>
            <a:r>
              <a:rPr lang="en-US" dirty="0" err="1"/>
              <a:t>traceanalyzer</a:t>
            </a:r>
            <a:r>
              <a:rPr lang="en-US" dirty="0"/>
              <a:t> and explore an event timeline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087FF2C-33C1-19A7-2606-011FD2D7F2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19659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And how can I generate these profiles for my code on Hamilton?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3234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Compile with Intel MPI (Open MPI is not supported…)</a:t>
            </a:r>
          </a:p>
          <a:p>
            <a:pPr lvl="1"/>
            <a:r>
              <a:rPr lang="en-GB" dirty="0"/>
              <a:t>Load the ITAC module: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module load </a:t>
            </a:r>
            <a:r>
              <a:rPr lang="en-US" dirty="0" err="1">
                <a:latin typeface="Andale Mono" panose="020B0509000000000004" pitchFamily="49" charset="0"/>
              </a:rPr>
              <a:t>itac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/>
              <a:t>The trace files can be </a:t>
            </a:r>
            <a:r>
              <a:rPr lang="en-US" sz="3600" dirty="0"/>
              <a:t>BIG</a:t>
            </a:r>
            <a:r>
              <a:rPr lang="en-US" dirty="0"/>
              <a:t>. It is worth Asking SLURM for more temporary disk space on your nodes when doing big runs:</a:t>
            </a:r>
          </a:p>
          <a:p>
            <a:pPr lvl="2"/>
            <a:r>
              <a:rPr lang="en-US" dirty="0"/>
              <a:t>#SBATCH --</a:t>
            </a:r>
            <a:r>
              <a:rPr lang="en-US" dirty="0" err="1"/>
              <a:t>gres</a:t>
            </a:r>
            <a:r>
              <a:rPr lang="en-US" dirty="0"/>
              <a:t>=tmp:400G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pass the </a:t>
            </a:r>
            <a:r>
              <a:rPr lang="en-US" dirty="0">
                <a:latin typeface="Andale Mono" panose="020B0509000000000004" pitchFamily="49" charset="0"/>
              </a:rPr>
              <a:t>-trace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flag through to </a:t>
            </a:r>
            <a:r>
              <a:rPr lang="en-US" dirty="0" err="1"/>
              <a:t>mpirun</a:t>
            </a:r>
            <a:r>
              <a:rPr lang="en-US" dirty="0"/>
              <a:t>: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mpirun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ndale Mono" panose="020B0509000000000004" pitchFamily="49" charset="0"/>
              </a:rPr>
              <a:t>–trace</a:t>
            </a:r>
            <a:r>
              <a:rPr lang="en-US" dirty="0">
                <a:latin typeface="Andale Mono" panose="020B0509000000000004" pitchFamily="49" charset="0"/>
              </a:rPr>
              <a:t> -np &lt;N&gt; &lt;executable&gt;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3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01692"/>
            <a:ext cx="7520331" cy="1347042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Thank you for joining!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Meet the team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hour course (12pm-1pm)</a:t>
            </a:r>
          </a:p>
          <a:p>
            <a:pPr lvl="1"/>
            <a:r>
              <a:rPr lang="en-US" dirty="0"/>
              <a:t>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Feel free to post something in the chat about where in the university you come from and something about your research interests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So far, we have the tools to better understand MPI behaviour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 But how can we visualize </a:t>
            </a:r>
            <a:r>
              <a:rPr lang="en-US" i="1" dirty="0"/>
              <a:t>application</a:t>
            </a:r>
            <a:r>
              <a:rPr lang="en-US" dirty="0"/>
              <a:t> behaviour?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23447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User defined instrumentation: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4BC38-C344-9198-912A-709DB08A5AA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2151" r="2309"/>
          <a:stretch/>
        </p:blipFill>
        <p:spPr>
          <a:xfrm>
            <a:off x="211873" y="1022572"/>
            <a:ext cx="8730471" cy="240085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CD4D15-ADF2-06C4-F5BE-C88B9BEAC04A}"/>
              </a:ext>
            </a:extLst>
          </p:cNvPr>
          <p:cNvSpPr txBox="1">
            <a:spLocks/>
          </p:cNvSpPr>
          <p:nvPr/>
        </p:nvSpPr>
        <p:spPr>
          <a:xfrm>
            <a:off x="1538870" y="3635892"/>
            <a:ext cx="3969835" cy="10334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 = MPI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 Blue = AMR framework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Yellow = Physics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Dark blue = Open MP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5E88E0B-E381-DEF8-6522-FC1C87032A95}"/>
              </a:ext>
            </a:extLst>
          </p:cNvPr>
          <p:cNvSpPr/>
          <p:nvPr/>
        </p:nvSpPr>
        <p:spPr>
          <a:xfrm>
            <a:off x="5196467" y="3423429"/>
            <a:ext cx="3713356" cy="162807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in to see more detail. Right click a cell and select “ungroup” to view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5229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And how can I generate these profiles for my code on Hamilton?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2949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E05851-FC46-5B3E-22DD-7CF0CCAFA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06" y="1563192"/>
            <a:ext cx="6468946" cy="30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your code (whatever that might be 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108B2FE-49EF-163A-8123-05158F571E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228"/>
          <a:stretch/>
        </p:blipFill>
        <p:spPr>
          <a:xfrm>
            <a:off x="896963" y="2221241"/>
            <a:ext cx="6373632" cy="12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your code (whatever that might be 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tracing around your code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9A862C3-21C2-026B-1922-56654AB53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079" y="2377285"/>
            <a:ext cx="5859501" cy="25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779020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sz="1600" dirty="0"/>
              <a:t>Load modules:</a:t>
            </a:r>
          </a:p>
          <a:p>
            <a:pPr lvl="2"/>
            <a:r>
              <a:rPr lang="en-GB" sz="1600" dirty="0">
                <a:latin typeface="Andale Mono" panose="020B0509000000000004" pitchFamily="49" charset="0"/>
              </a:rPr>
              <a:t>module load </a:t>
            </a:r>
            <a:r>
              <a:rPr lang="en-GB" sz="1600" dirty="0" err="1">
                <a:latin typeface="Andale Mono" panose="020B0509000000000004" pitchFamily="49" charset="0"/>
              </a:rPr>
              <a:t>oneapi</a:t>
            </a:r>
            <a:r>
              <a:rPr lang="en-GB" sz="1600" dirty="0">
                <a:latin typeface="Andale Mono" panose="020B0509000000000004" pitchFamily="49" charset="0"/>
              </a:rPr>
              <a:t> </a:t>
            </a:r>
            <a:r>
              <a:rPr lang="en-GB" sz="1600" dirty="0" err="1">
                <a:latin typeface="Andale Mono" panose="020B0509000000000004" pitchFamily="49" charset="0"/>
              </a:rPr>
              <a:t>intelmpi</a:t>
            </a:r>
            <a:r>
              <a:rPr lang="en-GB" sz="1600" dirty="0">
                <a:latin typeface="Andale Mono" panose="020B0509000000000004" pitchFamily="49" charset="0"/>
              </a:rPr>
              <a:t> </a:t>
            </a:r>
            <a:r>
              <a:rPr lang="en-GB" sz="1600" dirty="0" err="1">
                <a:latin typeface="Andale Mono" panose="020B0509000000000004" pitchFamily="49" charset="0"/>
              </a:rPr>
              <a:t>itac</a:t>
            </a:r>
            <a:endParaRPr lang="en-GB" sz="1600" dirty="0">
              <a:latin typeface="Andale Mono" panose="020B0509000000000004" pitchFamily="49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Launch the build:</a:t>
            </a:r>
          </a:p>
          <a:p>
            <a:pPr lvl="2" latinLnBrk="1"/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mpiicpc</a:t>
            </a:r>
            <a:r>
              <a:rPr lang="en-GB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-I$ITAC_HOME/</a:t>
            </a:r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itac</a:t>
            </a:r>
            <a:r>
              <a:rPr lang="en-GB" sz="1600" dirty="0">
                <a:solidFill>
                  <a:srgbClr val="000000"/>
                </a:solidFill>
                <a:latin typeface="Andale Mono" panose="020B0509000000000004" pitchFamily="49" charset="0"/>
              </a:rPr>
              <a:t>/latest/include -L$ITAC_HOME/</a:t>
            </a:r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itac</a:t>
            </a:r>
            <a:r>
              <a:rPr lang="en-GB" sz="1600" dirty="0">
                <a:solidFill>
                  <a:srgbClr val="000000"/>
                </a:solidFill>
                <a:latin typeface="Andale Mono" panose="020B0509000000000004" pitchFamily="49" charset="0"/>
              </a:rPr>
              <a:t>/latest/</a:t>
            </a:r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slib</a:t>
            </a:r>
            <a:r>
              <a:rPr lang="en-GB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-</a:t>
            </a:r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lVTnull</a:t>
            </a:r>
            <a:r>
              <a:rPr lang="en-GB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itac_test.cpp</a:t>
            </a:r>
            <a:r>
              <a:rPr lang="en-GB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-o </a:t>
            </a:r>
            <a:r>
              <a:rPr lang="en-GB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itac_test</a:t>
            </a:r>
            <a:endParaRPr lang="en-GB" sz="1600" dirty="0">
              <a:latin typeface="Andale Mono" panose="020B0509000000000004" pitchFamily="49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Run with ITAC tracing enabled:</a:t>
            </a:r>
          </a:p>
          <a:p>
            <a:pPr lvl="2"/>
            <a:r>
              <a:rPr lang="en-GB" sz="1600" dirty="0" err="1">
                <a:latin typeface="Andale Mono" panose="020B0509000000000004" pitchFamily="49" charset="0"/>
                <a:cs typeface="Arial" panose="020B0604020202020204" pitchFamily="34" charset="0"/>
              </a:rPr>
              <a:t>mpirun</a:t>
            </a:r>
            <a:r>
              <a:rPr lang="en-GB" sz="1600" dirty="0">
                <a:latin typeface="Andale Mono" panose="020B0509000000000004" pitchFamily="49" charset="0"/>
                <a:cs typeface="Arial" panose="020B0604020202020204" pitchFamily="34" charset="0"/>
              </a:rPr>
              <a:t> –trace –np 2 ./</a:t>
            </a:r>
            <a:r>
              <a:rPr lang="en-GB" sz="1600" dirty="0" err="1">
                <a:latin typeface="Andale Mono" panose="020B0509000000000004" pitchFamily="49" charset="0"/>
                <a:cs typeface="Arial" panose="020B0604020202020204" pitchFamily="34" charset="0"/>
              </a:rPr>
              <a:t>itac_test</a:t>
            </a:r>
            <a:endParaRPr lang="en-GB" sz="16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Building/executing the code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9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779020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>
                <a:latin typeface="Andale Mono" panose="020B0509000000000004" pitchFamily="49" charset="0"/>
              </a:rPr>
              <a:t>traceanalyzer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itac_test.stf</a:t>
            </a:r>
            <a:endParaRPr lang="en-GB" dirty="0">
              <a:latin typeface="Andale Mono" panose="020B0509000000000004" pitchFamily="49" charset="0"/>
            </a:endParaRPr>
          </a:p>
          <a:p>
            <a:pPr lvl="1"/>
            <a:endParaRPr lang="en-GB" dirty="0">
              <a:latin typeface="Andale Mono" panose="020B05090000000000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Ungrouped 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092D4-45FB-3D81-95CD-9B388D8E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3" y="1839951"/>
            <a:ext cx="8610081" cy="20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2378125" cy="3684188"/>
          </a:xfrm>
        </p:spPr>
        <p:txBody>
          <a:bodyPr/>
          <a:lstStyle/>
          <a:p>
            <a:r>
              <a:rPr lang="en-US" dirty="0"/>
              <a:t>Code for reference: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47B93-C9B2-FDF1-85DB-32A2A9F5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06" y="29101"/>
            <a:ext cx="3813370" cy="50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280164"/>
            <a:ext cx="7286156" cy="1920236"/>
          </a:xfrm>
        </p:spPr>
        <p:txBody>
          <a:bodyPr/>
          <a:lstStyle/>
          <a:p>
            <a:pPr lvl="1"/>
            <a:r>
              <a:rPr lang="en-US" dirty="0"/>
              <a:t>What is performance analysis?</a:t>
            </a:r>
          </a:p>
          <a:p>
            <a:pPr lvl="1"/>
            <a:r>
              <a:rPr lang="en-US" dirty="0"/>
              <a:t>Automatic tracing of MPI codes using ITAC</a:t>
            </a:r>
          </a:p>
          <a:p>
            <a:pPr lvl="1"/>
            <a:r>
              <a:rPr lang="en-US" dirty="0"/>
              <a:t>Leveraging the Intel </a:t>
            </a:r>
            <a:r>
              <a:rPr lang="en-US" dirty="0" err="1"/>
              <a:t>Traceanalyzer</a:t>
            </a:r>
            <a:endParaRPr lang="en-US" dirty="0"/>
          </a:p>
          <a:p>
            <a:pPr lvl="1"/>
            <a:r>
              <a:rPr lang="en-US" dirty="0"/>
              <a:t>User defined instrumentation using ITAC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exercise…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1811640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u="sng" dirty="0">
                <a:solidFill>
                  <a:srgbClr val="FFFF00"/>
                </a:solidFill>
                <a:hlinkClick r:id="rId3" tooltip="https://forms.office.com/r/YeFwCZ2kQ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https://forms.office.com/r/YeFwCZ2kQi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Join the Society of Research Software Engineering: https://society-</a:t>
            </a:r>
            <a:r>
              <a:rPr lang="en-US" dirty="0" err="1">
                <a:solidFill>
                  <a:srgbClr val="FFFF00"/>
                </a:solidFill>
              </a:rPr>
              <a:t>rse.org</a:t>
            </a:r>
            <a:r>
              <a:rPr lang="en-US" dirty="0">
                <a:solidFill>
                  <a:srgbClr val="FFFF00"/>
                </a:solidFill>
              </a:rPr>
              <a:t>/join-us/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902388" cy="3130277"/>
          </a:xfrm>
        </p:spPr>
        <p:txBody>
          <a:bodyPr/>
          <a:lstStyle/>
          <a:p>
            <a:r>
              <a:rPr lang="en-US" dirty="0"/>
              <a:t>What is performance analysis?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Strongly depends on what you are trying to investigate / achieve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58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194814"/>
            <a:ext cx="7902388" cy="857250"/>
          </a:xfrm>
        </p:spPr>
        <p:txBody>
          <a:bodyPr/>
          <a:lstStyle/>
          <a:p>
            <a:r>
              <a:rPr lang="en-US" dirty="0"/>
              <a:t>quick-</a:t>
            </a:r>
            <a:r>
              <a:rPr lang="en-US" dirty="0" err="1"/>
              <a:t>bench.com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D47FF6-6922-71DF-1A55-6B47838AB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27" y="822236"/>
            <a:ext cx="8046720" cy="38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194814"/>
            <a:ext cx="7902388" cy="857250"/>
          </a:xfrm>
        </p:spPr>
        <p:txBody>
          <a:bodyPr/>
          <a:lstStyle/>
          <a:p>
            <a:r>
              <a:rPr lang="en-US" dirty="0" err="1"/>
              <a:t>godbolt.org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995471-DE68-BF19-8F6E-2DE17FE85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94" y="3275440"/>
            <a:ext cx="8081299" cy="1228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B6F4-9A45-2D8C-3E75-F91E85C26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95" y="798044"/>
            <a:ext cx="8081299" cy="1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383603" cy="3130277"/>
          </a:xfrm>
        </p:spPr>
        <p:txBody>
          <a:bodyPr/>
          <a:lstStyle/>
          <a:p>
            <a:r>
              <a:rPr lang="en-US" dirty="0"/>
              <a:t>Measuring like this is great, but…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do we study performance of entire codes – in particular, those that run across supercomputers?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if we want to understand the behaviour of an entire simulation?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3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flavour</a:t>
            </a:r>
            <a:r>
              <a:rPr lang="en-US" dirty="0"/>
              <a:t> of performance analysis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022471"/>
            <a:ext cx="7286156" cy="3308461"/>
          </a:xfrm>
        </p:spPr>
        <p:txBody>
          <a:bodyPr/>
          <a:lstStyle/>
          <a:p>
            <a:pPr lvl="1"/>
            <a:r>
              <a:rPr lang="en-US" dirty="0"/>
              <a:t>Identifying code flaws:</a:t>
            </a:r>
          </a:p>
          <a:p>
            <a:pPr lvl="2"/>
            <a:r>
              <a:rPr lang="en-US" dirty="0"/>
              <a:t>Hotspots (always a good place to focus dev time)</a:t>
            </a:r>
          </a:p>
          <a:p>
            <a:pPr lvl="2"/>
            <a:r>
              <a:rPr lang="en-US" dirty="0"/>
              <a:t>Load imbalance</a:t>
            </a:r>
          </a:p>
          <a:p>
            <a:pPr lvl="2"/>
            <a:r>
              <a:rPr lang="en-US" dirty="0"/>
              <a:t>Inefficient communication patterns</a:t>
            </a:r>
          </a:p>
          <a:p>
            <a:pPr lvl="2"/>
            <a:r>
              <a:rPr lang="en-US" dirty="0"/>
              <a:t>Poor scaling</a:t>
            </a:r>
          </a:p>
          <a:p>
            <a:pPr lvl="2"/>
            <a:r>
              <a:rPr lang="en-US" dirty="0"/>
              <a:t>Inefficient use of hardware (cache misses, excessive I/O etc.)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Establishing the obstacles to being </a:t>
            </a:r>
            <a:r>
              <a:rPr lang="en-US" b="1" dirty="0"/>
              <a:t>compute bound</a:t>
            </a:r>
          </a:p>
          <a:p>
            <a:pPr lvl="2"/>
            <a:r>
              <a:rPr lang="en-US" dirty="0"/>
              <a:t>Memory bound; MPI bound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6-point Star 10">
            <a:extLst>
              <a:ext uri="{FF2B5EF4-FFF2-40B4-BE49-F238E27FC236}">
                <a16:creationId xmlns:a16="http://schemas.microsoft.com/office/drawing/2014/main" id="{93198EF3-F9DD-0A08-B32C-8B3AE4F72F5C}"/>
              </a:ext>
            </a:extLst>
          </p:cNvPr>
          <p:cNvSpPr/>
          <p:nvPr/>
        </p:nvSpPr>
        <p:spPr>
          <a:xfrm>
            <a:off x="6242789" y="3298985"/>
            <a:ext cx="1054427" cy="1039091"/>
          </a:xfrm>
          <a:prstGeom prst="star6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aim!</a:t>
            </a:r>
          </a:p>
        </p:txBody>
      </p:sp>
    </p:spTree>
    <p:extLst>
      <p:ext uri="{BB962C8B-B14F-4D97-AF65-F5344CB8AC3E}">
        <p14:creationId xmlns:p14="http://schemas.microsoft.com/office/powerpoint/2010/main" val="5451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How can tools understand our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022471"/>
            <a:ext cx="7286156" cy="3308461"/>
          </a:xfrm>
        </p:spPr>
        <p:txBody>
          <a:bodyPr/>
          <a:lstStyle/>
          <a:p>
            <a:pPr lvl="1"/>
            <a:r>
              <a:rPr lang="en-US" b="1" dirty="0"/>
              <a:t>Sampling</a:t>
            </a:r>
          </a:p>
          <a:p>
            <a:pPr lvl="2"/>
            <a:r>
              <a:rPr lang="en-US" dirty="0"/>
              <a:t>Regular reading of typical averages, patterns etc.</a:t>
            </a:r>
          </a:p>
          <a:p>
            <a:pPr lvl="2"/>
            <a:r>
              <a:rPr lang="en-US" dirty="0"/>
              <a:t>Recording runtime characteristics (e.g., hardware counters)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likwid-perfctr</a:t>
            </a:r>
            <a:endParaRPr lang="en-US" dirty="0">
              <a:latin typeface="Andale Mono" panose="020B0509000000000004" pitchFamily="49" charset="0"/>
            </a:endParaRPr>
          </a:p>
          <a:p>
            <a:pPr lvl="2"/>
            <a:endParaRPr lang="en-US" dirty="0"/>
          </a:p>
          <a:p>
            <a:pPr lvl="1"/>
            <a:r>
              <a:rPr lang="en-US" b="1" dirty="0"/>
              <a:t>Tracing</a:t>
            </a:r>
          </a:p>
          <a:p>
            <a:pPr lvl="2"/>
            <a:r>
              <a:rPr lang="en-US" dirty="0"/>
              <a:t>Chronologically ordered events/timelines</a:t>
            </a:r>
          </a:p>
          <a:p>
            <a:pPr lvl="2"/>
            <a:r>
              <a:rPr lang="en-US" dirty="0"/>
              <a:t>Logging </a:t>
            </a:r>
            <a:r>
              <a:rPr lang="en-US" b="1" dirty="0"/>
              <a:t>events</a:t>
            </a:r>
            <a:r>
              <a:rPr lang="en-US" dirty="0"/>
              <a:t> (e.g. function calls) in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7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customXml/itemProps3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36631</TotalTime>
  <Words>774</Words>
  <Application>Microsoft Macintosh PowerPoint</Application>
  <PresentationFormat>On-screen Show (16:9)</PresentationFormat>
  <Paragraphs>151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Andale Mono</vt:lpstr>
      <vt:lpstr>Arial</vt:lpstr>
      <vt:lpstr>Calibri</vt:lpstr>
      <vt:lpstr>Lucida Grande</vt:lpstr>
      <vt:lpstr>Office Theme</vt:lpstr>
      <vt:lpstr>A brief introduction to profiling with the Intel toolchain</vt:lpstr>
      <vt:lpstr>Welcome and icebreaker</vt:lpstr>
      <vt:lpstr>Course structure</vt:lpstr>
      <vt:lpstr>What is performance analysis?   Strongly depends on what you are trying to investigate / achieve</vt:lpstr>
      <vt:lpstr>quick-bench.com</vt:lpstr>
      <vt:lpstr>godbolt.org</vt:lpstr>
      <vt:lpstr>Measuring like this is great, but…   how do we study performance of entire codes – in particular, those that run across supercomputers?  What if we want to understand the behaviour of an entire simulation?</vt:lpstr>
      <vt:lpstr>A flavour of performance analysis in HPC</vt:lpstr>
      <vt:lpstr>How can tools understand our codes?</vt:lpstr>
      <vt:lpstr>For today, we’re interested in tracing    </vt:lpstr>
      <vt:lpstr>Intel Trace Analyzer and Collector</vt:lpstr>
      <vt:lpstr>So, on the surface, what does ITAC give us?    </vt:lpstr>
      <vt:lpstr>A high-level overview page:</vt:lpstr>
      <vt:lpstr>An event timeline:</vt:lpstr>
      <vt:lpstr>A more problematic snapshot:</vt:lpstr>
      <vt:lpstr>Ability to filter MPI communications:</vt:lpstr>
      <vt:lpstr>A demo  How to navigate the traceanalyzer and explore an event timeline    </vt:lpstr>
      <vt:lpstr>And how can I generate these profiles for my code on Hamilton?    </vt:lpstr>
      <vt:lpstr>Generating a trace on Hamilton 8</vt:lpstr>
      <vt:lpstr>PowerPoint Presentation</vt:lpstr>
      <vt:lpstr>So far, we have the tools to better understand MPI behaviour  … But how can we visualize application behaviour?  </vt:lpstr>
      <vt:lpstr>User defined instrumentation:</vt:lpstr>
      <vt:lpstr>And how can I generate these profiles for my code on Hamilton?    </vt:lpstr>
      <vt:lpstr>Generating a trace on Hamilton 8</vt:lpstr>
      <vt:lpstr>Generating a trace on Hamilton 8</vt:lpstr>
      <vt:lpstr>Generating a trace on Hamilton 8</vt:lpstr>
      <vt:lpstr>Building/executing the code </vt:lpstr>
      <vt:lpstr>Ungrouped output:</vt:lpstr>
      <vt:lpstr>Code for reference: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115</cp:revision>
  <cp:lastPrinted>1601-01-01T00:00:00Z</cp:lastPrinted>
  <dcterms:created xsi:type="dcterms:W3CDTF">2021-01-28T10:25:06Z</dcterms:created>
  <dcterms:modified xsi:type="dcterms:W3CDTF">2022-07-07T13:43:48Z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