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T Sans Narrow"/>
      <p:regular r:id="rId21"/>
      <p:bold r:id="rId22"/>
    </p:embeddedFont>
    <p:embeddedFont>
      <p:font typeface="Handlee"/>
      <p:regular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regular.fntdata"/><Relationship Id="rId23" Type="http://schemas.openxmlformats.org/officeDocument/2006/relationships/font" Target="fonts/Handle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9f73dbf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9f73dbf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AutoNum type="romanLcPeriod"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Reactions measures how quickly a player responds to a situation happening around him. It has nothing to do with the player’s speed. A player can be really fast but at the same time have low reaction capacity.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AutoNum type="romanLcPeriod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More goals = More excitement = more money?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AutoNum type="romanLcPeriod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But for now,  we are not sure if an older player is more valuable or less valuable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AutoNum type="arabicPeriod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Since younger players have more potential and old players have more experience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b243e9e6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b243e9e6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b243e9e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b243e9e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9f73dbf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9f73dbf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even remember all those numbers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9f73dbf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9f73dbf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9f73dbf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9f73db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9f73dbf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9f73dbf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9f73db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9f73db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9f73dbf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9f73dbf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9f73dbf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a9f73dbf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these three models since they are good at interpret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end, we picked RF as our final model since it performs the best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This means we will be using R.F. Permutation Importance to interpret the model.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relative percentage is more informative for dollar values.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scikit-learn does not have a built-in sMAPE function so we will have to write our own.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Proxima Nova"/>
              <a:buNone/>
              <a:defRPr sz="5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1" sz="36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karangadiya/fifa1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5493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Soccer</a:t>
            </a:r>
            <a:r>
              <a:rPr lang="en" sz="3000"/>
              <a:t> Player Transfer Value Prediction</a:t>
            </a:r>
            <a:endParaRPr sz="3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7327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DurianCandy</a:t>
            </a:r>
            <a:endParaRPr b="1" sz="1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Sunny Kwong  Charles Siu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Sean Tey    Andrew Young</a:t>
            </a:r>
            <a:endParaRPr sz="1400"/>
          </a:p>
        </p:txBody>
      </p:sp>
      <p:sp>
        <p:nvSpPr>
          <p:cNvPr id="68" name="Google Shape;68;p13"/>
          <p:cNvSpPr txBox="1"/>
          <p:nvPr/>
        </p:nvSpPr>
        <p:spPr>
          <a:xfrm rot="-520627">
            <a:off x="1276368" y="1738275"/>
            <a:ext cx="1097664" cy="433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Handlee"/>
                <a:ea typeface="Handlee"/>
                <a:cs typeface="Handlee"/>
                <a:sym typeface="Handlee"/>
              </a:rPr>
              <a:t>Football</a:t>
            </a:r>
            <a:endParaRPr b="1" sz="1800">
              <a:solidFill>
                <a:srgbClr val="CC0000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1091850" y="2288025"/>
            <a:ext cx="12543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</a:t>
            </a:r>
            <a:r>
              <a:rPr lang="en"/>
              <a:t>Conclusion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77225" y="1736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Reaction is the most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Age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Attacking players are more predictive than defensive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important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Ball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Goalkeeper</a:t>
            </a:r>
            <a:r>
              <a:rPr lang="en"/>
              <a:t> reflexes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70198" l="0" r="0" t="0"/>
          <a:stretch/>
        </p:blipFill>
        <p:spPr>
          <a:xfrm>
            <a:off x="6144600" y="574000"/>
            <a:ext cx="2999400" cy="399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047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Intro</a:t>
            </a:r>
            <a:endParaRPr b="1" sz="2400"/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Dataset</a:t>
            </a:r>
            <a:endParaRPr b="1" sz="2400"/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Data Wrangling</a:t>
            </a:r>
            <a:endParaRPr b="1" sz="2400"/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Model Selection</a:t>
            </a:r>
            <a:endParaRPr b="1" sz="2400"/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Findings &amp; Conclusion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36" y="486787"/>
            <a:ext cx="4181525" cy="41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13" y="403665"/>
            <a:ext cx="3438577" cy="43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</a:t>
            </a:r>
            <a:r>
              <a:rPr b="1" lang="en"/>
              <a:t>some soccer players</a:t>
            </a:r>
            <a:r>
              <a:rPr lang="en"/>
              <a:t> worth more than others?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Title:</a:t>
            </a:r>
            <a:r>
              <a:rPr lang="en"/>
              <a:t> FIFA 19 Complete Player Dataset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Source:</a:t>
            </a:r>
            <a:r>
              <a:rPr lang="en"/>
              <a:t> Kaggle, originally from sofifa.com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Link:</a:t>
            </a:r>
            <a:r>
              <a:rPr lang="en"/>
              <a:t> </a:t>
            </a:r>
            <a:r>
              <a:rPr lang="en" u="sng">
                <a:hlinkClick r:id="rId3"/>
              </a:rPr>
              <a:t>https://www.kaggle.com/karangadiya/fifa19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Shape:</a:t>
            </a:r>
            <a:endParaRPr b="1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89 Columns x 18,207 Observations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observation represents a soccer player in FIFA 19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SzPts val="1800"/>
              <a:buChar char="-"/>
            </a:pPr>
            <a:r>
              <a:rPr lang="en"/>
              <a:t>Each column represents an attribute of the player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 we predict the</a:t>
            </a:r>
            <a:br>
              <a:rPr lang="en"/>
            </a:br>
            <a:r>
              <a:rPr b="1" lang="en" sz="3000"/>
              <a:t>value of a soccer player</a:t>
            </a:r>
            <a:br>
              <a:rPr lang="en"/>
            </a:br>
            <a:r>
              <a:rPr lang="en" sz="3000"/>
              <a:t>in the transfer market from their </a:t>
            </a:r>
            <a:r>
              <a:rPr b="1" lang="en" sz="3000"/>
              <a:t>ratings and characteristics</a:t>
            </a:r>
            <a:r>
              <a:rPr lang="en" sz="3000"/>
              <a:t> ?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Columns</a:t>
            </a:r>
            <a:endParaRPr b="1"/>
          </a:p>
          <a:p>
            <a:pPr indent="-3302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Added columns related to soccer leagues</a:t>
            </a:r>
            <a:br>
              <a:rPr lang="en" sz="1600"/>
            </a:br>
            <a:r>
              <a:rPr lang="en" sz="1600"/>
              <a:t>e.g. </a:t>
            </a:r>
            <a:r>
              <a:rPr i="1" lang="en" sz="1600"/>
              <a:t>Country</a:t>
            </a:r>
            <a:r>
              <a:rPr lang="en" sz="1600"/>
              <a:t>, </a:t>
            </a:r>
            <a:r>
              <a:rPr i="1" lang="en" sz="1600"/>
              <a:t>Pyramid Level</a:t>
            </a:r>
            <a:r>
              <a:rPr lang="en" sz="1600"/>
              <a:t>, </a:t>
            </a:r>
            <a:r>
              <a:rPr i="1" lang="en" sz="1600"/>
              <a:t>Revenue Per Team</a:t>
            </a:r>
            <a:endParaRPr i="1" sz="1600"/>
          </a:p>
          <a:p>
            <a:pPr indent="-3302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Dropped extraneous ID and corrupted columns</a:t>
            </a:r>
            <a:br>
              <a:rPr lang="en" sz="1600"/>
            </a:br>
            <a:r>
              <a:rPr lang="en" sz="1600"/>
              <a:t>e.g. </a:t>
            </a:r>
            <a:r>
              <a:rPr i="1" lang="en" sz="1600"/>
              <a:t>Player Name</a:t>
            </a:r>
            <a:r>
              <a:rPr lang="en" sz="1600"/>
              <a:t>, </a:t>
            </a:r>
            <a:r>
              <a:rPr i="1" lang="en" sz="1600"/>
              <a:t>Body Type</a:t>
            </a:r>
            <a:r>
              <a:rPr lang="en" sz="1600"/>
              <a:t>, </a:t>
            </a:r>
            <a:r>
              <a:rPr i="1" lang="en" sz="1600"/>
              <a:t>Photo</a:t>
            </a:r>
            <a:endParaRPr i="1" sz="1600"/>
          </a:p>
          <a:p>
            <a:pPr indent="-3302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Derived columns based on existing columns</a:t>
            </a:r>
            <a:br>
              <a:rPr lang="en" sz="1600"/>
            </a:br>
            <a:r>
              <a:rPr lang="en" sz="1600"/>
              <a:t>e.g. </a:t>
            </a:r>
            <a:r>
              <a:rPr i="1" lang="en" sz="1600"/>
              <a:t>Loan Out</a:t>
            </a:r>
            <a:r>
              <a:rPr lang="en" sz="1600"/>
              <a:t> from </a:t>
            </a:r>
            <a:r>
              <a:rPr i="1" lang="en" sz="1600"/>
              <a:t>Loaned From</a:t>
            </a:r>
            <a:r>
              <a:rPr lang="en" sz="1600"/>
              <a:t> and </a:t>
            </a:r>
            <a:r>
              <a:rPr i="1" lang="en" sz="1600"/>
              <a:t>Club</a:t>
            </a:r>
            <a:endParaRPr i="1" sz="1600"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Rows</a:t>
            </a:r>
            <a:endParaRPr b="1"/>
          </a:p>
          <a:p>
            <a:pPr indent="-330200" lvl="0" marL="45720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SzPts val="1600"/>
              <a:buChar char="-"/>
            </a:pPr>
            <a:r>
              <a:rPr lang="en" sz="1600"/>
              <a:t>Dropped rows that have zeros for </a:t>
            </a:r>
            <a:r>
              <a:rPr i="1" lang="en" sz="1600"/>
              <a:t>Value (target)</a:t>
            </a:r>
            <a:endParaRPr i="1" sz="16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177" y="1161113"/>
            <a:ext cx="3646125" cy="282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13925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be able to interpret our models so we tried: 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Linear Regression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L1 Regularized Regression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Random Forest seems to perform the best with MedAE of (15</a:t>
            </a:r>
            <a:r>
              <a:rPr lang="en"/>
              <a:t>, 330 euros</a:t>
            </a:r>
            <a:r>
              <a:rPr lang="en"/>
              <a:t>).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are considering using Symmetric mean absolute percentage error (sMAPE)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