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e020bcb4a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e020bcb4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e300b523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e300b5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e300b5236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e300b52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e300b5236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e300b52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17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“Service Level Agreement (SLA)”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Pyshiftsla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? </a:t>
            </a:r>
            <a:r>
              <a:rPr lang="en"/>
              <a:t>Why ? How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4631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SLA Resolution time is easy, right ?</a:t>
            </a:r>
            <a:endParaRPr/>
          </a:p>
        </p:txBody>
      </p:sp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118550" y="2512275"/>
            <a:ext cx="69069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2101000" y="2512275"/>
            <a:ext cx="2830200" cy="71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 rot="-5400000">
            <a:off x="4459175" y="61825"/>
            <a:ext cx="227400" cy="6906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3141950" y="3603088"/>
            <a:ext cx="2969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typical 9 to 5 workday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764975" y="1510200"/>
            <a:ext cx="2790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10:00, A Support ticket is raised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the Customer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0" name="Google Shape;290;p14"/>
          <p:cNvCxnSpPr>
            <a:stCxn id="289" idx="2"/>
          </p:cNvCxnSpPr>
          <p:nvPr/>
        </p:nvCxnSpPr>
        <p:spPr>
          <a:xfrm flipH="1">
            <a:off x="2099825" y="1941900"/>
            <a:ext cx="60600" cy="47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14"/>
          <p:cNvSpPr txBox="1"/>
          <p:nvPr/>
        </p:nvSpPr>
        <p:spPr>
          <a:xfrm>
            <a:off x="4117775" y="1586400"/>
            <a:ext cx="2790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13:15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The Ticket is Solved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2" name="Google Shape;292;p14"/>
          <p:cNvCxnSpPr>
            <a:stCxn id="291" idx="2"/>
          </p:cNvCxnSpPr>
          <p:nvPr/>
        </p:nvCxnSpPr>
        <p:spPr>
          <a:xfrm flipH="1">
            <a:off x="4953425" y="1845600"/>
            <a:ext cx="559800" cy="6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14"/>
          <p:cNvSpPr txBox="1"/>
          <p:nvPr/>
        </p:nvSpPr>
        <p:spPr>
          <a:xfrm>
            <a:off x="2989550" y="4182275"/>
            <a:ext cx="3487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Resolution time is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 hours and 15 minutes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2650750" y="4302100"/>
            <a:ext cx="717000" cy="4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1303800" y="598575"/>
            <a:ext cx="8163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Calculate SLA Resolution time is easy, right ?</a:t>
            </a:r>
            <a:endParaRPr sz="2500"/>
          </a:p>
        </p:txBody>
      </p:sp>
      <p:sp>
        <p:nvSpPr>
          <p:cNvPr id="300" name="Google Shape;300;p15"/>
          <p:cNvSpPr txBox="1"/>
          <p:nvPr/>
        </p:nvSpPr>
        <p:spPr>
          <a:xfrm>
            <a:off x="764975" y="1386100"/>
            <a:ext cx="2790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Friday,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10:00, ticket is raised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1" name="Google Shape;301;p15"/>
          <p:cNvCxnSpPr>
            <a:stCxn id="300" idx="2"/>
          </p:cNvCxnSpPr>
          <p:nvPr/>
        </p:nvCxnSpPr>
        <p:spPr>
          <a:xfrm flipH="1">
            <a:off x="1419425" y="1713400"/>
            <a:ext cx="741000" cy="52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5"/>
          <p:cNvSpPr txBox="1"/>
          <p:nvPr/>
        </p:nvSpPr>
        <p:spPr>
          <a:xfrm>
            <a:off x="5749350" y="1377900"/>
            <a:ext cx="2790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Monday,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13:15, ticket is solved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3" name="Google Shape;303;p15"/>
          <p:cNvCxnSpPr/>
          <p:nvPr/>
        </p:nvCxnSpPr>
        <p:spPr>
          <a:xfrm>
            <a:off x="6958000" y="1660850"/>
            <a:ext cx="790200" cy="6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15"/>
          <p:cNvSpPr txBox="1"/>
          <p:nvPr/>
        </p:nvSpPr>
        <p:spPr>
          <a:xfrm>
            <a:off x="5427950" y="3267875"/>
            <a:ext cx="34878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Resolution time is ???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241550" y="3235300"/>
            <a:ext cx="788100" cy="5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940650" y="2266950"/>
            <a:ext cx="36969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7" name="Google Shape;307;p15"/>
          <p:cNvCxnSpPr>
            <a:stCxn id="306" idx="0"/>
            <a:endCxn id="306" idx="2"/>
          </p:cNvCxnSpPr>
          <p:nvPr/>
        </p:nvCxnSpPr>
        <p:spPr>
          <a:xfrm>
            <a:off x="2789100" y="2266950"/>
            <a:ext cx="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5"/>
          <p:cNvSpPr/>
          <p:nvPr/>
        </p:nvSpPr>
        <p:spPr>
          <a:xfrm>
            <a:off x="4637475" y="2266950"/>
            <a:ext cx="36969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9" name="Google Shape;309;p15"/>
          <p:cNvCxnSpPr>
            <a:stCxn id="308" idx="0"/>
            <a:endCxn id="308" idx="2"/>
          </p:cNvCxnSpPr>
          <p:nvPr/>
        </p:nvCxnSpPr>
        <p:spPr>
          <a:xfrm>
            <a:off x="6485925" y="2266950"/>
            <a:ext cx="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5"/>
          <p:cNvSpPr txBox="1"/>
          <p:nvPr/>
        </p:nvSpPr>
        <p:spPr>
          <a:xfrm>
            <a:off x="1499550" y="2421975"/>
            <a:ext cx="600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Fri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5233350" y="2421975"/>
            <a:ext cx="600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Sun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3404550" y="2421975"/>
            <a:ext cx="600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7062150" y="2421975"/>
            <a:ext cx="600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478600" y="3191675"/>
            <a:ext cx="77160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-"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 in Saturday ? Just morning ?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-"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Employee’s Vacation.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-"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National Holidays.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-"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Employees working Overtime, in any of the above cases.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1608750" y="2126275"/>
            <a:ext cx="5926500" cy="259200"/>
          </a:xfrm>
          <a:prstGeom prst="trapezoid">
            <a:avLst>
              <a:gd fmla="val 1439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/>
          <p:nvPr/>
        </p:nvSpPr>
        <p:spPr>
          <a:xfrm>
            <a:off x="8400" y="2906000"/>
            <a:ext cx="9144000" cy="32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6"/>
          <p:cNvSpPr txBox="1"/>
          <p:nvPr>
            <p:ph type="title"/>
          </p:nvPr>
        </p:nvSpPr>
        <p:spPr>
          <a:xfrm>
            <a:off x="1303800" y="598575"/>
            <a:ext cx="8163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</a:t>
            </a:r>
            <a:r>
              <a:rPr b="0" lang="en" sz="2500">
                <a:highlight>
                  <a:srgbClr val="FFF2CC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 pyshiftsla </a:t>
            </a:r>
            <a:r>
              <a:rPr lang="en" sz="2500"/>
              <a:t>Calculates SLA - Step 1</a:t>
            </a:r>
            <a:endParaRPr sz="2500"/>
          </a:p>
        </p:txBody>
      </p:sp>
      <p:sp>
        <p:nvSpPr>
          <p:cNvPr id="322" name="Google Shape;322;p16"/>
          <p:cNvSpPr/>
          <p:nvPr/>
        </p:nvSpPr>
        <p:spPr>
          <a:xfrm>
            <a:off x="770400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2155376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2443004" y="2650575"/>
            <a:ext cx="652800" cy="32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4106932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4394560" y="2650575"/>
            <a:ext cx="652800" cy="32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55416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5829243" y="2650575"/>
            <a:ext cx="652800" cy="32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75228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7810443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-1058400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-770772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88944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9182043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1058028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10580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24296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44108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57824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78398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6"/>
          <p:cNvSpPr/>
          <p:nvPr/>
        </p:nvSpPr>
        <p:spPr>
          <a:xfrm rot="5400000">
            <a:off x="1850850" y="849495"/>
            <a:ext cx="520500" cy="259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6"/>
          <p:cNvSpPr/>
          <p:nvPr/>
        </p:nvSpPr>
        <p:spPr>
          <a:xfrm rot="5400000">
            <a:off x="5164650" y="790350"/>
            <a:ext cx="542400" cy="269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528600" y="1507575"/>
            <a:ext cx="1173600" cy="3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Workday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881400" y="1507575"/>
            <a:ext cx="1173600" cy="3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Workday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8400" y="2906000"/>
            <a:ext cx="9144000" cy="32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17"/>
          <p:cNvSpPr txBox="1"/>
          <p:nvPr>
            <p:ph type="title"/>
          </p:nvPr>
        </p:nvSpPr>
        <p:spPr>
          <a:xfrm>
            <a:off x="1303800" y="598575"/>
            <a:ext cx="8163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</a:t>
            </a:r>
            <a:r>
              <a:rPr b="0" lang="en" sz="2500">
                <a:highlight>
                  <a:srgbClr val="FFF2CC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 pyshiftsla </a:t>
            </a:r>
            <a:r>
              <a:rPr lang="en" sz="2500"/>
              <a:t>Calculates SLA </a:t>
            </a:r>
            <a:r>
              <a:rPr lang="en" sz="2500"/>
              <a:t>- Step 1</a:t>
            </a:r>
            <a:endParaRPr sz="2500"/>
          </a:p>
        </p:txBody>
      </p:sp>
      <p:sp>
        <p:nvSpPr>
          <p:cNvPr id="351" name="Google Shape;351;p17"/>
          <p:cNvSpPr/>
          <p:nvPr/>
        </p:nvSpPr>
        <p:spPr>
          <a:xfrm>
            <a:off x="770400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2155376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2443004" y="2574375"/>
            <a:ext cx="652800" cy="32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3rd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4106932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4394560" y="2574375"/>
            <a:ext cx="652800" cy="32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4th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55416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5829243" y="2574375"/>
            <a:ext cx="652800" cy="32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5th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75228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7810443" y="25743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6th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-1058400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17"/>
          <p:cNvSpPr txBox="1"/>
          <p:nvPr/>
        </p:nvSpPr>
        <p:spPr>
          <a:xfrm>
            <a:off x="-770772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88944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9182043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1058028" y="25743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2nd 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17"/>
          <p:cNvSpPr txBox="1"/>
          <p:nvPr/>
        </p:nvSpPr>
        <p:spPr>
          <a:xfrm>
            <a:off x="10580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24296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4108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57824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78398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/>
          <p:nvPr/>
        </p:nvSpPr>
        <p:spPr>
          <a:xfrm>
            <a:off x="8400" y="2906000"/>
            <a:ext cx="9144000" cy="32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18"/>
          <p:cNvSpPr txBox="1"/>
          <p:nvPr>
            <p:ph type="title"/>
          </p:nvPr>
        </p:nvSpPr>
        <p:spPr>
          <a:xfrm>
            <a:off x="1303800" y="598575"/>
            <a:ext cx="8163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</a:t>
            </a:r>
            <a:r>
              <a:rPr b="0" lang="en" sz="2500">
                <a:highlight>
                  <a:srgbClr val="FFF2CC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 pyshiftsla </a:t>
            </a:r>
            <a:r>
              <a:rPr lang="en" sz="2500"/>
              <a:t>Calculates SLA </a:t>
            </a:r>
            <a:r>
              <a:rPr lang="en" sz="2500"/>
              <a:t>- Step 2</a:t>
            </a:r>
            <a:endParaRPr sz="2500"/>
          </a:p>
        </p:txBody>
      </p:sp>
      <p:sp>
        <p:nvSpPr>
          <p:cNvPr id="376" name="Google Shape;376;p18"/>
          <p:cNvSpPr txBox="1"/>
          <p:nvPr/>
        </p:nvSpPr>
        <p:spPr>
          <a:xfrm>
            <a:off x="764975" y="1386100"/>
            <a:ext cx="2790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2nd Shift, 10:00, ticket is raised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7" name="Google Shape;377;p18"/>
          <p:cNvCxnSpPr/>
          <p:nvPr/>
        </p:nvCxnSpPr>
        <p:spPr>
          <a:xfrm flipH="1">
            <a:off x="1258325" y="1713400"/>
            <a:ext cx="1130700" cy="6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18"/>
          <p:cNvSpPr txBox="1"/>
          <p:nvPr/>
        </p:nvSpPr>
        <p:spPr>
          <a:xfrm>
            <a:off x="5749350" y="1377900"/>
            <a:ext cx="2790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6th Shift, 10:10, ticket is solved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9" name="Google Shape;379;p18"/>
          <p:cNvCxnSpPr/>
          <p:nvPr/>
        </p:nvCxnSpPr>
        <p:spPr>
          <a:xfrm>
            <a:off x="6653200" y="1660850"/>
            <a:ext cx="1124400" cy="71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18"/>
          <p:cNvSpPr/>
          <p:nvPr/>
        </p:nvSpPr>
        <p:spPr>
          <a:xfrm>
            <a:off x="770400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2155376" y="2516425"/>
            <a:ext cx="1274400" cy="71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2443004" y="2574375"/>
            <a:ext cx="652800" cy="32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3rd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4106932" y="2516425"/>
            <a:ext cx="1274400" cy="71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4394560" y="2574375"/>
            <a:ext cx="652800" cy="32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4th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541615" y="2516425"/>
            <a:ext cx="1274400" cy="71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5829243" y="2574375"/>
            <a:ext cx="652800" cy="32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5th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75228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7810443" y="25743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6th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-1058400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1145650" y="2520675"/>
            <a:ext cx="896100" cy="71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-770772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8894415" y="2516425"/>
            <a:ext cx="12744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9182043" y="26505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7489375" y="2516425"/>
            <a:ext cx="405000" cy="71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1058028" y="25743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2nd Shift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10580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18"/>
          <p:cNvSpPr txBox="1"/>
          <p:nvPr/>
        </p:nvSpPr>
        <p:spPr>
          <a:xfrm>
            <a:off x="24296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44108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18"/>
          <p:cNvSpPr txBox="1"/>
          <p:nvPr/>
        </p:nvSpPr>
        <p:spPr>
          <a:xfrm>
            <a:off x="57824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18"/>
          <p:cNvSpPr txBox="1"/>
          <p:nvPr/>
        </p:nvSpPr>
        <p:spPr>
          <a:xfrm>
            <a:off x="7839828" y="3183975"/>
            <a:ext cx="65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4hrs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2781800" y="3970075"/>
            <a:ext cx="3487800" cy="90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Resolution time is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 + 4x3 + 1h10m =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16 hours and 10 minutes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2443000" y="4166100"/>
            <a:ext cx="717000" cy="4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