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04/08/2024</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04/08/2024</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04/08/2024</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04/08/2024</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04/08/2024</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04/08/2024</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04/08/2024</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04/08/2024</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04/08/2024</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04/08/2024</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04/08/2024</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04/08/2024</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a:xfrm>
            <a:off x="4455399" y="3747099"/>
            <a:ext cx="3281202" cy="413421"/>
          </a:xfrm>
        </p:spPr>
        <p:txBody>
          <a:bodyPr>
            <a:normAutofit fontScale="92500"/>
          </a:bodyPr>
          <a:lstStyle/>
          <a:p>
            <a:r>
              <a:rPr lang="en-US" i="1" dirty="0"/>
              <a:t>Customer Reviews Analysis</a:t>
            </a:r>
            <a:endParaRPr lang="en-GB" i="1" dirty="0"/>
          </a:p>
        </p:txBody>
      </p:sp>
      <p:pic>
        <p:nvPicPr>
          <p:cNvPr id="8" name="Picture 7">
            <a:extLst>
              <a:ext uri="{FF2B5EF4-FFF2-40B4-BE49-F238E27FC236}">
                <a16:creationId xmlns:a16="http://schemas.microsoft.com/office/drawing/2014/main" id="{08367036-2F7F-89DC-5122-5F5142A4A5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8275" y="1455308"/>
            <a:ext cx="9595450" cy="1973692"/>
          </a:xfrm>
          <a:prstGeom prst="rect">
            <a:avLst/>
          </a:prstGeom>
        </p:spPr>
      </p:pic>
      <p:sp>
        <p:nvSpPr>
          <p:cNvPr id="11" name="TextBox 10">
            <a:extLst>
              <a:ext uri="{FF2B5EF4-FFF2-40B4-BE49-F238E27FC236}">
                <a16:creationId xmlns:a16="http://schemas.microsoft.com/office/drawing/2014/main" id="{A34FEBE5-B5FC-D321-F79F-A218218D908D}"/>
              </a:ext>
            </a:extLst>
          </p:cNvPr>
          <p:cNvSpPr txBox="1"/>
          <p:nvPr/>
        </p:nvSpPr>
        <p:spPr>
          <a:xfrm>
            <a:off x="1" y="6581422"/>
            <a:ext cx="2537460" cy="246221"/>
          </a:xfrm>
          <a:prstGeom prst="rect">
            <a:avLst/>
          </a:prstGeom>
          <a:noFill/>
        </p:spPr>
        <p:txBody>
          <a:bodyPr wrap="square" rtlCol="0">
            <a:spAutoFit/>
          </a:bodyPr>
          <a:lstStyle/>
          <a:p>
            <a:r>
              <a:rPr lang="en-US" sz="1000" dirty="0">
                <a:solidFill>
                  <a:schemeClr val="bg2">
                    <a:lumMod val="50000"/>
                  </a:schemeClr>
                </a:solidFill>
              </a:rPr>
              <a:t>Reviews Data Source: airlinequality.com</a:t>
            </a:r>
            <a:endParaRPr lang="en-GB" sz="1000" dirty="0">
              <a:solidFill>
                <a:schemeClr val="bg2">
                  <a:lumMod val="50000"/>
                </a:schemeClr>
              </a:solidFill>
            </a:endParaRPr>
          </a:p>
        </p:txBody>
      </p:sp>
    </p:spTree>
    <p:extLst>
      <p:ext uri="{BB962C8B-B14F-4D97-AF65-F5344CB8AC3E}">
        <p14:creationId xmlns:p14="http://schemas.microsoft.com/office/powerpoint/2010/main" val="149230693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9F582A8-7E32-2FF5-73BD-67D3003AA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6577"/>
            <a:ext cx="12191999" cy="3499852"/>
          </a:xfrm>
          <a:prstGeom prst="rect">
            <a:avLst/>
          </a:prstGeom>
        </p:spPr>
      </p:pic>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a:xfrm>
            <a:off x="271273" y="103517"/>
            <a:ext cx="10515600" cy="428504"/>
          </a:xfrm>
        </p:spPr>
        <p:txBody>
          <a:bodyPr>
            <a:noAutofit/>
          </a:bodyPr>
          <a:lstStyle/>
          <a:p>
            <a:r>
              <a:rPr lang="en-US" sz="2200" u="sng" dirty="0">
                <a:solidFill>
                  <a:srgbClr val="002060"/>
                </a:solidFill>
                <a:latin typeface="Arial" panose="020B0604020202020204" pitchFamily="34" charset="0"/>
                <a:cs typeface="Arial" panose="020B0604020202020204" pitchFamily="34" charset="0"/>
              </a:rPr>
              <a:t>Customer Reviews Summary</a:t>
            </a:r>
            <a:endParaRPr lang="en-GB" sz="2200" u="sng" dirty="0">
              <a:solidFill>
                <a:srgbClr val="002060"/>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A4E80C86-4A59-D468-7112-509FCE7A35A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673456"/>
            <a:ext cx="4666469" cy="3499852"/>
          </a:xfrm>
        </p:spPr>
      </p:pic>
      <p:sp>
        <p:nvSpPr>
          <p:cNvPr id="7" name="TextBox 6">
            <a:extLst>
              <a:ext uri="{FF2B5EF4-FFF2-40B4-BE49-F238E27FC236}">
                <a16:creationId xmlns:a16="http://schemas.microsoft.com/office/drawing/2014/main" id="{0274EDB8-1379-E7AA-E636-1D504E1EACD4}"/>
              </a:ext>
            </a:extLst>
          </p:cNvPr>
          <p:cNvSpPr txBox="1"/>
          <p:nvPr/>
        </p:nvSpPr>
        <p:spPr>
          <a:xfrm>
            <a:off x="748848" y="6217512"/>
            <a:ext cx="3168771" cy="369332"/>
          </a:xfrm>
          <a:prstGeom prst="rect">
            <a:avLst/>
          </a:prstGeom>
          <a:noFill/>
        </p:spPr>
        <p:txBody>
          <a:bodyPr wrap="square" rtlCol="0">
            <a:spAutoFit/>
          </a:bodyPr>
          <a:lstStyle/>
          <a:p>
            <a:r>
              <a:rPr lang="en-US" dirty="0"/>
              <a:t>Average Sentiment Score: </a:t>
            </a:r>
            <a:r>
              <a:rPr lang="en-US" b="1" i="1" dirty="0"/>
              <a:t>0.064</a:t>
            </a:r>
            <a:endParaRPr lang="en-GB" b="1" i="1" dirty="0"/>
          </a:p>
        </p:txBody>
      </p:sp>
      <p:sp>
        <p:nvSpPr>
          <p:cNvPr id="8" name="TextBox 7">
            <a:extLst>
              <a:ext uri="{FF2B5EF4-FFF2-40B4-BE49-F238E27FC236}">
                <a16:creationId xmlns:a16="http://schemas.microsoft.com/office/drawing/2014/main" id="{01938982-5837-E9EC-FB18-29EA7BEB8D9A}"/>
              </a:ext>
            </a:extLst>
          </p:cNvPr>
          <p:cNvSpPr txBox="1"/>
          <p:nvPr/>
        </p:nvSpPr>
        <p:spPr>
          <a:xfrm>
            <a:off x="5643011" y="3650126"/>
            <a:ext cx="6023610" cy="2862322"/>
          </a:xfrm>
          <a:prstGeom prst="rect">
            <a:avLst/>
          </a:prstGeom>
          <a:noFill/>
        </p:spPr>
        <p:txBody>
          <a:bodyPr wrap="square" rtlCol="0">
            <a:spAutoFit/>
          </a:bodyPr>
          <a:lstStyle/>
          <a:p>
            <a:r>
              <a:rPr lang="en-US" b="1" dirty="0"/>
              <a:t>Insights: </a:t>
            </a:r>
          </a:p>
          <a:p>
            <a:endParaRPr lang="en-US" sz="800" b="1" dirty="0"/>
          </a:p>
          <a:p>
            <a:pPr marL="342900" indent="-342900">
              <a:buFont typeface="+mj-lt"/>
              <a:buAutoNum type="arabicPeriod"/>
            </a:pPr>
            <a:r>
              <a:rPr lang="en-US" sz="1400" dirty="0"/>
              <a:t>The </a:t>
            </a:r>
            <a:r>
              <a:rPr lang="en-US" sz="1400" b="1" i="1" dirty="0"/>
              <a:t>average sentiment analysis score</a:t>
            </a:r>
            <a:r>
              <a:rPr lang="en-US" sz="1400" i="1" dirty="0"/>
              <a:t> </a:t>
            </a:r>
            <a:r>
              <a:rPr lang="en-US" sz="1400" dirty="0"/>
              <a:t>of </a:t>
            </a:r>
            <a:r>
              <a:rPr lang="en-US" sz="1400" b="1" dirty="0"/>
              <a:t>0.064</a:t>
            </a:r>
            <a:r>
              <a:rPr lang="en-US" sz="1400" dirty="0"/>
              <a:t> shows that the customer’s sentiments towards British airways is inclined towards </a:t>
            </a:r>
            <a:r>
              <a:rPr lang="en-US" sz="1400" b="1" dirty="0"/>
              <a:t>slightly positive </a:t>
            </a:r>
            <a:r>
              <a:rPr lang="en-US" sz="1400" dirty="0"/>
              <a:t>but </a:t>
            </a:r>
            <a:r>
              <a:rPr lang="en-US" sz="1400" b="1" dirty="0"/>
              <a:t>generally neutral</a:t>
            </a:r>
            <a:r>
              <a:rPr lang="en-US" sz="1400" dirty="0"/>
              <a:t>. </a:t>
            </a:r>
          </a:p>
          <a:p>
            <a:pPr marL="342900" indent="-342900">
              <a:buFont typeface="+mj-lt"/>
              <a:buAutoNum type="arabicPeriod"/>
            </a:pPr>
            <a:r>
              <a:rPr lang="en-US" sz="1400" dirty="0"/>
              <a:t>The histogram shows that a greater proportion of customers have extremely negative opinions about the airline than exceptionally positive ones.</a:t>
            </a:r>
          </a:p>
          <a:p>
            <a:pPr marL="342900" indent="-342900">
              <a:buFont typeface="+mj-lt"/>
              <a:buAutoNum type="arabicPeriod"/>
            </a:pPr>
            <a:r>
              <a:rPr lang="en-US" sz="1400" dirty="0"/>
              <a:t>The solution can be found in word cloud. In it, the bigger the word size is, the more often it is mentioned in the reviews and hence it has higher impact on review polarity.</a:t>
            </a:r>
          </a:p>
          <a:p>
            <a:pPr marL="342900" indent="-342900">
              <a:buFont typeface="+mj-lt"/>
              <a:buAutoNum type="arabicPeriod"/>
            </a:pPr>
            <a:r>
              <a:rPr lang="en-GB" sz="1400" dirty="0"/>
              <a:t>Improving the services related in those areas can greatly increase the customer satisfaction and consequently the British airway’s revenue.</a:t>
            </a:r>
          </a:p>
        </p:txBody>
      </p:sp>
      <p:sp>
        <p:nvSpPr>
          <p:cNvPr id="4" name="TextBox 3">
            <a:extLst>
              <a:ext uri="{FF2B5EF4-FFF2-40B4-BE49-F238E27FC236}">
                <a16:creationId xmlns:a16="http://schemas.microsoft.com/office/drawing/2014/main" id="{32CC1C67-908A-3F20-6BD3-C64EAB174B15}"/>
              </a:ext>
            </a:extLst>
          </p:cNvPr>
          <p:cNvSpPr txBox="1"/>
          <p:nvPr/>
        </p:nvSpPr>
        <p:spPr>
          <a:xfrm>
            <a:off x="4114890" y="2111244"/>
            <a:ext cx="1103158" cy="584775"/>
          </a:xfrm>
          <a:prstGeom prst="rect">
            <a:avLst/>
          </a:prstGeom>
          <a:noFill/>
        </p:spPr>
        <p:txBody>
          <a:bodyPr wrap="square" rtlCol="0">
            <a:spAutoFit/>
          </a:bodyPr>
          <a:lstStyle/>
          <a:p>
            <a:r>
              <a:rPr lang="en-US" sz="1600" dirty="0">
                <a:solidFill>
                  <a:schemeClr val="accent6"/>
                </a:solidFill>
                <a:latin typeface="Franklin Gothic Heavy" panose="020B0903020102020204" pitchFamily="34" charset="0"/>
              </a:rPr>
              <a:t>62.5%</a:t>
            </a:r>
          </a:p>
          <a:p>
            <a:r>
              <a:rPr lang="en-US" sz="1600" dirty="0">
                <a:solidFill>
                  <a:schemeClr val="accent6"/>
                </a:solidFill>
                <a:latin typeface="Franklin Gothic Heavy" panose="020B0903020102020204" pitchFamily="34" charset="0"/>
              </a:rPr>
              <a:t>positive</a:t>
            </a:r>
            <a:endParaRPr lang="en-GB" sz="1600" dirty="0">
              <a:solidFill>
                <a:schemeClr val="accent6"/>
              </a:solidFill>
              <a:latin typeface="Franklin Gothic Heavy" panose="020B0903020102020204" pitchFamily="34" charset="0"/>
            </a:endParaRPr>
          </a:p>
        </p:txBody>
      </p:sp>
      <p:sp>
        <p:nvSpPr>
          <p:cNvPr id="9" name="TextBox 8">
            <a:extLst>
              <a:ext uri="{FF2B5EF4-FFF2-40B4-BE49-F238E27FC236}">
                <a16:creationId xmlns:a16="http://schemas.microsoft.com/office/drawing/2014/main" id="{74AC388A-CB28-71D7-26AC-59C3F2CEF062}"/>
              </a:ext>
            </a:extLst>
          </p:cNvPr>
          <p:cNvSpPr txBox="1"/>
          <p:nvPr/>
        </p:nvSpPr>
        <p:spPr>
          <a:xfrm>
            <a:off x="6095999" y="2734490"/>
            <a:ext cx="1172368" cy="584775"/>
          </a:xfrm>
          <a:prstGeom prst="rect">
            <a:avLst/>
          </a:prstGeom>
          <a:noFill/>
        </p:spPr>
        <p:txBody>
          <a:bodyPr wrap="square" rtlCol="0">
            <a:spAutoFit/>
          </a:bodyPr>
          <a:lstStyle/>
          <a:p>
            <a:r>
              <a:rPr lang="en-US" sz="1600" dirty="0">
                <a:solidFill>
                  <a:srgbClr val="FF0000"/>
                </a:solidFill>
                <a:latin typeface="Franklin Gothic Heavy" panose="020B0903020102020204" pitchFamily="34" charset="0"/>
              </a:rPr>
              <a:t>36.1%</a:t>
            </a:r>
          </a:p>
          <a:p>
            <a:r>
              <a:rPr lang="en-US" sz="1600" dirty="0">
                <a:solidFill>
                  <a:srgbClr val="FF0000"/>
                </a:solidFill>
                <a:latin typeface="Franklin Gothic Heavy" panose="020B0903020102020204" pitchFamily="34" charset="0"/>
              </a:rPr>
              <a:t>negative</a:t>
            </a:r>
            <a:endParaRPr lang="en-GB" sz="1600" dirty="0">
              <a:solidFill>
                <a:srgbClr val="FF0000"/>
              </a:solidFill>
              <a:latin typeface="Franklin Gothic Heavy" panose="020B0903020102020204" pitchFamily="34" charset="0"/>
            </a:endParaRPr>
          </a:p>
        </p:txBody>
      </p:sp>
      <p:sp>
        <p:nvSpPr>
          <p:cNvPr id="10" name="TextBox 9">
            <a:extLst>
              <a:ext uri="{FF2B5EF4-FFF2-40B4-BE49-F238E27FC236}">
                <a16:creationId xmlns:a16="http://schemas.microsoft.com/office/drawing/2014/main" id="{8A338D0A-0BEA-ED1C-CE46-F9D2ABE6D749}"/>
              </a:ext>
            </a:extLst>
          </p:cNvPr>
          <p:cNvSpPr txBox="1"/>
          <p:nvPr/>
        </p:nvSpPr>
        <p:spPr>
          <a:xfrm>
            <a:off x="5128083" y="2403631"/>
            <a:ext cx="967916" cy="584775"/>
          </a:xfrm>
          <a:prstGeom prst="rect">
            <a:avLst/>
          </a:prstGeom>
          <a:noFill/>
        </p:spPr>
        <p:txBody>
          <a:bodyPr wrap="square" rtlCol="0">
            <a:spAutoFit/>
          </a:bodyPr>
          <a:lstStyle/>
          <a:p>
            <a:r>
              <a:rPr lang="en-US" sz="1600" dirty="0">
                <a:solidFill>
                  <a:schemeClr val="bg2">
                    <a:lumMod val="75000"/>
                  </a:schemeClr>
                </a:solidFill>
                <a:latin typeface="Franklin Gothic Heavy" panose="020B0903020102020204" pitchFamily="34" charset="0"/>
              </a:rPr>
              <a:t>1.4%</a:t>
            </a:r>
          </a:p>
          <a:p>
            <a:r>
              <a:rPr lang="en-US" sz="1600" dirty="0">
                <a:solidFill>
                  <a:schemeClr val="bg2">
                    <a:lumMod val="75000"/>
                  </a:schemeClr>
                </a:solidFill>
                <a:latin typeface="Franklin Gothic Heavy" panose="020B0903020102020204" pitchFamily="34" charset="0"/>
              </a:rPr>
              <a:t>neutral</a:t>
            </a:r>
            <a:endParaRPr lang="en-GB" sz="1600" dirty="0">
              <a:solidFill>
                <a:schemeClr val="bg2">
                  <a:lumMod val="75000"/>
                </a:schemeClr>
              </a:solidFill>
              <a:latin typeface="Franklin Gothic Heavy" panose="020B0903020102020204" pitchFamily="34" charset="0"/>
            </a:endParaRPr>
          </a:p>
        </p:txBody>
      </p:sp>
    </p:spTree>
    <p:extLst>
      <p:ext uri="{BB962C8B-B14F-4D97-AF65-F5344CB8AC3E}">
        <p14:creationId xmlns:p14="http://schemas.microsoft.com/office/powerpoint/2010/main" val="1911081705"/>
      </p:ext>
    </p:extLst>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132</Words>
  <Application>Microsoft Office PowerPoint</Application>
  <PresentationFormat>Widescreen</PresentationFormat>
  <Paragraphs>16</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Franklin Gothic Heavy</vt:lpstr>
      <vt:lpstr>Office Theme</vt:lpstr>
      <vt:lpstr>PowerPoint Presentation</vt:lpstr>
      <vt:lpstr>Customer Reviews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Durinder Singh</cp:lastModifiedBy>
  <cp:revision>6</cp:revision>
  <dcterms:created xsi:type="dcterms:W3CDTF">2022-12-06T11:13:27Z</dcterms:created>
  <dcterms:modified xsi:type="dcterms:W3CDTF">2024-08-04T11:13:33Z</dcterms:modified>
</cp:coreProperties>
</file>