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8288000" cy="10287000"/>
  <p:notesSz cx="6858000" cy="9144000"/>
  <p:embeddedFontLst>
    <p:embeddedFont>
      <p:font typeface="DM Sans" pitchFamily="2" charset="0"/>
      <p:regular r:id="rId18"/>
      <p:bold r:id="rId19"/>
    </p:embeddedFont>
    <p:embeddedFont>
      <p:font typeface="DM Sans Bold" charset="0"/>
      <p:regular r:id="rId20"/>
    </p:embeddedFont>
    <p:embeddedFont>
      <p:font typeface="Gotham" panose="020B0604020202020204" charset="0"/>
      <p:regular r:id="rId21"/>
    </p:embeddedFont>
    <p:embeddedFont>
      <p:font typeface="Gotham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1.jpg"/><Relationship Id="rId5" Type="http://schemas.openxmlformats.org/officeDocument/2006/relationships/image" Target="../media/image13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3.jpg"/><Relationship Id="rId5" Type="http://schemas.openxmlformats.org/officeDocument/2006/relationships/image" Target="../media/image13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6.svg"/><Relationship Id="rId4" Type="http://schemas.openxmlformats.org/officeDocument/2006/relationships/image" Target="../media/image4.sv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3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33.svg"/><Relationship Id="rId9" Type="http://schemas.openxmlformats.org/officeDocument/2006/relationships/image" Target="../media/image11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 cstate="print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 cstate="print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 cstate="print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 cstate="print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 cstate="print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B508AB65-2684-82CB-DE58-6D2B60D65ECB}"/>
              </a:ext>
            </a:extLst>
          </p:cNvPr>
          <p:cNvSpPr/>
          <p:nvPr/>
        </p:nvSpPr>
        <p:spPr>
          <a:xfrm>
            <a:off x="3059079" y="1585318"/>
            <a:ext cx="1899820" cy="1899820"/>
          </a:xfrm>
          <a:custGeom>
            <a:avLst/>
            <a:gdLst/>
            <a:ahLst/>
            <a:cxnLst/>
            <a:rect l="l" t="t" r="r" b="b"/>
            <a:pathLst>
              <a:path w="1899820" h="1899820">
                <a:moveTo>
                  <a:pt x="0" y="0"/>
                </a:moveTo>
                <a:lnTo>
                  <a:pt x="1899819" y="0"/>
                </a:lnTo>
                <a:lnTo>
                  <a:pt x="1899819" y="1899819"/>
                </a:lnTo>
                <a:lnTo>
                  <a:pt x="0" y="1899819"/>
                </a:lnTo>
                <a:lnTo>
                  <a:pt x="0" y="0"/>
                </a:lnTo>
                <a:close/>
              </a:path>
            </a:pathLst>
          </a:custGeom>
          <a:blipFill>
            <a:blip r:embed="rId28" cstate="print"/>
            <a:stretch>
              <a:fillRect/>
            </a:stretch>
          </a:blipFill>
        </p:spPr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2557E010-FC25-A233-3190-67C22463B7FE}"/>
              </a:ext>
            </a:extLst>
          </p:cNvPr>
          <p:cNvSpPr/>
          <p:nvPr/>
        </p:nvSpPr>
        <p:spPr>
          <a:xfrm>
            <a:off x="13492793" y="1703520"/>
            <a:ext cx="1697866" cy="1781617"/>
          </a:xfrm>
          <a:custGeom>
            <a:avLst/>
            <a:gdLst/>
            <a:ahLst/>
            <a:cxnLst/>
            <a:rect l="l" t="t" r="r" b="b"/>
            <a:pathLst>
              <a:path w="1697866" h="1781617">
                <a:moveTo>
                  <a:pt x="0" y="0"/>
                </a:moveTo>
                <a:lnTo>
                  <a:pt x="1697866" y="0"/>
                </a:lnTo>
                <a:lnTo>
                  <a:pt x="1697866" y="1781617"/>
                </a:lnTo>
                <a:lnTo>
                  <a:pt x="0" y="1781617"/>
                </a:lnTo>
                <a:lnTo>
                  <a:pt x="0" y="0"/>
                </a:lnTo>
                <a:close/>
              </a:path>
            </a:pathLst>
          </a:custGeom>
          <a:blipFill>
            <a:blip r:embed="rId29" cstate="print"/>
            <a:stretch>
              <a:fillRect/>
            </a:stretch>
          </a:blipFill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C9E53EA8-7702-7CDA-D639-D9ACE21C009D}"/>
              </a:ext>
            </a:extLst>
          </p:cNvPr>
          <p:cNvSpPr txBox="1"/>
          <p:nvPr/>
        </p:nvSpPr>
        <p:spPr>
          <a:xfrm>
            <a:off x="4958898" y="1627320"/>
            <a:ext cx="8533895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 spc="21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MALLA REDDY COLLEGE OF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 spc="21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ENGINEERING &amp; TECHNOLOGY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7DD4A5A1-8A06-AAAD-B86A-3166299CEE06}"/>
              </a:ext>
            </a:extLst>
          </p:cNvPr>
          <p:cNvSpPr txBox="1"/>
          <p:nvPr/>
        </p:nvSpPr>
        <p:spPr>
          <a:xfrm>
            <a:off x="5280369" y="3043439"/>
            <a:ext cx="789095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1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(Autonomous Institution -UGC, Govt of India)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AE749574-AD2F-5247-6D2A-440CB37C8713}"/>
              </a:ext>
            </a:extLst>
          </p:cNvPr>
          <p:cNvSpPr txBox="1"/>
          <p:nvPr/>
        </p:nvSpPr>
        <p:spPr>
          <a:xfrm>
            <a:off x="2154632" y="5766443"/>
            <a:ext cx="14468794" cy="2149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6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AI-Driven Automated Video Generator for Content Creation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F06C70FE-A71F-FFE6-1AF1-9B4857E6AF0F}"/>
              </a:ext>
            </a:extLst>
          </p:cNvPr>
          <p:cNvSpPr txBox="1"/>
          <p:nvPr/>
        </p:nvSpPr>
        <p:spPr>
          <a:xfrm>
            <a:off x="1628861" y="4277278"/>
            <a:ext cx="15490108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700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APPLICATION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307048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77800" y="880110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026" name="Picture 2" descr="C:\Users\DELL\Downloads\arch.drawi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19400" y="2171700"/>
            <a:ext cx="13451379" cy="7239000"/>
          </a:xfrm>
          <a:prstGeom prst="rect">
            <a:avLst/>
          </a:prstGeom>
          <a:noFill/>
        </p:spPr>
      </p:pic>
      <p:sp>
        <p:nvSpPr>
          <p:cNvPr id="14" name="TextBox 3"/>
          <p:cNvSpPr txBox="1"/>
          <p:nvPr/>
        </p:nvSpPr>
        <p:spPr>
          <a:xfrm>
            <a:off x="1143000" y="952500"/>
            <a:ext cx="133350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D137F-66C0-1208-4653-FC76DECB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51C4729-96A1-27AF-5757-AFDE4EEFF312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35C388D-4818-47FC-059F-C1985797C7D1}"/>
              </a:ext>
            </a:extLst>
          </p:cNvPr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F39F532-66D5-65A7-1219-6F709E284B26}"/>
              </a:ext>
            </a:extLst>
          </p:cNvPr>
          <p:cNvSpPr/>
          <p:nvPr/>
        </p:nvSpPr>
        <p:spPr>
          <a:xfrm>
            <a:off x="13307048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08A330C-2AF8-64D1-D5AA-CF9960936B8F}"/>
              </a:ext>
            </a:extLst>
          </p:cNvPr>
          <p:cNvSpPr/>
          <p:nvPr/>
        </p:nvSpPr>
        <p:spPr>
          <a:xfrm>
            <a:off x="13639800" y="8831179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A29FB009-659D-E9C0-D707-37C31B65DE62}"/>
              </a:ext>
            </a:extLst>
          </p:cNvPr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FF59C90-77F7-78CB-6024-B07D00C0BA2D}"/>
              </a:ext>
            </a:extLst>
          </p:cNvPr>
          <p:cNvSpPr txBox="1"/>
          <p:nvPr/>
        </p:nvSpPr>
        <p:spPr>
          <a:xfrm>
            <a:off x="1143000" y="952500"/>
            <a:ext cx="1333500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BA67A-AA36-C02A-5A9B-C5F4E282D4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45" y="2204568"/>
            <a:ext cx="9525000" cy="71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E33D-52E3-D1B4-6189-27961E84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9B90CD1-CFDE-B70C-E50F-78B177F8E411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C39EF34-C310-C64C-5880-8315577690C2}"/>
              </a:ext>
            </a:extLst>
          </p:cNvPr>
          <p:cNvSpPr/>
          <p:nvPr/>
        </p:nvSpPr>
        <p:spPr>
          <a:xfrm>
            <a:off x="13992848" y="-2107524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4BA69A2-4D99-C643-6640-350AB0D5DC33}"/>
              </a:ext>
            </a:extLst>
          </p:cNvPr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005F0E1-ECFB-1EF2-C6E4-4D0EB133FFC9}"/>
              </a:ext>
            </a:extLst>
          </p:cNvPr>
          <p:cNvSpPr txBox="1"/>
          <p:nvPr/>
        </p:nvSpPr>
        <p:spPr>
          <a:xfrm>
            <a:off x="1219200" y="457124"/>
            <a:ext cx="1333500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28D8D-837F-45BA-3C9A-317CC0217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85900"/>
            <a:ext cx="13246773" cy="85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105A-BA6A-2817-B183-EA5E7203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D553E1C-2433-EE8E-D1D5-12CFAE2F5297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9F9846B-D4EF-77CE-2EE6-2F36E490F46F}"/>
              </a:ext>
            </a:extLst>
          </p:cNvPr>
          <p:cNvSpPr/>
          <p:nvPr/>
        </p:nvSpPr>
        <p:spPr>
          <a:xfrm>
            <a:off x="-1295400" y="8960383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C9A60F8-3B1B-6BB7-C99F-C36171B5363F}"/>
              </a:ext>
            </a:extLst>
          </p:cNvPr>
          <p:cNvSpPr/>
          <p:nvPr/>
        </p:nvSpPr>
        <p:spPr>
          <a:xfrm>
            <a:off x="13307048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DB3141C-4A1D-E982-2558-D84E84C9EE59}"/>
              </a:ext>
            </a:extLst>
          </p:cNvPr>
          <p:cNvSpPr/>
          <p:nvPr/>
        </p:nvSpPr>
        <p:spPr>
          <a:xfrm>
            <a:off x="15392400" y="820146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7785FE6-E280-2FD1-2500-FA11461D855A}"/>
              </a:ext>
            </a:extLst>
          </p:cNvPr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6B48EFA-A6D7-24DE-9A1E-8632C556A33D}"/>
              </a:ext>
            </a:extLst>
          </p:cNvPr>
          <p:cNvSpPr txBox="1"/>
          <p:nvPr/>
        </p:nvSpPr>
        <p:spPr>
          <a:xfrm>
            <a:off x="1104108" y="376476"/>
            <a:ext cx="13335000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388AE-28EC-56F8-3C5F-C6474128D0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13" y="1481105"/>
            <a:ext cx="10323511" cy="83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3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D7EE7-A39B-43B1-9BA1-1B343046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ED4394-4259-5EFE-843D-59CD90501600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B8FA2CA-840A-2898-844F-22BA597861CD}"/>
              </a:ext>
            </a:extLst>
          </p:cNvPr>
          <p:cNvSpPr/>
          <p:nvPr/>
        </p:nvSpPr>
        <p:spPr>
          <a:xfrm>
            <a:off x="-1295400" y="8960383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9E99970-B60B-839C-25E3-EB0BE740F561}"/>
              </a:ext>
            </a:extLst>
          </p:cNvPr>
          <p:cNvSpPr/>
          <p:nvPr/>
        </p:nvSpPr>
        <p:spPr>
          <a:xfrm>
            <a:off x="13307048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9CA8874-CFE8-327B-F868-A725569CBED5}"/>
              </a:ext>
            </a:extLst>
          </p:cNvPr>
          <p:cNvSpPr/>
          <p:nvPr/>
        </p:nvSpPr>
        <p:spPr>
          <a:xfrm>
            <a:off x="15392400" y="820146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C4B2728-173D-4905-10E2-DB880F256223}"/>
              </a:ext>
            </a:extLst>
          </p:cNvPr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AC1E0A6-9D0A-E4D1-310A-B8501867EAE3}"/>
              </a:ext>
            </a:extLst>
          </p:cNvPr>
          <p:cNvSpPr txBox="1"/>
          <p:nvPr/>
        </p:nvSpPr>
        <p:spPr>
          <a:xfrm>
            <a:off x="1877270" y="225982"/>
            <a:ext cx="13335000" cy="1100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7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Activity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F22F4-EA24-ACB6-991E-F607896CF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375883"/>
            <a:ext cx="4980952" cy="85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1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25538" y="676866"/>
            <a:ext cx="702508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25538" y="1951269"/>
            <a:ext cx="14236925" cy="6968392"/>
            <a:chOff x="0" y="0"/>
            <a:chExt cx="5463477" cy="26741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63477" cy="2674148"/>
            </a:xfrm>
            <a:custGeom>
              <a:avLst/>
              <a:gdLst/>
              <a:ahLst/>
              <a:cxnLst/>
              <a:rect l="l" t="t" r="r" b="b"/>
              <a:pathLst>
                <a:path w="5463477" h="2674148">
                  <a:moveTo>
                    <a:pt x="8157" y="0"/>
                  </a:moveTo>
                  <a:lnTo>
                    <a:pt x="5455320" y="0"/>
                  </a:lnTo>
                  <a:cubicBezTo>
                    <a:pt x="5459824" y="0"/>
                    <a:pt x="5463477" y="3652"/>
                    <a:pt x="5463477" y="8157"/>
                  </a:cubicBezTo>
                  <a:lnTo>
                    <a:pt x="5463477" y="2665991"/>
                  </a:lnTo>
                  <a:cubicBezTo>
                    <a:pt x="5463477" y="2670496"/>
                    <a:pt x="5459824" y="2674148"/>
                    <a:pt x="5455320" y="2674148"/>
                  </a:cubicBezTo>
                  <a:lnTo>
                    <a:pt x="8157" y="2674148"/>
                  </a:lnTo>
                  <a:cubicBezTo>
                    <a:pt x="3652" y="2674148"/>
                    <a:pt x="0" y="2670496"/>
                    <a:pt x="0" y="2665991"/>
                  </a:cubicBezTo>
                  <a:lnTo>
                    <a:pt x="0" y="8157"/>
                  </a:lnTo>
                  <a:cubicBezTo>
                    <a:pt x="0" y="3652"/>
                    <a:pt x="3652" y="0"/>
                    <a:pt x="8157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5463477" cy="2588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43886" y="-2284109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938635" y="-851026"/>
            <a:ext cx="1877271" cy="2021288"/>
          </a:xfrm>
          <a:custGeom>
            <a:avLst/>
            <a:gdLst/>
            <a:ahLst/>
            <a:cxnLst/>
            <a:rect l="l" t="t" r="r" b="b"/>
            <a:pathLst>
              <a:path w="1877271" h="2021288">
                <a:moveTo>
                  <a:pt x="0" y="0"/>
                </a:moveTo>
                <a:lnTo>
                  <a:pt x="1877270" y="0"/>
                </a:lnTo>
                <a:lnTo>
                  <a:pt x="1877270" y="2021287"/>
                </a:lnTo>
                <a:lnTo>
                  <a:pt x="0" y="2021287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30BDED6-7529-BAF6-37BA-065810418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8652"/>
            <a:ext cx="140208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Features a custom rendering engine for seamless video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Automates the entire content creation process, from script generation to video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Utilizes ChatGPT for scriptwriting and advanced generative AI for video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Integrates EdgeTTS for voiceovers and Whisper for generating timed captions.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Reduces manual effort and saves time for content creators.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Offers flexibility for user modifications at any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Provides an efficient, user-friendly solution for producing high-quality, social media-ready videos.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 cstate="print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 cstate="print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BC23C-9F6B-514E-563A-4B0E4705C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7AC21051-FF83-311A-8033-36C592CDC112}"/>
              </a:ext>
            </a:extLst>
          </p:cNvPr>
          <p:cNvSpPr/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912F6BD-74B7-DC20-CFE7-5DD2F0490FDD}"/>
              </a:ext>
            </a:extLst>
          </p:cNvPr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39692D4-2CBD-7DC9-CA73-5612451DB805}"/>
              </a:ext>
            </a:extLst>
          </p:cNvPr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403D1F5-BF89-7318-252A-60DC69389CBC}"/>
              </a:ext>
            </a:extLst>
          </p:cNvPr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654A669-25B1-6C05-31D7-052BDF806255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C09C116-A372-F6EC-03D6-1C95B81932F3}"/>
              </a:ext>
            </a:extLst>
          </p:cNvPr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7C09596-0771-77E7-FF12-589F73E51AC7}"/>
              </a:ext>
            </a:extLst>
          </p:cNvPr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2DE3D60-04EE-C6F3-8E45-948FE1338186}"/>
              </a:ext>
            </a:extLst>
          </p:cNvPr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C17A4E2-DA76-C193-0055-B9491539D426}"/>
              </a:ext>
            </a:extLst>
          </p:cNvPr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7913386-EF7E-7BF3-B74D-41D635B667C4}"/>
              </a:ext>
            </a:extLst>
          </p:cNvPr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7ACF0FC-001C-C075-21B6-DFFE2EA5E39C}"/>
              </a:ext>
            </a:extLst>
          </p:cNvPr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69022F8-C9A6-01FA-D610-B484E6824362}"/>
              </a:ext>
            </a:extLst>
          </p:cNvPr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67253D4-174F-91B0-FFB5-BA46395E249B}"/>
              </a:ext>
            </a:extLst>
          </p:cNvPr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 cstate="print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8DCD93-287B-EDBB-EA3C-9A3FB06B0EB0}"/>
              </a:ext>
            </a:extLst>
          </p:cNvPr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 cstate="print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C4C44AB-276B-2F4E-FE7F-643AB13E35B3}"/>
              </a:ext>
            </a:extLst>
          </p:cNvPr>
          <p:cNvSpPr/>
          <p:nvPr/>
        </p:nvSpPr>
        <p:spPr>
          <a:xfrm>
            <a:off x="4447160" y="1679494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29" cstate="print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27B8316C-73B8-B631-58EA-AE32740FC2F4}"/>
              </a:ext>
            </a:extLst>
          </p:cNvPr>
          <p:cNvSpPr txBox="1"/>
          <p:nvPr/>
        </p:nvSpPr>
        <p:spPr>
          <a:xfrm>
            <a:off x="3024737" y="5768887"/>
            <a:ext cx="713886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GUIDED BY:</a:t>
            </a:r>
          </a:p>
          <a:p>
            <a:pPr algn="l">
              <a:lnSpc>
                <a:spcPts val="4200"/>
              </a:lnSpc>
            </a:pPr>
            <a:r>
              <a:rPr lang="en-US" sz="36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DR. L. MELINDA</a:t>
            </a:r>
          </a:p>
          <a:p>
            <a:pPr algn="l">
              <a:lnSpc>
                <a:spcPts val="4200"/>
              </a:lnSpc>
            </a:pPr>
            <a:r>
              <a:rPr lang="en-US" sz="36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</a:t>
            </a:r>
            <a:r>
              <a:rPr lang="en-US" sz="32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- Assistant Professor</a:t>
            </a:r>
          </a:p>
        </p:txBody>
      </p:sp>
      <p:sp>
        <p:nvSpPr>
          <p:cNvPr id="21" name="TextBox 48">
            <a:extLst>
              <a:ext uri="{FF2B5EF4-FFF2-40B4-BE49-F238E27FC236}">
                <a16:creationId xmlns:a16="http://schemas.microsoft.com/office/drawing/2014/main" id="{AF74C856-BAED-049D-70CF-66CF4AAFB581}"/>
              </a:ext>
            </a:extLst>
          </p:cNvPr>
          <p:cNvSpPr txBox="1"/>
          <p:nvPr/>
        </p:nvSpPr>
        <p:spPr>
          <a:xfrm>
            <a:off x="10009623" y="5768887"/>
            <a:ext cx="6598813" cy="176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TEAM:</a:t>
            </a:r>
          </a:p>
          <a:p>
            <a:pPr>
              <a:lnSpc>
                <a:spcPts val="3499"/>
              </a:lnSpc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D. ANIRUDH (22N31A6648)</a:t>
            </a:r>
          </a:p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B. VIGNESH REDDY(22N31A6626)</a:t>
            </a:r>
          </a:p>
          <a:p>
            <a:pPr algn="l">
              <a:lnSpc>
                <a:spcPts val="3499"/>
              </a:lnSpc>
            </a:pPr>
            <a:r>
              <a:rPr lang="en-US" sz="28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B. RANJITH KUMAR (22N31A6622)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57042891-3C12-799F-9868-7BD5E0DE629B}"/>
              </a:ext>
            </a:extLst>
          </p:cNvPr>
          <p:cNvSpPr txBox="1"/>
          <p:nvPr/>
        </p:nvSpPr>
        <p:spPr>
          <a:xfrm>
            <a:off x="2262161" y="2824167"/>
            <a:ext cx="13656754" cy="2200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6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AI-Driven Automated Video Generator for Content Creation</a:t>
            </a:r>
          </a:p>
        </p:txBody>
      </p:sp>
    </p:spTree>
    <p:extLst>
      <p:ext uri="{BB962C8B-B14F-4D97-AF65-F5344CB8AC3E}">
        <p14:creationId xmlns:p14="http://schemas.microsoft.com/office/powerpoint/2010/main" val="115687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9C63-B5F1-ED76-125D-CFA3BE1E4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>
            <a:extLst>
              <a:ext uri="{FF2B5EF4-FFF2-40B4-BE49-F238E27FC236}">
                <a16:creationId xmlns:a16="http://schemas.microsoft.com/office/drawing/2014/main" id="{436AC34F-0FDF-1B76-0853-76A1898AB359}"/>
              </a:ext>
            </a:extLst>
          </p:cNvPr>
          <p:cNvSpPr/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51C6FFA-1B8C-706E-F264-BD82A1ADC6FC}"/>
              </a:ext>
            </a:extLst>
          </p:cNvPr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9C174E-2E45-B4B5-C125-794BFB0C5DE0}"/>
              </a:ext>
            </a:extLst>
          </p:cNvPr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C8C7CB4-4043-9414-EC55-4517A1688790}"/>
              </a:ext>
            </a:extLst>
          </p:cNvPr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5F28931-0F7A-3BDD-3C95-18BACFE95703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F752D82-519B-F843-2038-5EB9BC870903}"/>
              </a:ext>
            </a:extLst>
          </p:cNvPr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AB8917B-66AC-6909-3F0A-7B5B5486F092}"/>
              </a:ext>
            </a:extLst>
          </p:cNvPr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4DA6CE9-712E-AD1A-4223-7EDFCD125081}"/>
              </a:ext>
            </a:extLst>
          </p:cNvPr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D1548CC-3C9E-CFC4-CC7D-0CC2B8D6EC6C}"/>
              </a:ext>
            </a:extLst>
          </p:cNvPr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354D4C0-6880-0778-E718-77DA7A3197D4}"/>
              </a:ext>
            </a:extLst>
          </p:cNvPr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3FE6293-21A7-F6BF-6906-C319ABB4681E}"/>
              </a:ext>
            </a:extLst>
          </p:cNvPr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59D8034-179A-4932-31F8-3A522ED7C1CE}"/>
              </a:ext>
            </a:extLst>
          </p:cNvPr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B6A86D5-03BF-0A8C-E470-5CCC9AE8D071}"/>
              </a:ext>
            </a:extLst>
          </p:cNvPr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 cstate="print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B3B898F-0FAD-38AA-F6E1-90CF478071EE}"/>
              </a:ext>
            </a:extLst>
          </p:cNvPr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 cstate="print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3ACAB-81F0-CB8E-A256-824DE6AB40F3}"/>
              </a:ext>
            </a:extLst>
          </p:cNvPr>
          <p:cNvSpPr txBox="1"/>
          <p:nvPr/>
        </p:nvSpPr>
        <p:spPr>
          <a:xfrm>
            <a:off x="3864059" y="2262342"/>
            <a:ext cx="924234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DM Sans" pitchFamily="2" charset="0"/>
              </a:rPr>
              <a:t>Table of Contents: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Abstract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Purpose of the Project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Existing System Proposed System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Software Requirements and Hardware Requirements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System 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latin typeface="DM Sans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61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F377-D787-C2A6-AE90-C9801210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>
            <a:extLst>
              <a:ext uri="{FF2B5EF4-FFF2-40B4-BE49-F238E27FC236}">
                <a16:creationId xmlns:a16="http://schemas.microsoft.com/office/drawing/2014/main" id="{9B2D4BFB-DEEB-9716-1FE3-4A735455F958}"/>
              </a:ext>
            </a:extLst>
          </p:cNvPr>
          <p:cNvSpPr/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D025402-B44D-EF86-2A6A-92B7EF299003}"/>
              </a:ext>
            </a:extLst>
          </p:cNvPr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EE4B97F-CD28-9FD6-8220-A54D9BC0117D}"/>
              </a:ext>
            </a:extLst>
          </p:cNvPr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A15903-0540-BB4A-A7BF-D0CBDB95A2E6}"/>
              </a:ext>
            </a:extLst>
          </p:cNvPr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454A82E-4E0C-71F1-19EE-1A3E96ABF913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56BE6A8-F31E-9D94-CC67-E1B198679892}"/>
              </a:ext>
            </a:extLst>
          </p:cNvPr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11B8F7-1142-2590-A30B-EE2195A734AF}"/>
              </a:ext>
            </a:extLst>
          </p:cNvPr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BB9C188-F8F4-C33C-0DF8-F73BA71126D1}"/>
              </a:ext>
            </a:extLst>
          </p:cNvPr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FA330D-E022-D17B-6AA5-704C592F2DC8}"/>
              </a:ext>
            </a:extLst>
          </p:cNvPr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 cstate="print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392E548-6D19-D86A-60A5-91888E13DBA2}"/>
              </a:ext>
            </a:extLst>
          </p:cNvPr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1DA3882-D816-72A4-AC8E-2C25BFA1BF3A}"/>
              </a:ext>
            </a:extLst>
          </p:cNvPr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288A9F2-A0EF-352E-9B67-5BE993367271}"/>
              </a:ext>
            </a:extLst>
          </p:cNvPr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 cstate="print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2DB31DD-3625-755F-BEB9-ABDD2CEF0F6F}"/>
              </a:ext>
            </a:extLst>
          </p:cNvPr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 cstate="print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580F2B23-2B7E-D912-B484-E9FB55FDB043}"/>
              </a:ext>
            </a:extLst>
          </p:cNvPr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 cstate="print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A71FEBEF-F6F5-DF3C-3F4D-B34054D0A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99" y="1557353"/>
            <a:ext cx="14928915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Abstract: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rapid growth of social media demands tools for effortless content creation.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Traditional methods are manual, time-consuming, and rely on multiple platforms.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Our proposed system is a fully automated video generation bot, streamlining the process from keyword-based script generation to final video rendering.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It integrates ChatGPT for scripts, EdgeTTS for voiceovers, Whisper for captions, and Python-based video processing.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Built with a user-friendly Streamlit interface, the system ensures full automation with flexibility for user customization. </a:t>
            </a:r>
          </a:p>
        </p:txBody>
      </p:sp>
    </p:spTree>
    <p:extLst>
      <p:ext uri="{BB962C8B-B14F-4D97-AF65-F5344CB8AC3E}">
        <p14:creationId xmlns:p14="http://schemas.microsoft.com/office/powerpoint/2010/main" val="338038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21986" y="2691222"/>
            <a:ext cx="5032660" cy="4904556"/>
          </a:xfrm>
          <a:custGeom>
            <a:avLst/>
            <a:gdLst/>
            <a:ahLst/>
            <a:cxnLst/>
            <a:rect l="l" t="t" r="r" b="b"/>
            <a:pathLst>
              <a:path w="5032660" h="4904556">
                <a:moveTo>
                  <a:pt x="0" y="0"/>
                </a:moveTo>
                <a:lnTo>
                  <a:pt x="5032660" y="0"/>
                </a:lnTo>
                <a:lnTo>
                  <a:pt x="5032660" y="4904556"/>
                </a:lnTo>
                <a:lnTo>
                  <a:pt x="0" y="490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5247" y="1327621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643597"/>
            <a:ext cx="11028249" cy="674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992" lvl="1" indent="-390996" algn="just">
              <a:lnSpc>
                <a:spcPts val="4889"/>
              </a:lnSpc>
              <a:spcBef>
                <a:spcPct val="0"/>
              </a:spcBef>
              <a:buFont typeface="Arial"/>
              <a:buChar char="•"/>
            </a:pPr>
            <a:r>
              <a:rPr lang="en-US" sz="3622" spc="21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622" u="none" spc="21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rapid rise of social media platforms has created a high demand for video content.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  <a:buFont typeface="Arial"/>
              <a:buChar char="•"/>
            </a:pPr>
            <a:r>
              <a:rPr lang="en-US" sz="3622" u="none" spc="21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Content creators face challenges such as brainstorming ideas, generating scripts, creating captions, and editing videos.</a:t>
            </a:r>
          </a:p>
          <a:p>
            <a:pPr marL="781992" lvl="1" indent="-390996" algn="just">
              <a:lnSpc>
                <a:spcPts val="4889"/>
              </a:lnSpc>
              <a:spcBef>
                <a:spcPct val="0"/>
              </a:spcBef>
              <a:buFont typeface="Arial"/>
              <a:buChar char="•"/>
            </a:pPr>
            <a:r>
              <a:rPr lang="en-US" sz="3622" u="none" spc="21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aims to simplify the video creation process by automating every step, from topic selection to final video output and social media upload.</a:t>
            </a:r>
          </a:p>
          <a:p>
            <a:pPr marL="0" lvl="0" indent="0" algn="just">
              <a:lnSpc>
                <a:spcPts val="4889"/>
              </a:lnSpc>
              <a:spcBef>
                <a:spcPct val="0"/>
              </a:spcBef>
            </a:pPr>
            <a:endParaRPr lang="en-US" sz="3622" u="none" spc="21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5060071" y="-2117782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633177" y="-14596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 cstate="print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20848" y="1454953"/>
            <a:ext cx="3340867" cy="3371517"/>
          </a:xfrm>
          <a:custGeom>
            <a:avLst/>
            <a:gdLst/>
            <a:ahLst/>
            <a:cxnLst/>
            <a:rect l="l" t="t" r="r" b="b"/>
            <a:pathLst>
              <a:path w="3340867" h="3371517">
                <a:moveTo>
                  <a:pt x="0" y="0"/>
                </a:moveTo>
                <a:lnTo>
                  <a:pt x="3340867" y="0"/>
                </a:lnTo>
                <a:lnTo>
                  <a:pt x="3340867" y="3371518"/>
                </a:lnTo>
                <a:lnTo>
                  <a:pt x="0" y="337151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2951011" y="2979677"/>
            <a:ext cx="4308289" cy="4721413"/>
          </a:xfrm>
          <a:custGeom>
            <a:avLst/>
            <a:gdLst/>
            <a:ahLst/>
            <a:cxnLst/>
            <a:rect l="l" t="t" r="r" b="b"/>
            <a:pathLst>
              <a:path w="4308289" h="4721413">
                <a:moveTo>
                  <a:pt x="0" y="0"/>
                </a:moveTo>
                <a:lnTo>
                  <a:pt x="4308289" y="0"/>
                </a:lnTo>
                <a:lnTo>
                  <a:pt x="4308289" y="4721413"/>
                </a:lnTo>
                <a:lnTo>
                  <a:pt x="0" y="472141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4804" y="948334"/>
            <a:ext cx="8781185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 of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182899"/>
            <a:ext cx="10818958" cy="607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203" lvl="1" indent="-386602" algn="just">
              <a:lnSpc>
                <a:spcPts val="4834"/>
              </a:lnSpc>
              <a:spcBef>
                <a:spcPct val="0"/>
              </a:spcBef>
              <a:buFont typeface="Arial"/>
              <a:buChar char="•"/>
            </a:pPr>
            <a:r>
              <a:rPr lang="en-US" sz="3581" spc="21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581" u="none" spc="21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develop a fully automated system that streamlines content creation for social media.</a:t>
            </a:r>
          </a:p>
          <a:p>
            <a:pPr marL="773203" lvl="1" indent="-386602" algn="just">
              <a:lnSpc>
                <a:spcPts val="4834"/>
              </a:lnSpc>
              <a:spcBef>
                <a:spcPct val="0"/>
              </a:spcBef>
              <a:buFont typeface="Arial"/>
              <a:buChar char="•"/>
            </a:pPr>
            <a:r>
              <a:rPr lang="en-US" sz="3581" u="none" spc="21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creators with an end-to-end solution, reducing manual effort and saving time.</a:t>
            </a:r>
          </a:p>
          <a:p>
            <a:pPr marL="773203" lvl="1" indent="-386602" algn="just">
              <a:lnSpc>
                <a:spcPts val="4834"/>
              </a:lnSpc>
              <a:spcBef>
                <a:spcPct val="0"/>
              </a:spcBef>
              <a:buFont typeface="Arial"/>
              <a:buChar char="•"/>
            </a:pPr>
            <a:r>
              <a:rPr lang="en-US" sz="3581" u="none" spc="21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Ensure flexibility by allowing users to modify any part of the workflow while maintaining automation.</a:t>
            </a:r>
          </a:p>
          <a:p>
            <a:pPr marL="0" lvl="0" indent="0" algn="just">
              <a:lnSpc>
                <a:spcPts val="4834"/>
              </a:lnSpc>
              <a:spcBef>
                <a:spcPct val="0"/>
              </a:spcBef>
            </a:pPr>
            <a:endParaRPr lang="en-US" sz="3581" u="none" spc="21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71910" y="1508566"/>
            <a:ext cx="8931612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Existing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60091" y="2731751"/>
            <a:ext cx="9043431" cy="558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299" lvl="1" indent="-356150" algn="just">
              <a:lnSpc>
                <a:spcPts val="4453"/>
              </a:lnSpc>
              <a:buFont typeface="Arial"/>
              <a:buChar char="•"/>
            </a:pPr>
            <a:r>
              <a:rPr lang="en-US" sz="3299" spc="19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Current tools provide isolated solutions like script generation, captioning, or video editing.</a:t>
            </a:r>
          </a:p>
          <a:p>
            <a:pPr marL="712299" lvl="1" indent="-356150" algn="just">
              <a:lnSpc>
                <a:spcPts val="4453"/>
              </a:lnSpc>
              <a:buFont typeface="Arial"/>
              <a:buChar char="•"/>
            </a:pPr>
            <a:r>
              <a:rPr lang="en-US" sz="3299" spc="19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Users often rely on multiple platforms to complete a single project.</a:t>
            </a:r>
          </a:p>
          <a:p>
            <a:pPr marL="712299" lvl="1" indent="-356150" algn="just">
              <a:lnSpc>
                <a:spcPts val="4453"/>
              </a:lnSpc>
              <a:buFont typeface="Arial"/>
              <a:buChar char="•"/>
            </a:pPr>
            <a:r>
              <a:rPr lang="en-US" sz="3299" spc="19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These systems are time-consuming, lack integration, and are inefficient for fast-paced content creation needs.</a:t>
            </a:r>
          </a:p>
          <a:p>
            <a:pPr marL="0" lvl="0" indent="0" algn="just">
              <a:lnSpc>
                <a:spcPts val="4453"/>
              </a:lnSpc>
              <a:spcBef>
                <a:spcPct val="0"/>
              </a:spcBef>
            </a:pPr>
            <a:endParaRPr lang="en-US" sz="3299" spc="197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60467" y="2415411"/>
            <a:ext cx="5277950" cy="4281547"/>
            <a:chOff x="0" y="0"/>
            <a:chExt cx="7037267" cy="5708729"/>
          </a:xfrm>
        </p:grpSpPr>
        <p:sp>
          <p:nvSpPr>
            <p:cNvPr id="4" name="Freeform 4"/>
            <p:cNvSpPr/>
            <p:nvPr/>
          </p:nvSpPr>
          <p:spPr>
            <a:xfrm>
              <a:off x="1757982" y="0"/>
              <a:ext cx="4124206" cy="4162043"/>
            </a:xfrm>
            <a:custGeom>
              <a:avLst/>
              <a:gdLst/>
              <a:ahLst/>
              <a:cxnLst/>
              <a:rect l="l" t="t" r="r" b="b"/>
              <a:pathLst>
                <a:path w="4124206" h="4162043">
                  <a:moveTo>
                    <a:pt x="0" y="0"/>
                  </a:moveTo>
                  <a:lnTo>
                    <a:pt x="4124207" y="0"/>
                  </a:lnTo>
                  <a:lnTo>
                    <a:pt x="4124207" y="4162043"/>
                  </a:lnTo>
                  <a:lnTo>
                    <a:pt x="0" y="4162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0" y="800236"/>
              <a:ext cx="7037267" cy="4908494"/>
            </a:xfrm>
            <a:custGeom>
              <a:avLst/>
              <a:gdLst/>
              <a:ahLst/>
              <a:cxnLst/>
              <a:rect l="l" t="t" r="r" b="b"/>
              <a:pathLst>
                <a:path w="7037267" h="4908494">
                  <a:moveTo>
                    <a:pt x="0" y="0"/>
                  </a:moveTo>
                  <a:lnTo>
                    <a:pt x="7037267" y="0"/>
                  </a:lnTo>
                  <a:lnTo>
                    <a:pt x="7037267" y="4908493"/>
                  </a:lnTo>
                  <a:lnTo>
                    <a:pt x="0" y="490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 cstate="print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48635" y="1347108"/>
            <a:ext cx="9842417" cy="106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2"/>
              </a:lnSpc>
            </a:pPr>
            <a:r>
              <a:rPr lang="en-US" sz="815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System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268539"/>
            <a:ext cx="15361785" cy="5405015"/>
            <a:chOff x="0" y="359107"/>
            <a:chExt cx="20482380" cy="7206687"/>
          </a:xfrm>
        </p:grpSpPr>
        <p:sp>
          <p:nvSpPr>
            <p:cNvPr id="8" name="TextBox 8"/>
            <p:cNvSpPr txBox="1"/>
            <p:nvPr/>
          </p:nvSpPr>
          <p:spPr>
            <a:xfrm>
              <a:off x="0" y="359107"/>
              <a:ext cx="13152139" cy="5852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82233" lvl="1" indent="-341116" algn="just">
                <a:lnSpc>
                  <a:spcPts val="426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59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3159" u="none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bot that automates the entire content creation process, starting from keyword input to final video rendering.</a:t>
              </a:r>
            </a:p>
            <a:p>
              <a:pPr marL="682233" lvl="1" indent="-341116" algn="just">
                <a:lnSpc>
                  <a:spcPts val="426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159" u="none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Integrates advanced AI tools:</a:t>
              </a:r>
            </a:p>
            <a:p>
              <a:pPr marL="1364465" lvl="2" indent="-454822" algn="just">
                <a:lnSpc>
                  <a:spcPts val="4265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3159" u="none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ChatGPT for script generation.</a:t>
              </a:r>
            </a:p>
            <a:p>
              <a:pPr marL="1364465" lvl="2" indent="-454822" algn="just">
                <a:lnSpc>
                  <a:spcPts val="4265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3159" u="none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EdgeTTS for voiceovers.</a:t>
              </a:r>
            </a:p>
            <a:p>
              <a:pPr marL="1364465" lvl="2" indent="-454822" algn="just">
                <a:lnSpc>
                  <a:spcPts val="4265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3159" u="none" spc="189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Whisper for caption generation.</a:t>
              </a:r>
            </a:p>
            <a:p>
              <a:pPr marL="0" lvl="0" indent="0" algn="just">
                <a:lnSpc>
                  <a:spcPts val="4265"/>
                </a:lnSpc>
                <a:spcBef>
                  <a:spcPct val="0"/>
                </a:spcBef>
              </a:pPr>
              <a:endParaRPr lang="en-US" sz="3159" u="none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427219"/>
              <a:ext cx="20482380" cy="213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372765" lvl="2" indent="-457588" algn="just">
                <a:lnSpc>
                  <a:spcPts val="4291"/>
                </a:lnSpc>
                <a:buFont typeface="Arial"/>
                <a:buChar char="⚬"/>
              </a:pPr>
              <a:r>
                <a:rPr lang="en-US" sz="3179" spc="19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 Python-based search engine for finding relevant video clips.</a:t>
              </a:r>
            </a:p>
            <a:p>
              <a:pPr marL="686382" lvl="1" indent="-343191" algn="just">
                <a:lnSpc>
                  <a:spcPts val="4291"/>
                </a:lnSpc>
                <a:buFont typeface="Arial"/>
                <a:buChar char="•"/>
              </a:pPr>
              <a:r>
                <a:rPr lang="en-US" sz="3179" spc="190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 user-friendly GUI built with Streamlit ensures seamless interaction and complete flexibility for customization.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 cstate="print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468501" y="768630"/>
            <a:ext cx="12131185" cy="206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2"/>
              </a:lnSpc>
            </a:pPr>
            <a:r>
              <a:rPr lang="en-US" sz="8157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and Hardware Requirements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67800" y="3540848"/>
            <a:ext cx="7848600" cy="4389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1116" lvl="1" algn="just">
              <a:lnSpc>
                <a:spcPts val="4265"/>
              </a:lnSpc>
            </a:pPr>
            <a:r>
              <a:rPr lang="en-US" sz="3200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Hardware Requirements: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Processor: </a:t>
            </a: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Intel Core i5 12500H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RAM: </a:t>
            </a: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16 GB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Storage: </a:t>
            </a: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20 GB free space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GPU: </a:t>
            </a: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RTX 3050 4GB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Operating System: </a:t>
            </a: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Windows 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7102" y="3540848"/>
            <a:ext cx="7142099" cy="4389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1116" lvl="1" algn="just">
              <a:lnSpc>
                <a:spcPts val="4265"/>
              </a:lnSpc>
            </a:pPr>
            <a:r>
              <a:rPr lang="en-US" sz="3200" b="1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Software Requirements: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IDE:VS Code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spc="18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Programming Language: Python 3.11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b="0" i="0" u="none" strike="noStrike" spc="189" baseline="0" dirty="0">
                <a:solidFill>
                  <a:srgbClr val="000000"/>
                </a:solidFill>
                <a:latin typeface="DM Sans"/>
                <a:sym typeface="DM Sans"/>
              </a:rPr>
              <a:t>Framework:</a:t>
            </a:r>
            <a:r>
              <a:rPr lang="en-US" sz="3159" spc="189" dirty="0">
                <a:solidFill>
                  <a:srgbClr val="000000"/>
                </a:solidFill>
                <a:latin typeface="DM Sans"/>
                <a:sym typeface="DM Sans"/>
              </a:rPr>
              <a:t> Streamlit</a:t>
            </a:r>
          </a:p>
          <a:p>
            <a:pPr marL="1364464" lvl="2" indent="-454821" algn="just">
              <a:lnSpc>
                <a:spcPts val="4265"/>
              </a:lnSpc>
              <a:buFont typeface="Arial"/>
              <a:buChar char="⚬"/>
            </a:pPr>
            <a:r>
              <a:rPr lang="en-US" sz="3159" i="0" u="none" strike="noStrike" spc="189" baseline="0" dirty="0">
                <a:solidFill>
                  <a:srgbClr val="000000"/>
                </a:solidFill>
                <a:latin typeface="DM Sans"/>
                <a:sym typeface="DM Sans"/>
              </a:rPr>
              <a:t>Libraries: </a:t>
            </a:r>
            <a:r>
              <a:rPr lang="en-US" sz="3159" b="0" i="0" u="none" strike="noStrike" spc="189" baseline="0" dirty="0">
                <a:solidFill>
                  <a:srgbClr val="000000"/>
                </a:solidFill>
                <a:latin typeface="DM Sans"/>
                <a:sym typeface="DM Sans"/>
              </a:rPr>
              <a:t>OpenAI, EdgeTTS, Whisper,</a:t>
            </a:r>
            <a:r>
              <a:rPr lang="en-US" sz="3159" spc="189" dirty="0">
                <a:solidFill>
                  <a:srgbClr val="000000"/>
                </a:solidFill>
                <a:latin typeface="DM Sans"/>
                <a:sym typeface="DM Sans"/>
              </a:rPr>
              <a:t> MoviePy, FFmpeg, NumPy, Pandas</a:t>
            </a:r>
            <a:endParaRPr lang="en-US" sz="3159" spc="18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564</Words>
  <Application>Microsoft Office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DM Sans Bold</vt:lpstr>
      <vt:lpstr>Wingdings</vt:lpstr>
      <vt:lpstr>Gotham Bold</vt:lpstr>
      <vt:lpstr>Arial</vt:lpstr>
      <vt:lpstr>Gotham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 of the creative idea</dc:title>
  <cp:lastModifiedBy>D Anirudh</cp:lastModifiedBy>
  <cp:revision>40</cp:revision>
  <dcterms:created xsi:type="dcterms:W3CDTF">2006-08-16T00:00:00Z</dcterms:created>
  <dcterms:modified xsi:type="dcterms:W3CDTF">2025-02-20T09:11:13Z</dcterms:modified>
  <dc:identifier>DAGa2JAIRss</dc:identifier>
</cp:coreProperties>
</file>