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0" r:id="rId3"/>
    <p:sldId id="261" r:id="rId4"/>
    <p:sldId id="262" r:id="rId5"/>
    <p:sldId id="268" r:id="rId6"/>
    <p:sldId id="271" r:id="rId7"/>
    <p:sldId id="272" r:id="rId8"/>
    <p:sldId id="269" r:id="rId9"/>
    <p:sldId id="270" r:id="rId10"/>
    <p:sldId id="273" r:id="rId11"/>
    <p:sldId id="274" r:id="rId12"/>
    <p:sldId id="275" r:id="rId13"/>
    <p:sldId id="276" r:id="rId14"/>
    <p:sldId id="277"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A7238-F1A5-C7F3-51F5-770D5538E6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8529EE-E484-DD69-EFE3-B00DD379DC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8013BA-3592-4C0C-729B-B6AFCAC77FA1}"/>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5" name="Footer Placeholder 4">
            <a:extLst>
              <a:ext uri="{FF2B5EF4-FFF2-40B4-BE49-F238E27FC236}">
                <a16:creationId xmlns:a16="http://schemas.microsoft.com/office/drawing/2014/main" id="{A979DA90-240F-0835-A3BB-8C435290B4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17F777-8EE3-0E18-EB80-7CDA1FDE08F9}"/>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162118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1EB8A-4BE5-081E-F80C-23D9FF385C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D3F12F-87FC-D560-1B4D-6C1CE7AB02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579F2-5891-25E1-4162-2D95AB307AAD}"/>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5" name="Footer Placeholder 4">
            <a:extLst>
              <a:ext uri="{FF2B5EF4-FFF2-40B4-BE49-F238E27FC236}">
                <a16:creationId xmlns:a16="http://schemas.microsoft.com/office/drawing/2014/main" id="{ED5EE08A-6453-D504-3B1E-DB6F279B6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7AB72-D076-0B94-C540-5C02E1DC3572}"/>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300357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B0F230-63DB-EE6B-9F21-E269626569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2E6724-BCA5-DD2E-DAD6-F2570500E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90109E-A9BE-9349-FDF2-1DEB1A255544}"/>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5" name="Footer Placeholder 4">
            <a:extLst>
              <a:ext uri="{FF2B5EF4-FFF2-40B4-BE49-F238E27FC236}">
                <a16:creationId xmlns:a16="http://schemas.microsoft.com/office/drawing/2014/main" id="{6BDE4BFC-3495-5F6D-5AEC-B58C045C80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788A8F-3F46-7DB8-7AC5-26487F1B12E8}"/>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36738592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89AAC-7144-E81D-C064-350C18496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E90075-D10C-2099-1EB8-8048A3DF84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71B3BF-5117-DAD1-1B05-ED0E4139B5F0}"/>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5" name="Footer Placeholder 4">
            <a:extLst>
              <a:ext uri="{FF2B5EF4-FFF2-40B4-BE49-F238E27FC236}">
                <a16:creationId xmlns:a16="http://schemas.microsoft.com/office/drawing/2014/main" id="{E3112ECB-EB81-6A8D-4149-146461F40C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7DCB6E-F471-B4D3-FE0D-15711D6EB145}"/>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2462967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3A67-9942-783E-5FB7-99A5B2240C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2E0C650-0719-E76E-F9D3-2D273908BE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C41837-0957-9D63-EAA3-3478296FA14F}"/>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5" name="Footer Placeholder 4">
            <a:extLst>
              <a:ext uri="{FF2B5EF4-FFF2-40B4-BE49-F238E27FC236}">
                <a16:creationId xmlns:a16="http://schemas.microsoft.com/office/drawing/2014/main" id="{E0877F1B-8261-7F7C-35BB-40BA12F25C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4F209-0A8D-28E8-D1D7-6C312293B544}"/>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127079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70947-5527-6C7E-C4BC-EBD062093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0319C-FC7E-EEF8-DAD7-3B1835F4B7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42DB53-5C30-A0FB-7FAC-6DE9FCFA70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7CECAF-F86D-758E-FD82-E52BAF31A08A}"/>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6" name="Footer Placeholder 5">
            <a:extLst>
              <a:ext uri="{FF2B5EF4-FFF2-40B4-BE49-F238E27FC236}">
                <a16:creationId xmlns:a16="http://schemas.microsoft.com/office/drawing/2014/main" id="{E771155A-70D0-2D53-822A-F77E27E4EC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E0D05B-D341-7180-1C05-1BE374E15488}"/>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2088261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0C93C-5300-B1A5-FEFE-AFA1AA26B1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37A953-FAC9-8380-F3A4-509229AD78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6FB256-FE10-B331-125A-D888158542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4A94D8-EAC0-6335-E83D-23B822C772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E83340-3449-B1D0-EE11-232256961A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50654D-5C6A-9B82-0A32-16C2573A2D36}"/>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8" name="Footer Placeholder 7">
            <a:extLst>
              <a:ext uri="{FF2B5EF4-FFF2-40B4-BE49-F238E27FC236}">
                <a16:creationId xmlns:a16="http://schemas.microsoft.com/office/drawing/2014/main" id="{3C2DF82F-FA05-DA6A-EA75-C55B7BEADA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6F83FF-0207-F9ED-6C63-73E2659E985D}"/>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2252431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91CD-96CE-A825-AE3F-AB25729256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2AD0F3-6557-392C-B27B-B0493885A3D4}"/>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4" name="Footer Placeholder 3">
            <a:extLst>
              <a:ext uri="{FF2B5EF4-FFF2-40B4-BE49-F238E27FC236}">
                <a16:creationId xmlns:a16="http://schemas.microsoft.com/office/drawing/2014/main" id="{5A8F6F83-1810-777C-D446-D6116818CDC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7AE3471-871C-FD47-673F-A700EFE579C8}"/>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625820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D60C93-D6D5-C7D4-B4CA-FD8F824CA7FF}"/>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3" name="Footer Placeholder 2">
            <a:extLst>
              <a:ext uri="{FF2B5EF4-FFF2-40B4-BE49-F238E27FC236}">
                <a16:creationId xmlns:a16="http://schemas.microsoft.com/office/drawing/2014/main" id="{67715B3F-B866-3E00-D876-180A93EB8C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89648A1-5398-1CE6-761C-FE3DD96359D6}"/>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2988818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5BFB-EF7D-6DB3-6C3C-FAB177EEB7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7A7EB7-393C-500E-518D-300F21C01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CEBFAD-920D-D760-1AEA-5852FEDFB0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7FF0BC-1CAB-EE35-C1FF-515C32BDD4A0}"/>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6" name="Footer Placeholder 5">
            <a:extLst>
              <a:ext uri="{FF2B5EF4-FFF2-40B4-BE49-F238E27FC236}">
                <a16:creationId xmlns:a16="http://schemas.microsoft.com/office/drawing/2014/main" id="{EF09F5FE-37CB-1CE2-0582-44A52578C7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51E7B6-1072-CA0A-1B2A-C87939900DDC}"/>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3816743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2E464-F814-6867-D6F4-48ECFF119B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9E507F-0B5E-5339-2B88-89FEE07D3E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3C8366-2555-C8C7-039A-43492800E0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5BE099-25D0-F578-9C3E-C55F091EF33B}"/>
              </a:ext>
            </a:extLst>
          </p:cNvPr>
          <p:cNvSpPr>
            <a:spLocks noGrp="1"/>
          </p:cNvSpPr>
          <p:nvPr>
            <p:ph type="dt" sz="half" idx="10"/>
          </p:nvPr>
        </p:nvSpPr>
        <p:spPr/>
        <p:txBody>
          <a:bodyPr/>
          <a:lstStyle/>
          <a:p>
            <a:fld id="{89FB1DA0-1286-44C3-9B11-833B89E72D8D}" type="datetimeFigureOut">
              <a:rPr lang="en-US" smtClean="0"/>
              <a:t>12/27/2024</a:t>
            </a:fld>
            <a:endParaRPr lang="en-US"/>
          </a:p>
        </p:txBody>
      </p:sp>
      <p:sp>
        <p:nvSpPr>
          <p:cNvPr id="6" name="Footer Placeholder 5">
            <a:extLst>
              <a:ext uri="{FF2B5EF4-FFF2-40B4-BE49-F238E27FC236}">
                <a16:creationId xmlns:a16="http://schemas.microsoft.com/office/drawing/2014/main" id="{C1491DA8-4E5C-6190-4B9E-4D1641D25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723F29-160A-8868-62C9-8B616C2B2FA7}"/>
              </a:ext>
            </a:extLst>
          </p:cNvPr>
          <p:cNvSpPr>
            <a:spLocks noGrp="1"/>
          </p:cNvSpPr>
          <p:nvPr>
            <p:ph type="sldNum" sz="quarter" idx="12"/>
          </p:nvPr>
        </p:nvSpPr>
        <p:spPr/>
        <p:txBody>
          <a:bodyPr/>
          <a:lstStyle/>
          <a:p>
            <a:fld id="{C4F2C096-BF04-4341-9260-D82337E7DA44}" type="slidenum">
              <a:rPr lang="en-US" smtClean="0"/>
              <a:t>‹#›</a:t>
            </a:fld>
            <a:endParaRPr lang="en-US"/>
          </a:p>
        </p:txBody>
      </p:sp>
    </p:spTree>
    <p:extLst>
      <p:ext uri="{BB962C8B-B14F-4D97-AF65-F5344CB8AC3E}">
        <p14:creationId xmlns:p14="http://schemas.microsoft.com/office/powerpoint/2010/main" val="2511898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4392D5-8F4C-7973-9F8F-D5F6A4E35F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CE98C-3510-4AD9-16DF-227F37B90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B5AE2-8063-E1A2-BC39-EF4FF36C9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B1DA0-1286-44C3-9B11-833B89E72D8D}" type="datetimeFigureOut">
              <a:rPr lang="en-US" smtClean="0"/>
              <a:t>12/27/2024</a:t>
            </a:fld>
            <a:endParaRPr lang="en-US"/>
          </a:p>
        </p:txBody>
      </p:sp>
      <p:sp>
        <p:nvSpPr>
          <p:cNvPr id="5" name="Footer Placeholder 4">
            <a:extLst>
              <a:ext uri="{FF2B5EF4-FFF2-40B4-BE49-F238E27FC236}">
                <a16:creationId xmlns:a16="http://schemas.microsoft.com/office/drawing/2014/main" id="{FDEBBCA6-AC8A-773F-C8A0-DE44EEECE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7808EC-BEB5-24D9-E74F-D4FBB9C65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F2C096-BF04-4341-9260-D82337E7DA44}" type="slidenum">
              <a:rPr lang="en-US" smtClean="0"/>
              <a:t>‹#›</a:t>
            </a:fld>
            <a:endParaRPr lang="en-US"/>
          </a:p>
        </p:txBody>
      </p:sp>
    </p:spTree>
    <p:extLst>
      <p:ext uri="{BB962C8B-B14F-4D97-AF65-F5344CB8AC3E}">
        <p14:creationId xmlns:p14="http://schemas.microsoft.com/office/powerpoint/2010/main" val="1406960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0B8AD7-DC27-30DD-EC56-BCE77FECD276}"/>
              </a:ext>
            </a:extLst>
          </p:cNvPr>
          <p:cNvSpPr txBox="1"/>
          <p:nvPr/>
        </p:nvSpPr>
        <p:spPr>
          <a:xfrm>
            <a:off x="1082350" y="2321004"/>
            <a:ext cx="5141167" cy="1107996"/>
          </a:xfrm>
          <a:prstGeom prst="rect">
            <a:avLst/>
          </a:prstGeom>
          <a:noFill/>
        </p:spPr>
        <p:txBody>
          <a:bodyPr wrap="square" rtlCol="0">
            <a:spAutoFit/>
          </a:bodyPr>
          <a:lstStyle/>
          <a:p>
            <a:r>
              <a:rPr lang="en-US" sz="6600" dirty="0"/>
              <a:t>PYTHON</a:t>
            </a:r>
          </a:p>
        </p:txBody>
      </p:sp>
      <p:sp>
        <p:nvSpPr>
          <p:cNvPr id="3" name="TextBox 2">
            <a:extLst>
              <a:ext uri="{FF2B5EF4-FFF2-40B4-BE49-F238E27FC236}">
                <a16:creationId xmlns:a16="http://schemas.microsoft.com/office/drawing/2014/main" id="{8B0AABC6-ED9E-9858-B40E-98BCED2776AD}"/>
              </a:ext>
            </a:extLst>
          </p:cNvPr>
          <p:cNvSpPr txBox="1"/>
          <p:nvPr/>
        </p:nvSpPr>
        <p:spPr>
          <a:xfrm>
            <a:off x="4589897" y="2321004"/>
            <a:ext cx="3267241" cy="1107996"/>
          </a:xfrm>
          <a:prstGeom prst="rect">
            <a:avLst/>
          </a:prstGeom>
          <a:noFill/>
        </p:spPr>
        <p:txBody>
          <a:bodyPr wrap="none" rtlCol="0">
            <a:spAutoFit/>
          </a:bodyPr>
          <a:lstStyle/>
          <a:p>
            <a:r>
              <a:rPr lang="en-US" sz="6600" dirty="0"/>
              <a:t>OPEN CV</a:t>
            </a:r>
          </a:p>
        </p:txBody>
      </p:sp>
      <p:sp>
        <p:nvSpPr>
          <p:cNvPr id="4" name="TextBox 3">
            <a:extLst>
              <a:ext uri="{FF2B5EF4-FFF2-40B4-BE49-F238E27FC236}">
                <a16:creationId xmlns:a16="http://schemas.microsoft.com/office/drawing/2014/main" id="{A8A5429C-B486-83B0-15E2-AA6DF46FCC2A}"/>
              </a:ext>
            </a:extLst>
          </p:cNvPr>
          <p:cNvSpPr txBox="1"/>
          <p:nvPr/>
        </p:nvSpPr>
        <p:spPr>
          <a:xfrm>
            <a:off x="8284192" y="2321004"/>
            <a:ext cx="2520655" cy="1107996"/>
          </a:xfrm>
          <a:prstGeom prst="rect">
            <a:avLst/>
          </a:prstGeom>
          <a:noFill/>
        </p:spPr>
        <p:txBody>
          <a:bodyPr wrap="square" rtlCol="0">
            <a:spAutoFit/>
          </a:bodyPr>
          <a:lstStyle/>
          <a:p>
            <a:r>
              <a:rPr lang="en-US" sz="6600" dirty="0"/>
              <a:t>SMTP</a:t>
            </a:r>
          </a:p>
        </p:txBody>
      </p:sp>
      <p:sp>
        <p:nvSpPr>
          <p:cNvPr id="5" name="TextBox 4">
            <a:extLst>
              <a:ext uri="{FF2B5EF4-FFF2-40B4-BE49-F238E27FC236}">
                <a16:creationId xmlns:a16="http://schemas.microsoft.com/office/drawing/2014/main" id="{378299D5-B217-A96C-9F98-DC735AED016E}"/>
              </a:ext>
            </a:extLst>
          </p:cNvPr>
          <p:cNvSpPr txBox="1"/>
          <p:nvPr/>
        </p:nvSpPr>
        <p:spPr>
          <a:xfrm>
            <a:off x="2930352" y="653141"/>
            <a:ext cx="6237990" cy="923330"/>
          </a:xfrm>
          <a:prstGeom prst="rect">
            <a:avLst/>
          </a:prstGeom>
          <a:noFill/>
        </p:spPr>
        <p:txBody>
          <a:bodyPr wrap="none" rtlCol="0">
            <a:spAutoFit/>
          </a:bodyPr>
          <a:lstStyle/>
          <a:p>
            <a:r>
              <a:rPr lang="en-US" sz="5400" u="sng" dirty="0"/>
              <a:t>TECHNOLOGIES USED</a:t>
            </a:r>
          </a:p>
        </p:txBody>
      </p:sp>
      <p:pic>
        <p:nvPicPr>
          <p:cNvPr id="7" name="Picture 6">
            <a:extLst>
              <a:ext uri="{FF2B5EF4-FFF2-40B4-BE49-F238E27FC236}">
                <a16:creationId xmlns:a16="http://schemas.microsoft.com/office/drawing/2014/main" id="{2B9D1E69-0A99-A1C0-26B1-49223ADA0B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1257" y="3858208"/>
            <a:ext cx="2061677" cy="2061677"/>
          </a:xfrm>
          <a:prstGeom prst="rect">
            <a:avLst/>
          </a:prstGeom>
        </p:spPr>
      </p:pic>
      <p:pic>
        <p:nvPicPr>
          <p:cNvPr id="9" name="Picture 8">
            <a:extLst>
              <a:ext uri="{FF2B5EF4-FFF2-40B4-BE49-F238E27FC236}">
                <a16:creationId xmlns:a16="http://schemas.microsoft.com/office/drawing/2014/main" id="{85FC6152-6E9D-049F-D461-536DBD5D4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5987" y="3841296"/>
            <a:ext cx="2095500" cy="2095500"/>
          </a:xfrm>
          <a:prstGeom prst="rect">
            <a:avLst/>
          </a:prstGeom>
        </p:spPr>
      </p:pic>
      <p:pic>
        <p:nvPicPr>
          <p:cNvPr id="11" name="Picture 10">
            <a:extLst>
              <a:ext uri="{FF2B5EF4-FFF2-40B4-BE49-F238E27FC236}">
                <a16:creationId xmlns:a16="http://schemas.microsoft.com/office/drawing/2014/main" id="{1B5AB3CB-227E-FD60-BEBE-2F63B0033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3314" y="3858208"/>
            <a:ext cx="1870788" cy="1870788"/>
          </a:xfrm>
          <a:prstGeom prst="rect">
            <a:avLst/>
          </a:prstGeom>
        </p:spPr>
      </p:pic>
    </p:spTree>
    <p:extLst>
      <p:ext uri="{BB962C8B-B14F-4D97-AF65-F5344CB8AC3E}">
        <p14:creationId xmlns:p14="http://schemas.microsoft.com/office/powerpoint/2010/main" val="24947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788436-EEAC-BEF9-3588-A08D14212C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4799" y="313789"/>
            <a:ext cx="5481851" cy="6308361"/>
          </a:xfrm>
          <a:prstGeom prst="rect">
            <a:avLst/>
          </a:prstGeom>
        </p:spPr>
      </p:pic>
      <p:sp>
        <p:nvSpPr>
          <p:cNvPr id="4" name="TextBox 3">
            <a:extLst>
              <a:ext uri="{FF2B5EF4-FFF2-40B4-BE49-F238E27FC236}">
                <a16:creationId xmlns:a16="http://schemas.microsoft.com/office/drawing/2014/main" id="{61E056C7-2F63-E44C-22F7-4D1FE7260457}"/>
              </a:ext>
            </a:extLst>
          </p:cNvPr>
          <p:cNvSpPr txBox="1"/>
          <p:nvPr/>
        </p:nvSpPr>
        <p:spPr>
          <a:xfrm>
            <a:off x="1004688" y="313789"/>
            <a:ext cx="2739083" cy="646331"/>
          </a:xfrm>
          <a:prstGeom prst="rect">
            <a:avLst/>
          </a:prstGeom>
          <a:noFill/>
        </p:spPr>
        <p:txBody>
          <a:bodyPr wrap="none" rtlCol="0">
            <a:spAutoFit/>
          </a:bodyPr>
          <a:lstStyle/>
          <a:p>
            <a:r>
              <a:rPr lang="en-IN" sz="3600" b="1" dirty="0"/>
              <a:t>Source code: </a:t>
            </a:r>
          </a:p>
        </p:txBody>
      </p:sp>
      <p:sp>
        <p:nvSpPr>
          <p:cNvPr id="6" name="TextBox 5">
            <a:extLst>
              <a:ext uri="{FF2B5EF4-FFF2-40B4-BE49-F238E27FC236}">
                <a16:creationId xmlns:a16="http://schemas.microsoft.com/office/drawing/2014/main" id="{AF0A0CCE-89C8-C9F6-D52D-105BC2EBDB1B}"/>
              </a:ext>
            </a:extLst>
          </p:cNvPr>
          <p:cNvSpPr txBox="1"/>
          <p:nvPr/>
        </p:nvSpPr>
        <p:spPr>
          <a:xfrm>
            <a:off x="1391694" y="1210997"/>
            <a:ext cx="1965070" cy="523220"/>
          </a:xfrm>
          <a:prstGeom prst="rect">
            <a:avLst/>
          </a:prstGeom>
          <a:noFill/>
        </p:spPr>
        <p:txBody>
          <a:bodyPr wrap="square">
            <a:spAutoFit/>
          </a:bodyPr>
          <a:lstStyle/>
          <a:p>
            <a:r>
              <a:rPr lang="en-US" sz="2800" dirty="0">
                <a:effectLst/>
                <a:latin typeface="Times New Roman" panose="02020603050405020304" pitchFamily="18" charset="0"/>
                <a:ea typeface="Times New Roman" panose="02020603050405020304" pitchFamily="18" charset="0"/>
              </a:rPr>
              <a:t>trigger.py :</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2206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8CA4DA-5E86-D006-01B4-A535F32B4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3684" y="605589"/>
            <a:ext cx="5706893" cy="5646821"/>
          </a:xfrm>
          <a:prstGeom prst="rect">
            <a:avLst/>
          </a:prstGeom>
        </p:spPr>
      </p:pic>
      <p:sp>
        <p:nvSpPr>
          <p:cNvPr id="9" name="TextBox 8">
            <a:extLst>
              <a:ext uri="{FF2B5EF4-FFF2-40B4-BE49-F238E27FC236}">
                <a16:creationId xmlns:a16="http://schemas.microsoft.com/office/drawing/2014/main" id="{41E7F6DE-17FB-D745-3632-4D8A51A0CBEA}"/>
              </a:ext>
            </a:extLst>
          </p:cNvPr>
          <p:cNvSpPr txBox="1"/>
          <p:nvPr/>
        </p:nvSpPr>
        <p:spPr>
          <a:xfrm>
            <a:off x="1601203" y="900682"/>
            <a:ext cx="1860884" cy="646331"/>
          </a:xfrm>
          <a:prstGeom prst="rect">
            <a:avLst/>
          </a:prstGeom>
          <a:noFill/>
        </p:spPr>
        <p:txBody>
          <a:bodyPr wrap="square">
            <a:spAutoFit/>
          </a:bodyPr>
          <a:lstStyle/>
          <a:p>
            <a:r>
              <a:rPr lang="en-US" sz="3600" dirty="0">
                <a:effectLst/>
                <a:latin typeface="Times New Roman" panose="02020603050405020304" pitchFamily="18" charset="0"/>
                <a:ea typeface="Times New Roman" panose="02020603050405020304" pitchFamily="18" charset="0"/>
              </a:rPr>
              <a:t>pic.py :</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31778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CE3AB24-7EE1-D3A2-0FD9-5102C863A18A}"/>
              </a:ext>
            </a:extLst>
          </p:cNvPr>
          <p:cNvPicPr>
            <a:picLocks noChangeAspect="1"/>
          </p:cNvPicPr>
          <p:nvPr/>
        </p:nvPicPr>
        <p:blipFill rotWithShape="1">
          <a:blip r:embed="rId2">
            <a:extLst>
              <a:ext uri="{28A0092B-C50C-407E-A947-70E740481C1C}">
                <a14:useLocalDpi xmlns:a14="http://schemas.microsoft.com/office/drawing/2010/main" val="0"/>
              </a:ext>
            </a:extLst>
          </a:blip>
          <a:srcRect l="4696" t="3374" r="4341" b="3082"/>
          <a:stretch/>
        </p:blipFill>
        <p:spPr>
          <a:xfrm>
            <a:off x="5467350" y="194529"/>
            <a:ext cx="4659660" cy="6468941"/>
          </a:xfrm>
          <a:prstGeom prst="rect">
            <a:avLst/>
          </a:prstGeom>
        </p:spPr>
      </p:pic>
      <p:sp>
        <p:nvSpPr>
          <p:cNvPr id="3" name="TextBox 2">
            <a:extLst>
              <a:ext uri="{FF2B5EF4-FFF2-40B4-BE49-F238E27FC236}">
                <a16:creationId xmlns:a16="http://schemas.microsoft.com/office/drawing/2014/main" id="{41381B8C-E54E-6AC2-1735-582B94DCA6CE}"/>
              </a:ext>
            </a:extLst>
          </p:cNvPr>
          <p:cNvSpPr txBox="1"/>
          <p:nvPr/>
        </p:nvSpPr>
        <p:spPr>
          <a:xfrm>
            <a:off x="1465822" y="793902"/>
            <a:ext cx="2705125" cy="584775"/>
          </a:xfrm>
          <a:prstGeom prst="rect">
            <a:avLst/>
          </a:prstGeom>
          <a:noFill/>
        </p:spPr>
        <p:txBody>
          <a:bodyPr wrap="square">
            <a:spAutoFit/>
          </a:bodyPr>
          <a:lstStyle/>
          <a:p>
            <a:r>
              <a:rPr lang="en-US" sz="3200" kern="0" dirty="0">
                <a:effectLst/>
                <a:latin typeface="Times New Roman" panose="02020603050405020304" pitchFamily="18" charset="0"/>
                <a:ea typeface="Times New Roman" panose="02020603050405020304" pitchFamily="18" charset="0"/>
              </a:rPr>
              <a:t>sender.py :</a:t>
            </a:r>
            <a:endParaRPr lang="en-IN" sz="3200" dirty="0"/>
          </a:p>
        </p:txBody>
      </p:sp>
    </p:spTree>
    <p:extLst>
      <p:ext uri="{BB962C8B-B14F-4D97-AF65-F5344CB8AC3E}">
        <p14:creationId xmlns:p14="http://schemas.microsoft.com/office/powerpoint/2010/main" val="2959398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9">
            <a:extLst>
              <a:ext uri="{FF2B5EF4-FFF2-40B4-BE49-F238E27FC236}">
                <a16:creationId xmlns:a16="http://schemas.microsoft.com/office/drawing/2014/main" id="{FEA2E54A-AAC0-95D1-FF84-41DD113926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299" y="1875695"/>
            <a:ext cx="6649535" cy="41606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5">
            <a:extLst>
              <a:ext uri="{FF2B5EF4-FFF2-40B4-BE49-F238E27FC236}">
                <a16:creationId xmlns:a16="http://schemas.microsoft.com/office/drawing/2014/main" id="{6AF6BDF8-5C2D-F402-7965-8F1F90DBEADF}"/>
              </a:ext>
            </a:extLst>
          </p:cNvPr>
          <p:cNvSpPr>
            <a:spLocks noChangeArrowheads="1"/>
          </p:cNvSpPr>
          <p:nvPr/>
        </p:nvSpPr>
        <p:spPr bwMode="auto">
          <a:xfrm>
            <a:off x="514299" y="1138844"/>
            <a:ext cx="463062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Victim entering wrong password:</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sp>
        <p:nvSpPr>
          <p:cNvPr id="5" name="Rectangle 8">
            <a:extLst>
              <a:ext uri="{FF2B5EF4-FFF2-40B4-BE49-F238E27FC236}">
                <a16:creationId xmlns:a16="http://schemas.microsoft.com/office/drawing/2014/main" id="{1C81817B-6879-A50E-CED1-CA040529DDFD}"/>
              </a:ext>
            </a:extLst>
          </p:cNvPr>
          <p:cNvSpPr>
            <a:spLocks noChangeArrowheads="1"/>
          </p:cNvSpPr>
          <p:nvPr/>
        </p:nvSpPr>
        <p:spPr bwMode="auto">
          <a:xfrm>
            <a:off x="786063" y="113756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9">
            <a:extLst>
              <a:ext uri="{FF2B5EF4-FFF2-40B4-BE49-F238E27FC236}">
                <a16:creationId xmlns:a16="http://schemas.microsoft.com/office/drawing/2014/main" id="{1312A463-F9FF-A02D-408B-F6A54666F24C}"/>
              </a:ext>
            </a:extLst>
          </p:cNvPr>
          <p:cNvSpPr>
            <a:spLocks noChangeArrowheads="1"/>
          </p:cNvSpPr>
          <p:nvPr/>
        </p:nvSpPr>
        <p:spPr bwMode="auto">
          <a:xfrm>
            <a:off x="786063" y="133791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TextBox 7">
            <a:extLst>
              <a:ext uri="{FF2B5EF4-FFF2-40B4-BE49-F238E27FC236}">
                <a16:creationId xmlns:a16="http://schemas.microsoft.com/office/drawing/2014/main" id="{8362573E-6911-02C4-6B3D-10830081841B}"/>
              </a:ext>
            </a:extLst>
          </p:cNvPr>
          <p:cNvSpPr txBox="1"/>
          <p:nvPr/>
        </p:nvSpPr>
        <p:spPr>
          <a:xfrm>
            <a:off x="3834063" y="404606"/>
            <a:ext cx="6096000" cy="5232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Sample execution Screenshots:</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pic>
        <p:nvPicPr>
          <p:cNvPr id="11" name="Picture 6" descr="Laptop Webcam Turning On and Off Led ...">
            <a:extLst>
              <a:ext uri="{FF2B5EF4-FFF2-40B4-BE49-F238E27FC236}">
                <a16:creationId xmlns:a16="http://schemas.microsoft.com/office/drawing/2014/main" id="{565FFCDC-A722-E1C8-9FFE-F3997C03D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5491" y="2736073"/>
            <a:ext cx="4275138" cy="239236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6">
            <a:extLst>
              <a:ext uri="{FF2B5EF4-FFF2-40B4-BE49-F238E27FC236}">
                <a16:creationId xmlns:a16="http://schemas.microsoft.com/office/drawing/2014/main" id="{5BE20EC6-BB55-367A-812B-B25F74F471D3}"/>
              </a:ext>
            </a:extLst>
          </p:cNvPr>
          <p:cNvSpPr>
            <a:spLocks noChangeArrowheads="1"/>
          </p:cNvSpPr>
          <p:nvPr/>
        </p:nvSpPr>
        <p:spPr bwMode="auto">
          <a:xfrm>
            <a:off x="7748420" y="1875695"/>
            <a:ext cx="396454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Image getting captured:</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72543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11">
            <a:extLst>
              <a:ext uri="{FF2B5EF4-FFF2-40B4-BE49-F238E27FC236}">
                <a16:creationId xmlns:a16="http://schemas.microsoft.com/office/drawing/2014/main" id="{F24E3CA0-3D53-6647-22AE-CB7ABADE5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2984" b="30449"/>
          <a:stretch>
            <a:fillRect/>
          </a:stretch>
        </p:blipFill>
        <p:spPr bwMode="auto">
          <a:xfrm>
            <a:off x="1221428" y="2041257"/>
            <a:ext cx="3627438" cy="3559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7">
            <a:extLst>
              <a:ext uri="{FF2B5EF4-FFF2-40B4-BE49-F238E27FC236}">
                <a16:creationId xmlns:a16="http://schemas.microsoft.com/office/drawing/2014/main" id="{89AB39A8-66A8-61DF-0466-21F274E0D2D9}"/>
              </a:ext>
            </a:extLst>
          </p:cNvPr>
          <p:cNvSpPr>
            <a:spLocks noChangeArrowheads="1"/>
          </p:cNvSpPr>
          <p:nvPr/>
        </p:nvSpPr>
        <p:spPr bwMode="auto">
          <a:xfrm>
            <a:off x="792442" y="995958"/>
            <a:ext cx="676339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Alert notification and mail on user mobile:</a:t>
            </a:r>
            <a:endParaRPr kumimoji="0" lang="en-US" altLang="en-US" sz="1050" b="0" i="0" u="none" strike="noStrike" cap="none" normalizeH="0" baseline="0" dirty="0">
              <a:ln>
                <a:noFill/>
              </a:ln>
              <a:solidFill>
                <a:schemeClr val="tx1"/>
              </a:solidFill>
              <a:effectLst/>
              <a:latin typeface="Arial" panose="020B0604020202020204" pitchFamily="34" charset="0"/>
            </a:endParaRPr>
          </a:p>
        </p:txBody>
      </p:sp>
      <p:pic>
        <p:nvPicPr>
          <p:cNvPr id="1025" name="Picture 10">
            <a:extLst>
              <a:ext uri="{FF2B5EF4-FFF2-40B4-BE49-F238E27FC236}">
                <a16:creationId xmlns:a16="http://schemas.microsoft.com/office/drawing/2014/main" id="{8765567F-FF21-0FF7-38D7-E7E3A5C18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7242" y="2539582"/>
            <a:ext cx="5730875" cy="2003425"/>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3245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37C620-97F7-C94B-E84B-AEFDC0169060}"/>
              </a:ext>
            </a:extLst>
          </p:cNvPr>
          <p:cNvSpPr txBox="1"/>
          <p:nvPr/>
        </p:nvSpPr>
        <p:spPr>
          <a:xfrm>
            <a:off x="4343758" y="471222"/>
            <a:ext cx="2414828" cy="584775"/>
          </a:xfrm>
          <a:prstGeom prst="rect">
            <a:avLst/>
          </a:prstGeom>
          <a:noFill/>
        </p:spPr>
        <p:txBody>
          <a:bodyPr wrap="none" rtlCol="0">
            <a:spAutoFit/>
          </a:bodyPr>
          <a:lstStyle/>
          <a:p>
            <a:r>
              <a:rPr lang="en-US" sz="3200" u="sng" dirty="0"/>
              <a:t>CONCLUSION</a:t>
            </a:r>
            <a:endParaRPr lang="en-US" sz="3200" i="1" u="sng" dirty="0"/>
          </a:p>
        </p:txBody>
      </p:sp>
      <p:sp>
        <p:nvSpPr>
          <p:cNvPr id="3" name="TextBox 2">
            <a:extLst>
              <a:ext uri="{FF2B5EF4-FFF2-40B4-BE49-F238E27FC236}">
                <a16:creationId xmlns:a16="http://schemas.microsoft.com/office/drawing/2014/main" id="{3D68DAF5-EEFC-C888-7CCF-4C3BF17AF42F}"/>
              </a:ext>
            </a:extLst>
          </p:cNvPr>
          <p:cNvSpPr txBox="1"/>
          <p:nvPr/>
        </p:nvSpPr>
        <p:spPr>
          <a:xfrm>
            <a:off x="1367801" y="1123799"/>
            <a:ext cx="9456397" cy="5262979"/>
          </a:xfrm>
          <a:prstGeom prst="rect">
            <a:avLst/>
          </a:prstGeom>
          <a:noFill/>
        </p:spPr>
        <p:txBody>
          <a:bodyPr wrap="square" rtlCol="0">
            <a:spAutoFit/>
          </a:bodyPr>
          <a:lstStyle/>
          <a:p>
            <a:r>
              <a:rPr lang="en-US" sz="2800" dirty="0"/>
              <a:t>- The Python application provides a practical solution for enhancing security in daily life scenarios.</a:t>
            </a:r>
          </a:p>
          <a:p>
            <a:endParaRPr lang="en-US" sz="2800" dirty="0"/>
          </a:p>
          <a:p>
            <a:r>
              <a:rPr lang="en-US" sz="2800" dirty="0"/>
              <a:t>- Seamless integration and swift notifications ensure prompt detection and response to unauthorized access attempts.</a:t>
            </a:r>
          </a:p>
          <a:p>
            <a:endParaRPr lang="en-US" sz="2800" dirty="0"/>
          </a:p>
          <a:p>
            <a:r>
              <a:rPr lang="en-US" sz="2800" dirty="0"/>
              <a:t>- Fosters accountability and trust among users, promoting a culture of respect and security awareness.</a:t>
            </a:r>
          </a:p>
          <a:p>
            <a:endParaRPr lang="en-US" sz="2800" dirty="0"/>
          </a:p>
          <a:p>
            <a:r>
              <a:rPr lang="en-US" sz="2800" dirty="0"/>
              <a:t>- Demonstrates the effective application of technology in safeguarding personal belongings and promoting a safer environment.</a:t>
            </a:r>
          </a:p>
        </p:txBody>
      </p:sp>
      <p:pic>
        <p:nvPicPr>
          <p:cNvPr id="11" name="Picture 10">
            <a:extLst>
              <a:ext uri="{FF2B5EF4-FFF2-40B4-BE49-F238E27FC236}">
                <a16:creationId xmlns:a16="http://schemas.microsoft.com/office/drawing/2014/main" id="{BBB02247-08D5-2830-68ED-02ECA6B594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2536" y="5268834"/>
            <a:ext cx="2315725" cy="1589166"/>
          </a:xfrm>
          <a:prstGeom prst="rect">
            <a:avLst/>
          </a:prstGeom>
        </p:spPr>
      </p:pic>
    </p:spTree>
    <p:extLst>
      <p:ext uri="{BB962C8B-B14F-4D97-AF65-F5344CB8AC3E}">
        <p14:creationId xmlns:p14="http://schemas.microsoft.com/office/powerpoint/2010/main" val="27609516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E7A5AB8-8541-968B-9D80-B4CF55E749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1061657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EDC1449-D5FE-3D4F-ABBD-2C07CFBB210D}"/>
              </a:ext>
            </a:extLst>
          </p:cNvPr>
          <p:cNvSpPr/>
          <p:nvPr/>
        </p:nvSpPr>
        <p:spPr>
          <a:xfrm>
            <a:off x="379251" y="1312188"/>
            <a:ext cx="4070807" cy="5069952"/>
          </a:xfrm>
          <a:prstGeom prst="rect">
            <a:avLst/>
          </a:prstGeom>
          <a:solidFill>
            <a:schemeClr val="accent1">
              <a:alpha val="5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B6B8B4E-ABC0-7BE8-22C0-592326685339}"/>
              </a:ext>
            </a:extLst>
          </p:cNvPr>
          <p:cNvSpPr/>
          <p:nvPr/>
        </p:nvSpPr>
        <p:spPr>
          <a:xfrm>
            <a:off x="4665978" y="1312188"/>
            <a:ext cx="3362581" cy="5069952"/>
          </a:xfrm>
          <a:prstGeom prst="rect">
            <a:avLst/>
          </a:prstGeom>
          <a:solidFill>
            <a:schemeClr val="accent1">
              <a:alpha val="5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6D2EE018-75E8-CCEE-4D89-C648155CF08E}"/>
              </a:ext>
            </a:extLst>
          </p:cNvPr>
          <p:cNvSpPr/>
          <p:nvPr/>
        </p:nvSpPr>
        <p:spPr>
          <a:xfrm>
            <a:off x="8170312" y="1323688"/>
            <a:ext cx="3582955" cy="5069952"/>
          </a:xfrm>
          <a:prstGeom prst="rect">
            <a:avLst/>
          </a:prstGeom>
          <a:solidFill>
            <a:schemeClr val="accent1">
              <a:alpha val="51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F9C5522-B5E6-2428-BB67-13EE7F4FF967}"/>
              </a:ext>
            </a:extLst>
          </p:cNvPr>
          <p:cNvSpPr txBox="1"/>
          <p:nvPr/>
        </p:nvSpPr>
        <p:spPr>
          <a:xfrm>
            <a:off x="463214" y="1582025"/>
            <a:ext cx="3986844" cy="4524315"/>
          </a:xfrm>
          <a:prstGeom prst="rect">
            <a:avLst/>
          </a:prstGeom>
          <a:noFill/>
        </p:spPr>
        <p:txBody>
          <a:bodyPr wrap="square" rtlCol="0">
            <a:spAutoFit/>
          </a:bodyPr>
          <a:lstStyle/>
          <a:p>
            <a:pPr algn="just"/>
            <a:r>
              <a:rPr lang="en-US" sz="2400" u="sng" dirty="0"/>
              <a:t>PYTHON</a:t>
            </a:r>
          </a:p>
          <a:p>
            <a:pPr algn="just"/>
            <a:endParaRPr lang="en-US" sz="2400" dirty="0"/>
          </a:p>
          <a:p>
            <a:pPr algn="just"/>
            <a:r>
              <a:rPr lang="en-US" sz="2400" dirty="0"/>
              <a:t>Python serves as the primary programming language, enabling efficient monitoring of security logs, triggering camera capture, email sending, and overall system integration for proactive threat detection and swift breach response in our project.</a:t>
            </a:r>
          </a:p>
        </p:txBody>
      </p:sp>
      <p:sp>
        <p:nvSpPr>
          <p:cNvPr id="3" name="TextBox 2">
            <a:extLst>
              <a:ext uri="{FF2B5EF4-FFF2-40B4-BE49-F238E27FC236}">
                <a16:creationId xmlns:a16="http://schemas.microsoft.com/office/drawing/2014/main" id="{E4963368-90ED-1E28-18B0-ABD90C3A31B6}"/>
              </a:ext>
            </a:extLst>
          </p:cNvPr>
          <p:cNvSpPr txBox="1"/>
          <p:nvPr/>
        </p:nvSpPr>
        <p:spPr>
          <a:xfrm>
            <a:off x="4762190" y="1596507"/>
            <a:ext cx="3095990" cy="4524315"/>
          </a:xfrm>
          <a:prstGeom prst="rect">
            <a:avLst/>
          </a:prstGeom>
          <a:noFill/>
        </p:spPr>
        <p:txBody>
          <a:bodyPr wrap="square" rtlCol="0">
            <a:spAutoFit/>
          </a:bodyPr>
          <a:lstStyle/>
          <a:p>
            <a:pPr algn="just"/>
            <a:r>
              <a:rPr lang="en-US" sz="2400" u="sng" dirty="0"/>
              <a:t>OPEN CV</a:t>
            </a:r>
          </a:p>
          <a:p>
            <a:pPr algn="just"/>
            <a:endParaRPr lang="en-US" sz="2400" dirty="0"/>
          </a:p>
          <a:p>
            <a:pPr algn="just"/>
            <a:r>
              <a:rPr lang="en-US" sz="2400" dirty="0"/>
              <a:t>OpenCV facilitates interfacing with the computer's camera, enabling image capture upon detecting unauthorized access attempts, enhancing security monitoring capabilities in our project.</a:t>
            </a:r>
          </a:p>
        </p:txBody>
      </p:sp>
      <p:sp>
        <p:nvSpPr>
          <p:cNvPr id="4" name="TextBox 3">
            <a:extLst>
              <a:ext uri="{FF2B5EF4-FFF2-40B4-BE49-F238E27FC236}">
                <a16:creationId xmlns:a16="http://schemas.microsoft.com/office/drawing/2014/main" id="{48357D02-D55E-F1A4-73AA-6FB3107C68C6}"/>
              </a:ext>
            </a:extLst>
          </p:cNvPr>
          <p:cNvSpPr txBox="1"/>
          <p:nvPr/>
        </p:nvSpPr>
        <p:spPr>
          <a:xfrm>
            <a:off x="8170312" y="1663422"/>
            <a:ext cx="3362580" cy="4238960"/>
          </a:xfrm>
          <a:prstGeom prst="rect">
            <a:avLst/>
          </a:prstGeom>
          <a:noFill/>
        </p:spPr>
        <p:txBody>
          <a:bodyPr wrap="square" rtlCol="0">
            <a:spAutoFit/>
          </a:bodyPr>
          <a:lstStyle/>
          <a:p>
            <a:pPr algn="just"/>
            <a:r>
              <a:rPr lang="en-US" sz="2400" u="sng" dirty="0"/>
              <a:t>SMTP</a:t>
            </a:r>
          </a:p>
          <a:p>
            <a:pPr algn="just"/>
            <a:endParaRPr lang="en-US" sz="2400" dirty="0"/>
          </a:p>
          <a:p>
            <a:pPr algn="just"/>
            <a:r>
              <a:rPr lang="en-US" sz="2400" dirty="0"/>
              <a:t>SMTP (Simple Mail Transfer Protocol) is used to send emails containing captured images and alert messages to the user in our project, ensuring swift notification of security breaches.</a:t>
            </a:r>
          </a:p>
        </p:txBody>
      </p:sp>
      <p:sp>
        <p:nvSpPr>
          <p:cNvPr id="8" name="TextBox 7">
            <a:extLst>
              <a:ext uri="{FF2B5EF4-FFF2-40B4-BE49-F238E27FC236}">
                <a16:creationId xmlns:a16="http://schemas.microsoft.com/office/drawing/2014/main" id="{9BF7A98A-3CC9-11D2-83E5-E5E27692207D}"/>
              </a:ext>
            </a:extLst>
          </p:cNvPr>
          <p:cNvSpPr txBox="1"/>
          <p:nvPr/>
        </p:nvSpPr>
        <p:spPr>
          <a:xfrm>
            <a:off x="3067990" y="563831"/>
            <a:ext cx="5732169" cy="523220"/>
          </a:xfrm>
          <a:prstGeom prst="rect">
            <a:avLst/>
          </a:prstGeom>
          <a:noFill/>
        </p:spPr>
        <p:txBody>
          <a:bodyPr wrap="square" rtlCol="0">
            <a:spAutoFit/>
          </a:bodyPr>
          <a:lstStyle/>
          <a:p>
            <a:r>
              <a:rPr lang="en-US" sz="2800" u="sng" dirty="0"/>
              <a:t>IMPLEMENTATION OF TECHNOLOGIES</a:t>
            </a:r>
          </a:p>
        </p:txBody>
      </p:sp>
      <p:pic>
        <p:nvPicPr>
          <p:cNvPr id="5" name="Picture 4">
            <a:extLst>
              <a:ext uri="{FF2B5EF4-FFF2-40B4-BE49-F238E27FC236}">
                <a16:creationId xmlns:a16="http://schemas.microsoft.com/office/drawing/2014/main" id="{4B42D619-78E7-D1C5-1494-CFFE03017A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2457" y="1411280"/>
            <a:ext cx="834543" cy="834543"/>
          </a:xfrm>
          <a:prstGeom prst="rect">
            <a:avLst/>
          </a:prstGeom>
        </p:spPr>
      </p:pic>
      <p:pic>
        <p:nvPicPr>
          <p:cNvPr id="6" name="Picture 5">
            <a:extLst>
              <a:ext uri="{FF2B5EF4-FFF2-40B4-BE49-F238E27FC236}">
                <a16:creationId xmlns:a16="http://schemas.microsoft.com/office/drawing/2014/main" id="{6F6F92D3-1625-3337-0368-BDD3699C0A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355" y="1411280"/>
            <a:ext cx="896356" cy="896356"/>
          </a:xfrm>
          <a:prstGeom prst="rect">
            <a:avLst/>
          </a:prstGeom>
        </p:spPr>
      </p:pic>
      <p:pic>
        <p:nvPicPr>
          <p:cNvPr id="7" name="Picture 6">
            <a:extLst>
              <a:ext uri="{FF2B5EF4-FFF2-40B4-BE49-F238E27FC236}">
                <a16:creationId xmlns:a16="http://schemas.microsoft.com/office/drawing/2014/main" id="{1FC144B3-2116-2331-7B17-ADAD35278D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34884" y="1312187"/>
            <a:ext cx="1033435" cy="1033435"/>
          </a:xfrm>
          <a:prstGeom prst="rect">
            <a:avLst/>
          </a:prstGeom>
        </p:spPr>
      </p:pic>
    </p:spTree>
    <p:extLst>
      <p:ext uri="{BB962C8B-B14F-4D97-AF65-F5344CB8AC3E}">
        <p14:creationId xmlns:p14="http://schemas.microsoft.com/office/powerpoint/2010/main" val="922615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6DE0DA-733C-E286-CF8A-3DEB5E94045D}"/>
              </a:ext>
            </a:extLst>
          </p:cNvPr>
          <p:cNvSpPr txBox="1"/>
          <p:nvPr/>
        </p:nvSpPr>
        <p:spPr>
          <a:xfrm>
            <a:off x="3422960" y="886408"/>
            <a:ext cx="5346079" cy="584775"/>
          </a:xfrm>
          <a:prstGeom prst="rect">
            <a:avLst/>
          </a:prstGeom>
          <a:noFill/>
        </p:spPr>
        <p:txBody>
          <a:bodyPr wrap="none" rtlCol="0">
            <a:spAutoFit/>
          </a:bodyPr>
          <a:lstStyle/>
          <a:p>
            <a:r>
              <a:rPr lang="en-US" sz="3200" dirty="0"/>
              <a:t>BASIC SYSTEM REQUIREMENTS</a:t>
            </a:r>
          </a:p>
        </p:txBody>
      </p:sp>
      <p:sp>
        <p:nvSpPr>
          <p:cNvPr id="3" name="TextBox 2">
            <a:extLst>
              <a:ext uri="{FF2B5EF4-FFF2-40B4-BE49-F238E27FC236}">
                <a16:creationId xmlns:a16="http://schemas.microsoft.com/office/drawing/2014/main" id="{69789D89-4E73-FF22-2C1A-CAB4E0874C71}"/>
              </a:ext>
            </a:extLst>
          </p:cNvPr>
          <p:cNvSpPr txBox="1"/>
          <p:nvPr/>
        </p:nvSpPr>
        <p:spPr>
          <a:xfrm>
            <a:off x="885434" y="1471183"/>
            <a:ext cx="5934270" cy="2308324"/>
          </a:xfrm>
          <a:prstGeom prst="rect">
            <a:avLst/>
          </a:prstGeom>
          <a:noFill/>
        </p:spPr>
        <p:txBody>
          <a:bodyPr wrap="square" rtlCol="0">
            <a:spAutoFit/>
          </a:bodyPr>
          <a:lstStyle/>
          <a:p>
            <a:r>
              <a:rPr lang="en-US" sz="2400" dirty="0"/>
              <a:t>SOFTWARE REQUIREMENTS:</a:t>
            </a:r>
          </a:p>
          <a:p>
            <a:pPr marL="457200" indent="-457200">
              <a:buFont typeface="Arial" panose="020B0604020202020204" pitchFamily="34" charset="0"/>
              <a:buChar char="•"/>
            </a:pPr>
            <a:r>
              <a:rPr lang="en-US" sz="2400" dirty="0"/>
              <a:t>Python 3.0 or higher</a:t>
            </a:r>
          </a:p>
          <a:p>
            <a:pPr marL="457200" indent="-457200">
              <a:buFont typeface="Arial" panose="020B0604020202020204" pitchFamily="34" charset="0"/>
              <a:buChar char="•"/>
            </a:pPr>
            <a:r>
              <a:rPr lang="en-US" sz="2400" dirty="0"/>
              <a:t>Open CV</a:t>
            </a:r>
          </a:p>
          <a:p>
            <a:pPr marL="457200" indent="-457200">
              <a:buFont typeface="Arial" panose="020B0604020202020204" pitchFamily="34" charset="0"/>
              <a:buChar char="•"/>
            </a:pPr>
            <a:r>
              <a:rPr lang="en-US" sz="2400" dirty="0"/>
              <a:t>Windows 7 or higher</a:t>
            </a:r>
          </a:p>
          <a:p>
            <a:pPr marL="457200" indent="-457200">
              <a:buFont typeface="Arial" panose="020B0604020202020204" pitchFamily="34" charset="0"/>
              <a:buChar char="•"/>
            </a:pPr>
            <a:r>
              <a:rPr lang="en-US" sz="2400" dirty="0"/>
              <a:t>Two factor authentication</a:t>
            </a:r>
          </a:p>
          <a:p>
            <a:pPr marL="457200" indent="-457200">
              <a:buFont typeface="Arial" panose="020B0604020202020204" pitchFamily="34" charset="0"/>
              <a:buChar char="•"/>
            </a:pPr>
            <a:r>
              <a:rPr lang="en-US" sz="2400" dirty="0"/>
              <a:t>Unique </a:t>
            </a:r>
            <a:r>
              <a:rPr lang="en-US" sz="2400"/>
              <a:t>google generated password</a:t>
            </a:r>
            <a:endParaRPr lang="en-US" sz="2400" dirty="0"/>
          </a:p>
        </p:txBody>
      </p:sp>
      <p:sp>
        <p:nvSpPr>
          <p:cNvPr id="4" name="TextBox 3">
            <a:extLst>
              <a:ext uri="{FF2B5EF4-FFF2-40B4-BE49-F238E27FC236}">
                <a16:creationId xmlns:a16="http://schemas.microsoft.com/office/drawing/2014/main" id="{36864BFA-18B6-DE22-F641-BD7177E2FC2E}"/>
              </a:ext>
            </a:extLst>
          </p:cNvPr>
          <p:cNvSpPr txBox="1"/>
          <p:nvPr/>
        </p:nvSpPr>
        <p:spPr>
          <a:xfrm>
            <a:off x="6411249" y="1467217"/>
            <a:ext cx="5629471" cy="1938992"/>
          </a:xfrm>
          <a:prstGeom prst="rect">
            <a:avLst/>
          </a:prstGeom>
          <a:noFill/>
        </p:spPr>
        <p:txBody>
          <a:bodyPr wrap="square" rtlCol="0">
            <a:spAutoFit/>
          </a:bodyPr>
          <a:lstStyle/>
          <a:p>
            <a:r>
              <a:rPr lang="en-US" sz="2400" dirty="0"/>
              <a:t>HARDWARE REQUIREMENTS:</a:t>
            </a:r>
          </a:p>
          <a:p>
            <a:pPr marL="514350" indent="-514350">
              <a:buFont typeface="Arial" panose="020B0604020202020204" pitchFamily="34" charset="0"/>
              <a:buChar char="•"/>
            </a:pPr>
            <a:r>
              <a:rPr lang="en-US" sz="2400" dirty="0"/>
              <a:t>Camera or Webcam</a:t>
            </a:r>
          </a:p>
          <a:p>
            <a:pPr marL="514350" indent="-514350">
              <a:buFont typeface="Arial" panose="020B0604020202020204" pitchFamily="34" charset="0"/>
              <a:buChar char="•"/>
            </a:pPr>
            <a:r>
              <a:rPr lang="en-US" sz="2400" dirty="0"/>
              <a:t>1GB Ram</a:t>
            </a:r>
          </a:p>
          <a:p>
            <a:pPr marL="514350" indent="-514350">
              <a:buFont typeface="Arial" panose="020B0604020202020204" pitchFamily="34" charset="0"/>
              <a:buChar char="•"/>
            </a:pPr>
            <a:r>
              <a:rPr lang="en-US" sz="2400" dirty="0"/>
              <a:t>Pentium or higher</a:t>
            </a:r>
          </a:p>
          <a:p>
            <a:pPr marL="514350" indent="-514350">
              <a:buFont typeface="Arial" panose="020B0604020202020204" pitchFamily="34" charset="0"/>
              <a:buChar char="•"/>
            </a:pPr>
            <a:r>
              <a:rPr lang="en-US" sz="2400" dirty="0"/>
              <a:t>Less than 1GB</a:t>
            </a:r>
          </a:p>
        </p:txBody>
      </p:sp>
      <p:pic>
        <p:nvPicPr>
          <p:cNvPr id="6" name="Picture 5">
            <a:extLst>
              <a:ext uri="{FF2B5EF4-FFF2-40B4-BE49-F238E27FC236}">
                <a16:creationId xmlns:a16="http://schemas.microsoft.com/office/drawing/2014/main" id="{D1A26F8B-C2A6-4149-4436-82B1F90AD6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0462" y="3779508"/>
            <a:ext cx="4687084" cy="2710606"/>
          </a:xfrm>
          <a:prstGeom prst="rect">
            <a:avLst/>
          </a:prstGeom>
        </p:spPr>
      </p:pic>
      <p:pic>
        <p:nvPicPr>
          <p:cNvPr id="10" name="Picture 9">
            <a:extLst>
              <a:ext uri="{FF2B5EF4-FFF2-40B4-BE49-F238E27FC236}">
                <a16:creationId xmlns:a16="http://schemas.microsoft.com/office/drawing/2014/main" id="{01E724C4-B52C-09D5-60BE-818AC53D5A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9546" y="4488025"/>
            <a:ext cx="1483567" cy="1483567"/>
          </a:xfrm>
          <a:prstGeom prst="rect">
            <a:avLst/>
          </a:prstGeom>
        </p:spPr>
      </p:pic>
    </p:spTree>
    <p:extLst>
      <p:ext uri="{BB962C8B-B14F-4D97-AF65-F5344CB8AC3E}">
        <p14:creationId xmlns:p14="http://schemas.microsoft.com/office/powerpoint/2010/main" val="366879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14D2A-B8F1-5653-D165-F681BE6D57A4}"/>
              </a:ext>
            </a:extLst>
          </p:cNvPr>
          <p:cNvSpPr txBox="1"/>
          <p:nvPr/>
        </p:nvSpPr>
        <p:spPr>
          <a:xfrm>
            <a:off x="3264455" y="0"/>
            <a:ext cx="5145896" cy="707886"/>
          </a:xfrm>
          <a:prstGeom prst="rect">
            <a:avLst/>
          </a:prstGeom>
          <a:noFill/>
        </p:spPr>
        <p:txBody>
          <a:bodyPr wrap="none" rtlCol="0">
            <a:spAutoFit/>
          </a:bodyPr>
          <a:lstStyle/>
          <a:p>
            <a:r>
              <a:rPr lang="en-US" sz="4000" i="1" u="sng" dirty="0"/>
              <a:t>DAILY LIFE APPLICATION</a:t>
            </a:r>
          </a:p>
        </p:txBody>
      </p:sp>
      <p:sp>
        <p:nvSpPr>
          <p:cNvPr id="5" name="TextBox 4">
            <a:extLst>
              <a:ext uri="{FF2B5EF4-FFF2-40B4-BE49-F238E27FC236}">
                <a16:creationId xmlns:a16="http://schemas.microsoft.com/office/drawing/2014/main" id="{9F46083E-EC94-6F65-8FA4-E8CF74C16357}"/>
              </a:ext>
            </a:extLst>
          </p:cNvPr>
          <p:cNvSpPr txBox="1"/>
          <p:nvPr/>
        </p:nvSpPr>
        <p:spPr>
          <a:xfrm>
            <a:off x="728892" y="3289953"/>
            <a:ext cx="10217021" cy="3785652"/>
          </a:xfrm>
          <a:prstGeom prst="rect">
            <a:avLst/>
          </a:prstGeom>
          <a:noFill/>
        </p:spPr>
        <p:txBody>
          <a:bodyPr wrap="square" rtlCol="0">
            <a:spAutoFit/>
          </a:bodyPr>
          <a:lstStyle/>
          <a:p>
            <a:pPr algn="just"/>
            <a:endParaRPr lang="en-US" sz="2400" dirty="0"/>
          </a:p>
          <a:p>
            <a:pPr algn="just"/>
            <a:r>
              <a:rPr lang="en-US" sz="2400" dirty="0"/>
              <a:t>- </a:t>
            </a:r>
            <a:r>
              <a:rPr lang="en-US" sz="2400" b="1" dirty="0"/>
              <a:t>Unauthorized Access Detection</a:t>
            </a:r>
            <a:r>
              <a:rPr lang="en-US" sz="2400" dirty="0"/>
              <a:t>: One day, while you're away, your friend, curious about your laptop, attempts to log in with an incorrect password.</a:t>
            </a:r>
          </a:p>
          <a:p>
            <a:pPr algn="just"/>
            <a:endParaRPr lang="en-US" sz="2400" dirty="0"/>
          </a:p>
          <a:p>
            <a:pPr algn="just"/>
            <a:r>
              <a:rPr lang="en-US" sz="2400" dirty="0"/>
              <a:t>- </a:t>
            </a:r>
            <a:r>
              <a:rPr lang="en-US" sz="2400" b="1" dirty="0"/>
              <a:t>Immediate Notification</a:t>
            </a:r>
            <a:r>
              <a:rPr lang="en-US" sz="2400" dirty="0"/>
              <a:t>: The application, upon detecting the incorrect login attempt, triggers the laptop's camera to capture a photo discreetly.</a:t>
            </a:r>
          </a:p>
          <a:p>
            <a:pPr algn="just"/>
            <a:endParaRPr lang="en-US" sz="2400" dirty="0"/>
          </a:p>
          <a:p>
            <a:pPr algn="just"/>
            <a:r>
              <a:rPr lang="en-US" sz="2400" dirty="0"/>
              <a:t>- </a:t>
            </a:r>
            <a:r>
              <a:rPr lang="en-US" sz="2400" b="1" dirty="0"/>
              <a:t>Alert and Response</a:t>
            </a:r>
            <a:r>
              <a:rPr lang="en-US" sz="2400" dirty="0"/>
              <a:t>: You receive an email notification containing the captured image and an alert message about the unauthorized access attempt.</a:t>
            </a:r>
          </a:p>
          <a:p>
            <a:pPr algn="just"/>
            <a:endParaRPr lang="en-US" sz="2400" dirty="0"/>
          </a:p>
        </p:txBody>
      </p:sp>
      <p:pic>
        <p:nvPicPr>
          <p:cNvPr id="10" name="Picture 9">
            <a:extLst>
              <a:ext uri="{FF2B5EF4-FFF2-40B4-BE49-F238E27FC236}">
                <a16:creationId xmlns:a16="http://schemas.microsoft.com/office/drawing/2014/main" id="{0BB1D24A-D3B3-85B1-BB1E-35F41B62F123}"/>
              </a:ext>
            </a:extLst>
          </p:cNvPr>
          <p:cNvPicPr>
            <a:picLocks noChangeAspect="1"/>
          </p:cNvPicPr>
          <p:nvPr/>
        </p:nvPicPr>
        <p:blipFill rotWithShape="1">
          <a:blip r:embed="rId2">
            <a:extLst>
              <a:ext uri="{28A0092B-C50C-407E-A947-70E740481C1C}">
                <a14:useLocalDpi xmlns:a14="http://schemas.microsoft.com/office/drawing/2010/main" val="0"/>
              </a:ext>
            </a:extLst>
          </a:blip>
          <a:srcRect l="1279"/>
          <a:stretch/>
        </p:blipFill>
        <p:spPr>
          <a:xfrm>
            <a:off x="7757504" y="826684"/>
            <a:ext cx="3841103" cy="2618483"/>
          </a:xfrm>
          <a:prstGeom prst="rect">
            <a:avLst/>
          </a:prstGeom>
        </p:spPr>
      </p:pic>
      <p:sp>
        <p:nvSpPr>
          <p:cNvPr id="3" name="TextBox 2">
            <a:extLst>
              <a:ext uri="{FF2B5EF4-FFF2-40B4-BE49-F238E27FC236}">
                <a16:creationId xmlns:a16="http://schemas.microsoft.com/office/drawing/2014/main" id="{B1AA9294-9F6D-DD97-93DD-66AC99C08BA8}"/>
              </a:ext>
            </a:extLst>
          </p:cNvPr>
          <p:cNvSpPr txBox="1"/>
          <p:nvPr/>
        </p:nvSpPr>
        <p:spPr>
          <a:xfrm>
            <a:off x="914400" y="826684"/>
            <a:ext cx="6176865" cy="3046988"/>
          </a:xfrm>
          <a:prstGeom prst="rect">
            <a:avLst/>
          </a:prstGeom>
          <a:noFill/>
        </p:spPr>
        <p:txBody>
          <a:bodyPr wrap="square" rtlCol="0">
            <a:spAutoFit/>
          </a:bodyPr>
          <a:lstStyle/>
          <a:p>
            <a:pPr algn="just"/>
            <a:r>
              <a:rPr lang="en-US" sz="2400" b="1" dirty="0"/>
              <a:t>Scenario</a:t>
            </a:r>
            <a:r>
              <a:rPr lang="en-US" sz="2400" dirty="0"/>
              <a:t>: Dorm Room Laptop Security</a:t>
            </a:r>
          </a:p>
          <a:p>
            <a:pPr algn="just"/>
            <a:endParaRPr lang="en-US" sz="2400" dirty="0"/>
          </a:p>
          <a:p>
            <a:pPr algn="just"/>
            <a:r>
              <a:rPr lang="en-US" sz="2400" dirty="0"/>
              <a:t>- </a:t>
            </a:r>
            <a:r>
              <a:rPr lang="en-US" sz="2400" b="1" dirty="0"/>
              <a:t>Setup</a:t>
            </a:r>
            <a:r>
              <a:rPr lang="en-US" sz="2400" dirty="0"/>
              <a:t>: You install the Python application on your laptop kept in your hostel dorm room.</a:t>
            </a:r>
          </a:p>
          <a:p>
            <a:pPr algn="just"/>
            <a:r>
              <a:rPr lang="en-US" sz="2400" dirty="0"/>
              <a:t>  </a:t>
            </a:r>
          </a:p>
          <a:p>
            <a:pPr algn="just"/>
            <a:r>
              <a:rPr lang="en-US" sz="2400" dirty="0"/>
              <a:t>- </a:t>
            </a:r>
            <a:r>
              <a:rPr lang="en-US" sz="2400" b="1" dirty="0"/>
              <a:t>Monitoring</a:t>
            </a:r>
            <a:r>
              <a:rPr lang="en-US" sz="2400" dirty="0"/>
              <a:t>: The application continuously monitors login attempts on your laptop.</a:t>
            </a:r>
          </a:p>
          <a:p>
            <a:pPr algn="just"/>
            <a:endParaRPr lang="en-IN" sz="2400" dirty="0"/>
          </a:p>
        </p:txBody>
      </p:sp>
    </p:spTree>
    <p:extLst>
      <p:ext uri="{BB962C8B-B14F-4D97-AF65-F5344CB8AC3E}">
        <p14:creationId xmlns:p14="http://schemas.microsoft.com/office/powerpoint/2010/main" val="946874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8333F8-60FD-2BB1-58F7-864E96A8F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797" y="1832471"/>
            <a:ext cx="10920406" cy="3193057"/>
          </a:xfrm>
          <a:prstGeom prst="rect">
            <a:avLst/>
          </a:prstGeom>
        </p:spPr>
      </p:pic>
      <p:sp>
        <p:nvSpPr>
          <p:cNvPr id="12" name="TextBox 11">
            <a:extLst>
              <a:ext uri="{FF2B5EF4-FFF2-40B4-BE49-F238E27FC236}">
                <a16:creationId xmlns:a16="http://schemas.microsoft.com/office/drawing/2014/main" id="{15E69EFD-2A23-ABA8-533C-338F69A5DD39}"/>
              </a:ext>
            </a:extLst>
          </p:cNvPr>
          <p:cNvSpPr txBox="1"/>
          <p:nvPr/>
        </p:nvSpPr>
        <p:spPr>
          <a:xfrm>
            <a:off x="4914683" y="1370806"/>
            <a:ext cx="2750689" cy="461665"/>
          </a:xfrm>
          <a:prstGeom prst="rect">
            <a:avLst/>
          </a:prstGeom>
          <a:noFill/>
        </p:spPr>
        <p:txBody>
          <a:bodyPr wrap="none" rtlCol="0">
            <a:spAutoFit/>
          </a:bodyPr>
          <a:lstStyle/>
          <a:p>
            <a:r>
              <a:rPr lang="en-IN" sz="2400" b="1" dirty="0"/>
              <a:t>State Chart Diagram</a:t>
            </a:r>
          </a:p>
        </p:txBody>
      </p:sp>
    </p:spTree>
    <p:extLst>
      <p:ext uri="{BB962C8B-B14F-4D97-AF65-F5344CB8AC3E}">
        <p14:creationId xmlns:p14="http://schemas.microsoft.com/office/powerpoint/2010/main" val="3539964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2B6E79D-7652-D46E-3CE0-C2C9CF50FB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0293" y="696993"/>
            <a:ext cx="8931414" cy="5464013"/>
          </a:xfrm>
          <a:prstGeom prst="rect">
            <a:avLst/>
          </a:prstGeom>
        </p:spPr>
      </p:pic>
      <p:sp>
        <p:nvSpPr>
          <p:cNvPr id="2" name="TextBox 1">
            <a:extLst>
              <a:ext uri="{FF2B5EF4-FFF2-40B4-BE49-F238E27FC236}">
                <a16:creationId xmlns:a16="http://schemas.microsoft.com/office/drawing/2014/main" id="{95F9A56E-36BB-CEAC-53BD-19F35BE4E0FC}"/>
              </a:ext>
            </a:extLst>
          </p:cNvPr>
          <p:cNvSpPr txBox="1"/>
          <p:nvPr/>
        </p:nvSpPr>
        <p:spPr>
          <a:xfrm>
            <a:off x="4914683" y="466160"/>
            <a:ext cx="2362634" cy="461665"/>
          </a:xfrm>
          <a:prstGeom prst="rect">
            <a:avLst/>
          </a:prstGeom>
          <a:noFill/>
        </p:spPr>
        <p:txBody>
          <a:bodyPr wrap="none" rtlCol="0">
            <a:spAutoFit/>
          </a:bodyPr>
          <a:lstStyle/>
          <a:p>
            <a:r>
              <a:rPr lang="en-IN" sz="2400" b="1" dirty="0" err="1"/>
              <a:t>Usecase</a:t>
            </a:r>
            <a:r>
              <a:rPr lang="en-IN" sz="2400" b="1" dirty="0"/>
              <a:t> Diagram</a:t>
            </a:r>
          </a:p>
        </p:txBody>
      </p:sp>
    </p:spTree>
    <p:extLst>
      <p:ext uri="{BB962C8B-B14F-4D97-AF65-F5344CB8AC3E}">
        <p14:creationId xmlns:p14="http://schemas.microsoft.com/office/powerpoint/2010/main" val="2118259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68439C-BE36-FC2A-6945-7497E99087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2495" y="1146251"/>
            <a:ext cx="7847009" cy="5353620"/>
          </a:xfrm>
          <a:prstGeom prst="rect">
            <a:avLst/>
          </a:prstGeom>
        </p:spPr>
      </p:pic>
      <p:sp>
        <p:nvSpPr>
          <p:cNvPr id="2" name="TextBox 1">
            <a:extLst>
              <a:ext uri="{FF2B5EF4-FFF2-40B4-BE49-F238E27FC236}">
                <a16:creationId xmlns:a16="http://schemas.microsoft.com/office/drawing/2014/main" id="{616DD217-ADDF-46A3-21E9-7CE0CF7C6DCE}"/>
              </a:ext>
            </a:extLst>
          </p:cNvPr>
          <p:cNvSpPr txBox="1"/>
          <p:nvPr/>
        </p:nvSpPr>
        <p:spPr>
          <a:xfrm>
            <a:off x="4914682" y="506064"/>
            <a:ext cx="2561599" cy="461665"/>
          </a:xfrm>
          <a:prstGeom prst="rect">
            <a:avLst/>
          </a:prstGeom>
          <a:noFill/>
        </p:spPr>
        <p:txBody>
          <a:bodyPr wrap="none" rtlCol="0">
            <a:spAutoFit/>
          </a:bodyPr>
          <a:lstStyle/>
          <a:p>
            <a:r>
              <a:rPr lang="en-IN" sz="2400" b="1" dirty="0"/>
              <a:t>Sequence Diagram</a:t>
            </a:r>
          </a:p>
        </p:txBody>
      </p:sp>
    </p:spTree>
    <p:extLst>
      <p:ext uri="{BB962C8B-B14F-4D97-AF65-F5344CB8AC3E}">
        <p14:creationId xmlns:p14="http://schemas.microsoft.com/office/powerpoint/2010/main" val="918864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390F7E-60A2-9271-778E-FF6AC1835A03}"/>
              </a:ext>
            </a:extLst>
          </p:cNvPr>
          <p:cNvSpPr txBox="1"/>
          <p:nvPr/>
        </p:nvSpPr>
        <p:spPr>
          <a:xfrm>
            <a:off x="1043722" y="460344"/>
            <a:ext cx="2382062" cy="461665"/>
          </a:xfrm>
          <a:prstGeom prst="rect">
            <a:avLst/>
          </a:prstGeom>
          <a:noFill/>
        </p:spPr>
        <p:txBody>
          <a:bodyPr wrap="none" rtlCol="0">
            <a:spAutoFit/>
          </a:bodyPr>
          <a:lstStyle/>
          <a:p>
            <a:r>
              <a:rPr lang="en-IN" sz="2400" b="1" dirty="0"/>
              <a:t>Activity Diagram:</a:t>
            </a:r>
          </a:p>
        </p:txBody>
      </p:sp>
      <p:pic>
        <p:nvPicPr>
          <p:cNvPr id="4" name="Picture 3">
            <a:extLst>
              <a:ext uri="{FF2B5EF4-FFF2-40B4-BE49-F238E27FC236}">
                <a16:creationId xmlns:a16="http://schemas.microsoft.com/office/drawing/2014/main" id="{1743DC71-A7D9-7642-7B2F-5F302C882B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4225" y="411399"/>
            <a:ext cx="4003550" cy="6035201"/>
          </a:xfrm>
          <a:prstGeom prst="rect">
            <a:avLst/>
          </a:prstGeom>
        </p:spPr>
      </p:pic>
    </p:spTree>
    <p:extLst>
      <p:ext uri="{BB962C8B-B14F-4D97-AF65-F5344CB8AC3E}">
        <p14:creationId xmlns:p14="http://schemas.microsoft.com/office/powerpoint/2010/main" val="2966893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9C4149E7-E130-B229-0F68-F669DB0B5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8930" y="388356"/>
            <a:ext cx="8314140" cy="6081287"/>
          </a:xfrm>
          <a:prstGeom prst="rect">
            <a:avLst/>
          </a:prstGeom>
        </p:spPr>
      </p:pic>
      <p:sp>
        <p:nvSpPr>
          <p:cNvPr id="2" name="TextBox 1">
            <a:extLst>
              <a:ext uri="{FF2B5EF4-FFF2-40B4-BE49-F238E27FC236}">
                <a16:creationId xmlns:a16="http://schemas.microsoft.com/office/drawing/2014/main" id="{2567A493-458B-923B-ADC5-DFBAB8F5A259}"/>
              </a:ext>
            </a:extLst>
          </p:cNvPr>
          <p:cNvSpPr txBox="1"/>
          <p:nvPr/>
        </p:nvSpPr>
        <p:spPr>
          <a:xfrm>
            <a:off x="1938930" y="388356"/>
            <a:ext cx="2048638" cy="461665"/>
          </a:xfrm>
          <a:prstGeom prst="rect">
            <a:avLst/>
          </a:prstGeom>
          <a:noFill/>
        </p:spPr>
        <p:txBody>
          <a:bodyPr wrap="none" rtlCol="0">
            <a:spAutoFit/>
          </a:bodyPr>
          <a:lstStyle/>
          <a:p>
            <a:r>
              <a:rPr lang="en-IN" sz="2400" b="1" dirty="0"/>
              <a:t>Class Diagram:</a:t>
            </a:r>
          </a:p>
        </p:txBody>
      </p:sp>
    </p:spTree>
    <p:extLst>
      <p:ext uri="{BB962C8B-B14F-4D97-AF65-F5344CB8AC3E}">
        <p14:creationId xmlns:p14="http://schemas.microsoft.com/office/powerpoint/2010/main" val="727357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379</Words>
  <Application>Microsoft Office PowerPoint</Application>
  <PresentationFormat>Widescreen</PresentationFormat>
  <Paragraphs>59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Dumpala Lokesh</dc:creator>
  <cp:lastModifiedBy>D Anirudh</cp:lastModifiedBy>
  <cp:revision>47</cp:revision>
  <dcterms:created xsi:type="dcterms:W3CDTF">2024-02-28T16:29:51Z</dcterms:created>
  <dcterms:modified xsi:type="dcterms:W3CDTF">2024-12-27T10:37:23Z</dcterms:modified>
</cp:coreProperties>
</file>