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cciano.commons.gc.cuny.edu/2020/07/02/national-research-cloud-coming-would-spur-artificial-intelligence-development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6/02/importance-of-cloud-technology-for-businesse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9459" y="779929"/>
            <a:ext cx="9144000" cy="2294965"/>
          </a:xfrm>
        </p:spPr>
        <p:txBody>
          <a:bodyPr>
            <a:normAutofit/>
          </a:bodyPr>
          <a:lstStyle/>
          <a:p>
            <a:r>
              <a:rPr lang="en-CA" sz="3200" b="1"/>
              <a:t>Title:</a:t>
            </a:r>
            <a:r>
              <a:rPr lang="en-CA" sz="3200"/>
              <a:t> AWS Infrastructure Automation with Terraform &amp; CloudFormation</a:t>
            </a:r>
            <a:br>
              <a:rPr lang="en-CA" sz="3200"/>
            </a:br>
            <a:r>
              <a:rPr lang="en-CA" sz="3200" b="1"/>
              <a:t>Subtitle:</a:t>
            </a:r>
            <a:r>
              <a:rPr lang="en-CA" sz="3200"/>
              <a:t> PROG 8870 – Final Project</a:t>
            </a:r>
            <a:br>
              <a:rPr lang="en-CA" sz="3200"/>
            </a:br>
            <a:r>
              <a:rPr lang="en-CA" sz="3200" b="1"/>
              <a:t>Name:</a:t>
            </a:r>
            <a:r>
              <a:rPr lang="en-CA" sz="3200"/>
              <a:t> Durlabh Tilavat (ID: 8938972)</a:t>
            </a:r>
            <a:endParaRPr lang="en-CA" sz="3200" dirty="0"/>
          </a:p>
        </p:txBody>
      </p:sp>
      <p:pic>
        <p:nvPicPr>
          <p:cNvPr id="1030" name="Picture 6" descr="Cloud Computing Powerpoint Presentation ...">
            <a:extLst>
              <a:ext uri="{FF2B5EF4-FFF2-40B4-BE49-F238E27FC236}">
                <a16:creationId xmlns:a16="http://schemas.microsoft.com/office/drawing/2014/main" id="{395A4CC6-7FF1-8276-9490-D176B845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51" y="3429000"/>
            <a:ext cx="6991815" cy="29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C683-D135-D39D-27C2-99D998D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DA2B-E5B0-C3C3-AC2F-9DF117625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5341" y="1873751"/>
            <a:ext cx="6833155" cy="4351338"/>
          </a:xfrm>
        </p:spPr>
        <p:txBody>
          <a:bodyPr/>
          <a:lstStyle/>
          <a:p>
            <a:r>
              <a:rPr lang="en-US" dirty="0"/>
              <a:t>Private subnet for database</a:t>
            </a:r>
          </a:p>
          <a:p>
            <a:r>
              <a:rPr lang="en-US" dirty="0"/>
              <a:t>SSH access restricted by IP</a:t>
            </a:r>
          </a:p>
          <a:p>
            <a:r>
              <a:rPr lang="en-US" dirty="0"/>
              <a:t>S3 public access blocked</a:t>
            </a:r>
          </a:p>
          <a:p>
            <a:r>
              <a:rPr lang="en-US" dirty="0"/>
              <a:t>Security groups with least privilege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31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94B4-14E9-EF28-2F91-0FE4871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anchor="ctr">
            <a:normAutofit/>
          </a:bodyPr>
          <a:lstStyle/>
          <a:p>
            <a:r>
              <a:rPr lang="en-CA" b="1" dirty="0"/>
              <a:t>Conclusion &amp; Learning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C0C713-54D4-5E3D-791F-C673F616E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2100" y="1825625"/>
            <a:ext cx="97917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Learned automation of infrastructure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IaC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Understood networking components in AWS.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Gained hands-on experience with troubleshooting AWS errors.</a:t>
            </a:r>
          </a:p>
        </p:txBody>
      </p:sp>
    </p:spTree>
    <p:extLst>
      <p:ext uri="{BB962C8B-B14F-4D97-AF65-F5344CB8AC3E}">
        <p14:creationId xmlns:p14="http://schemas.microsoft.com/office/powerpoint/2010/main" val="1653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47098" y="1864126"/>
            <a:ext cx="65888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Project Objectives</a:t>
            </a:r>
          </a:p>
          <a:p>
            <a:r>
              <a:rPr lang="en-CA" dirty="0"/>
              <a:t>Tools &amp; Technologies</a:t>
            </a:r>
          </a:p>
          <a:p>
            <a:r>
              <a:rPr lang="en-CA" dirty="0"/>
              <a:t>Architecture Diagram</a:t>
            </a:r>
          </a:p>
          <a:p>
            <a:r>
              <a:rPr lang="en-CA" dirty="0"/>
              <a:t>Terraform Implementation</a:t>
            </a:r>
          </a:p>
          <a:p>
            <a:r>
              <a:rPr lang="en-CA" dirty="0"/>
              <a:t>CloudFormation Implementation</a:t>
            </a:r>
          </a:p>
          <a:p>
            <a:r>
              <a:rPr lang="en-CA" dirty="0"/>
              <a:t>GitHub Repository</a:t>
            </a:r>
          </a:p>
          <a:p>
            <a:r>
              <a:rPr lang="en-CA" dirty="0"/>
              <a:t>Demo Walkthrough</a:t>
            </a:r>
          </a:p>
          <a:p>
            <a:r>
              <a:rPr lang="en-CA" dirty="0"/>
              <a:t>Challenges &amp; Solutions</a:t>
            </a:r>
          </a:p>
          <a:p>
            <a:r>
              <a:rPr lang="en-CA" dirty="0"/>
              <a:t>Security Best Practices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Project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B0224-3049-302D-10D7-96546492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secure and scalable AWS infrastructure</a:t>
            </a:r>
          </a:p>
          <a:p>
            <a:r>
              <a:rPr lang="en-US" dirty="0"/>
              <a:t>Automate provisioning with Terraform &amp; CloudFormation</a:t>
            </a:r>
          </a:p>
          <a:p>
            <a:r>
              <a:rPr lang="en-US" dirty="0"/>
              <a:t>Implement modular 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Ensure reusability, security, and best practices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anchor="ctr">
            <a:normAutofit/>
          </a:bodyPr>
          <a:lstStyle/>
          <a:p>
            <a:r>
              <a:rPr lang="en-CA" b="1" dirty="0"/>
              <a:t>Tools &amp;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8FDCF3-D45E-8AB7-3A4E-4B012BD67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>
            <a:normAutofit/>
          </a:bodyPr>
          <a:lstStyle/>
          <a:p>
            <a:r>
              <a:rPr lang="en-CA" sz="2400" b="1"/>
              <a:t>Terraform</a:t>
            </a:r>
            <a:r>
              <a:rPr lang="en-CA" sz="2400"/>
              <a:t> – Automating AWS infrastructure creation</a:t>
            </a:r>
          </a:p>
          <a:p>
            <a:r>
              <a:rPr lang="en-CA" sz="2400" b="1"/>
              <a:t>CloudFormation</a:t>
            </a:r>
            <a:r>
              <a:rPr lang="en-CA" sz="2400"/>
              <a:t> – AWS-native infrastructure provisioning</a:t>
            </a:r>
          </a:p>
          <a:p>
            <a:r>
              <a:rPr lang="en-CA" sz="2400" b="1"/>
              <a:t>AWS Free Tier</a:t>
            </a:r>
            <a:r>
              <a:rPr lang="en-CA" sz="2400"/>
              <a:t> – Hosting infrastructure</a:t>
            </a:r>
          </a:p>
          <a:p>
            <a:r>
              <a:rPr lang="en-CA" sz="2400" b="1"/>
              <a:t>GitHub</a:t>
            </a:r>
            <a:r>
              <a:rPr lang="en-CA" sz="2400"/>
              <a:t> – Version control and collaboration</a:t>
            </a:r>
          </a:p>
          <a:p>
            <a:r>
              <a:rPr lang="en-CA" sz="2400" b="1" err="1"/>
              <a:t>IaC</a:t>
            </a:r>
            <a:r>
              <a:rPr lang="en-CA" sz="2400" b="1"/>
              <a:t> Benefits:</a:t>
            </a:r>
            <a:r>
              <a:rPr lang="en-CA" sz="2400"/>
              <a:t> Reusability, versioning, automation, consistency</a:t>
            </a:r>
          </a:p>
          <a:p>
            <a:endParaRPr lang="en-CA" sz="2400"/>
          </a:p>
        </p:txBody>
      </p:sp>
      <p:pic>
        <p:nvPicPr>
          <p:cNvPr id="9" name="Content Placeholder 8" descr="A blue background with a cloud and icons&#10;&#10;AI-generated content may be incorrect.">
            <a:extLst>
              <a:ext uri="{FF2B5EF4-FFF2-40B4-BE49-F238E27FC236}">
                <a16:creationId xmlns:a16="http://schemas.microsoft.com/office/drawing/2014/main" id="{132832C1-5864-CADC-FD06-03FBB0FEF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598" r="11461" b="-1"/>
          <a:stretch>
            <a:fillRect/>
          </a:stretch>
        </p:blipFill>
        <p:spPr>
          <a:xfrm>
            <a:off x="6605325" y="1825625"/>
            <a:ext cx="4754880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anchor="ctr">
            <a:normAutofit/>
          </a:bodyPr>
          <a:lstStyle/>
          <a:p>
            <a:r>
              <a:rPr lang="en-CA" b="1" dirty="0"/>
              <a:t>Architecture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CE8DB3-82C1-CB83-066E-35C6B34F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6"/>
          <a:stretch>
            <a:fillRect/>
          </a:stretch>
        </p:blipFill>
        <p:spPr bwMode="auto">
          <a:xfrm>
            <a:off x="1569700" y="1825625"/>
            <a:ext cx="47548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>
            <a:normAutofit/>
          </a:bodyPr>
          <a:lstStyle/>
          <a:p>
            <a:r>
              <a:rPr lang="en-US" b="1" dirty="0"/>
              <a:t>Custom AWS architecture diagram showing:</a:t>
            </a:r>
          </a:p>
          <a:p>
            <a:r>
              <a:rPr lang="en-US" dirty="0"/>
              <a:t>VPC</a:t>
            </a:r>
          </a:p>
          <a:p>
            <a:r>
              <a:rPr lang="en-US" dirty="0"/>
              <a:t>Public Subnet</a:t>
            </a:r>
          </a:p>
          <a:p>
            <a:r>
              <a:rPr lang="en-US" dirty="0"/>
              <a:t>Route Table + IGW</a:t>
            </a:r>
          </a:p>
          <a:p>
            <a:r>
              <a:rPr lang="en-US" dirty="0"/>
              <a:t>EC2 Instance</a:t>
            </a:r>
          </a:p>
          <a:p>
            <a:r>
              <a:rPr lang="en-US" dirty="0"/>
              <a:t>Security Group</a:t>
            </a:r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0F01-7B89-E810-0F94-8E27B96D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CA" b="1" dirty="0"/>
              <a:t>Terraform Implementation</a:t>
            </a:r>
            <a:br>
              <a:rPr lang="en-CA" b="1" dirty="0"/>
            </a:br>
            <a:endParaRPr lang="en-CA"/>
          </a:p>
        </p:txBody>
      </p:sp>
      <p:pic>
        <p:nvPicPr>
          <p:cNvPr id="4099" name="Picture 3" descr="A logo with a cloud and a logo on it&#10;&#10;AI-generated content may be incorrect.">
            <a:extLst>
              <a:ext uri="{FF2B5EF4-FFF2-40B4-BE49-F238E27FC236}">
                <a16:creationId xmlns:a16="http://schemas.microsoft.com/office/drawing/2014/main" id="{B8915229-A450-BBEB-CE8B-25FDA8E19D8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r="18322" b="1"/>
          <a:stretch>
            <a:fillRect/>
          </a:stretch>
        </p:blipFill>
        <p:spPr bwMode="auto">
          <a:xfrm>
            <a:off x="5678904" y="987425"/>
            <a:ext cx="5678424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3EA3232-71F5-E47B-E8A7-FA6F4EA16BC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562100" y="2101850"/>
            <a:ext cx="3932237" cy="375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Files Used: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main.tf, variables.tf, outputs.tf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VPC creation with CIDR blocks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Public &amp; private subnets in multiple AZs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EC2 instance with security group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S3 backend for Terraform state management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9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A7FC-FA93-7C08-3012-7361F78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b="1" dirty="0"/>
              <a:t>CloudFormation Implementation</a:t>
            </a:r>
            <a:br>
              <a:rPr lang="en-CA" b="1" dirty="0"/>
            </a:b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10857-B9D1-0A6C-DAF9-3CC444C04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>
            <a:normAutofit/>
          </a:bodyPr>
          <a:lstStyle/>
          <a:p>
            <a:r>
              <a:rPr lang="en-CA" dirty="0"/>
              <a:t>YAML templates for:</a:t>
            </a:r>
          </a:p>
          <a:p>
            <a:pPr lvl="1"/>
            <a:r>
              <a:rPr lang="en-CA" sz="2800"/>
              <a:t>EC2 instance (reusing VPC from Terraform)</a:t>
            </a:r>
          </a:p>
          <a:p>
            <a:pPr lvl="1"/>
            <a:r>
              <a:rPr lang="en-CA" sz="2800"/>
              <a:t>RDS database (multi-AZ, private subnet)</a:t>
            </a:r>
          </a:p>
          <a:p>
            <a:r>
              <a:rPr lang="en-CA"/>
              <a:t>Parameters </a:t>
            </a:r>
            <a:r>
              <a:rPr lang="en-CA" dirty="0"/>
              <a:t>for flexibility</a:t>
            </a:r>
          </a:p>
          <a:p>
            <a:r>
              <a:rPr lang="en-CA" dirty="0"/>
              <a:t>Stack creation via AWS Console</a:t>
            </a:r>
          </a:p>
          <a:p>
            <a:endParaRPr lang="en-CA" dirty="0"/>
          </a:p>
        </p:txBody>
      </p:sp>
      <p:pic>
        <p:nvPicPr>
          <p:cNvPr id="6" name="Picture Placeholder 5" descr="A cloud shaped cloud with various icons&#10;&#10;AI-generated content may be incorrect.">
            <a:extLst>
              <a:ext uri="{FF2B5EF4-FFF2-40B4-BE49-F238E27FC236}">
                <a16:creationId xmlns:a16="http://schemas.microsoft.com/office/drawing/2014/main" id="{0053CDE9-DC79-CAE1-5B77-80C59B510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2" b="8485"/>
          <a:stretch>
            <a:fillRect/>
          </a:stretch>
        </p:blipFill>
        <p:spPr>
          <a:xfrm>
            <a:off x="6605325" y="1825625"/>
            <a:ext cx="4754880" cy="4351338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3D6FB-233E-A4A4-E30B-CFC33BA20DC0}"/>
              </a:ext>
            </a:extLst>
          </p:cNvPr>
          <p:cNvSpPr txBox="1"/>
          <p:nvPr/>
        </p:nvSpPr>
        <p:spPr>
          <a:xfrm>
            <a:off x="8920113" y="5976908"/>
            <a:ext cx="2440092" cy="200055"/>
          </a:xfrm>
          <a:prstGeom prst="rect">
            <a:avLst/>
          </a:prstGeom>
          <a:solidFill>
            <a:srgbClr val="000000"/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technofaq.org/posts/2016/02/importance-of-cloud-technology-for-business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837-DEBF-54B8-FCBD-3C84308A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14" y="681037"/>
            <a:ext cx="9029700" cy="13255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Deployment</a:t>
            </a:r>
            <a:br>
              <a:rPr lang="en-US" sz="2800" b="1" dirty="0"/>
            </a:br>
            <a:br>
              <a:rPr lang="en-CA" sz="2800" b="1" dirty="0"/>
            </a:b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9116-6A17-D2EB-F579-37679E87F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>
            <a:normAutofit/>
          </a:bodyPr>
          <a:lstStyle/>
          <a:p>
            <a:r>
              <a:rPr lang="en-US" dirty="0"/>
              <a:t>Screenshot of CloudFormation stack creation.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375A8-FC6D-D500-6DDE-950DAF7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1690688"/>
            <a:ext cx="5970058" cy="3372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71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E45D-EE31-5ED2-0318-B402BEC2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Challenges &amp; Solutions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24A9C4-2CF8-F398-8523-1A51EA0E442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402932"/>
              </p:ext>
            </p:extLst>
          </p:nvPr>
        </p:nvGraphicFramePr>
        <p:xfrm>
          <a:off x="2445937" y="2029551"/>
          <a:ext cx="6967570" cy="1926430"/>
        </p:xfrm>
        <a:graphic>
          <a:graphicData uri="http://schemas.openxmlformats.org/drawingml/2006/table">
            <a:tbl>
              <a:tblPr/>
              <a:tblGrid>
                <a:gridCol w="3483785">
                  <a:extLst>
                    <a:ext uri="{9D8B030D-6E8A-4147-A177-3AD203B41FA5}">
                      <a16:colId xmlns:a16="http://schemas.microsoft.com/office/drawing/2014/main" val="3003053831"/>
                    </a:ext>
                  </a:extLst>
                </a:gridCol>
                <a:gridCol w="3483785">
                  <a:extLst>
                    <a:ext uri="{9D8B030D-6E8A-4147-A177-3AD203B41FA5}">
                      <a16:colId xmlns:a16="http://schemas.microsoft.com/office/drawing/2014/main" val="1165771269"/>
                    </a:ext>
                  </a:extLst>
                </a:gridCol>
              </a:tblGrid>
              <a:tr h="405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800" b="1" dirty="0"/>
                        <a:t>Challenge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800" b="1" dirty="0"/>
                        <a:t>Solution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8942"/>
                  </a:ext>
                </a:extLst>
              </a:tr>
              <a:tr h="711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800"/>
                        <a:t>Missing key pair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Created new key in AWS console &amp; updated YAML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109343"/>
                  </a:ext>
                </a:extLst>
              </a:tr>
              <a:tr h="405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800"/>
                        <a:t>Wrong subnet settings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Used correct VPC &amp; subnet ID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48221"/>
                  </a:ext>
                </a:extLst>
              </a:tr>
              <a:tr h="405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800"/>
                        <a:t>Stack rollback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800" dirty="0"/>
                        <a:t>Corrected IAM permissions</a:t>
                      </a:r>
                    </a:p>
                  </a:txBody>
                  <a:tcPr marL="44401" marR="44401" marT="22200" marB="22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24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51</TotalTime>
  <Words>300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Cloud skipper design template</vt:lpstr>
      <vt:lpstr>Title: AWS Infrastructure Automation with Terraform &amp; CloudFormation Subtitle: PROG 8870 – Final Project Name: Durlabh Tilavat (ID: 8938972)</vt:lpstr>
      <vt:lpstr>Agenda</vt:lpstr>
      <vt:lpstr>Project Objectives</vt:lpstr>
      <vt:lpstr>Tools &amp; Technologies</vt:lpstr>
      <vt:lpstr>Architecture Diagram</vt:lpstr>
      <vt:lpstr>Terraform Implementation </vt:lpstr>
      <vt:lpstr>CloudFormation Implementation </vt:lpstr>
      <vt:lpstr>Deployment  </vt:lpstr>
      <vt:lpstr>Challenges &amp; Solutions</vt:lpstr>
      <vt:lpstr>Security Best Practices</vt:lpstr>
      <vt:lpstr>Conclusion &amp;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Durlabh Kalidas Tilavat</dc:creator>
  <cp:lastModifiedBy>Durlabh Kalidas Tilavat</cp:lastModifiedBy>
  <cp:revision>1</cp:revision>
  <dcterms:created xsi:type="dcterms:W3CDTF">2025-08-12T02:52:03Z</dcterms:created>
  <dcterms:modified xsi:type="dcterms:W3CDTF">2025-08-12T03:43:38Z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