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96" r:id="rId6"/>
    <p:sldId id="298" r:id="rId7"/>
    <p:sldId id="299" r:id="rId8"/>
    <p:sldId id="300" r:id="rId9"/>
    <p:sldId id="303" r:id="rId10"/>
    <p:sldId id="304" r:id="rId11"/>
    <p:sldId id="301" r:id="rId12"/>
    <p:sldId id="302" r:id="rId13"/>
    <p:sldId id="305" r:id="rId14"/>
    <p:sldId id="306" r:id="rId15"/>
    <p:sldId id="307" r:id="rId16"/>
    <p:sldId id="308" r:id="rId17"/>
    <p:sldId id="309" r:id="rId18"/>
    <p:sldId id="277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Anton" pitchFamily="2" charset="0"/>
      <p:regular r:id="rId22"/>
    </p:embeddedFont>
    <p:embeddedFont>
      <p:font typeface="Nunito Light" pitchFamily="2" charset="0"/>
      <p:regular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78C4A0-BC08-4CF1-84AE-CDB2676956FA}">
  <a:tblStyle styleId="{BC78C4A0-BC08-4CF1-84AE-CDB2676956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AB1464-1746-41B3-B268-A060E31E6F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03" autoAdjust="0"/>
  </p:normalViewPr>
  <p:slideViewPr>
    <p:cSldViewPr snapToGrid="0">
      <p:cViewPr varScale="1">
        <p:scale>
          <a:sx n="49" d="100"/>
          <a:sy n="49" d="100"/>
        </p:scale>
        <p:origin x="53" y="8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5255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26600"/>
            <a:ext cx="4289400" cy="27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7725" y="3759251"/>
            <a:ext cx="2388000" cy="693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889925" y="1563809"/>
            <a:ext cx="734700" cy="66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889925" y="3073305"/>
            <a:ext cx="734700" cy="66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3475925" y="1563809"/>
            <a:ext cx="734700" cy="66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3475925" y="3073305"/>
            <a:ext cx="734700" cy="66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 hasCustomPrompt="1"/>
          </p:nvPr>
        </p:nvSpPr>
        <p:spPr>
          <a:xfrm>
            <a:off x="6061925" y="1563809"/>
            <a:ext cx="734700" cy="66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6061925" y="3073305"/>
            <a:ext cx="734700" cy="66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92600" y="2187625"/>
            <a:ext cx="23868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3378600" y="2187625"/>
            <a:ext cx="23868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5964600" y="2187625"/>
            <a:ext cx="23868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792600" y="3697300"/>
            <a:ext cx="23868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3378600" y="3697300"/>
            <a:ext cx="23868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5964600" y="3697300"/>
            <a:ext cx="23868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868875"/>
            <a:ext cx="9144000" cy="27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1"/>
          <p:cNvGrpSpPr/>
          <p:nvPr/>
        </p:nvGrpSpPr>
        <p:grpSpPr>
          <a:xfrm>
            <a:off x="0" y="0"/>
            <a:ext cx="9143950" cy="5143675"/>
            <a:chOff x="0" y="0"/>
            <a:chExt cx="9143950" cy="5143675"/>
          </a:xfrm>
        </p:grpSpPr>
        <p:sp>
          <p:nvSpPr>
            <p:cNvPr id="128" name="Google Shape;128;p21"/>
            <p:cNvSpPr/>
            <p:nvPr/>
          </p:nvSpPr>
          <p:spPr>
            <a:xfrm>
              <a:off x="8867350" y="175"/>
              <a:ext cx="276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0" y="0"/>
              <a:ext cx="276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2"/>
          <p:cNvGrpSpPr/>
          <p:nvPr/>
        </p:nvGrpSpPr>
        <p:grpSpPr>
          <a:xfrm>
            <a:off x="0" y="0"/>
            <a:ext cx="9144000" cy="5143675"/>
            <a:chOff x="0" y="0"/>
            <a:chExt cx="9144000" cy="5143675"/>
          </a:xfrm>
        </p:grpSpPr>
        <p:sp>
          <p:nvSpPr>
            <p:cNvPr id="132" name="Google Shape;132;p22"/>
            <p:cNvSpPr/>
            <p:nvPr/>
          </p:nvSpPr>
          <p:spPr>
            <a:xfrm>
              <a:off x="0" y="4868875"/>
              <a:ext cx="9144000" cy="27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0" y="0"/>
              <a:ext cx="9144000" cy="27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31629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29774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4144498" y="1586625"/>
            <a:ext cx="1360500" cy="1206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>
            <a:off x="0" y="4868875"/>
            <a:ext cx="9144000" cy="27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5255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430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4303500" cy="27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720000" y="3422725"/>
            <a:ext cx="43482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720000" y="1846900"/>
            <a:ext cx="43482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20000" y="1442575"/>
            <a:ext cx="43482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720002" y="3018400"/>
            <a:ext cx="43482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4868875"/>
            <a:ext cx="9144000" cy="27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4868875"/>
            <a:ext cx="9144000" cy="27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0" y="4868875"/>
            <a:ext cx="9144000" cy="27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0" y="4868875"/>
            <a:ext cx="9144000" cy="27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54750"/>
            <a:ext cx="7704000" cy="532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6"/>
          <p:cNvGrpSpPr/>
          <p:nvPr/>
        </p:nvGrpSpPr>
        <p:grpSpPr>
          <a:xfrm>
            <a:off x="5255742" y="0"/>
            <a:ext cx="3888267" cy="5143502"/>
            <a:chOff x="5255742" y="0"/>
            <a:chExt cx="3888267" cy="5143502"/>
          </a:xfrm>
        </p:grpSpPr>
        <p:pic>
          <p:nvPicPr>
            <p:cNvPr id="145" name="Google Shape;145;p26"/>
            <p:cNvPicPr preferRelativeResize="0"/>
            <p:nvPr/>
          </p:nvPicPr>
          <p:blipFill rotWithShape="1">
            <a:blip r:embed="rId3">
              <a:alphaModFix/>
            </a:blip>
            <a:srcRect l="12185" t="8487" r="54638" b="56639"/>
            <a:stretch/>
          </p:blipFill>
          <p:spPr>
            <a:xfrm>
              <a:off x="7145375" y="0"/>
              <a:ext cx="1846226" cy="12527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6" name="Google Shape;146;p26"/>
            <p:cNvGrpSpPr/>
            <p:nvPr/>
          </p:nvGrpSpPr>
          <p:grpSpPr>
            <a:xfrm>
              <a:off x="5633400" y="481750"/>
              <a:ext cx="3133000" cy="2113400"/>
              <a:chOff x="5633400" y="481750"/>
              <a:chExt cx="3133000" cy="2113400"/>
            </a:xfrm>
          </p:grpSpPr>
          <p:pic>
            <p:nvPicPr>
              <p:cNvPr id="147" name="Google Shape;147;p26"/>
              <p:cNvPicPr preferRelativeResize="0"/>
              <p:nvPr/>
            </p:nvPicPr>
            <p:blipFill rotWithShape="1">
              <a:blip r:embed="rId4">
                <a:alphaModFix/>
              </a:blip>
              <a:srcRect l="5437" t="15456" b="10590"/>
              <a:stretch/>
            </p:blipFill>
            <p:spPr>
              <a:xfrm>
                <a:off x="5633400" y="481750"/>
                <a:ext cx="2265364" cy="1625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26"/>
              <p:cNvPicPr preferRelativeResize="0"/>
              <p:nvPr/>
            </p:nvPicPr>
            <p:blipFill rotWithShape="1">
              <a:blip r:embed="rId4">
                <a:alphaModFix/>
              </a:blip>
              <a:srcRect l="5437" t="15456" b="10590"/>
              <a:stretch/>
            </p:blipFill>
            <p:spPr>
              <a:xfrm>
                <a:off x="6501036" y="969575"/>
                <a:ext cx="2265364" cy="1625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9" name="Google Shape;149;p26"/>
            <p:cNvGrpSpPr/>
            <p:nvPr/>
          </p:nvGrpSpPr>
          <p:grpSpPr>
            <a:xfrm>
              <a:off x="5633400" y="2548350"/>
              <a:ext cx="3133000" cy="2113400"/>
              <a:chOff x="5633400" y="2548350"/>
              <a:chExt cx="3133000" cy="2113400"/>
            </a:xfrm>
          </p:grpSpPr>
          <p:pic>
            <p:nvPicPr>
              <p:cNvPr id="150" name="Google Shape;150;p26"/>
              <p:cNvPicPr preferRelativeResize="0"/>
              <p:nvPr/>
            </p:nvPicPr>
            <p:blipFill rotWithShape="1">
              <a:blip r:embed="rId4">
                <a:alphaModFix/>
              </a:blip>
              <a:srcRect l="5437" t="15456" b="10590"/>
              <a:stretch/>
            </p:blipFill>
            <p:spPr>
              <a:xfrm>
                <a:off x="5633400" y="2548350"/>
                <a:ext cx="2265364" cy="1625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26"/>
              <p:cNvPicPr preferRelativeResize="0"/>
              <p:nvPr/>
            </p:nvPicPr>
            <p:blipFill rotWithShape="1">
              <a:blip r:embed="rId4">
                <a:alphaModFix/>
              </a:blip>
              <a:srcRect l="5437" t="15456" b="10590"/>
              <a:stretch/>
            </p:blipFill>
            <p:spPr>
              <a:xfrm>
                <a:off x="6501036" y="3036175"/>
                <a:ext cx="2265364" cy="1625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2" name="Google Shape;152;p26"/>
            <p:cNvPicPr preferRelativeResize="0"/>
            <p:nvPr/>
          </p:nvPicPr>
          <p:blipFill rotWithShape="1">
            <a:blip r:embed="rId3">
              <a:alphaModFix/>
            </a:blip>
            <a:srcRect l="12185" t="4243" r="54638" b="56641"/>
            <a:stretch/>
          </p:blipFill>
          <p:spPr>
            <a:xfrm>
              <a:off x="5255750" y="3662175"/>
              <a:ext cx="1846226" cy="1405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3" name="Google Shape;153;p26"/>
            <p:cNvGrpSpPr/>
            <p:nvPr/>
          </p:nvGrpSpPr>
          <p:grpSpPr>
            <a:xfrm>
              <a:off x="7776525" y="1645850"/>
              <a:ext cx="1367484" cy="2113400"/>
              <a:chOff x="5633400" y="481750"/>
              <a:chExt cx="1367484" cy="2113400"/>
            </a:xfrm>
          </p:grpSpPr>
          <p:pic>
            <p:nvPicPr>
              <p:cNvPr id="154" name="Google Shape;154;p26"/>
              <p:cNvPicPr preferRelativeResize="0"/>
              <p:nvPr/>
            </p:nvPicPr>
            <p:blipFill rotWithShape="1">
              <a:blip r:embed="rId4">
                <a:alphaModFix/>
              </a:blip>
              <a:srcRect l="5439" t="15456" r="37479" b="10590"/>
              <a:stretch/>
            </p:blipFill>
            <p:spPr>
              <a:xfrm>
                <a:off x="5633400" y="481750"/>
                <a:ext cx="1367475" cy="1625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26"/>
              <p:cNvPicPr preferRelativeResize="0"/>
              <p:nvPr/>
            </p:nvPicPr>
            <p:blipFill rotWithShape="1">
              <a:blip r:embed="rId4">
                <a:alphaModFix/>
              </a:blip>
              <a:srcRect l="5437" t="15456" r="73697" b="10590"/>
              <a:stretch/>
            </p:blipFill>
            <p:spPr>
              <a:xfrm>
                <a:off x="6501033" y="969575"/>
                <a:ext cx="499850" cy="1625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26"/>
            <p:cNvGrpSpPr/>
            <p:nvPr/>
          </p:nvGrpSpPr>
          <p:grpSpPr>
            <a:xfrm>
              <a:off x="7691500" y="3759250"/>
              <a:ext cx="1452506" cy="1384250"/>
              <a:chOff x="5633400" y="481750"/>
              <a:chExt cx="1452506" cy="1384250"/>
            </a:xfrm>
          </p:grpSpPr>
          <p:pic>
            <p:nvPicPr>
              <p:cNvPr id="157" name="Google Shape;157;p26"/>
              <p:cNvPicPr preferRelativeResize="0"/>
              <p:nvPr/>
            </p:nvPicPr>
            <p:blipFill rotWithShape="1">
              <a:blip r:embed="rId4">
                <a:alphaModFix/>
              </a:blip>
              <a:srcRect l="5438" t="15454" r="33929" b="21569"/>
              <a:stretch/>
            </p:blipFill>
            <p:spPr>
              <a:xfrm>
                <a:off x="5633400" y="481750"/>
                <a:ext cx="1452498" cy="1384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26"/>
              <p:cNvPicPr preferRelativeResize="0"/>
              <p:nvPr/>
            </p:nvPicPr>
            <p:blipFill rotWithShape="1">
              <a:blip r:embed="rId4">
                <a:alphaModFix/>
              </a:blip>
              <a:srcRect l="5437" t="15456" r="70148" b="43762"/>
              <a:stretch/>
            </p:blipFill>
            <p:spPr>
              <a:xfrm>
                <a:off x="6501033" y="969575"/>
                <a:ext cx="584873" cy="8964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9" name="Google Shape;159;p26"/>
            <p:cNvGrpSpPr/>
            <p:nvPr/>
          </p:nvGrpSpPr>
          <p:grpSpPr>
            <a:xfrm>
              <a:off x="5255742" y="1328925"/>
              <a:ext cx="1386156" cy="2113400"/>
              <a:chOff x="7380242" y="481750"/>
              <a:chExt cx="1386156" cy="2113400"/>
            </a:xfrm>
          </p:grpSpPr>
          <p:pic>
            <p:nvPicPr>
              <p:cNvPr id="160" name="Google Shape;160;p26"/>
              <p:cNvPicPr preferRelativeResize="0"/>
              <p:nvPr/>
            </p:nvPicPr>
            <p:blipFill rotWithShape="1">
              <a:blip r:embed="rId4">
                <a:alphaModFix/>
              </a:blip>
              <a:srcRect l="78355" t="15456" b="10590"/>
              <a:stretch/>
            </p:blipFill>
            <p:spPr>
              <a:xfrm>
                <a:off x="7380242" y="481750"/>
                <a:ext cx="518523" cy="1625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26"/>
              <p:cNvPicPr preferRelativeResize="0"/>
              <p:nvPr/>
            </p:nvPicPr>
            <p:blipFill rotWithShape="1">
              <a:blip r:embed="rId4">
                <a:alphaModFix/>
              </a:blip>
              <a:srcRect l="42139" t="15456" b="10590"/>
              <a:stretch/>
            </p:blipFill>
            <p:spPr>
              <a:xfrm>
                <a:off x="7380250" y="969575"/>
                <a:ext cx="1386148" cy="1625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2" name="Google Shape;162;p26"/>
            <p:cNvGrpSpPr/>
            <p:nvPr/>
          </p:nvGrpSpPr>
          <p:grpSpPr>
            <a:xfrm>
              <a:off x="5255750" y="0"/>
              <a:ext cx="1250074" cy="1418251"/>
              <a:chOff x="7516325" y="1176900"/>
              <a:chExt cx="1250074" cy="1418251"/>
            </a:xfrm>
          </p:grpSpPr>
          <p:pic>
            <p:nvPicPr>
              <p:cNvPr id="163" name="Google Shape;163;p26"/>
              <p:cNvPicPr preferRelativeResize="0"/>
              <p:nvPr/>
            </p:nvPicPr>
            <p:blipFill rotWithShape="1">
              <a:blip r:embed="rId4">
                <a:alphaModFix/>
              </a:blip>
              <a:srcRect l="84035" t="47081" b="10590"/>
              <a:stretch/>
            </p:blipFill>
            <p:spPr>
              <a:xfrm>
                <a:off x="7516325" y="1176900"/>
                <a:ext cx="382449" cy="9304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26"/>
              <p:cNvPicPr preferRelativeResize="0"/>
              <p:nvPr/>
            </p:nvPicPr>
            <p:blipFill rotWithShape="1">
              <a:blip r:embed="rId4">
                <a:alphaModFix/>
              </a:blip>
              <a:srcRect l="47818" t="25487" b="10586"/>
              <a:stretch/>
            </p:blipFill>
            <p:spPr>
              <a:xfrm>
                <a:off x="7516325" y="1190025"/>
                <a:ext cx="1250074" cy="14051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5" name="Google Shape;165;p26"/>
            <p:cNvPicPr preferRelativeResize="0"/>
            <p:nvPr/>
          </p:nvPicPr>
          <p:blipFill rotWithShape="1">
            <a:blip r:embed="rId3">
              <a:alphaModFix/>
            </a:blip>
            <a:srcRect l="12186" t="12511" r="59778" b="56640"/>
            <a:stretch/>
          </p:blipFill>
          <p:spPr>
            <a:xfrm>
              <a:off x="7583873" y="0"/>
              <a:ext cx="1560125" cy="110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6"/>
            <p:cNvPicPr preferRelativeResize="0"/>
            <p:nvPr/>
          </p:nvPicPr>
          <p:blipFill rotWithShape="1">
            <a:blip r:embed="rId3">
              <a:alphaModFix/>
            </a:blip>
            <a:srcRect l="12186" t="16053" r="67425" b="56640"/>
            <a:stretch/>
          </p:blipFill>
          <p:spPr>
            <a:xfrm>
              <a:off x="8009420" y="0"/>
              <a:ext cx="1134577" cy="980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6"/>
            <p:cNvPicPr preferRelativeResize="0"/>
            <p:nvPr/>
          </p:nvPicPr>
          <p:blipFill rotWithShape="1">
            <a:blip r:embed="rId3">
              <a:alphaModFix/>
            </a:blip>
            <a:srcRect l="12185" t="4243" r="54638" b="69203"/>
            <a:stretch/>
          </p:blipFill>
          <p:spPr>
            <a:xfrm>
              <a:off x="5255750" y="4189596"/>
              <a:ext cx="1846226" cy="953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6"/>
            <p:cNvPicPr preferRelativeResize="0"/>
            <p:nvPr/>
          </p:nvPicPr>
          <p:blipFill rotWithShape="1">
            <a:blip r:embed="rId3">
              <a:alphaModFix/>
            </a:blip>
            <a:srcRect l="20452" t="4243" r="54638" b="74622"/>
            <a:stretch/>
          </p:blipFill>
          <p:spPr>
            <a:xfrm>
              <a:off x="5255750" y="4384300"/>
              <a:ext cx="1386148" cy="759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6"/>
          <p:cNvSpPr txBox="1">
            <a:spLocks noGrp="1"/>
          </p:cNvSpPr>
          <p:nvPr>
            <p:ph type="ctrTitle"/>
          </p:nvPr>
        </p:nvSpPr>
        <p:spPr>
          <a:xfrm>
            <a:off x="713225" y="726600"/>
            <a:ext cx="4289400" cy="27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4000" dirty="0"/>
              <a:t>KRITERIJ ZA IZBOR ZADOVOLJAVAJUĆEG KUPCA ELEKTRIČNE ENERGIJE SOLARNE ELEKTRANE</a:t>
            </a:r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1"/>
          </p:nvPr>
        </p:nvSpPr>
        <p:spPr>
          <a:xfrm>
            <a:off x="216977" y="3662175"/>
            <a:ext cx="4785648" cy="1111303"/>
          </a:xfrm>
          <a:prstGeom prst="rect">
            <a:avLst/>
          </a:prstGeom>
        </p:spPr>
        <p:txBody>
          <a:bodyPr spcFirstLastPara="1" wrap="square" lIns="91425" tIns="91425" rIns="91425" bIns="91425" numCol="2" spcCol="27432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Studenti: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Ammar Bilajac, 6174-MIT/23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Nail Durmić, 6169-MIT/23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Predmet: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Vještačka inteligencija </a:t>
            </a:r>
            <a:r>
              <a:rPr lang="en-US" sz="1200" dirty="0"/>
              <a:t>i </a:t>
            </a:r>
            <a:r>
              <a:rPr lang="en" sz="1200" dirty="0"/>
              <a:t>ekspertni sistemi u poslovanju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Mentor: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1200" dirty="0"/>
              <a:t>P</a:t>
            </a:r>
            <a:r>
              <a:rPr lang="en" sz="1200" dirty="0"/>
              <a:t>rof. dr. Savo Stupar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D88D-3A1C-57DD-6BA2-5A7D07DE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UNOS SLUČAJEVA I KORIŠTENJE ZNANJA</a:t>
            </a:r>
            <a:endParaRPr lang="bs-Latn-BA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EE93283-FCF9-E4B6-46CF-7B273E54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7452"/>
            <a:ext cx="8839200" cy="150859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084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B4FDE3-FE3C-9730-9681-63440DB8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ODNOSI MEĐU ATRIBUTIMA</a:t>
            </a:r>
            <a:endParaRPr lang="bs-Latn-B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AC55BD-EA19-ECFB-548C-0A4F3CA49195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06</a:t>
            </a:r>
            <a:endParaRPr lang="bs-Latn-BA" dirty="0"/>
          </a:p>
        </p:txBody>
      </p:sp>
      <p:pic>
        <p:nvPicPr>
          <p:cNvPr id="11" name="Picture 10" descr="A black and white grid&#10;&#10;Description automatically generated">
            <a:extLst>
              <a:ext uri="{FF2B5EF4-FFF2-40B4-BE49-F238E27FC236}">
                <a16:creationId xmlns:a16="http://schemas.microsoft.com/office/drawing/2014/main" id="{B119C23D-DC60-8DA0-D76A-FADB51B40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7" y="1222904"/>
            <a:ext cx="3140641" cy="31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5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21B4-562C-22FC-976C-3CCE7FE5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DEFINISANJE ODNOSE MEĐU ATRIBUTIMA</a:t>
            </a:r>
            <a:endParaRPr lang="bs-Latn-BA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6477F93-765B-30B6-9874-8331C6BD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1440027"/>
            <a:ext cx="7942218" cy="316397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6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6DD899-1B29-D72B-A0CF-F60D5C4F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Novo znanje</a:t>
            </a:r>
            <a:endParaRPr lang="bs-Latn-B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710EF6-E09F-4612-7257-4D0C2732F381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07</a:t>
            </a:r>
            <a:endParaRPr lang="bs-Latn-BA" dirty="0"/>
          </a:p>
        </p:txBody>
      </p:sp>
      <p:pic>
        <p:nvPicPr>
          <p:cNvPr id="6" name="Picture 5" descr="A person standing next to a light bulb&#10;&#10;Description automatically generated">
            <a:extLst>
              <a:ext uri="{FF2B5EF4-FFF2-40B4-BE49-F238E27FC236}">
                <a16:creationId xmlns:a16="http://schemas.microsoft.com/office/drawing/2014/main" id="{6F718999-A8CF-EF12-CFAA-1995238C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7" y="742335"/>
            <a:ext cx="3200969" cy="36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5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FA0B-B243-D38D-AC99-B2EF7B4E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NOVO ZNANJE</a:t>
            </a:r>
            <a:endParaRPr lang="bs-Latn-BA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B4B104D-E8A3-428A-8B9E-5B341DFEE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81" y="1166775"/>
            <a:ext cx="7460438" cy="343722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910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EB01-4327-C1CC-6F38-3E9EB616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PUBLICIRANJE BAZE ZNANJA</a:t>
            </a:r>
            <a:endParaRPr lang="bs-Latn-B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A7F723-A64C-C06E-4155-ADB430AAADC4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08</a:t>
            </a:r>
            <a:endParaRPr lang="bs-Latn-BA" dirty="0"/>
          </a:p>
        </p:txBody>
      </p:sp>
      <p:grpSp>
        <p:nvGrpSpPr>
          <p:cNvPr id="9" name="Google Shape;325;p39">
            <a:extLst>
              <a:ext uri="{FF2B5EF4-FFF2-40B4-BE49-F238E27FC236}">
                <a16:creationId xmlns:a16="http://schemas.microsoft.com/office/drawing/2014/main" id="{7B0AB7B0-673E-522F-6BD3-FE7EA9A2C61F}"/>
              </a:ext>
            </a:extLst>
          </p:cNvPr>
          <p:cNvGrpSpPr/>
          <p:nvPr/>
        </p:nvGrpSpPr>
        <p:grpSpPr>
          <a:xfrm>
            <a:off x="1523351" y="709411"/>
            <a:ext cx="1834973" cy="3724678"/>
            <a:chOff x="5186401" y="494525"/>
            <a:chExt cx="1834973" cy="3724678"/>
          </a:xfrm>
        </p:grpSpPr>
        <p:sp>
          <p:nvSpPr>
            <p:cNvPr id="10" name="Google Shape;326;p39">
              <a:extLst>
                <a:ext uri="{FF2B5EF4-FFF2-40B4-BE49-F238E27FC236}">
                  <a16:creationId xmlns:a16="http://schemas.microsoft.com/office/drawing/2014/main" id="{63874E3F-2F4F-7F22-8EF2-7C249364B6CC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7;p39">
              <a:extLst>
                <a:ext uri="{FF2B5EF4-FFF2-40B4-BE49-F238E27FC236}">
                  <a16:creationId xmlns:a16="http://schemas.microsoft.com/office/drawing/2014/main" id="{3DEA2544-218E-5E63-4735-B2905C024C67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Google Shape;328;p39">
            <a:extLst>
              <a:ext uri="{FF2B5EF4-FFF2-40B4-BE49-F238E27FC236}">
                <a16:creationId xmlns:a16="http://schemas.microsoft.com/office/drawing/2014/main" id="{A0EE8AA2-C4C7-CB95-5A17-94A51905E1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2263" r="8257"/>
          <a:stretch/>
        </p:blipFill>
        <p:spPr>
          <a:xfrm>
            <a:off x="1608538" y="891935"/>
            <a:ext cx="1664599" cy="3176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26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BE9E-BC2F-E164-15A0-C6CB701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PUBLICIRANJE BAZE ZNANJA</a:t>
            </a:r>
            <a:endParaRPr lang="bs-Latn-BA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87EE89-3798-09D9-40A7-FDC1E854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9" y="1109239"/>
            <a:ext cx="4091742" cy="1827645"/>
          </a:xfrm>
          <a:prstGeom prst="rect">
            <a:avLst/>
          </a:prstGeom>
        </p:spPr>
      </p:pic>
      <p:pic>
        <p:nvPicPr>
          <p:cNvPr id="6" name="Picture 5" descr="A white background with green and blue text&#10;&#10;Description automatically generated">
            <a:extLst>
              <a:ext uri="{FF2B5EF4-FFF2-40B4-BE49-F238E27FC236}">
                <a16:creationId xmlns:a16="http://schemas.microsoft.com/office/drawing/2014/main" id="{8EA77276-F225-840B-F1D7-2F829FA9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09240"/>
            <a:ext cx="4431224" cy="1827644"/>
          </a:xfrm>
          <a:prstGeom prst="rect">
            <a:avLst/>
          </a:prstGeom>
        </p:spPr>
      </p:pic>
      <p:pic>
        <p:nvPicPr>
          <p:cNvPr id="8" name="Picture 7" descr="A white background with green text&#10;&#10;Description automatically generated">
            <a:extLst>
              <a:ext uri="{FF2B5EF4-FFF2-40B4-BE49-F238E27FC236}">
                <a16:creationId xmlns:a16="http://schemas.microsoft.com/office/drawing/2014/main" id="{49550346-F042-715E-E226-145006614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493" y="3303713"/>
            <a:ext cx="5011014" cy="122718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FC5DC09-52B6-3A47-662C-74AED3FA3169}"/>
              </a:ext>
            </a:extLst>
          </p:cNvPr>
          <p:cNvSpPr/>
          <p:nvPr/>
        </p:nvSpPr>
        <p:spPr>
          <a:xfrm>
            <a:off x="4214271" y="1929539"/>
            <a:ext cx="357729" cy="240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7" name="Arrow: Left-Up 6">
            <a:extLst>
              <a:ext uri="{FF2B5EF4-FFF2-40B4-BE49-F238E27FC236}">
                <a16:creationId xmlns:a16="http://schemas.microsoft.com/office/drawing/2014/main" id="{80573D3C-ACFC-669F-121A-9F14533E6B72}"/>
              </a:ext>
            </a:extLst>
          </p:cNvPr>
          <p:cNvSpPr/>
          <p:nvPr/>
        </p:nvSpPr>
        <p:spPr>
          <a:xfrm>
            <a:off x="7077507" y="2936884"/>
            <a:ext cx="609652" cy="1227187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8330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F0EA7AB-7B17-41C8-6048-F986F2B8111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930" b="193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9583453-259D-33A1-BE02-31336C3B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ZAKLJUČAK</a:t>
            </a:r>
            <a:endParaRPr lang="bs-Latn-B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39AAD-8143-2584-452F-D04D75B10FC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09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73215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7"/>
          <p:cNvSpPr txBox="1">
            <a:spLocks noGrp="1"/>
          </p:cNvSpPr>
          <p:nvPr>
            <p:ph type="title"/>
          </p:nvPr>
        </p:nvSpPr>
        <p:spPr>
          <a:xfrm>
            <a:off x="610371" y="2319750"/>
            <a:ext cx="4303500" cy="681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HVALA NA PA</a:t>
            </a:r>
            <a:r>
              <a:rPr lang="bs-Latn-BA" sz="4800" dirty="0"/>
              <a:t>Ž</a:t>
            </a:r>
            <a:r>
              <a:rPr lang="en" sz="4800" dirty="0"/>
              <a:t>NJI!</a:t>
            </a:r>
            <a:endParaRPr sz="4800" dirty="0"/>
          </a:p>
        </p:txBody>
      </p:sp>
      <p:grpSp>
        <p:nvGrpSpPr>
          <p:cNvPr id="501" name="Google Shape;501;p47"/>
          <p:cNvGrpSpPr/>
          <p:nvPr/>
        </p:nvGrpSpPr>
        <p:grpSpPr>
          <a:xfrm>
            <a:off x="5255742" y="0"/>
            <a:ext cx="3888260" cy="5146299"/>
            <a:chOff x="5255742" y="0"/>
            <a:chExt cx="3888260" cy="5146299"/>
          </a:xfrm>
        </p:grpSpPr>
        <p:pic>
          <p:nvPicPr>
            <p:cNvPr id="502" name="Google Shape;502;p47"/>
            <p:cNvPicPr preferRelativeResize="0"/>
            <p:nvPr/>
          </p:nvPicPr>
          <p:blipFill rotWithShape="1">
            <a:blip r:embed="rId3">
              <a:alphaModFix/>
            </a:blip>
            <a:srcRect l="12185" t="8487" r="54638" b="56639"/>
            <a:stretch/>
          </p:blipFill>
          <p:spPr>
            <a:xfrm>
              <a:off x="7145375" y="0"/>
              <a:ext cx="1846226" cy="1252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Google Shape;503;p47"/>
            <p:cNvPicPr preferRelativeResize="0"/>
            <p:nvPr/>
          </p:nvPicPr>
          <p:blipFill rotWithShape="1">
            <a:blip r:embed="rId4">
              <a:alphaModFix/>
            </a:blip>
            <a:srcRect l="5437" t="15456" b="10590"/>
            <a:stretch/>
          </p:blipFill>
          <p:spPr>
            <a:xfrm>
              <a:off x="5633400" y="481750"/>
              <a:ext cx="2265364" cy="1625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Google Shape;504;p47"/>
            <p:cNvPicPr preferRelativeResize="0"/>
            <p:nvPr/>
          </p:nvPicPr>
          <p:blipFill rotWithShape="1">
            <a:blip r:embed="rId4">
              <a:alphaModFix/>
            </a:blip>
            <a:srcRect l="21482" t="15456" b="10590"/>
            <a:stretch/>
          </p:blipFill>
          <p:spPr>
            <a:xfrm>
              <a:off x="5255748" y="2319750"/>
              <a:ext cx="1881027" cy="1625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47"/>
            <p:cNvPicPr preferRelativeResize="0"/>
            <p:nvPr/>
          </p:nvPicPr>
          <p:blipFill rotWithShape="1">
            <a:blip r:embed="rId3">
              <a:alphaModFix/>
            </a:blip>
            <a:srcRect l="12185" t="4243" r="54638" b="56641"/>
            <a:stretch/>
          </p:blipFill>
          <p:spPr>
            <a:xfrm>
              <a:off x="5255750" y="3662175"/>
              <a:ext cx="1846226" cy="1405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47"/>
            <p:cNvPicPr preferRelativeResize="0"/>
            <p:nvPr/>
          </p:nvPicPr>
          <p:blipFill rotWithShape="1">
            <a:blip r:embed="rId4">
              <a:alphaModFix/>
            </a:blip>
            <a:srcRect l="5440" t="15456" r="5671" b="10590"/>
            <a:stretch/>
          </p:blipFill>
          <p:spPr>
            <a:xfrm>
              <a:off x="7014525" y="1417250"/>
              <a:ext cx="2129475" cy="1625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p47"/>
            <p:cNvPicPr preferRelativeResize="0"/>
            <p:nvPr/>
          </p:nvPicPr>
          <p:blipFill rotWithShape="1">
            <a:blip r:embed="rId4">
              <a:alphaModFix/>
            </a:blip>
            <a:srcRect l="78355" t="15456" b="10590"/>
            <a:stretch/>
          </p:blipFill>
          <p:spPr>
            <a:xfrm>
              <a:off x="5255742" y="1328925"/>
              <a:ext cx="518523" cy="1625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8" name="Google Shape;508;p47"/>
            <p:cNvGrpSpPr/>
            <p:nvPr/>
          </p:nvGrpSpPr>
          <p:grpSpPr>
            <a:xfrm>
              <a:off x="5255750" y="0"/>
              <a:ext cx="1250074" cy="1418251"/>
              <a:chOff x="7516325" y="1176900"/>
              <a:chExt cx="1250074" cy="1418251"/>
            </a:xfrm>
          </p:grpSpPr>
          <p:pic>
            <p:nvPicPr>
              <p:cNvPr id="509" name="Google Shape;509;p47"/>
              <p:cNvPicPr preferRelativeResize="0"/>
              <p:nvPr/>
            </p:nvPicPr>
            <p:blipFill rotWithShape="1">
              <a:blip r:embed="rId4">
                <a:alphaModFix/>
              </a:blip>
              <a:srcRect l="84035" t="47081" b="10590"/>
              <a:stretch/>
            </p:blipFill>
            <p:spPr>
              <a:xfrm>
                <a:off x="7516325" y="1176900"/>
                <a:ext cx="382449" cy="9304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0" name="Google Shape;510;p47"/>
              <p:cNvPicPr preferRelativeResize="0"/>
              <p:nvPr/>
            </p:nvPicPr>
            <p:blipFill rotWithShape="1">
              <a:blip r:embed="rId4">
                <a:alphaModFix/>
              </a:blip>
              <a:srcRect l="51001" t="32417" r="-3183" b="3656"/>
              <a:stretch/>
            </p:blipFill>
            <p:spPr>
              <a:xfrm>
                <a:off x="7516325" y="1190025"/>
                <a:ext cx="1250074" cy="14051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11" name="Google Shape;511;p47"/>
            <p:cNvPicPr preferRelativeResize="0"/>
            <p:nvPr/>
          </p:nvPicPr>
          <p:blipFill rotWithShape="1">
            <a:blip r:embed="rId3">
              <a:alphaModFix/>
            </a:blip>
            <a:srcRect l="12186" t="12511" r="59778" b="56640"/>
            <a:stretch/>
          </p:blipFill>
          <p:spPr>
            <a:xfrm>
              <a:off x="7583873" y="0"/>
              <a:ext cx="1560125" cy="110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p47"/>
            <p:cNvPicPr preferRelativeResize="0"/>
            <p:nvPr/>
          </p:nvPicPr>
          <p:blipFill rotWithShape="1">
            <a:blip r:embed="rId3">
              <a:alphaModFix/>
            </a:blip>
            <a:srcRect l="12186" t="16053" r="67425" b="56640"/>
            <a:stretch/>
          </p:blipFill>
          <p:spPr>
            <a:xfrm>
              <a:off x="8009420" y="0"/>
              <a:ext cx="1134577" cy="980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47"/>
            <p:cNvPicPr preferRelativeResize="0"/>
            <p:nvPr/>
          </p:nvPicPr>
          <p:blipFill rotWithShape="1">
            <a:blip r:embed="rId3">
              <a:alphaModFix/>
            </a:blip>
            <a:srcRect l="12185" t="4243" r="54638" b="69203"/>
            <a:stretch/>
          </p:blipFill>
          <p:spPr>
            <a:xfrm>
              <a:off x="5255750" y="4189596"/>
              <a:ext cx="1846226" cy="953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Google Shape;514;p47"/>
            <p:cNvPicPr preferRelativeResize="0"/>
            <p:nvPr/>
          </p:nvPicPr>
          <p:blipFill rotWithShape="1">
            <a:blip r:embed="rId3">
              <a:alphaModFix/>
            </a:blip>
            <a:srcRect l="20452" t="4243" r="54638" b="74622"/>
            <a:stretch/>
          </p:blipFill>
          <p:spPr>
            <a:xfrm>
              <a:off x="5255750" y="4384300"/>
              <a:ext cx="1386148" cy="759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" name="Google Shape;515;p47"/>
            <p:cNvPicPr preferRelativeResize="0"/>
            <p:nvPr/>
          </p:nvPicPr>
          <p:blipFill rotWithShape="1">
            <a:blip r:embed="rId4">
              <a:alphaModFix/>
            </a:blip>
            <a:srcRect l="5437" t="15456" b="10590"/>
            <a:stretch/>
          </p:blipFill>
          <p:spPr>
            <a:xfrm>
              <a:off x="6395400" y="3310350"/>
              <a:ext cx="2265375" cy="1625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47"/>
            <p:cNvPicPr preferRelativeResize="0"/>
            <p:nvPr/>
          </p:nvPicPr>
          <p:blipFill rotWithShape="1">
            <a:blip r:embed="rId4">
              <a:alphaModFix/>
            </a:blip>
            <a:srcRect l="5438" t="15456" r="69287" b="10590"/>
            <a:stretch/>
          </p:blipFill>
          <p:spPr>
            <a:xfrm>
              <a:off x="8538525" y="2407850"/>
              <a:ext cx="605476" cy="1625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47"/>
            <p:cNvPicPr preferRelativeResize="0"/>
            <p:nvPr/>
          </p:nvPicPr>
          <p:blipFill rotWithShape="1">
            <a:blip r:embed="rId4">
              <a:alphaModFix/>
            </a:blip>
            <a:srcRect l="5438" t="20772" r="43444" b="46102"/>
            <a:stretch/>
          </p:blipFill>
          <p:spPr>
            <a:xfrm>
              <a:off x="7919400" y="4418200"/>
              <a:ext cx="1224602" cy="7280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F324107-7EBC-5501-8ED3-21B2F106F769}"/>
              </a:ext>
            </a:extLst>
          </p:cNvPr>
          <p:cNvSpPr txBox="1">
            <a:spLocks/>
          </p:cNvSpPr>
          <p:nvPr/>
        </p:nvSpPr>
        <p:spPr>
          <a:xfrm>
            <a:off x="706669" y="1328925"/>
            <a:ext cx="974897" cy="9260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nton"/>
              <a:buNone/>
              <a:defRPr sz="60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nton"/>
              <a:buNone/>
              <a:defRPr sz="6000" b="1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nton"/>
              <a:buNone/>
              <a:defRPr sz="6000" b="1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nton"/>
              <a:buNone/>
              <a:defRPr sz="6000" b="1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nton"/>
              <a:buNone/>
              <a:defRPr sz="6000" b="1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nton"/>
              <a:buNone/>
              <a:defRPr sz="6000" b="1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nton"/>
              <a:buNone/>
              <a:defRPr sz="6000" b="1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nton"/>
              <a:buNone/>
              <a:defRPr sz="6000" b="1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nton"/>
              <a:buNone/>
              <a:defRPr sz="6000" b="1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4400" dirty="0"/>
              <a:t>10</a:t>
            </a:r>
            <a:endParaRPr lang="bs-Latn-BA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4CBE6-5A5E-EE84-600F-CAD3DC60A260}"/>
              </a:ext>
            </a:extLst>
          </p:cNvPr>
          <p:cNvSpPr txBox="1"/>
          <p:nvPr/>
        </p:nvSpPr>
        <p:spPr>
          <a:xfrm>
            <a:off x="610371" y="3100708"/>
            <a:ext cx="62476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nton"/>
              </a:rPr>
              <a:t>Imate li pitanja?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SADR</a:t>
            </a:r>
            <a:r>
              <a:rPr lang="bs-Latn-BA" dirty="0"/>
              <a:t>Ž</a:t>
            </a:r>
            <a:r>
              <a:rPr lang="en" dirty="0"/>
              <a:t>AJ</a:t>
            </a:r>
            <a:endParaRPr dirty="0"/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 idx="2"/>
          </p:nvPr>
        </p:nvSpPr>
        <p:spPr>
          <a:xfrm>
            <a:off x="778626" y="1563986"/>
            <a:ext cx="734700" cy="669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 idx="3"/>
          </p:nvPr>
        </p:nvSpPr>
        <p:spPr>
          <a:xfrm>
            <a:off x="778626" y="3073483"/>
            <a:ext cx="7347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 idx="4"/>
          </p:nvPr>
        </p:nvSpPr>
        <p:spPr>
          <a:xfrm>
            <a:off x="2297127" y="1563987"/>
            <a:ext cx="7347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 idx="5"/>
          </p:nvPr>
        </p:nvSpPr>
        <p:spPr>
          <a:xfrm>
            <a:off x="2297127" y="3073483"/>
            <a:ext cx="7347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89" name="Google Shape;189;p28"/>
          <p:cNvSpPr txBox="1">
            <a:spLocks noGrp="1"/>
          </p:cNvSpPr>
          <p:nvPr>
            <p:ph type="title" idx="6"/>
          </p:nvPr>
        </p:nvSpPr>
        <p:spPr>
          <a:xfrm>
            <a:off x="4093351" y="1563986"/>
            <a:ext cx="7347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 idx="7"/>
          </p:nvPr>
        </p:nvSpPr>
        <p:spPr>
          <a:xfrm>
            <a:off x="4093351" y="3073661"/>
            <a:ext cx="7347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1"/>
          </p:nvPr>
        </p:nvSpPr>
        <p:spPr>
          <a:xfrm>
            <a:off x="778625" y="2187803"/>
            <a:ext cx="2289475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Uvod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subTitle" idx="8"/>
          </p:nvPr>
        </p:nvSpPr>
        <p:spPr>
          <a:xfrm>
            <a:off x="2226109" y="2187803"/>
            <a:ext cx="906651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DoctuS</a:t>
            </a:r>
            <a:endParaRPr dirty="0"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9"/>
          </p:nvPr>
        </p:nvSpPr>
        <p:spPr>
          <a:xfrm>
            <a:off x="3988833" y="2187981"/>
            <a:ext cx="1255363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Projekat</a:t>
            </a:r>
            <a:endParaRPr dirty="0"/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13"/>
          </p:nvPr>
        </p:nvSpPr>
        <p:spPr>
          <a:xfrm>
            <a:off x="720000" y="3697478"/>
            <a:ext cx="1160982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Odnosi</a:t>
            </a:r>
            <a:endParaRPr dirty="0"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14"/>
          </p:nvPr>
        </p:nvSpPr>
        <p:spPr>
          <a:xfrm>
            <a:off x="1980320" y="3743083"/>
            <a:ext cx="1696885" cy="623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Novo znanje</a:t>
            </a:r>
            <a:endParaRPr dirty="0"/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15"/>
          </p:nvPr>
        </p:nvSpPr>
        <p:spPr>
          <a:xfrm>
            <a:off x="3784850" y="3697656"/>
            <a:ext cx="1459346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Publiciranje</a:t>
            </a:r>
          </a:p>
        </p:txBody>
      </p:sp>
      <p:sp>
        <p:nvSpPr>
          <p:cNvPr id="4" name="Google Shape;189;p28">
            <a:extLst>
              <a:ext uri="{FF2B5EF4-FFF2-40B4-BE49-F238E27FC236}">
                <a16:creationId xmlns:a16="http://schemas.microsoft.com/office/drawing/2014/main" id="{0CE6FFFF-A1E9-2934-D953-F8345BC463ED}"/>
              </a:ext>
            </a:extLst>
          </p:cNvPr>
          <p:cNvSpPr txBox="1">
            <a:spLocks/>
          </p:cNvSpPr>
          <p:nvPr/>
        </p:nvSpPr>
        <p:spPr>
          <a:xfrm>
            <a:off x="5816169" y="1563807"/>
            <a:ext cx="734700" cy="66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190;p28">
            <a:extLst>
              <a:ext uri="{FF2B5EF4-FFF2-40B4-BE49-F238E27FC236}">
                <a16:creationId xmlns:a16="http://schemas.microsoft.com/office/drawing/2014/main" id="{27AAB229-7399-58DF-BBCF-D2A790A1DFE8}"/>
              </a:ext>
            </a:extLst>
          </p:cNvPr>
          <p:cNvSpPr txBox="1">
            <a:spLocks/>
          </p:cNvSpPr>
          <p:nvPr/>
        </p:nvSpPr>
        <p:spPr>
          <a:xfrm>
            <a:off x="5816169" y="3073482"/>
            <a:ext cx="734700" cy="66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7" name="Google Shape;194;p28">
            <a:extLst>
              <a:ext uri="{FF2B5EF4-FFF2-40B4-BE49-F238E27FC236}">
                <a16:creationId xmlns:a16="http://schemas.microsoft.com/office/drawing/2014/main" id="{C054BE05-DA9A-AA09-4AE6-91BB9DFCC237}"/>
              </a:ext>
            </a:extLst>
          </p:cNvPr>
          <p:cNvSpPr txBox="1">
            <a:spLocks/>
          </p:cNvSpPr>
          <p:nvPr/>
        </p:nvSpPr>
        <p:spPr>
          <a:xfrm>
            <a:off x="5726875" y="2187802"/>
            <a:ext cx="1722644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Atributi</a:t>
            </a:r>
          </a:p>
        </p:txBody>
      </p:sp>
      <p:sp>
        <p:nvSpPr>
          <p:cNvPr id="8" name="Google Shape;194;p28">
            <a:extLst>
              <a:ext uri="{FF2B5EF4-FFF2-40B4-BE49-F238E27FC236}">
                <a16:creationId xmlns:a16="http://schemas.microsoft.com/office/drawing/2014/main" id="{D5E14EDD-B45E-2611-064C-DD41D1E18114}"/>
              </a:ext>
            </a:extLst>
          </p:cNvPr>
          <p:cNvSpPr txBox="1">
            <a:spLocks/>
          </p:cNvSpPr>
          <p:nvPr/>
        </p:nvSpPr>
        <p:spPr>
          <a:xfrm>
            <a:off x="5612183" y="3849877"/>
            <a:ext cx="1328899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Zaključak</a:t>
            </a:r>
          </a:p>
        </p:txBody>
      </p:sp>
      <p:sp>
        <p:nvSpPr>
          <p:cNvPr id="9" name="Google Shape;189;p28">
            <a:extLst>
              <a:ext uri="{FF2B5EF4-FFF2-40B4-BE49-F238E27FC236}">
                <a16:creationId xmlns:a16="http://schemas.microsoft.com/office/drawing/2014/main" id="{1282BE61-E8F6-6B81-C46B-947FDA659C1D}"/>
              </a:ext>
            </a:extLst>
          </p:cNvPr>
          <p:cNvSpPr txBox="1">
            <a:spLocks/>
          </p:cNvSpPr>
          <p:nvPr/>
        </p:nvSpPr>
        <p:spPr>
          <a:xfrm>
            <a:off x="7542206" y="1563807"/>
            <a:ext cx="734700" cy="66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0" name="Google Shape;190;p28">
            <a:extLst>
              <a:ext uri="{FF2B5EF4-FFF2-40B4-BE49-F238E27FC236}">
                <a16:creationId xmlns:a16="http://schemas.microsoft.com/office/drawing/2014/main" id="{1A656647-A708-46B1-F52F-A9061E060462}"/>
              </a:ext>
            </a:extLst>
          </p:cNvPr>
          <p:cNvSpPr txBox="1">
            <a:spLocks/>
          </p:cNvSpPr>
          <p:nvPr/>
        </p:nvSpPr>
        <p:spPr>
          <a:xfrm>
            <a:off x="7542206" y="3073482"/>
            <a:ext cx="734700" cy="66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11" name="Google Shape;194;p28">
            <a:extLst>
              <a:ext uri="{FF2B5EF4-FFF2-40B4-BE49-F238E27FC236}">
                <a16:creationId xmlns:a16="http://schemas.microsoft.com/office/drawing/2014/main" id="{41146C4B-1D13-5751-48CD-F6787BBD8E0F}"/>
              </a:ext>
            </a:extLst>
          </p:cNvPr>
          <p:cNvSpPr txBox="1">
            <a:spLocks/>
          </p:cNvSpPr>
          <p:nvPr/>
        </p:nvSpPr>
        <p:spPr>
          <a:xfrm>
            <a:off x="7370944" y="1951059"/>
            <a:ext cx="1473448" cy="90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Slučajevi</a:t>
            </a:r>
          </a:p>
        </p:txBody>
      </p:sp>
      <p:sp>
        <p:nvSpPr>
          <p:cNvPr id="12" name="Google Shape;194;p28">
            <a:extLst>
              <a:ext uri="{FF2B5EF4-FFF2-40B4-BE49-F238E27FC236}">
                <a16:creationId xmlns:a16="http://schemas.microsoft.com/office/drawing/2014/main" id="{DF6FBFBD-9FCF-FA90-1830-10CC91FEBF05}"/>
              </a:ext>
            </a:extLst>
          </p:cNvPr>
          <p:cNvSpPr txBox="1">
            <a:spLocks/>
          </p:cNvSpPr>
          <p:nvPr/>
        </p:nvSpPr>
        <p:spPr>
          <a:xfrm>
            <a:off x="7632915" y="3849877"/>
            <a:ext cx="1005053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Kraj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4047175" y="29774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UVOD U EKSPERTNE SISTEME</a:t>
            </a:r>
            <a:endParaRPr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 idx="3"/>
          </p:nvPr>
        </p:nvSpPr>
        <p:spPr>
          <a:xfrm>
            <a:off x="4144498" y="1586625"/>
            <a:ext cx="13605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2B5CEC3-1451-65BE-E928-10AE6D45230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9421" r="9421"/>
          <a:stretch/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subTitle" idx="4"/>
          </p:nvPr>
        </p:nvSpPr>
        <p:spPr>
          <a:xfrm>
            <a:off x="720002" y="3018400"/>
            <a:ext cx="43482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Cilj</a:t>
            </a:r>
            <a:endParaRPr sz="2400" dirty="0"/>
          </a:p>
        </p:txBody>
      </p:sp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U</a:t>
            </a:r>
            <a:r>
              <a:rPr lang="en" dirty="0"/>
              <a:t>VOD U EKSPERTNE SISTEME</a:t>
            </a:r>
            <a:endParaRPr dirty="0"/>
          </a:p>
        </p:txBody>
      </p:sp>
      <p:sp>
        <p:nvSpPr>
          <p:cNvPr id="217" name="Google Shape;217;p31"/>
          <p:cNvSpPr txBox="1">
            <a:spLocks noGrp="1"/>
          </p:cNvSpPr>
          <p:nvPr>
            <p:ph type="subTitle" idx="1"/>
          </p:nvPr>
        </p:nvSpPr>
        <p:spPr>
          <a:xfrm>
            <a:off x="720000" y="3422725"/>
            <a:ext cx="43482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Davanje uvijek korektnih odgovora, u datoj oblasti, ne lošije od eksperta. </a:t>
            </a:r>
            <a:endParaRPr sz="1600" dirty="0"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2"/>
          </p:nvPr>
        </p:nvSpPr>
        <p:spPr>
          <a:xfrm>
            <a:off x="720000" y="1846899"/>
            <a:ext cx="4348200" cy="1074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s-Latn-BA" sz="1600" i="1" dirty="0"/>
              <a:t>„Inteligentni sistemi crpe svoju moć iz znanja koje posjeduju, a ne iz formalizama i šema zaključivanja koje koriste.“ </a:t>
            </a:r>
            <a:endParaRPr lang="en-US" sz="1600" i="1" dirty="0"/>
          </a:p>
          <a:p>
            <a:pPr marL="0" lvl="0" indent="0" algn="r"/>
            <a:r>
              <a:rPr lang="en-US" sz="1600" dirty="0"/>
              <a:t>- Edward Feigenbaum</a:t>
            </a:r>
            <a:endParaRPr sz="1600" dirty="0"/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3"/>
          </p:nvPr>
        </p:nvSpPr>
        <p:spPr>
          <a:xfrm>
            <a:off x="720000" y="1442575"/>
            <a:ext cx="43482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Svrha</a:t>
            </a:r>
            <a:endParaRPr sz="2400" dirty="0"/>
          </a:p>
        </p:txBody>
      </p:sp>
      <p:sp>
        <p:nvSpPr>
          <p:cNvPr id="2" name="Google Shape;219;p31">
            <a:extLst>
              <a:ext uri="{FF2B5EF4-FFF2-40B4-BE49-F238E27FC236}">
                <a16:creationId xmlns:a16="http://schemas.microsoft.com/office/drawing/2014/main" id="{930917A9-6A7B-3348-59E2-846924FCC0FD}"/>
              </a:ext>
            </a:extLst>
          </p:cNvPr>
          <p:cNvSpPr txBox="1">
            <a:spLocks/>
          </p:cNvSpPr>
          <p:nvPr/>
        </p:nvSpPr>
        <p:spPr>
          <a:xfrm>
            <a:off x="5428901" y="1442575"/>
            <a:ext cx="2637966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2400" dirty="0"/>
              <a:t>Komponente</a:t>
            </a:r>
            <a:endParaRPr lang="bs-Latn-BA" sz="2400" dirty="0"/>
          </a:p>
        </p:txBody>
      </p:sp>
      <p:sp>
        <p:nvSpPr>
          <p:cNvPr id="3" name="Google Shape;219;p31">
            <a:extLst>
              <a:ext uri="{FF2B5EF4-FFF2-40B4-BE49-F238E27FC236}">
                <a16:creationId xmlns:a16="http://schemas.microsoft.com/office/drawing/2014/main" id="{6F55553E-CECE-C51B-4C8F-600058598FE7}"/>
              </a:ext>
            </a:extLst>
          </p:cNvPr>
          <p:cNvSpPr txBox="1">
            <a:spLocks/>
          </p:cNvSpPr>
          <p:nvPr/>
        </p:nvSpPr>
        <p:spPr>
          <a:xfrm>
            <a:off x="5428901" y="3018400"/>
            <a:ext cx="2637966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2400" dirty="0"/>
              <a:t>Izgradnja</a:t>
            </a:r>
            <a:endParaRPr lang="bs-Latn-BA" sz="2400" dirty="0"/>
          </a:p>
        </p:txBody>
      </p:sp>
      <p:sp>
        <p:nvSpPr>
          <p:cNvPr id="4" name="Google Shape;218;p31">
            <a:extLst>
              <a:ext uri="{FF2B5EF4-FFF2-40B4-BE49-F238E27FC236}">
                <a16:creationId xmlns:a16="http://schemas.microsoft.com/office/drawing/2014/main" id="{8F135AC2-174C-2EAC-8B7F-43F4EC34ADF8}"/>
              </a:ext>
            </a:extLst>
          </p:cNvPr>
          <p:cNvSpPr txBox="1">
            <a:spLocks/>
          </p:cNvSpPr>
          <p:nvPr/>
        </p:nvSpPr>
        <p:spPr>
          <a:xfrm>
            <a:off x="5428901" y="1943869"/>
            <a:ext cx="4348200" cy="10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buSzPct val="105000"/>
              <a:buFont typeface="Arial" panose="020B0604020202020204" pitchFamily="34" charset="0"/>
              <a:buChar char="•"/>
            </a:pPr>
            <a:r>
              <a:rPr lang="en-US" sz="1600" dirty="0"/>
              <a:t>Baza znanja</a:t>
            </a:r>
          </a:p>
          <a:p>
            <a:pPr marL="285750" indent="-285750">
              <a:buSzPct val="105000"/>
              <a:buFont typeface="Arial" panose="020B0604020202020204" pitchFamily="34" charset="0"/>
              <a:buChar char="•"/>
            </a:pPr>
            <a:r>
              <a:rPr lang="en-US" sz="1600" dirty="0"/>
              <a:t>Radna memorija</a:t>
            </a:r>
          </a:p>
          <a:p>
            <a:pPr marL="285750" indent="-285750">
              <a:buSzPct val="105000"/>
              <a:buFont typeface="Arial" panose="020B0604020202020204" pitchFamily="34" charset="0"/>
              <a:buChar char="•"/>
            </a:pPr>
            <a:r>
              <a:rPr lang="en-US" sz="1600" dirty="0"/>
              <a:t>Mehanizam zaključivanja</a:t>
            </a:r>
            <a:endParaRPr lang="bs-Latn-BA" sz="1600" dirty="0"/>
          </a:p>
        </p:txBody>
      </p:sp>
      <p:sp>
        <p:nvSpPr>
          <p:cNvPr id="5" name="Google Shape;217;p31">
            <a:extLst>
              <a:ext uri="{FF2B5EF4-FFF2-40B4-BE49-F238E27FC236}">
                <a16:creationId xmlns:a16="http://schemas.microsoft.com/office/drawing/2014/main" id="{17F1B6EE-F5BD-1B2C-840D-61F21D596EE9}"/>
              </a:ext>
            </a:extLst>
          </p:cNvPr>
          <p:cNvSpPr txBox="1">
            <a:spLocks/>
          </p:cNvSpPr>
          <p:nvPr/>
        </p:nvSpPr>
        <p:spPr>
          <a:xfrm>
            <a:off x="5428901" y="3422725"/>
            <a:ext cx="43482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buSzPct val="105000"/>
              <a:buFont typeface="Arial" panose="020B0604020202020204" pitchFamily="34" charset="0"/>
              <a:buChar char="•"/>
            </a:pPr>
            <a:r>
              <a:rPr lang="en-US" sz="1600" dirty="0"/>
              <a:t>Vlastiti sistem</a:t>
            </a:r>
          </a:p>
          <a:p>
            <a:pPr marL="285750" indent="-285750">
              <a:buSzPct val="105000"/>
              <a:buFont typeface="Arial" panose="020B0604020202020204" pitchFamily="34" charset="0"/>
              <a:buChar char="•"/>
            </a:pPr>
            <a:r>
              <a:rPr lang="en-US" sz="1600" dirty="0"/>
              <a:t>Gotova ljuska</a:t>
            </a:r>
            <a:endParaRPr lang="bs-Latn-BA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189AB6-1907-ED18-B2D4-C28D62BD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DOCTUS</a:t>
            </a:r>
            <a:endParaRPr lang="bs-Latn-B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5344DC-30C6-8501-D72B-5BD2929F2AFB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bs-Latn-BA" dirty="0"/>
          </a:p>
        </p:txBody>
      </p:sp>
      <p:pic>
        <p:nvPicPr>
          <p:cNvPr id="9" name="Picture 8" descr="A close-up of a chess board&#10;&#10;Description automatically generated">
            <a:extLst>
              <a:ext uri="{FF2B5EF4-FFF2-40B4-BE49-F238E27FC236}">
                <a16:creationId xmlns:a16="http://schemas.microsoft.com/office/drawing/2014/main" id="{2D709329-67E0-2705-8494-399E9D15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07" y="418454"/>
            <a:ext cx="2954471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9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574D83-D9E2-E6C3-59D9-C1162B2F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PROJEKAT</a:t>
            </a:r>
            <a:endParaRPr lang="bs-Latn-B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8095A9-999C-9F08-4B29-67F539E9449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bs-Latn-BA" dirty="0"/>
          </a:p>
        </p:txBody>
      </p:sp>
      <p:pic>
        <p:nvPicPr>
          <p:cNvPr id="5" name="Google Shape;210;p30">
            <a:extLst>
              <a:ext uri="{FF2B5EF4-FFF2-40B4-BE49-F238E27FC236}">
                <a16:creationId xmlns:a16="http://schemas.microsoft.com/office/drawing/2014/main" id="{A68C9A1B-3947-53CE-9488-E879D05A7AD6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2">
            <a:alphaModFix/>
          </a:blip>
          <a:srcRect l="24056" r="24056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97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D7AE35-EBF3-7F38-9215-9AD5CDC7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Kriteriji i podkriteriji</a:t>
            </a:r>
            <a:endParaRPr lang="bs-Latn-B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3E57F9-AE8E-0758-EF1E-4F52F9693815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04</a:t>
            </a:r>
            <a:endParaRPr lang="bs-Latn-BA" dirty="0"/>
          </a:p>
        </p:txBody>
      </p:sp>
      <p:graphicFrame>
        <p:nvGraphicFramePr>
          <p:cNvPr id="12" name="Google Shape;402;p44">
            <a:extLst>
              <a:ext uri="{FF2B5EF4-FFF2-40B4-BE49-F238E27FC236}">
                <a16:creationId xmlns:a16="http://schemas.microsoft.com/office/drawing/2014/main" id="{2DB6C3DB-ACAB-56AB-1E20-FE42AD42F1EF}"/>
              </a:ext>
            </a:extLst>
          </p:cNvPr>
          <p:cNvGraphicFramePr>
            <a:graphicFrameLocks noGrp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3460513337"/>
              </p:ext>
            </p:extLst>
          </p:nvPr>
        </p:nvGraphicFramePr>
        <p:xfrm>
          <a:off x="712790" y="539752"/>
          <a:ext cx="3052966" cy="4256936"/>
        </p:xfrm>
        <a:graphic>
          <a:graphicData uri="http://schemas.openxmlformats.org/drawingml/2006/table">
            <a:tbl>
              <a:tblPr>
                <a:noFill/>
                <a:tableStyleId>{BC78C4A0-BC08-4CF1-84AE-CDB2676956FA}</a:tableStyleId>
              </a:tblPr>
              <a:tblGrid>
                <a:gridCol w="305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Atributi</a:t>
                      </a:r>
                      <a:endParaRPr sz="28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Ishod</a:t>
                      </a:r>
                      <a:r>
                        <a:rPr lang="en" sz="2000" b="1" baseline="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zahtjeva</a:t>
                      </a:r>
                      <a:endParaRPr sz="2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Način snadbijevanja</a:t>
                      </a:r>
                      <a:endParaRPr sz="2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Kategorija</a:t>
                      </a:r>
                      <a:r>
                        <a:rPr lang="en" sz="2000" b="1" baseline="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kupca</a:t>
                      </a:r>
                      <a:endParaRPr sz="2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Rezervno sandbijevanje</a:t>
                      </a:r>
                      <a:endParaRPr sz="2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Dokumentacija</a:t>
                      </a:r>
                      <a:endParaRPr sz="2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5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Saglasnosti</a:t>
                      </a:r>
                      <a:endParaRPr sz="2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5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Dozvole</a:t>
                      </a:r>
                      <a:endParaRPr sz="2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05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0F4A-7FA5-131F-199B-A4C0318B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ATRIBUTI U DOCTUS</a:t>
            </a:r>
            <a:endParaRPr lang="bs-Latn-BA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F1364D-23FE-5034-79C5-35EDD77D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67" y="1611630"/>
            <a:ext cx="7901465" cy="192024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016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49FD16-6F1E-6996-A97D-3B2A52F8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Unos slučajeva</a:t>
            </a:r>
            <a:endParaRPr lang="bs-Latn-B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EF34F5-7146-B4B3-A27F-1D87D50EA88E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05</a:t>
            </a:r>
            <a:endParaRPr lang="bs-Latn-BA" dirty="0"/>
          </a:p>
        </p:txBody>
      </p:sp>
      <p:pic>
        <p:nvPicPr>
          <p:cNvPr id="6" name="Google Shape;203;p29">
            <a:extLst>
              <a:ext uri="{FF2B5EF4-FFF2-40B4-BE49-F238E27FC236}">
                <a16:creationId xmlns:a16="http://schemas.microsoft.com/office/drawing/2014/main" id="{12B690AB-2B14-01F6-C294-45C745722BA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5152" r="54680"/>
          <a:stretch/>
        </p:blipFill>
        <p:spPr>
          <a:xfrm>
            <a:off x="782051" y="539498"/>
            <a:ext cx="2787000" cy="4064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724432"/>
      </p:ext>
    </p:extLst>
  </p:cSld>
  <p:clrMapOvr>
    <a:masterClrMapping/>
  </p:clrMapOvr>
</p:sld>
</file>

<file path=ppt/theme/theme1.xml><?xml version="1.0" encoding="utf-8"?>
<a:theme xmlns:a="http://schemas.openxmlformats.org/drawingml/2006/main" name="Solar Photovoltaic Plant Project Proposal by Slidesgo">
  <a:themeElements>
    <a:clrScheme name="Simple Light">
      <a:dk1>
        <a:srgbClr val="163B75"/>
      </a:dk1>
      <a:lt1>
        <a:srgbClr val="F1ECE6"/>
      </a:lt1>
      <a:dk2>
        <a:srgbClr val="A0695A"/>
      </a:dk2>
      <a:lt2>
        <a:srgbClr val="3F90ED"/>
      </a:lt2>
      <a:accent1>
        <a:srgbClr val="82B23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3B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191</Words>
  <Application>Microsoft Office PowerPoint</Application>
  <PresentationFormat>On-screen Show (16:9)</PresentationFormat>
  <Paragraphs>78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Open Sans</vt:lpstr>
      <vt:lpstr>Raleway</vt:lpstr>
      <vt:lpstr>Anaheim</vt:lpstr>
      <vt:lpstr>Nunito Light</vt:lpstr>
      <vt:lpstr>Arial</vt:lpstr>
      <vt:lpstr>Anton</vt:lpstr>
      <vt:lpstr>Solar Photovoltaic Plant Project Proposal by Slidesgo</vt:lpstr>
      <vt:lpstr>KRITERIJ ZA IZBOR ZADOVOLJAVAJUĆEG KUPCA ELEKTRIČNE ENERGIJE SOLARNE ELEKTRANE</vt:lpstr>
      <vt:lpstr>SADRŽAJ</vt:lpstr>
      <vt:lpstr>UVOD U EKSPERTNE SISTEME</vt:lpstr>
      <vt:lpstr>UVOD U EKSPERTNE SISTEME</vt:lpstr>
      <vt:lpstr>DOCTUS</vt:lpstr>
      <vt:lpstr>PROJEKAT</vt:lpstr>
      <vt:lpstr>Kriteriji i podkriteriji</vt:lpstr>
      <vt:lpstr>ATRIBUTI U DOCTUS</vt:lpstr>
      <vt:lpstr>Unos slučajeva</vt:lpstr>
      <vt:lpstr>UNOS SLUČAJEVA I KORIŠTENJE ZNANJA</vt:lpstr>
      <vt:lpstr>ODNOSI MEĐU ATRIBUTIMA</vt:lpstr>
      <vt:lpstr>DEFINISANJE ODNOSE MEĐU ATRIBUTIMA</vt:lpstr>
      <vt:lpstr>Novo znanje</vt:lpstr>
      <vt:lpstr>NOVO ZNANJE</vt:lpstr>
      <vt:lpstr>PUBLICIRANJE BAZE ZNANJA</vt:lpstr>
      <vt:lpstr>PUBLICIRANJE BAZE ZNANJA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KRITERIJ ZA IZBOR ZADOVOLJAVAJUĆEG KUPCA ELEKTRIČNE ENERGIJE SOLARNE ELEKTRANE</dc:title>
  <cp:lastModifiedBy>Nail Durmić</cp:lastModifiedBy>
  <cp:revision>5</cp:revision>
  <dcterms:modified xsi:type="dcterms:W3CDTF">2023-12-04T14:01:20Z</dcterms:modified>
</cp:coreProperties>
</file>