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82" r:id="rId3"/>
    <p:sldId id="324" r:id="rId4"/>
    <p:sldId id="285" r:id="rId5"/>
    <p:sldId id="1826" r:id="rId6"/>
    <p:sldId id="1829" r:id="rId7"/>
    <p:sldId id="1827" r:id="rId8"/>
    <p:sldId id="1828" r:id="rId9"/>
    <p:sldId id="1831" r:id="rId10"/>
    <p:sldId id="1832" r:id="rId11"/>
    <p:sldId id="1845" r:id="rId12"/>
    <p:sldId id="1837" r:id="rId13"/>
    <p:sldId id="1834" r:id="rId14"/>
    <p:sldId id="1839" r:id="rId15"/>
    <p:sldId id="1844" r:id="rId16"/>
    <p:sldId id="1841" r:id="rId17"/>
    <p:sldId id="1846" r:id="rId18"/>
    <p:sldId id="1847" r:id="rId19"/>
    <p:sldId id="182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17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4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6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fld id="{8A461E8C-4F0A-4AC2-804A-05A870B5D1FC}" type="datetimeFigureOut">
              <a:rPr lang="zh-CN" altLang="en-US" smtClean="0"/>
              <a:pPr/>
              <a:t>2021/1/23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fld id="{C0C69F0E-95A1-4E45-A673-D500219328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8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4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64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0160-8ECE-4DE1-ABA6-445D7DC8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E502A7-0CF7-47E1-8A4B-3CAC17F3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8A5B-4C78-44B3-9D34-CDADFC0D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EC13-9C52-4290-8DDF-9F1ADCE5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8733-7DDA-4284-8635-A01D95B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FD6C-1542-4F7A-AD7E-21A7563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A1953-5406-4C3B-AA78-4F6B0482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89BA4-9FAE-4A8E-98CA-99D1DCA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37108-3E77-43D0-A73B-615BA85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D1E73-95C5-4012-8EDA-D07E4639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C74FE-80EB-4C59-9487-8738DF32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455C-327B-418F-B8E8-444EA20A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CFEE3-1A20-4EB9-B6C2-CAE77331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9CF99-E3D4-4C00-BCEF-EB29F9C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8BF09-B94B-4B49-B68F-86B4CC12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6598-FBE4-4703-9729-CB5F80B2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5EF32-E7E0-4597-8DC5-AC4821A1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B7D09-5251-473F-9F67-F5BA647D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AF94-48A2-49AE-A4AA-F2FCA16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23F8B-6EE1-4BC1-A90F-3882798E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3EB5F-7357-4A84-BCF5-48DD68BD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587A5-0F3A-4F95-ACD5-0A5AF7C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80DBE-BCCB-415B-81DA-3FC7396C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99056-8042-4999-80B3-38F662B9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57AA2-7D87-4B44-BC47-61F9855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90576-B937-4D1D-A53F-195118E2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36443-B6FC-4DE5-BF41-4F190F147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74A3-483A-41D9-B6B3-9F341D4C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67D6-CD25-4009-B37C-6648C4B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F7389-E764-4A59-A22C-AE4F80D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02E6B-5EC6-4C4B-B969-1A98804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ECA7-8EAE-4FE0-9CAD-805B82B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9DFB1-9150-4909-B51E-C61767037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48634-EC68-453C-BE62-EB8F4955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CF8BC-58AD-4E2D-85AC-B6F050BD5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028DD-1F97-4DB8-A1DC-5061A6F5F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FB142-CE75-4230-BF3C-006381E1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03B73-2B5F-4602-954B-77F3BD1A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CBE01-C282-4A88-80CA-3772794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305185" y="14599507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6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511B-65E4-4112-A3D5-B29E436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D1F48D-DF2F-4009-98E0-5582DBE7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8DC34-E3D7-4010-B619-0EC2D77B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60CB2-8D5B-459B-8B22-57B65F7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5F721-3C1E-4CA0-99E4-32DD162E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A07FB-F599-4BAE-91EC-51A0DC1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95ECE-9EF5-40C3-A6EA-CBEBE03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1FFC-8D02-4923-9C2C-6DBCE23D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F87CB-BEBE-402F-BC61-8742F176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A7337-FA87-40F1-963C-2FAA5F42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F9FCF-0104-426A-A01C-CC88A77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59979-FE73-473C-AA3C-5810A50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7D81C-EA4C-4068-B282-932BE164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4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38A2-5554-4813-B356-F17710D2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43E19-5AC5-4A00-9AAE-E39CC561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EDA2B-EE15-4D7A-B0D5-82F65A02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89F40-CFC9-4440-B69F-CBB22907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8627D-F205-42F2-BF0E-D033157D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16F44-47F7-4955-819C-E3A4003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226"/>
            <a:ext cx="12183110" cy="66879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9AF6E2-E8C7-42B3-8780-2E4E7061DEBA}"/>
              </a:ext>
            </a:extLst>
          </p:cNvPr>
          <p:cNvSpPr/>
          <p:nvPr/>
        </p:nvSpPr>
        <p:spPr>
          <a:xfrm>
            <a:off x="0" y="0"/>
            <a:ext cx="12192000" cy="3354070"/>
          </a:xfrm>
          <a:prstGeom prst="rect">
            <a:avLst/>
          </a:prstGeom>
          <a:solidFill>
            <a:srgbClr val="44526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zh-CN" altLang="en-US" dirty="0">
              <a:cs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EE22D-4B3A-4DA0-9266-ED6E6072A6D4}"/>
              </a:ext>
            </a:extLst>
          </p:cNvPr>
          <p:cNvSpPr/>
          <p:nvPr/>
        </p:nvSpPr>
        <p:spPr>
          <a:xfrm>
            <a:off x="0" y="3354070"/>
            <a:ext cx="12192000" cy="335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19599E-BC84-439E-A1BC-A173723EA1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" t="-271" r="1233" b="2775"/>
          <a:stretch>
            <a:fillRect/>
          </a:stretch>
        </p:blipFill>
        <p:spPr>
          <a:xfrm>
            <a:off x="-7439" y="11198"/>
            <a:ext cx="1218311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1490662" y="1994712"/>
            <a:ext cx="9210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1F4E79"/>
                </a:solidFill>
                <a:effectLst>
                  <a:reflection blurRad="6350" stA="23000" endPos="60000" dist="60007" dir="5400000" sy="-100000" algn="bl" rotWithShape="0"/>
                </a:effectLst>
                <a:cs typeface="+mn-ea"/>
                <a:sym typeface="+mn-lt"/>
              </a:rPr>
              <a:t>2020</a:t>
            </a:r>
            <a:r>
              <a:rPr lang="zh-CN" altLang="en-US" sz="6000" b="1" dirty="0">
                <a:solidFill>
                  <a:srgbClr val="1F4E79"/>
                </a:solidFill>
                <a:effectLst>
                  <a:reflection blurRad="6350" stA="23000" endPos="60000" dist="60007" dir="5400000" sy="-100000" algn="bl" rotWithShape="0"/>
                </a:effectLst>
                <a:cs typeface="+mn-ea"/>
                <a:sym typeface="+mn-lt"/>
              </a:rPr>
              <a:t>年终总结暨新年计划</a:t>
            </a:r>
          </a:p>
        </p:txBody>
      </p:sp>
      <p:sp>
        <p:nvSpPr>
          <p:cNvPr id="3" name="PA-文本框 2"/>
          <p:cNvSpPr txBox="1"/>
          <p:nvPr>
            <p:custDataLst>
              <p:tags r:id="rId2"/>
            </p:custDataLst>
          </p:nvPr>
        </p:nvSpPr>
        <p:spPr>
          <a:xfrm>
            <a:off x="2871870" y="4100849"/>
            <a:ext cx="644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F4E79"/>
                </a:solidFill>
                <a:cs typeface="+mn-ea"/>
                <a:sym typeface="+mn-lt"/>
              </a:rPr>
              <a:t>汇报人：刘德鹏</a:t>
            </a:r>
            <a:r>
              <a:rPr lang="en-US" altLang="zh-CN" sz="2400" b="1" dirty="0">
                <a:solidFill>
                  <a:srgbClr val="1F4E79"/>
                </a:solidFill>
                <a:cs typeface="+mn-ea"/>
                <a:sym typeface="+mn-lt"/>
              </a:rPr>
              <a:t>          </a:t>
            </a:r>
            <a:r>
              <a:rPr lang="zh-CN" altLang="en-US" sz="2400" b="1" dirty="0">
                <a:solidFill>
                  <a:srgbClr val="1F4E79"/>
                </a:solidFill>
                <a:cs typeface="+mn-ea"/>
                <a:sym typeface="+mn-lt"/>
              </a:rPr>
              <a:t>部门：研究院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3657600" cy="369570"/>
            <a:chOff x="564" y="454"/>
            <a:chExt cx="576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21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个人成长与总结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不足之处</a:t>
              </a:r>
            </a:p>
          </p:txBody>
        </p:sp>
      </p:grpSp>
      <p:grpSp>
        <p:nvGrpSpPr>
          <p:cNvPr id="7" name="组合 25">
            <a:extLst>
              <a:ext uri="{FF2B5EF4-FFF2-40B4-BE49-F238E27FC236}">
                <a16:creationId xmlns:a16="http://schemas.microsoft.com/office/drawing/2014/main" id="{3CE26B4D-137E-47D3-838F-D65E3E870867}"/>
              </a:ext>
            </a:extLst>
          </p:cNvPr>
          <p:cNvGrpSpPr/>
          <p:nvPr/>
        </p:nvGrpSpPr>
        <p:grpSpPr>
          <a:xfrm>
            <a:off x="800179" y="1798381"/>
            <a:ext cx="2358085" cy="3874453"/>
            <a:chOff x="758381" y="2215674"/>
            <a:chExt cx="2358085" cy="3874453"/>
          </a:xfrm>
        </p:grpSpPr>
        <p:sp>
          <p:nvSpPr>
            <p:cNvPr id="8" name="iS1ide-Rectangle 5">
              <a:extLst>
                <a:ext uri="{FF2B5EF4-FFF2-40B4-BE49-F238E27FC236}">
                  <a16:creationId xmlns:a16="http://schemas.microsoft.com/office/drawing/2014/main" id="{18F7B809-8BDB-409A-B292-D60656D077CC}"/>
                </a:ext>
              </a:extLst>
            </p:cNvPr>
            <p:cNvSpPr/>
            <p:nvPr/>
          </p:nvSpPr>
          <p:spPr>
            <a:xfrm>
              <a:off x="758381" y="2215674"/>
              <a:ext cx="2358085" cy="2463271"/>
            </a:xfrm>
            <a:prstGeom prst="rect">
              <a:avLst/>
            </a:prstGeom>
            <a:solidFill>
              <a:srgbClr val="44526F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逻辑</a:t>
              </a:r>
            </a:p>
          </p:txBody>
        </p:sp>
        <p:sp>
          <p:nvSpPr>
            <p:cNvPr id="9" name="iS1ide-Freeform: Shape 8">
              <a:extLst>
                <a:ext uri="{FF2B5EF4-FFF2-40B4-BE49-F238E27FC236}">
                  <a16:creationId xmlns:a16="http://schemas.microsoft.com/office/drawing/2014/main" id="{65E0FEF5-A58A-4A8E-A8BF-1883C9950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912" y="2883835"/>
              <a:ext cx="595023" cy="596783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S1ide-TextBox 24">
              <a:extLst>
                <a:ext uri="{FF2B5EF4-FFF2-40B4-BE49-F238E27FC236}">
                  <a16:creationId xmlns:a16="http://schemas.microsoft.com/office/drawing/2014/main" id="{4C9EF642-71B4-4DEA-B9BB-D70179AA14FB}"/>
                </a:ext>
              </a:extLst>
            </p:cNvPr>
            <p:cNvSpPr txBox="1"/>
            <p:nvPr/>
          </p:nvSpPr>
          <p:spPr>
            <a:xfrm>
              <a:off x="900562" y="5041900"/>
              <a:ext cx="2073722" cy="529213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4526F"/>
                  </a:solidFill>
                  <a:cs typeface="+mn-ea"/>
                  <a:sym typeface="+mn-lt"/>
                </a:rPr>
                <a:t>逻辑</a:t>
              </a:r>
            </a:p>
          </p:txBody>
        </p:sp>
        <p:sp>
          <p:nvSpPr>
            <p:cNvPr id="11" name="iS1ide-Rectangle 30">
              <a:extLst>
                <a:ext uri="{FF2B5EF4-FFF2-40B4-BE49-F238E27FC236}">
                  <a16:creationId xmlns:a16="http://schemas.microsoft.com/office/drawing/2014/main" id="{2CBC46B3-ABB6-4FE9-9B26-E4F74C0A3A3F}"/>
                </a:ext>
              </a:extLst>
            </p:cNvPr>
            <p:cNvSpPr/>
            <p:nvPr/>
          </p:nvSpPr>
          <p:spPr>
            <a:xfrm>
              <a:off x="885456" y="5418713"/>
              <a:ext cx="2103935" cy="671414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对于部分逻辑还是有欠缺的地方</a:t>
              </a:r>
            </a:p>
          </p:txBody>
        </p:sp>
      </p:grpSp>
      <p:grpSp>
        <p:nvGrpSpPr>
          <p:cNvPr id="12" name="组合 24">
            <a:extLst>
              <a:ext uri="{FF2B5EF4-FFF2-40B4-BE49-F238E27FC236}">
                <a16:creationId xmlns:a16="http://schemas.microsoft.com/office/drawing/2014/main" id="{48FEC19B-8292-4387-914B-B0FB6DAF2ED0}"/>
              </a:ext>
            </a:extLst>
          </p:cNvPr>
          <p:cNvGrpSpPr/>
          <p:nvPr/>
        </p:nvGrpSpPr>
        <p:grpSpPr>
          <a:xfrm>
            <a:off x="3578565" y="1798381"/>
            <a:ext cx="2358085" cy="3874453"/>
            <a:chOff x="3539758" y="2215674"/>
            <a:chExt cx="2358085" cy="3874453"/>
          </a:xfrm>
        </p:grpSpPr>
        <p:sp>
          <p:nvSpPr>
            <p:cNvPr id="13" name="iS1ide-Rectangle 7">
              <a:extLst>
                <a:ext uri="{FF2B5EF4-FFF2-40B4-BE49-F238E27FC236}">
                  <a16:creationId xmlns:a16="http://schemas.microsoft.com/office/drawing/2014/main" id="{95FC867C-BC4E-4B6C-A221-3BCC068A9EEC}"/>
                </a:ext>
              </a:extLst>
            </p:cNvPr>
            <p:cNvSpPr/>
            <p:nvPr/>
          </p:nvSpPr>
          <p:spPr>
            <a:xfrm>
              <a:off x="3539758" y="2215674"/>
              <a:ext cx="2358085" cy="2463271"/>
            </a:xfrm>
            <a:prstGeom prst="rect">
              <a:avLst/>
            </a:prstGeom>
            <a:solidFill>
              <a:srgbClr val="44526F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框架</a:t>
              </a:r>
            </a:p>
          </p:txBody>
        </p:sp>
        <p:sp>
          <p:nvSpPr>
            <p:cNvPr id="14" name="iS1ide-Freeform: Shape 9">
              <a:extLst>
                <a:ext uri="{FF2B5EF4-FFF2-40B4-BE49-F238E27FC236}">
                  <a16:creationId xmlns:a16="http://schemas.microsoft.com/office/drawing/2014/main" id="{44B7C1F8-0ECB-44B3-B9D5-DE08ABC29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90" y="2883835"/>
              <a:ext cx="595220" cy="596981"/>
            </a:xfrm>
            <a:custGeom>
              <a:avLst/>
              <a:gdLst>
                <a:gd name="T0" fmla="*/ 186 w 186"/>
                <a:gd name="T1" fmla="*/ 55 h 186"/>
                <a:gd name="T2" fmla="*/ 131 w 186"/>
                <a:gd name="T3" fmla="*/ 0 h 186"/>
                <a:gd name="T4" fmla="*/ 93 w 186"/>
                <a:gd name="T5" fmla="*/ 15 h 186"/>
                <a:gd name="T6" fmla="*/ 55 w 186"/>
                <a:gd name="T7" fmla="*/ 0 h 186"/>
                <a:gd name="T8" fmla="*/ 0 w 186"/>
                <a:gd name="T9" fmla="*/ 55 h 186"/>
                <a:gd name="T10" fmla="*/ 0 w 186"/>
                <a:gd name="T11" fmla="*/ 61 h 186"/>
                <a:gd name="T12" fmla="*/ 93 w 186"/>
                <a:gd name="T13" fmla="*/ 186 h 186"/>
                <a:gd name="T14" fmla="*/ 185 w 186"/>
                <a:gd name="T15" fmla="*/ 61 h 186"/>
                <a:gd name="T16" fmla="*/ 186 w 186"/>
                <a:gd name="T17" fmla="*/ 55 h 186"/>
                <a:gd name="T18" fmla="*/ 177 w 186"/>
                <a:gd name="T19" fmla="*/ 60 h 186"/>
                <a:gd name="T20" fmla="*/ 93 w 186"/>
                <a:gd name="T21" fmla="*/ 177 h 186"/>
                <a:gd name="T22" fmla="*/ 9 w 186"/>
                <a:gd name="T23" fmla="*/ 60 h 186"/>
                <a:gd name="T24" fmla="*/ 8 w 186"/>
                <a:gd name="T25" fmla="*/ 55 h 186"/>
                <a:gd name="T26" fmla="*/ 55 w 186"/>
                <a:gd name="T27" fmla="*/ 9 h 186"/>
                <a:gd name="T28" fmla="*/ 87 w 186"/>
                <a:gd name="T29" fmla="*/ 22 h 186"/>
                <a:gd name="T30" fmla="*/ 91 w 186"/>
                <a:gd name="T31" fmla="*/ 25 h 186"/>
                <a:gd name="T32" fmla="*/ 76 w 186"/>
                <a:gd name="T33" fmla="*/ 59 h 186"/>
                <a:gd name="T34" fmla="*/ 97 w 186"/>
                <a:gd name="T35" fmla="*/ 84 h 186"/>
                <a:gd name="T36" fmla="*/ 80 w 186"/>
                <a:gd name="T37" fmla="*/ 122 h 186"/>
                <a:gd name="T38" fmla="*/ 93 w 186"/>
                <a:gd name="T39" fmla="*/ 144 h 186"/>
                <a:gd name="T40" fmla="*/ 90 w 186"/>
                <a:gd name="T41" fmla="*/ 122 h 186"/>
                <a:gd name="T42" fmla="*/ 106 w 186"/>
                <a:gd name="T43" fmla="*/ 82 h 186"/>
                <a:gd name="T44" fmla="*/ 86 w 186"/>
                <a:gd name="T45" fmla="*/ 58 h 186"/>
                <a:gd name="T46" fmla="*/ 104 w 186"/>
                <a:gd name="T47" fmla="*/ 17 h 186"/>
                <a:gd name="T48" fmla="*/ 131 w 186"/>
                <a:gd name="T49" fmla="*/ 9 h 186"/>
                <a:gd name="T50" fmla="*/ 177 w 186"/>
                <a:gd name="T51" fmla="*/ 55 h 186"/>
                <a:gd name="T52" fmla="*/ 177 w 186"/>
                <a:gd name="T53" fmla="*/ 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25"/>
                    <a:pt x="161" y="0"/>
                    <a:pt x="131" y="0"/>
                  </a:cubicBezTo>
                  <a:cubicBezTo>
                    <a:pt x="116" y="0"/>
                    <a:pt x="103" y="6"/>
                    <a:pt x="93" y="15"/>
                  </a:cubicBezTo>
                  <a:cubicBezTo>
                    <a:pt x="83" y="6"/>
                    <a:pt x="70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58"/>
                    <a:pt x="1" y="63"/>
                    <a:pt x="0" y="61"/>
                  </a:cubicBezTo>
                  <a:cubicBezTo>
                    <a:pt x="6" y="115"/>
                    <a:pt x="85" y="186"/>
                    <a:pt x="93" y="186"/>
                  </a:cubicBezTo>
                  <a:cubicBezTo>
                    <a:pt x="101" y="186"/>
                    <a:pt x="179" y="115"/>
                    <a:pt x="185" y="61"/>
                  </a:cubicBezTo>
                  <a:cubicBezTo>
                    <a:pt x="185" y="63"/>
                    <a:pt x="186" y="58"/>
                    <a:pt x="186" y="55"/>
                  </a:cubicBezTo>
                  <a:close/>
                  <a:moveTo>
                    <a:pt x="177" y="60"/>
                  </a:moveTo>
                  <a:cubicBezTo>
                    <a:pt x="172" y="105"/>
                    <a:pt x="109" y="167"/>
                    <a:pt x="93" y="177"/>
                  </a:cubicBezTo>
                  <a:cubicBezTo>
                    <a:pt x="77" y="167"/>
                    <a:pt x="14" y="105"/>
                    <a:pt x="9" y="60"/>
                  </a:cubicBezTo>
                  <a:cubicBezTo>
                    <a:pt x="9" y="60"/>
                    <a:pt x="8" y="58"/>
                    <a:pt x="8" y="55"/>
                  </a:cubicBezTo>
                  <a:cubicBezTo>
                    <a:pt x="8" y="29"/>
                    <a:pt x="29" y="9"/>
                    <a:pt x="55" y="9"/>
                  </a:cubicBezTo>
                  <a:cubicBezTo>
                    <a:pt x="67" y="9"/>
                    <a:pt x="78" y="13"/>
                    <a:pt x="87" y="22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12" y="12"/>
                    <a:pt x="121" y="9"/>
                    <a:pt x="131" y="9"/>
                  </a:cubicBezTo>
                  <a:cubicBezTo>
                    <a:pt x="156" y="9"/>
                    <a:pt x="177" y="29"/>
                    <a:pt x="177" y="55"/>
                  </a:cubicBezTo>
                  <a:cubicBezTo>
                    <a:pt x="177" y="58"/>
                    <a:pt x="177" y="60"/>
                    <a:pt x="177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S1ide-TextBox 32">
              <a:extLst>
                <a:ext uri="{FF2B5EF4-FFF2-40B4-BE49-F238E27FC236}">
                  <a16:creationId xmlns:a16="http://schemas.microsoft.com/office/drawing/2014/main" id="{F5AE4A84-A5B3-4960-ACD6-A6CC728B4853}"/>
                </a:ext>
              </a:extLst>
            </p:cNvPr>
            <p:cNvSpPr txBox="1"/>
            <p:nvPr/>
          </p:nvSpPr>
          <p:spPr>
            <a:xfrm>
              <a:off x="3681939" y="5041900"/>
              <a:ext cx="2073722" cy="529213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4526F"/>
                  </a:solidFill>
                  <a:cs typeface="+mn-ea"/>
                  <a:sym typeface="+mn-lt"/>
                </a:rPr>
                <a:t>框架</a:t>
              </a:r>
            </a:p>
          </p:txBody>
        </p:sp>
        <p:sp>
          <p:nvSpPr>
            <p:cNvPr id="16" name="iS1ide-Rectangle 33">
              <a:extLst>
                <a:ext uri="{FF2B5EF4-FFF2-40B4-BE49-F238E27FC236}">
                  <a16:creationId xmlns:a16="http://schemas.microsoft.com/office/drawing/2014/main" id="{E77D1CA4-A43F-4DFD-97CB-602EDB0CA822}"/>
                </a:ext>
              </a:extLst>
            </p:cNvPr>
            <p:cNvSpPr/>
            <p:nvPr/>
          </p:nvSpPr>
          <p:spPr>
            <a:xfrm>
              <a:off x="3666833" y="5418713"/>
              <a:ext cx="2103935" cy="671414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对框架的设计和理解不是很通透</a:t>
              </a:r>
            </a:p>
          </p:txBody>
        </p:sp>
      </p:grpSp>
      <p:grpSp>
        <p:nvGrpSpPr>
          <p:cNvPr id="17" name="组合 23">
            <a:extLst>
              <a:ext uri="{FF2B5EF4-FFF2-40B4-BE49-F238E27FC236}">
                <a16:creationId xmlns:a16="http://schemas.microsoft.com/office/drawing/2014/main" id="{89A85DDC-94B3-4594-B8BD-D27798D24B70}"/>
              </a:ext>
            </a:extLst>
          </p:cNvPr>
          <p:cNvGrpSpPr/>
          <p:nvPr/>
        </p:nvGrpSpPr>
        <p:grpSpPr>
          <a:xfrm>
            <a:off x="6356951" y="1798381"/>
            <a:ext cx="2358085" cy="3874453"/>
            <a:chOff x="6294159" y="2215674"/>
            <a:chExt cx="2358085" cy="3874453"/>
          </a:xfrm>
        </p:grpSpPr>
        <p:sp>
          <p:nvSpPr>
            <p:cNvPr id="18" name="iS1ide-Rectangle 6">
              <a:extLst>
                <a:ext uri="{FF2B5EF4-FFF2-40B4-BE49-F238E27FC236}">
                  <a16:creationId xmlns:a16="http://schemas.microsoft.com/office/drawing/2014/main" id="{DA69AB87-69DC-41E7-A2EE-CC7839129307}"/>
                </a:ext>
              </a:extLst>
            </p:cNvPr>
            <p:cNvSpPr/>
            <p:nvPr/>
          </p:nvSpPr>
          <p:spPr>
            <a:xfrm>
              <a:off x="6294159" y="2215674"/>
              <a:ext cx="2358085" cy="2463271"/>
            </a:xfrm>
            <a:prstGeom prst="rect">
              <a:avLst/>
            </a:prstGeom>
            <a:solidFill>
              <a:srgbClr val="44526F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编程语言</a:t>
              </a:r>
            </a:p>
          </p:txBody>
        </p:sp>
        <p:sp>
          <p:nvSpPr>
            <p:cNvPr id="19" name="iS1ide-Freeform: Shape 11">
              <a:extLst>
                <a:ext uri="{FF2B5EF4-FFF2-40B4-BE49-F238E27FC236}">
                  <a16:creationId xmlns:a16="http://schemas.microsoft.com/office/drawing/2014/main" id="{46175D5F-3C67-41F0-B27C-DB3322B9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547" y="2887355"/>
              <a:ext cx="609309" cy="593460"/>
            </a:xfrm>
            <a:custGeom>
              <a:avLst/>
              <a:gdLst>
                <a:gd name="T0" fmla="*/ 0 w 190"/>
                <a:gd name="T1" fmla="*/ 185 h 185"/>
                <a:gd name="T2" fmla="*/ 77 w 190"/>
                <a:gd name="T3" fmla="*/ 153 h 185"/>
                <a:gd name="T4" fmla="*/ 15 w 190"/>
                <a:gd name="T5" fmla="*/ 170 h 185"/>
                <a:gd name="T6" fmla="*/ 38 w 190"/>
                <a:gd name="T7" fmla="*/ 143 h 185"/>
                <a:gd name="T8" fmla="*/ 15 w 190"/>
                <a:gd name="T9" fmla="*/ 170 h 185"/>
                <a:gd name="T10" fmla="*/ 118 w 190"/>
                <a:gd name="T11" fmla="*/ 97 h 185"/>
                <a:gd name="T12" fmla="*/ 109 w 190"/>
                <a:gd name="T13" fmla="*/ 97 h 185"/>
                <a:gd name="T14" fmla="*/ 184 w 190"/>
                <a:gd name="T15" fmla="*/ 1 h 185"/>
                <a:gd name="T16" fmla="*/ 88 w 190"/>
                <a:gd name="T17" fmla="*/ 38 h 185"/>
                <a:gd name="T18" fmla="*/ 10 w 190"/>
                <a:gd name="T19" fmla="*/ 91 h 185"/>
                <a:gd name="T20" fmla="*/ 52 w 190"/>
                <a:gd name="T21" fmla="*/ 133 h 185"/>
                <a:gd name="T22" fmla="*/ 82 w 190"/>
                <a:gd name="T23" fmla="*/ 143 h 185"/>
                <a:gd name="T24" fmla="*/ 117 w 190"/>
                <a:gd name="T25" fmla="*/ 127 h 185"/>
                <a:gd name="T26" fmla="*/ 184 w 190"/>
                <a:gd name="T27" fmla="*/ 1 h 185"/>
                <a:gd name="T28" fmla="*/ 98 w 190"/>
                <a:gd name="T29" fmla="*/ 155 h 185"/>
                <a:gd name="T30" fmla="*/ 82 w 190"/>
                <a:gd name="T31" fmla="*/ 134 h 185"/>
                <a:gd name="T32" fmla="*/ 75 w 190"/>
                <a:gd name="T33" fmla="*/ 135 h 185"/>
                <a:gd name="T34" fmla="*/ 50 w 190"/>
                <a:gd name="T35" fmla="*/ 105 h 185"/>
                <a:gd name="T36" fmla="*/ 30 w 190"/>
                <a:gd name="T37" fmla="*/ 87 h 185"/>
                <a:gd name="T38" fmla="*/ 61 w 190"/>
                <a:gd name="T39" fmla="*/ 75 h 185"/>
                <a:gd name="T40" fmla="*/ 109 w 190"/>
                <a:gd name="T41" fmla="*/ 125 h 185"/>
                <a:gd name="T42" fmla="*/ 134 w 190"/>
                <a:gd name="T43" fmla="*/ 99 h 185"/>
                <a:gd name="T44" fmla="*/ 67 w 190"/>
                <a:gd name="T45" fmla="*/ 70 h 185"/>
                <a:gd name="T46" fmla="*/ 94 w 190"/>
                <a:gd name="T47" fmla="*/ 44 h 185"/>
                <a:gd name="T48" fmla="*/ 141 w 190"/>
                <a:gd name="T49" fmla="*/ 91 h 185"/>
                <a:gd name="T50" fmla="*/ 84 w 190"/>
                <a:gd name="T51" fmla="*/ 72 h 185"/>
                <a:gd name="T52" fmla="*/ 92 w 190"/>
                <a:gd name="T53" fmla="*/ 72 h 185"/>
                <a:gd name="T54" fmla="*/ 139 w 190"/>
                <a:gd name="T55" fmla="*/ 59 h 185"/>
                <a:gd name="T56" fmla="*/ 139 w 190"/>
                <a:gd name="T57" fmla="*/ 34 h 185"/>
                <a:gd name="T58" fmla="*/ 139 w 190"/>
                <a:gd name="T59" fmla="*/ 59 h 185"/>
                <a:gd name="T60" fmla="*/ 143 w 190"/>
                <a:gd name="T61" fmla="*/ 46 h 185"/>
                <a:gd name="T62" fmla="*/ 135 w 190"/>
                <a:gd name="T63" fmla="*/ 46 h 185"/>
                <a:gd name="T64" fmla="*/ 101 w 190"/>
                <a:gd name="T65" fmla="*/ 88 h 185"/>
                <a:gd name="T66" fmla="*/ 101 w 190"/>
                <a:gd name="T67" fmla="*/ 80 h 185"/>
                <a:gd name="T68" fmla="*/ 101 w 190"/>
                <a:gd name="T69" fmla="*/ 8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iS1ide-TextBox 35">
              <a:extLst>
                <a:ext uri="{FF2B5EF4-FFF2-40B4-BE49-F238E27FC236}">
                  <a16:creationId xmlns:a16="http://schemas.microsoft.com/office/drawing/2014/main" id="{CFDB0573-1F34-4989-8BB7-4F14C54052FA}"/>
                </a:ext>
              </a:extLst>
            </p:cNvPr>
            <p:cNvSpPr txBox="1"/>
            <p:nvPr/>
          </p:nvSpPr>
          <p:spPr>
            <a:xfrm>
              <a:off x="6436340" y="5041900"/>
              <a:ext cx="2073722" cy="529213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4526F"/>
                  </a:solidFill>
                  <a:cs typeface="+mn-ea"/>
                  <a:sym typeface="+mn-lt"/>
                </a:rPr>
                <a:t>编程语言</a:t>
              </a:r>
            </a:p>
          </p:txBody>
        </p:sp>
        <p:sp>
          <p:nvSpPr>
            <p:cNvPr id="21" name="iS1ide-Rectangle 36">
              <a:extLst>
                <a:ext uri="{FF2B5EF4-FFF2-40B4-BE49-F238E27FC236}">
                  <a16:creationId xmlns:a16="http://schemas.microsoft.com/office/drawing/2014/main" id="{155B11A6-2995-4C63-B619-34D55A7B4798}"/>
                </a:ext>
              </a:extLst>
            </p:cNvPr>
            <p:cNvSpPr/>
            <p:nvPr/>
          </p:nvSpPr>
          <p:spPr>
            <a:xfrm>
              <a:off x="6421234" y="5418713"/>
              <a:ext cx="2103935" cy="671414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C++</a:t>
              </a:r>
              <a:r>
                <a:rPr lang="zh-CN" altLang="en-US" sz="1100" dirty="0">
                  <a:cs typeface="+mn-ea"/>
                  <a:sym typeface="+mn-lt"/>
                </a:rPr>
                <a:t>的编写和阅读仍然存在障碍</a:t>
              </a:r>
            </a:p>
          </p:txBody>
        </p:sp>
      </p:grpSp>
      <p:grpSp>
        <p:nvGrpSpPr>
          <p:cNvPr id="26" name="组合 22">
            <a:extLst>
              <a:ext uri="{FF2B5EF4-FFF2-40B4-BE49-F238E27FC236}">
                <a16:creationId xmlns:a16="http://schemas.microsoft.com/office/drawing/2014/main" id="{CB851FD2-5100-43D4-8FAD-A3409F4EB14E}"/>
              </a:ext>
            </a:extLst>
          </p:cNvPr>
          <p:cNvGrpSpPr/>
          <p:nvPr/>
        </p:nvGrpSpPr>
        <p:grpSpPr>
          <a:xfrm>
            <a:off x="9135336" y="1798382"/>
            <a:ext cx="2358085" cy="3874452"/>
            <a:chOff x="9093538" y="2215675"/>
            <a:chExt cx="2358085" cy="3874452"/>
          </a:xfrm>
        </p:grpSpPr>
        <p:sp>
          <p:nvSpPr>
            <p:cNvPr id="27" name="iS1ide-Rectangle 4">
              <a:extLst>
                <a:ext uri="{FF2B5EF4-FFF2-40B4-BE49-F238E27FC236}">
                  <a16:creationId xmlns:a16="http://schemas.microsoft.com/office/drawing/2014/main" id="{C078C379-CB4B-493A-9B92-7A818B9FB16D}"/>
                </a:ext>
              </a:extLst>
            </p:cNvPr>
            <p:cNvSpPr/>
            <p:nvPr/>
          </p:nvSpPr>
          <p:spPr>
            <a:xfrm>
              <a:off x="9093538" y="2215675"/>
              <a:ext cx="2358085" cy="2463270"/>
            </a:xfrm>
            <a:prstGeom prst="rect">
              <a:avLst/>
            </a:prstGeom>
            <a:solidFill>
              <a:srgbClr val="44526F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沟通能力</a:t>
              </a:r>
            </a:p>
          </p:txBody>
        </p:sp>
        <p:sp>
          <p:nvSpPr>
            <p:cNvPr id="29" name="iS1ide-Freeform: Shape 10">
              <a:extLst>
                <a:ext uri="{FF2B5EF4-FFF2-40B4-BE49-F238E27FC236}">
                  <a16:creationId xmlns:a16="http://schemas.microsoft.com/office/drawing/2014/main" id="{30B9C209-F719-4AA7-9C24-95824E5A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090" y="2888920"/>
              <a:ext cx="596981" cy="591698"/>
            </a:xfrm>
            <a:custGeom>
              <a:avLst/>
              <a:gdLst>
                <a:gd name="T0" fmla="*/ 157 w 186"/>
                <a:gd name="T1" fmla="*/ 159 h 185"/>
                <a:gd name="T2" fmla="*/ 186 w 186"/>
                <a:gd name="T3" fmla="*/ 93 h 185"/>
                <a:gd name="T4" fmla="*/ 93 w 186"/>
                <a:gd name="T5" fmla="*/ 0 h 185"/>
                <a:gd name="T6" fmla="*/ 0 w 186"/>
                <a:gd name="T7" fmla="*/ 93 h 185"/>
                <a:gd name="T8" fmla="*/ 29 w 186"/>
                <a:gd name="T9" fmla="*/ 159 h 185"/>
                <a:gd name="T10" fmla="*/ 18 w 186"/>
                <a:gd name="T11" fmla="*/ 178 h 185"/>
                <a:gd name="T12" fmla="*/ 17 w 186"/>
                <a:gd name="T13" fmla="*/ 181 h 185"/>
                <a:gd name="T14" fmla="*/ 21 w 186"/>
                <a:gd name="T15" fmla="*/ 185 h 185"/>
                <a:gd name="T16" fmla="*/ 24 w 186"/>
                <a:gd name="T17" fmla="*/ 184 h 185"/>
                <a:gd name="T18" fmla="*/ 25 w 186"/>
                <a:gd name="T19" fmla="*/ 182 h 185"/>
                <a:gd name="T20" fmla="*/ 35 w 186"/>
                <a:gd name="T21" fmla="*/ 165 h 185"/>
                <a:gd name="T22" fmla="*/ 93 w 186"/>
                <a:gd name="T23" fmla="*/ 185 h 185"/>
                <a:gd name="T24" fmla="*/ 151 w 186"/>
                <a:gd name="T25" fmla="*/ 165 h 185"/>
                <a:gd name="T26" fmla="*/ 161 w 186"/>
                <a:gd name="T27" fmla="*/ 182 h 185"/>
                <a:gd name="T28" fmla="*/ 165 w 186"/>
                <a:gd name="T29" fmla="*/ 185 h 185"/>
                <a:gd name="T30" fmla="*/ 169 w 186"/>
                <a:gd name="T31" fmla="*/ 181 h 185"/>
                <a:gd name="T32" fmla="*/ 168 w 186"/>
                <a:gd name="T33" fmla="*/ 178 h 185"/>
                <a:gd name="T34" fmla="*/ 157 w 186"/>
                <a:gd name="T35" fmla="*/ 159 h 185"/>
                <a:gd name="T36" fmla="*/ 93 w 186"/>
                <a:gd name="T37" fmla="*/ 177 h 185"/>
                <a:gd name="T38" fmla="*/ 9 w 186"/>
                <a:gd name="T39" fmla="*/ 93 h 185"/>
                <a:gd name="T40" fmla="*/ 93 w 186"/>
                <a:gd name="T41" fmla="*/ 8 h 185"/>
                <a:gd name="T42" fmla="*/ 177 w 186"/>
                <a:gd name="T43" fmla="*/ 93 h 185"/>
                <a:gd name="T44" fmla="*/ 93 w 186"/>
                <a:gd name="T45" fmla="*/ 177 h 185"/>
                <a:gd name="T46" fmla="*/ 93 w 186"/>
                <a:gd name="T47" fmla="*/ 34 h 185"/>
                <a:gd name="T48" fmla="*/ 34 w 186"/>
                <a:gd name="T49" fmla="*/ 93 h 185"/>
                <a:gd name="T50" fmla="*/ 93 w 186"/>
                <a:gd name="T51" fmla="*/ 152 h 185"/>
                <a:gd name="T52" fmla="*/ 152 w 186"/>
                <a:gd name="T53" fmla="*/ 93 h 185"/>
                <a:gd name="T54" fmla="*/ 93 w 186"/>
                <a:gd name="T55" fmla="*/ 34 h 185"/>
                <a:gd name="T56" fmla="*/ 93 w 186"/>
                <a:gd name="T57" fmla="*/ 143 h 185"/>
                <a:gd name="T58" fmla="*/ 42 w 186"/>
                <a:gd name="T59" fmla="*/ 93 h 185"/>
                <a:gd name="T60" fmla="*/ 93 w 186"/>
                <a:gd name="T61" fmla="*/ 42 h 185"/>
                <a:gd name="T62" fmla="*/ 144 w 186"/>
                <a:gd name="T63" fmla="*/ 93 h 185"/>
                <a:gd name="T64" fmla="*/ 93 w 186"/>
                <a:gd name="T65" fmla="*/ 143 h 185"/>
                <a:gd name="T66" fmla="*/ 93 w 186"/>
                <a:gd name="T67" fmla="*/ 67 h 185"/>
                <a:gd name="T68" fmla="*/ 68 w 186"/>
                <a:gd name="T69" fmla="*/ 93 h 185"/>
                <a:gd name="T70" fmla="*/ 93 w 186"/>
                <a:gd name="T71" fmla="*/ 118 h 185"/>
                <a:gd name="T72" fmla="*/ 118 w 186"/>
                <a:gd name="T73" fmla="*/ 93 h 185"/>
                <a:gd name="T74" fmla="*/ 93 w 186"/>
                <a:gd name="T75" fmla="*/ 67 h 185"/>
                <a:gd name="T76" fmla="*/ 93 w 186"/>
                <a:gd name="T77" fmla="*/ 109 h 185"/>
                <a:gd name="T78" fmla="*/ 76 w 186"/>
                <a:gd name="T79" fmla="*/ 93 h 185"/>
                <a:gd name="T80" fmla="*/ 93 w 186"/>
                <a:gd name="T81" fmla="*/ 76 h 185"/>
                <a:gd name="T82" fmla="*/ 110 w 186"/>
                <a:gd name="T83" fmla="*/ 93 h 185"/>
                <a:gd name="T84" fmla="*/ 93 w 186"/>
                <a:gd name="T85" fmla="*/ 10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185">
                  <a:moveTo>
                    <a:pt x="157" y="159"/>
                  </a:moveTo>
                  <a:cubicBezTo>
                    <a:pt x="175" y="143"/>
                    <a:pt x="186" y="119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19"/>
                    <a:pt x="11" y="143"/>
                    <a:pt x="29" y="159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8" y="179"/>
                    <a:pt x="17" y="180"/>
                    <a:pt x="17" y="181"/>
                  </a:cubicBezTo>
                  <a:cubicBezTo>
                    <a:pt x="17" y="183"/>
                    <a:pt x="19" y="185"/>
                    <a:pt x="21" y="185"/>
                  </a:cubicBezTo>
                  <a:cubicBezTo>
                    <a:pt x="22" y="185"/>
                    <a:pt x="24" y="185"/>
                    <a:pt x="24" y="184"/>
                  </a:cubicBezTo>
                  <a:cubicBezTo>
                    <a:pt x="25" y="184"/>
                    <a:pt x="25" y="183"/>
                    <a:pt x="25" y="182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51" y="178"/>
                    <a:pt x="71" y="185"/>
                    <a:pt x="93" y="185"/>
                  </a:cubicBezTo>
                  <a:cubicBezTo>
                    <a:pt x="115" y="185"/>
                    <a:pt x="135" y="178"/>
                    <a:pt x="151" y="165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1" y="184"/>
                    <a:pt x="163" y="185"/>
                    <a:pt x="165" y="185"/>
                  </a:cubicBezTo>
                  <a:cubicBezTo>
                    <a:pt x="167" y="185"/>
                    <a:pt x="169" y="183"/>
                    <a:pt x="169" y="181"/>
                  </a:cubicBezTo>
                  <a:cubicBezTo>
                    <a:pt x="169" y="180"/>
                    <a:pt x="168" y="179"/>
                    <a:pt x="168" y="178"/>
                  </a:cubicBezTo>
                  <a:lnTo>
                    <a:pt x="157" y="159"/>
                  </a:ln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93" y="34"/>
                  </a:moveTo>
                  <a:cubicBezTo>
                    <a:pt x="60" y="34"/>
                    <a:pt x="34" y="60"/>
                    <a:pt x="34" y="93"/>
                  </a:cubicBezTo>
                  <a:cubicBezTo>
                    <a:pt x="34" y="125"/>
                    <a:pt x="60" y="152"/>
                    <a:pt x="93" y="152"/>
                  </a:cubicBezTo>
                  <a:cubicBezTo>
                    <a:pt x="126" y="152"/>
                    <a:pt x="152" y="125"/>
                    <a:pt x="152" y="93"/>
                  </a:cubicBezTo>
                  <a:cubicBezTo>
                    <a:pt x="152" y="60"/>
                    <a:pt x="126" y="34"/>
                    <a:pt x="93" y="34"/>
                  </a:cubicBezTo>
                  <a:close/>
                  <a:moveTo>
                    <a:pt x="93" y="143"/>
                  </a:moveTo>
                  <a:cubicBezTo>
                    <a:pt x="65" y="143"/>
                    <a:pt x="42" y="121"/>
                    <a:pt x="42" y="93"/>
                  </a:cubicBezTo>
                  <a:cubicBezTo>
                    <a:pt x="42" y="65"/>
                    <a:pt x="65" y="42"/>
                    <a:pt x="93" y="42"/>
                  </a:cubicBezTo>
                  <a:cubicBezTo>
                    <a:pt x="121" y="42"/>
                    <a:pt x="144" y="65"/>
                    <a:pt x="144" y="93"/>
                  </a:cubicBezTo>
                  <a:cubicBezTo>
                    <a:pt x="144" y="121"/>
                    <a:pt x="121" y="143"/>
                    <a:pt x="93" y="143"/>
                  </a:cubicBezTo>
                  <a:close/>
                  <a:moveTo>
                    <a:pt x="93" y="67"/>
                  </a:moveTo>
                  <a:cubicBezTo>
                    <a:pt x="79" y="67"/>
                    <a:pt x="68" y="79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79"/>
                    <a:pt x="107" y="67"/>
                    <a:pt x="93" y="67"/>
                  </a:cubicBezTo>
                  <a:close/>
                  <a:moveTo>
                    <a:pt x="93" y="109"/>
                  </a:moveTo>
                  <a:cubicBezTo>
                    <a:pt x="84" y="109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09"/>
                    <a:pt x="93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S1ide-TextBox 38">
              <a:extLst>
                <a:ext uri="{FF2B5EF4-FFF2-40B4-BE49-F238E27FC236}">
                  <a16:creationId xmlns:a16="http://schemas.microsoft.com/office/drawing/2014/main" id="{877E42BE-D142-404E-840F-8AA3FD2DAF75}"/>
                </a:ext>
              </a:extLst>
            </p:cNvPr>
            <p:cNvSpPr txBox="1"/>
            <p:nvPr/>
          </p:nvSpPr>
          <p:spPr>
            <a:xfrm>
              <a:off x="9235719" y="5041900"/>
              <a:ext cx="2073722" cy="529213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4526F"/>
                  </a:solidFill>
                  <a:cs typeface="+mn-ea"/>
                  <a:sym typeface="+mn-lt"/>
                </a:rPr>
                <a:t>沟通能力</a:t>
              </a:r>
            </a:p>
          </p:txBody>
        </p:sp>
        <p:sp>
          <p:nvSpPr>
            <p:cNvPr id="31" name="iS1ide-Rectangle 39">
              <a:extLst>
                <a:ext uri="{FF2B5EF4-FFF2-40B4-BE49-F238E27FC236}">
                  <a16:creationId xmlns:a16="http://schemas.microsoft.com/office/drawing/2014/main" id="{0F4F6BD5-3BCD-49CE-86B3-9458DF057A02}"/>
                </a:ext>
              </a:extLst>
            </p:cNvPr>
            <p:cNvSpPr/>
            <p:nvPr/>
          </p:nvSpPr>
          <p:spPr>
            <a:xfrm>
              <a:off x="9220613" y="5418713"/>
              <a:ext cx="2103935" cy="671414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和客户的沟通有时处理的不巧妙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854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4089400" cy="369570"/>
            <a:chOff x="564" y="454"/>
            <a:chExt cx="644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89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个人成长与总结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改进计划</a:t>
              </a:r>
            </a:p>
          </p:txBody>
        </p:sp>
      </p:grpSp>
      <p:sp>
        <p:nvSpPr>
          <p:cNvPr id="33" name="îṣļîḑé-文本框 19">
            <a:extLst>
              <a:ext uri="{FF2B5EF4-FFF2-40B4-BE49-F238E27FC236}">
                <a16:creationId xmlns:a16="http://schemas.microsoft.com/office/drawing/2014/main" id="{870B7C4E-FF4B-49B0-BE1E-B89F2CE26F47}"/>
              </a:ext>
            </a:extLst>
          </p:cNvPr>
          <p:cNvSpPr txBox="1"/>
          <p:nvPr/>
        </p:nvSpPr>
        <p:spPr>
          <a:xfrm>
            <a:off x="955041" y="1410590"/>
            <a:ext cx="776454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多写代码，遇到不会的主动学习，主动找解决方法，主动问同事。</a:t>
            </a:r>
          </a:p>
        </p:txBody>
      </p:sp>
    </p:spTree>
    <p:extLst>
      <p:ext uri="{BB962C8B-B14F-4D97-AF65-F5344CB8AC3E}">
        <p14:creationId xmlns:p14="http://schemas.microsoft.com/office/powerpoint/2010/main" val="1854190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5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122528" y="2717283"/>
            <a:ext cx="390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我眼中的维拓</a:t>
            </a:r>
          </a:p>
        </p:txBody>
      </p:sp>
      <p:sp>
        <p:nvSpPr>
          <p:cNvPr id="8" name="PA-文本框 12"/>
          <p:cNvSpPr txBox="1"/>
          <p:nvPr>
            <p:custDataLst>
              <p:tags r:id="rId4"/>
            </p:custDataLst>
          </p:nvPr>
        </p:nvSpPr>
        <p:spPr>
          <a:xfrm>
            <a:off x="4163438" y="3564224"/>
            <a:ext cx="3659762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我眼中的维拓、对公司的意见或建议</a:t>
            </a:r>
          </a:p>
        </p:txBody>
      </p:sp>
      <p:sp>
        <p:nvSpPr>
          <p:cNvPr id="14" name="PA-矩形 20"/>
          <p:cNvSpPr/>
          <p:nvPr>
            <p:custDataLst>
              <p:tags r:id="rId5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8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我眼中的维拓</a:t>
              </a:r>
            </a:p>
          </p:txBody>
        </p:sp>
      </p:grpSp>
      <p:grpSp>
        <p:nvGrpSpPr>
          <p:cNvPr id="7" name="4086cdaa-01db-4197-84fe-e9915ad9ba64">
            <a:extLst>
              <a:ext uri="{FF2B5EF4-FFF2-40B4-BE49-F238E27FC236}">
                <a16:creationId xmlns:a16="http://schemas.microsoft.com/office/drawing/2014/main" id="{19DB0A02-90F5-4687-83D7-7DC308620D51}"/>
              </a:ext>
            </a:extLst>
          </p:cNvPr>
          <p:cNvGrpSpPr>
            <a:grpSpLocks noChangeAspect="1"/>
          </p:cNvGrpSpPr>
          <p:nvPr/>
        </p:nvGrpSpPr>
        <p:grpSpPr>
          <a:xfrm>
            <a:off x="2195196" y="1845954"/>
            <a:ext cx="7538381" cy="3166092"/>
            <a:chOff x="1193800" y="2395338"/>
            <a:chExt cx="7538381" cy="3166092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58B2A26A-31D6-49B6-B7F7-A81C8A4D336D}"/>
                </a:ext>
              </a:extLst>
            </p:cNvPr>
            <p:cNvGrpSpPr/>
            <p:nvPr/>
          </p:nvGrpSpPr>
          <p:grpSpPr>
            <a:xfrm>
              <a:off x="1479551" y="2395338"/>
              <a:ext cx="6706192" cy="626646"/>
              <a:chOff x="839693" y="2861854"/>
              <a:chExt cx="7637618" cy="626646"/>
            </a:xfrm>
          </p:grpSpPr>
          <p:grpSp>
            <p:nvGrpSpPr>
              <p:cNvPr id="21" name="Group 9">
                <a:extLst>
                  <a:ext uri="{FF2B5EF4-FFF2-40B4-BE49-F238E27FC236}">
                    <a16:creationId xmlns:a16="http://schemas.microsoft.com/office/drawing/2014/main" id="{624BBB4F-D8D5-41DC-9F53-240A97E1815B}"/>
                  </a:ext>
                </a:extLst>
              </p:cNvPr>
              <p:cNvGrpSpPr/>
              <p:nvPr/>
            </p:nvGrpSpPr>
            <p:grpSpPr>
              <a:xfrm>
                <a:off x="3713913" y="2861854"/>
                <a:ext cx="2020976" cy="626646"/>
                <a:chOff x="5122026" y="826908"/>
                <a:chExt cx="2020976" cy="626646"/>
              </a:xfrm>
            </p:grpSpPr>
            <p:sp>
              <p:nvSpPr>
                <p:cNvPr id="36" name="îŝḷîḓé-TextBox 10">
                  <a:extLst>
                    <a:ext uri="{FF2B5EF4-FFF2-40B4-BE49-F238E27FC236}">
                      <a16:creationId xmlns:a16="http://schemas.microsoft.com/office/drawing/2014/main" id="{522B6D1F-CE23-4D66-A0F0-EF45C8C8A09B}"/>
                    </a:ext>
                  </a:extLst>
                </p:cNvPr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endParaRPr lang="zh-CN" alt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îŝḷîḓé-Rectangle 11">
                  <a:extLst>
                    <a:ext uri="{FF2B5EF4-FFF2-40B4-BE49-F238E27FC236}">
                      <a16:creationId xmlns:a16="http://schemas.microsoft.com/office/drawing/2014/main" id="{1C2828F2-EBFE-43E0-9032-D425982A7446}"/>
                    </a:ext>
                  </a:extLst>
                </p:cNvPr>
                <p:cNvSpPr/>
                <p:nvPr/>
              </p:nvSpPr>
              <p:spPr>
                <a:xfrm>
                  <a:off x="5122026" y="1026849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同事相处融洽</a:t>
                  </a:r>
                </a:p>
              </p:txBody>
            </p:sp>
          </p:grpSp>
          <p:grpSp>
            <p:nvGrpSpPr>
              <p:cNvPr id="26" name="Group 12">
                <a:extLst>
                  <a:ext uri="{FF2B5EF4-FFF2-40B4-BE49-F238E27FC236}">
                    <a16:creationId xmlns:a16="http://schemas.microsoft.com/office/drawing/2014/main" id="{05AFC2FD-10E7-4989-9729-59687162A58E}"/>
                  </a:ext>
                </a:extLst>
              </p:cNvPr>
              <p:cNvGrpSpPr/>
              <p:nvPr/>
            </p:nvGrpSpPr>
            <p:grpSpPr>
              <a:xfrm>
                <a:off x="6353798" y="2861854"/>
                <a:ext cx="2123513" cy="626646"/>
                <a:chOff x="5019488" y="826908"/>
                <a:chExt cx="2123513" cy="626646"/>
              </a:xfrm>
            </p:grpSpPr>
            <p:sp>
              <p:nvSpPr>
                <p:cNvPr id="34" name="îŝḷîḓé-TextBox 13">
                  <a:extLst>
                    <a:ext uri="{FF2B5EF4-FFF2-40B4-BE49-F238E27FC236}">
                      <a16:creationId xmlns:a16="http://schemas.microsoft.com/office/drawing/2014/main" id="{27179A89-E3EA-46D2-BFD3-54B8DCD92575}"/>
                    </a:ext>
                  </a:extLst>
                </p:cNvPr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endParaRPr lang="zh-CN" alt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îŝḷîḓé-Rectangle 14">
                  <a:extLst>
                    <a:ext uri="{FF2B5EF4-FFF2-40B4-BE49-F238E27FC236}">
                      <a16:creationId xmlns:a16="http://schemas.microsoft.com/office/drawing/2014/main" id="{38D91EF7-723B-423E-8518-9E66CE51D1C3}"/>
                    </a:ext>
                  </a:extLst>
                </p:cNvPr>
                <p:cNvSpPr/>
                <p:nvPr/>
              </p:nvSpPr>
              <p:spPr>
                <a:xfrm>
                  <a:off x="5019488" y="1033333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同事技术过硬</a:t>
                  </a:r>
                </a:p>
              </p:txBody>
            </p:sp>
          </p:grpSp>
          <p:grpSp>
            <p:nvGrpSpPr>
              <p:cNvPr id="29" name="Group 22">
                <a:extLst>
                  <a:ext uri="{FF2B5EF4-FFF2-40B4-BE49-F238E27FC236}">
                    <a16:creationId xmlns:a16="http://schemas.microsoft.com/office/drawing/2014/main" id="{7FBD8A98-17D7-4AE8-918A-6CC7A5BFCEA2}"/>
                  </a:ext>
                </a:extLst>
              </p:cNvPr>
              <p:cNvGrpSpPr/>
              <p:nvPr/>
            </p:nvGrpSpPr>
            <p:grpSpPr>
              <a:xfrm>
                <a:off x="839693" y="2861854"/>
                <a:ext cx="2255309" cy="626646"/>
                <a:chOff x="5122026" y="826908"/>
                <a:chExt cx="2255309" cy="626646"/>
              </a:xfrm>
            </p:grpSpPr>
            <p:sp>
              <p:nvSpPr>
                <p:cNvPr id="30" name="îŝḷîḓé-TextBox 24">
                  <a:extLst>
                    <a:ext uri="{FF2B5EF4-FFF2-40B4-BE49-F238E27FC236}">
                      <a16:creationId xmlns:a16="http://schemas.microsoft.com/office/drawing/2014/main" id="{355EFB29-F4C8-4DDA-9F73-FD7646EBC8D1}"/>
                    </a:ext>
                  </a:extLst>
                </p:cNvPr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endParaRPr lang="zh-CN" alt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iS1ide-Rectangle 28">
                  <a:extLst>
                    <a:ext uri="{FF2B5EF4-FFF2-40B4-BE49-F238E27FC236}">
                      <a16:creationId xmlns:a16="http://schemas.microsoft.com/office/drawing/2014/main" id="{E5A4A6AB-FD1A-4771-A4D7-A265A03520E6}"/>
                    </a:ext>
                  </a:extLst>
                </p:cNvPr>
                <p:cNvSpPr/>
                <p:nvPr/>
              </p:nvSpPr>
              <p:spPr>
                <a:xfrm>
                  <a:off x="5356359" y="995372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工作氛围轻松</a:t>
                  </a:r>
                </a:p>
              </p:txBody>
            </p:sp>
          </p:grpSp>
        </p:grpSp>
        <p:cxnSp>
          <p:nvCxnSpPr>
            <p:cNvPr id="9" name="iS1ide-Straight Connector 27">
              <a:extLst>
                <a:ext uri="{FF2B5EF4-FFF2-40B4-BE49-F238E27FC236}">
                  <a16:creationId xmlns:a16="http://schemas.microsoft.com/office/drawing/2014/main" id="{0BB2B252-1F2B-4054-8A88-3BC003EC691B}"/>
                </a:ext>
              </a:extLst>
            </p:cNvPr>
            <p:cNvCxnSpPr/>
            <p:nvPr/>
          </p:nvCxnSpPr>
          <p:spPr>
            <a:xfrm flipV="1">
              <a:off x="2672120" y="3140968"/>
              <a:ext cx="0" cy="842068"/>
            </a:xfrm>
            <a:prstGeom prst="line">
              <a:avLst/>
            </a:prstGeom>
            <a:ln w="12700">
              <a:solidFill>
                <a:srgbClr val="44526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1ide-Freeform: Shape 18">
              <a:extLst>
                <a:ext uri="{FF2B5EF4-FFF2-40B4-BE49-F238E27FC236}">
                  <a16:creationId xmlns:a16="http://schemas.microsoft.com/office/drawing/2014/main" id="{C814025F-89F7-4050-85F4-4E8108D836C4}"/>
                </a:ext>
              </a:extLst>
            </p:cNvPr>
            <p:cNvSpPr/>
            <p:nvPr/>
          </p:nvSpPr>
          <p:spPr>
            <a:xfrm flipV="1">
              <a:off x="1193800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44526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iS1ide-Freeform: Shape 19">
              <a:extLst>
                <a:ext uri="{FF2B5EF4-FFF2-40B4-BE49-F238E27FC236}">
                  <a16:creationId xmlns:a16="http://schemas.microsoft.com/office/drawing/2014/main" id="{F51F70A4-C02A-4EB7-8718-ED93915C05F7}"/>
                </a:ext>
              </a:extLst>
            </p:cNvPr>
            <p:cNvSpPr/>
            <p:nvPr/>
          </p:nvSpPr>
          <p:spPr>
            <a:xfrm flipV="1">
              <a:off x="3459819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44526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S1ide-Freeform: Shape 20">
              <a:extLst>
                <a:ext uri="{FF2B5EF4-FFF2-40B4-BE49-F238E27FC236}">
                  <a16:creationId xmlns:a16="http://schemas.microsoft.com/office/drawing/2014/main" id="{578386E9-6CB0-49C6-A041-E1747B578E00}"/>
                </a:ext>
              </a:extLst>
            </p:cNvPr>
            <p:cNvSpPr/>
            <p:nvPr/>
          </p:nvSpPr>
          <p:spPr>
            <a:xfrm flipV="1">
              <a:off x="5725836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44526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4" name="iS1ide-Straight Connector 23">
              <a:extLst>
                <a:ext uri="{FF2B5EF4-FFF2-40B4-BE49-F238E27FC236}">
                  <a16:creationId xmlns:a16="http://schemas.microsoft.com/office/drawing/2014/main" id="{46E28B76-AECD-4C28-8FD3-446156ADCA16}"/>
                </a:ext>
              </a:extLst>
            </p:cNvPr>
            <p:cNvCxnSpPr/>
            <p:nvPr/>
          </p:nvCxnSpPr>
          <p:spPr>
            <a:xfrm flipV="1">
              <a:off x="7183676" y="3140968"/>
              <a:ext cx="0" cy="842068"/>
            </a:xfrm>
            <a:prstGeom prst="line">
              <a:avLst/>
            </a:prstGeom>
            <a:ln w="12700">
              <a:solidFill>
                <a:srgbClr val="44526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iS1ide-Straight Connector 26">
              <a:extLst>
                <a:ext uri="{FF2B5EF4-FFF2-40B4-BE49-F238E27FC236}">
                  <a16:creationId xmlns:a16="http://schemas.microsoft.com/office/drawing/2014/main" id="{8BA26E75-7E70-4A5B-8BE3-CCE6523CD467}"/>
                </a:ext>
              </a:extLst>
            </p:cNvPr>
            <p:cNvCxnSpPr/>
            <p:nvPr/>
          </p:nvCxnSpPr>
          <p:spPr>
            <a:xfrm flipV="1">
              <a:off x="4993005" y="3140968"/>
              <a:ext cx="0" cy="842068"/>
            </a:xfrm>
            <a:prstGeom prst="line">
              <a:avLst/>
            </a:prstGeom>
            <a:ln w="12700">
              <a:solidFill>
                <a:srgbClr val="44526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1ide-Freeform: Shape 85">
              <a:extLst>
                <a:ext uri="{FF2B5EF4-FFF2-40B4-BE49-F238E27FC236}">
                  <a16:creationId xmlns:a16="http://schemas.microsoft.com/office/drawing/2014/main" id="{72E3AADE-45C7-42AF-8A02-35DB7F056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94" y="4522241"/>
              <a:ext cx="509753" cy="43077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S1ide-Freeform: Shape 86">
              <a:extLst>
                <a:ext uri="{FF2B5EF4-FFF2-40B4-BE49-F238E27FC236}">
                  <a16:creationId xmlns:a16="http://schemas.microsoft.com/office/drawing/2014/main" id="{8A607D0A-DE17-4DA2-8F9B-1EE46A3579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1876" y="4487110"/>
              <a:ext cx="592896" cy="501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S1ide-Freeform: Shape 87">
              <a:extLst>
                <a:ext uri="{FF2B5EF4-FFF2-40B4-BE49-F238E27FC236}">
                  <a16:creationId xmlns:a16="http://schemas.microsoft.com/office/drawing/2014/main" id="{4C8300AE-C5EB-4DBF-A785-28B281DFA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711" y="4498130"/>
              <a:ext cx="566817" cy="47900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854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对公司的意见或建议</a:t>
              </a:r>
            </a:p>
          </p:txBody>
        </p:sp>
      </p:grpSp>
      <p:grpSp>
        <p:nvGrpSpPr>
          <p:cNvPr id="7" name="08711b99-5076-42ab-8052-9c6e5b89f4ee">
            <a:extLst>
              <a:ext uri="{FF2B5EF4-FFF2-40B4-BE49-F238E27FC236}">
                <a16:creationId xmlns:a16="http://schemas.microsoft.com/office/drawing/2014/main" id="{43EC0B9D-23F2-427F-A96C-C8886C2BAEB6}"/>
              </a:ext>
            </a:extLst>
          </p:cNvPr>
          <p:cNvGrpSpPr>
            <a:grpSpLocks noChangeAspect="1"/>
          </p:cNvGrpSpPr>
          <p:nvPr/>
        </p:nvGrpSpPr>
        <p:grpSpPr>
          <a:xfrm>
            <a:off x="421301" y="1479193"/>
            <a:ext cx="10793648" cy="4518112"/>
            <a:chOff x="365148" y="1308654"/>
            <a:chExt cx="10793648" cy="4518112"/>
          </a:xfrm>
        </p:grpSpPr>
        <p:sp>
          <p:nvSpPr>
            <p:cNvPr id="8" name="iS1ide-Arc 12">
              <a:extLst>
                <a:ext uri="{FF2B5EF4-FFF2-40B4-BE49-F238E27FC236}">
                  <a16:creationId xmlns:a16="http://schemas.microsoft.com/office/drawing/2014/main" id="{7B19A821-4C28-4906-8C25-3F540D6C07A6}"/>
                </a:ext>
              </a:extLst>
            </p:cNvPr>
            <p:cNvSpPr/>
            <p:nvPr/>
          </p:nvSpPr>
          <p:spPr>
            <a:xfrm flipH="1" flipV="1">
              <a:off x="3975654" y="158607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Group 1">
              <a:extLst>
                <a:ext uri="{FF2B5EF4-FFF2-40B4-BE49-F238E27FC236}">
                  <a16:creationId xmlns:a16="http://schemas.microsoft.com/office/drawing/2014/main" id="{ADC9E2C2-25C5-454A-A62D-743B076C9D4C}"/>
                </a:ext>
              </a:extLst>
            </p:cNvPr>
            <p:cNvGrpSpPr/>
            <p:nvPr/>
          </p:nvGrpSpPr>
          <p:grpSpPr>
            <a:xfrm>
              <a:off x="365148" y="1308654"/>
              <a:ext cx="10793648" cy="4240693"/>
              <a:chOff x="365148" y="1586073"/>
              <a:chExt cx="10793648" cy="4240693"/>
            </a:xfrm>
          </p:grpSpPr>
          <p:sp>
            <p:nvSpPr>
              <p:cNvPr id="10" name="iS1ide-Oval 8">
                <a:extLst>
                  <a:ext uri="{FF2B5EF4-FFF2-40B4-BE49-F238E27FC236}">
                    <a16:creationId xmlns:a16="http://schemas.microsoft.com/office/drawing/2014/main" id="{DBC1E670-3507-49E7-807C-7A6D355BAC4A}"/>
                  </a:ext>
                </a:extLst>
              </p:cNvPr>
              <p:cNvSpPr/>
              <p:nvPr/>
            </p:nvSpPr>
            <p:spPr>
              <a:xfrm>
                <a:off x="4535521" y="2145942"/>
                <a:ext cx="3120960" cy="3120955"/>
              </a:xfrm>
              <a:prstGeom prst="ellipse">
                <a:avLst/>
              </a:prstGeom>
              <a:solidFill>
                <a:srgbClr val="44526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0" anchor="b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1" name="iS1ide-Oval 9">
                <a:extLst>
                  <a:ext uri="{FF2B5EF4-FFF2-40B4-BE49-F238E27FC236}">
                    <a16:creationId xmlns:a16="http://schemas.microsoft.com/office/drawing/2014/main" id="{628A709D-D39B-4721-AECE-2D667A3FD4D6}"/>
                  </a:ext>
                </a:extLst>
              </p:cNvPr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rgbClr val="44526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iS1ide-Oval 10">
                <a:extLst>
                  <a:ext uri="{FF2B5EF4-FFF2-40B4-BE49-F238E27FC236}">
                    <a16:creationId xmlns:a16="http://schemas.microsoft.com/office/drawing/2014/main" id="{5535710B-4AB9-4740-BCFB-56BEBFE584C2}"/>
                  </a:ext>
                </a:extLst>
              </p:cNvPr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rgbClr val="44526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iS1ide-Arc 11">
                <a:extLst>
                  <a:ext uri="{FF2B5EF4-FFF2-40B4-BE49-F238E27FC236}">
                    <a16:creationId xmlns:a16="http://schemas.microsoft.com/office/drawing/2014/main" id="{3ACFA4EE-F74E-43E4-82DA-6636912114EF}"/>
                  </a:ext>
                </a:extLst>
              </p:cNvPr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iS1ide-Freeform: Shape 15">
                <a:extLst>
                  <a:ext uri="{FF2B5EF4-FFF2-40B4-BE49-F238E27FC236}">
                    <a16:creationId xmlns:a16="http://schemas.microsoft.com/office/drawing/2014/main" id="{652DB46B-0057-4013-B2F6-F6475B919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iS1ide-Freeform: Shape 16">
                <a:extLst>
                  <a:ext uri="{FF2B5EF4-FFF2-40B4-BE49-F238E27FC236}">
                    <a16:creationId xmlns:a16="http://schemas.microsoft.com/office/drawing/2014/main" id="{6C848E96-7CC7-499E-9C2E-C9DABD749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iS1ide-TextBox 22">
                <a:extLst>
                  <a:ext uri="{FF2B5EF4-FFF2-40B4-BE49-F238E27FC236}">
                    <a16:creationId xmlns:a16="http://schemas.microsoft.com/office/drawing/2014/main" id="{D8B5A23C-D57C-4BAB-AA2A-AFCC1C1B9B5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20657" y="3404718"/>
                <a:ext cx="1538883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grpSp>
            <p:nvGrpSpPr>
              <p:cNvPr id="17" name="Group 24">
                <a:extLst>
                  <a:ext uri="{FF2B5EF4-FFF2-40B4-BE49-F238E27FC236}">
                    <a16:creationId xmlns:a16="http://schemas.microsoft.com/office/drawing/2014/main" id="{772D8EB4-792E-4009-9421-AA356377FD30}"/>
                  </a:ext>
                </a:extLst>
              </p:cNvPr>
              <p:cNvGrpSpPr/>
              <p:nvPr/>
            </p:nvGrpSpPr>
            <p:grpSpPr>
              <a:xfrm>
                <a:off x="365148" y="2045777"/>
                <a:ext cx="3491643" cy="2960058"/>
                <a:chOff x="8328246" y="1181682"/>
                <a:chExt cx="2614896" cy="2960058"/>
              </a:xfrm>
            </p:grpSpPr>
            <p:sp>
              <p:nvSpPr>
                <p:cNvPr id="27" name="iS1ide-TextBox 25">
                  <a:extLst>
                    <a:ext uri="{FF2B5EF4-FFF2-40B4-BE49-F238E27FC236}">
                      <a16:creationId xmlns:a16="http://schemas.microsoft.com/office/drawing/2014/main" id="{F39884E8-D1EA-4854-B2EA-23E687683CC2}"/>
                    </a:ext>
                  </a:extLst>
                </p:cNvPr>
                <p:cNvSpPr txBox="1"/>
                <p:nvPr/>
              </p:nvSpPr>
              <p:spPr>
                <a:xfrm>
                  <a:off x="8328247" y="3134749"/>
                  <a:ext cx="2198693" cy="837288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人员调动和分配要合理</a:t>
                  </a:r>
                </a:p>
              </p:txBody>
            </p:sp>
            <p:sp>
              <p:nvSpPr>
                <p:cNvPr id="29" name="iS1ide-TextBox 26">
                  <a:extLst>
                    <a:ext uri="{FF2B5EF4-FFF2-40B4-BE49-F238E27FC236}">
                      <a16:creationId xmlns:a16="http://schemas.microsoft.com/office/drawing/2014/main" id="{4D8D72D3-C41E-408A-86BD-49B21BAABB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28246" y="3522974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S1ide-TextBox 17">
                  <a:extLst>
                    <a:ext uri="{FF2B5EF4-FFF2-40B4-BE49-F238E27FC236}">
                      <a16:creationId xmlns:a16="http://schemas.microsoft.com/office/drawing/2014/main" id="{11B630AB-C199-4EA2-8D1C-B9F720E1FD3B}"/>
                    </a:ext>
                  </a:extLst>
                </p:cNvPr>
                <p:cNvSpPr txBox="1"/>
                <p:nvPr/>
              </p:nvSpPr>
              <p:spPr>
                <a:xfrm>
                  <a:off x="8744449" y="1181682"/>
                  <a:ext cx="2198693" cy="837289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r>
                    <a:rPr lang="en-US" altLang="zh-CN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       </a:t>
                  </a:r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代码更新要及时，</a:t>
                  </a:r>
                  <a:endParaRPr lang="en-US" altLang="zh-CN" sz="1600" b="1" dirty="0">
                    <a:solidFill>
                      <a:srgbClr val="44526F"/>
                    </a:solidFill>
                    <a:cs typeface="+mn-ea"/>
                    <a:sym typeface="+mn-lt"/>
                  </a:endParaRPr>
                </a:p>
                <a:p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保证自己写的部分是最新</a:t>
                  </a:r>
                  <a:endParaRPr lang="en-US" altLang="zh-CN" sz="1600" b="1" dirty="0">
                    <a:solidFill>
                      <a:srgbClr val="44526F"/>
                    </a:solidFill>
                    <a:cs typeface="+mn-ea"/>
                    <a:sym typeface="+mn-lt"/>
                  </a:endParaRPr>
                </a:p>
                <a:p>
                  <a:pPr algn="just"/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可执行的代码</a:t>
                  </a:r>
                </a:p>
              </p:txBody>
            </p:sp>
          </p:grpSp>
          <p:sp>
            <p:nvSpPr>
              <p:cNvPr id="21" name="iS1ide-TextBox 19">
                <a:extLst>
                  <a:ext uri="{FF2B5EF4-FFF2-40B4-BE49-F238E27FC236}">
                    <a16:creationId xmlns:a16="http://schemas.microsoft.com/office/drawing/2014/main" id="{890B7C4F-0021-4804-86DE-BFC8CA50A3E5}"/>
                  </a:ext>
                </a:extLst>
              </p:cNvPr>
              <p:cNvSpPr txBox="1"/>
              <p:nvPr/>
            </p:nvSpPr>
            <p:spPr>
              <a:xfrm>
                <a:off x="8776216" y="2702289"/>
                <a:ext cx="2382580" cy="83359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rgbClr val="44526F"/>
                    </a:solidFill>
                    <a:cs typeface="+mn-ea"/>
                    <a:sym typeface="+mn-lt"/>
                  </a:rPr>
                  <a:t>部门需要多人文关怀，</a:t>
                </a:r>
                <a:endParaRPr lang="en-US" altLang="zh-CN" sz="1600" b="1" dirty="0">
                  <a:solidFill>
                    <a:srgbClr val="44526F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600" b="1" dirty="0">
                    <a:solidFill>
                      <a:srgbClr val="44526F"/>
                    </a:solidFill>
                    <a:cs typeface="+mn-ea"/>
                    <a:sym typeface="+mn-lt"/>
                  </a:rPr>
                  <a:t>增加娱乐活动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118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5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122528" y="2717283"/>
            <a:ext cx="438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年工作计划</a:t>
            </a:r>
          </a:p>
        </p:txBody>
      </p:sp>
      <p:sp>
        <p:nvSpPr>
          <p:cNvPr id="8" name="PA-文本框 12"/>
          <p:cNvSpPr txBox="1"/>
          <p:nvPr>
            <p:custDataLst>
              <p:tags r:id="rId4"/>
            </p:custDataLst>
          </p:nvPr>
        </p:nvSpPr>
        <p:spPr>
          <a:xfrm>
            <a:off x="4163438" y="3564224"/>
            <a:ext cx="4586862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工作目标、工作计划、希望得到的帮助及支持</a:t>
            </a:r>
          </a:p>
        </p:txBody>
      </p:sp>
      <p:sp>
        <p:nvSpPr>
          <p:cNvPr id="14" name="PA-矩形 20"/>
          <p:cNvSpPr/>
          <p:nvPr>
            <p:custDataLst>
              <p:tags r:id="rId5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6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3934460" cy="369570"/>
            <a:chOff x="564" y="454"/>
            <a:chExt cx="6196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65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2021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年工作计划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工作目标</a:t>
              </a: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912728" y="2595697"/>
            <a:ext cx="10641398" cy="2288575"/>
            <a:chOff x="1050566" y="2772576"/>
            <a:chExt cx="10090868" cy="2170176"/>
          </a:xfrm>
          <a:solidFill>
            <a:srgbClr val="44526F"/>
          </a:solidFill>
        </p:grpSpPr>
        <p:sp>
          <p:nvSpPr>
            <p:cNvPr id="8" name="Block Arc 49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Block Arc 50"/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Block Arc 51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Block Arc 52"/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Block Arc 53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7"/>
          <p:cNvGrpSpPr/>
          <p:nvPr/>
        </p:nvGrpSpPr>
        <p:grpSpPr>
          <a:xfrm>
            <a:off x="7683609" y="3090833"/>
            <a:ext cx="1283466" cy="1283466"/>
            <a:chOff x="7471157" y="3242097"/>
            <a:chExt cx="1217066" cy="1217066"/>
          </a:xfrm>
        </p:grpSpPr>
        <p:sp>
          <p:nvSpPr>
            <p:cNvPr id="14" name="Oval 58"/>
            <p:cNvSpPr/>
            <p:nvPr/>
          </p:nvSpPr>
          <p:spPr>
            <a:xfrm>
              <a:off x="7471157" y="3242097"/>
              <a:ext cx="1217066" cy="1217066"/>
            </a:xfrm>
            <a:prstGeom prst="ellipse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60"/>
            <p:cNvSpPr>
              <a:spLocks noEditPoints="1"/>
            </p:cNvSpPr>
            <p:nvPr/>
          </p:nvSpPr>
          <p:spPr bwMode="auto">
            <a:xfrm>
              <a:off x="7885731" y="3639946"/>
              <a:ext cx="387918" cy="438717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9775524" y="3090833"/>
            <a:ext cx="1283466" cy="1283466"/>
            <a:chOff x="9454847" y="3242097"/>
            <a:chExt cx="1217066" cy="1217066"/>
          </a:xfrm>
        </p:grpSpPr>
        <p:sp>
          <p:nvSpPr>
            <p:cNvPr id="17" name="Oval 59"/>
            <p:cNvSpPr/>
            <p:nvPr/>
          </p:nvSpPr>
          <p:spPr>
            <a:xfrm>
              <a:off x="9454847" y="3242097"/>
              <a:ext cx="1217066" cy="1217066"/>
            </a:xfrm>
            <a:prstGeom prst="ellipse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61"/>
            <p:cNvSpPr>
              <a:spLocks noEditPoints="1"/>
            </p:cNvSpPr>
            <p:nvPr/>
          </p:nvSpPr>
          <p:spPr bwMode="auto">
            <a:xfrm>
              <a:off x="9854412" y="3611644"/>
              <a:ext cx="417935" cy="47797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5"/>
          <p:cNvGrpSpPr/>
          <p:nvPr/>
        </p:nvGrpSpPr>
        <p:grpSpPr>
          <a:xfrm>
            <a:off x="3499779" y="3090833"/>
            <a:ext cx="1283466" cy="1283466"/>
            <a:chOff x="3503777" y="3242097"/>
            <a:chExt cx="1217066" cy="1217066"/>
          </a:xfrm>
        </p:grpSpPr>
        <p:sp>
          <p:nvSpPr>
            <p:cNvPr id="20" name="Oval 56"/>
            <p:cNvSpPr/>
            <p:nvPr/>
          </p:nvSpPr>
          <p:spPr>
            <a:xfrm>
              <a:off x="3503777" y="3242097"/>
              <a:ext cx="1217066" cy="1217066"/>
            </a:xfrm>
            <a:prstGeom prst="ellipse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62"/>
            <p:cNvSpPr>
              <a:spLocks noEditPoints="1"/>
            </p:cNvSpPr>
            <p:nvPr/>
          </p:nvSpPr>
          <p:spPr bwMode="auto">
            <a:xfrm>
              <a:off x="3944905" y="3598612"/>
              <a:ext cx="334809" cy="52877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6"/>
          <p:cNvGrpSpPr/>
          <p:nvPr/>
        </p:nvGrpSpPr>
        <p:grpSpPr>
          <a:xfrm>
            <a:off x="5591694" y="3090833"/>
            <a:ext cx="1283466" cy="1283466"/>
            <a:chOff x="5487467" y="3242097"/>
            <a:chExt cx="1217066" cy="1217066"/>
          </a:xfrm>
        </p:grpSpPr>
        <p:sp>
          <p:nvSpPr>
            <p:cNvPr id="27" name="Oval 57"/>
            <p:cNvSpPr/>
            <p:nvPr/>
          </p:nvSpPr>
          <p:spPr>
            <a:xfrm>
              <a:off x="5487467" y="3242097"/>
              <a:ext cx="1217066" cy="1217066"/>
            </a:xfrm>
            <a:prstGeom prst="ellipse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63"/>
            <p:cNvSpPr>
              <a:spLocks noEditPoints="1"/>
            </p:cNvSpPr>
            <p:nvPr/>
          </p:nvSpPr>
          <p:spPr bwMode="auto">
            <a:xfrm>
              <a:off x="5862422" y="3626092"/>
              <a:ext cx="468733" cy="46642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4"/>
          <p:cNvGrpSpPr/>
          <p:nvPr/>
        </p:nvGrpSpPr>
        <p:grpSpPr>
          <a:xfrm>
            <a:off x="1407864" y="3090833"/>
            <a:ext cx="1283466" cy="1283466"/>
            <a:chOff x="1520087" y="3242097"/>
            <a:chExt cx="1217066" cy="1217066"/>
          </a:xfrm>
        </p:grpSpPr>
        <p:sp>
          <p:nvSpPr>
            <p:cNvPr id="31" name="Oval 55"/>
            <p:cNvSpPr/>
            <p:nvPr/>
          </p:nvSpPr>
          <p:spPr>
            <a:xfrm>
              <a:off x="1520087" y="3242097"/>
              <a:ext cx="1217066" cy="1217066"/>
            </a:xfrm>
            <a:prstGeom prst="ellipse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4"/>
            <p:cNvSpPr>
              <a:spLocks noEditPoints="1"/>
            </p:cNvSpPr>
            <p:nvPr/>
          </p:nvSpPr>
          <p:spPr bwMode="auto">
            <a:xfrm>
              <a:off x="1892065" y="3591229"/>
              <a:ext cx="460437" cy="536153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Group 68"/>
          <p:cNvGrpSpPr/>
          <p:nvPr/>
        </p:nvGrpSpPr>
        <p:grpSpPr>
          <a:xfrm>
            <a:off x="1964081" y="4505109"/>
            <a:ext cx="157669" cy="554104"/>
            <a:chOff x="8243431" y="1672074"/>
            <a:chExt cx="199000" cy="699358"/>
          </a:xfrm>
          <a:solidFill>
            <a:srgbClr val="44526F"/>
          </a:solidFill>
        </p:grpSpPr>
        <p:sp>
          <p:nvSpPr>
            <p:cNvPr id="34" name="Oval 65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Oval 66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Oval 67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69"/>
          <p:cNvGrpSpPr/>
          <p:nvPr/>
        </p:nvGrpSpPr>
        <p:grpSpPr>
          <a:xfrm>
            <a:off x="6154594" y="4505109"/>
            <a:ext cx="157669" cy="554104"/>
            <a:chOff x="8243431" y="1672074"/>
            <a:chExt cx="199000" cy="699358"/>
          </a:xfrm>
          <a:solidFill>
            <a:srgbClr val="44526F"/>
          </a:solidFill>
        </p:grpSpPr>
        <p:sp>
          <p:nvSpPr>
            <p:cNvPr id="38" name="Oval 70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Oval 71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Oval 72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Group 73"/>
          <p:cNvGrpSpPr/>
          <p:nvPr/>
        </p:nvGrpSpPr>
        <p:grpSpPr>
          <a:xfrm>
            <a:off x="10338422" y="4505109"/>
            <a:ext cx="157669" cy="554104"/>
            <a:chOff x="8243431" y="1672074"/>
            <a:chExt cx="199000" cy="699358"/>
          </a:xfrm>
          <a:solidFill>
            <a:srgbClr val="44526F"/>
          </a:solidFill>
        </p:grpSpPr>
        <p:sp>
          <p:nvSpPr>
            <p:cNvPr id="42" name="Oval 74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Oval 75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Oval 76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77"/>
          <p:cNvGrpSpPr/>
          <p:nvPr/>
        </p:nvGrpSpPr>
        <p:grpSpPr>
          <a:xfrm>
            <a:off x="4062678" y="2405919"/>
            <a:ext cx="157669" cy="554104"/>
            <a:chOff x="8243431" y="1672074"/>
            <a:chExt cx="199000" cy="699358"/>
          </a:xfrm>
          <a:solidFill>
            <a:srgbClr val="44526F"/>
          </a:solidFill>
        </p:grpSpPr>
        <p:sp>
          <p:nvSpPr>
            <p:cNvPr id="46" name="Oval 78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Oval 79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Oval 80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Group 81"/>
          <p:cNvGrpSpPr/>
          <p:nvPr/>
        </p:nvGrpSpPr>
        <p:grpSpPr>
          <a:xfrm>
            <a:off x="8246508" y="2405919"/>
            <a:ext cx="157669" cy="554104"/>
            <a:chOff x="8243431" y="1672074"/>
            <a:chExt cx="199000" cy="699358"/>
          </a:xfrm>
          <a:solidFill>
            <a:srgbClr val="44526F"/>
          </a:solidFill>
        </p:grpSpPr>
        <p:sp>
          <p:nvSpPr>
            <p:cNvPr id="50" name="Oval 82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Oval 83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Oval 84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85"/>
          <p:cNvSpPr/>
          <p:nvPr/>
        </p:nvSpPr>
        <p:spPr>
          <a:xfrm>
            <a:off x="1448647" y="5311611"/>
            <a:ext cx="26928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编程 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Rectangle 86"/>
          <p:cNvSpPr/>
          <p:nvPr/>
        </p:nvSpPr>
        <p:spPr>
          <a:xfrm>
            <a:off x="9775524" y="5260205"/>
            <a:ext cx="26928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的知识结构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Rectangle 87"/>
          <p:cNvSpPr/>
          <p:nvPr/>
        </p:nvSpPr>
        <p:spPr>
          <a:xfrm>
            <a:off x="5591694" y="5282159"/>
            <a:ext cx="26928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进一步学习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python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Rectangle 88"/>
          <p:cNvSpPr/>
          <p:nvPr/>
        </p:nvSpPr>
        <p:spPr>
          <a:xfrm>
            <a:off x="7620642" y="1852227"/>
            <a:ext cx="26928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的知识结构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Rectangle 89"/>
          <p:cNvSpPr/>
          <p:nvPr/>
        </p:nvSpPr>
        <p:spPr>
          <a:xfrm>
            <a:off x="3411570" y="1895946"/>
            <a:ext cx="26928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学习中望二次开发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118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  <p:bldP spid="55" grpId="0"/>
          <p:bldP spid="56" grpId="0"/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  <p:bldP spid="55" grpId="0"/>
          <p:bldP spid="56" grpId="0"/>
          <p:bldP spid="57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4089400" cy="369570"/>
            <a:chOff x="564" y="454"/>
            <a:chExt cx="644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89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2021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年工作计划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工作计划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427DF8-F751-4001-9381-172701BA3B9A}"/>
              </a:ext>
            </a:extLst>
          </p:cNvPr>
          <p:cNvSpPr txBox="1"/>
          <p:nvPr/>
        </p:nvSpPr>
        <p:spPr>
          <a:xfrm>
            <a:off x="1099038" y="1377687"/>
            <a:ext cx="944293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目前阶段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方面还是有所欠缺，需要学习更多关于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的知识，考虑到中望以后的发展，也需要学习更多关于中望的开发。</a:t>
            </a:r>
          </a:p>
        </p:txBody>
      </p:sp>
    </p:spTree>
    <p:extLst>
      <p:ext uri="{BB962C8B-B14F-4D97-AF65-F5344CB8AC3E}">
        <p14:creationId xmlns:p14="http://schemas.microsoft.com/office/powerpoint/2010/main" val="2717809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希望得到的帮助及支持</a:t>
              </a:r>
            </a:p>
          </p:txBody>
        </p:sp>
      </p:grpSp>
      <p:grpSp>
        <p:nvGrpSpPr>
          <p:cNvPr id="7" name="08711b99-5076-42ab-8052-9c6e5b89f4ee">
            <a:extLst>
              <a:ext uri="{FF2B5EF4-FFF2-40B4-BE49-F238E27FC236}">
                <a16:creationId xmlns:a16="http://schemas.microsoft.com/office/drawing/2014/main" id="{43EC0B9D-23F2-427F-A96C-C8886C2BAEB6}"/>
              </a:ext>
            </a:extLst>
          </p:cNvPr>
          <p:cNvGrpSpPr>
            <a:grpSpLocks noChangeAspect="1"/>
          </p:cNvGrpSpPr>
          <p:nvPr/>
        </p:nvGrpSpPr>
        <p:grpSpPr>
          <a:xfrm>
            <a:off x="421302" y="1479193"/>
            <a:ext cx="11349397" cy="4518112"/>
            <a:chOff x="365149" y="1308654"/>
            <a:chExt cx="11349397" cy="4518112"/>
          </a:xfrm>
        </p:grpSpPr>
        <p:sp>
          <p:nvSpPr>
            <p:cNvPr id="8" name="iS1ide-Arc 12">
              <a:extLst>
                <a:ext uri="{FF2B5EF4-FFF2-40B4-BE49-F238E27FC236}">
                  <a16:creationId xmlns:a16="http://schemas.microsoft.com/office/drawing/2014/main" id="{7B19A821-4C28-4906-8C25-3F540D6C07A6}"/>
                </a:ext>
              </a:extLst>
            </p:cNvPr>
            <p:cNvSpPr/>
            <p:nvPr/>
          </p:nvSpPr>
          <p:spPr>
            <a:xfrm flipH="1" flipV="1">
              <a:off x="3975654" y="158607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Group 1">
              <a:extLst>
                <a:ext uri="{FF2B5EF4-FFF2-40B4-BE49-F238E27FC236}">
                  <a16:creationId xmlns:a16="http://schemas.microsoft.com/office/drawing/2014/main" id="{ADC9E2C2-25C5-454A-A62D-743B076C9D4C}"/>
                </a:ext>
              </a:extLst>
            </p:cNvPr>
            <p:cNvGrpSpPr/>
            <p:nvPr/>
          </p:nvGrpSpPr>
          <p:grpSpPr>
            <a:xfrm>
              <a:off x="365149" y="1308654"/>
              <a:ext cx="11349397" cy="4240693"/>
              <a:chOff x="365149" y="1586073"/>
              <a:chExt cx="11349397" cy="4240693"/>
            </a:xfrm>
          </p:grpSpPr>
          <p:sp>
            <p:nvSpPr>
              <p:cNvPr id="10" name="iS1ide-Oval 8">
                <a:extLst>
                  <a:ext uri="{FF2B5EF4-FFF2-40B4-BE49-F238E27FC236}">
                    <a16:creationId xmlns:a16="http://schemas.microsoft.com/office/drawing/2014/main" id="{DBC1E670-3507-49E7-807C-7A6D355BAC4A}"/>
                  </a:ext>
                </a:extLst>
              </p:cNvPr>
              <p:cNvSpPr/>
              <p:nvPr/>
            </p:nvSpPr>
            <p:spPr>
              <a:xfrm>
                <a:off x="4535521" y="2145942"/>
                <a:ext cx="3120960" cy="3120955"/>
              </a:xfrm>
              <a:prstGeom prst="ellipse">
                <a:avLst/>
              </a:prstGeom>
              <a:solidFill>
                <a:srgbClr val="44526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0" anchor="b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1" name="iS1ide-Oval 9">
                <a:extLst>
                  <a:ext uri="{FF2B5EF4-FFF2-40B4-BE49-F238E27FC236}">
                    <a16:creationId xmlns:a16="http://schemas.microsoft.com/office/drawing/2014/main" id="{628A709D-D39B-4721-AECE-2D667A3FD4D6}"/>
                  </a:ext>
                </a:extLst>
              </p:cNvPr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rgbClr val="44526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iS1ide-Oval 10">
                <a:extLst>
                  <a:ext uri="{FF2B5EF4-FFF2-40B4-BE49-F238E27FC236}">
                    <a16:creationId xmlns:a16="http://schemas.microsoft.com/office/drawing/2014/main" id="{5535710B-4AB9-4740-BCFB-56BEBFE584C2}"/>
                  </a:ext>
                </a:extLst>
              </p:cNvPr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rgbClr val="44526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iS1ide-Arc 11">
                <a:extLst>
                  <a:ext uri="{FF2B5EF4-FFF2-40B4-BE49-F238E27FC236}">
                    <a16:creationId xmlns:a16="http://schemas.microsoft.com/office/drawing/2014/main" id="{3ACFA4EE-F74E-43E4-82DA-6636912114EF}"/>
                  </a:ext>
                </a:extLst>
              </p:cNvPr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iS1ide-Freeform: Shape 15">
                <a:extLst>
                  <a:ext uri="{FF2B5EF4-FFF2-40B4-BE49-F238E27FC236}">
                    <a16:creationId xmlns:a16="http://schemas.microsoft.com/office/drawing/2014/main" id="{652DB46B-0057-4013-B2F6-F6475B919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iS1ide-Freeform: Shape 16">
                <a:extLst>
                  <a:ext uri="{FF2B5EF4-FFF2-40B4-BE49-F238E27FC236}">
                    <a16:creationId xmlns:a16="http://schemas.microsoft.com/office/drawing/2014/main" id="{6C848E96-7CC7-499E-9C2E-C9DABD749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iS1ide-TextBox 22">
                <a:extLst>
                  <a:ext uri="{FF2B5EF4-FFF2-40B4-BE49-F238E27FC236}">
                    <a16:creationId xmlns:a16="http://schemas.microsoft.com/office/drawing/2014/main" id="{D8B5A23C-D57C-4BAB-AA2A-AFCC1C1B9B5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20657" y="3404718"/>
                <a:ext cx="1538883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grpSp>
            <p:nvGrpSpPr>
              <p:cNvPr id="17" name="Group 24">
                <a:extLst>
                  <a:ext uri="{FF2B5EF4-FFF2-40B4-BE49-F238E27FC236}">
                    <a16:creationId xmlns:a16="http://schemas.microsoft.com/office/drawing/2014/main" id="{772D8EB4-792E-4009-9421-AA356377FD30}"/>
                  </a:ext>
                </a:extLst>
              </p:cNvPr>
              <p:cNvGrpSpPr/>
              <p:nvPr/>
            </p:nvGrpSpPr>
            <p:grpSpPr>
              <a:xfrm>
                <a:off x="365149" y="2531716"/>
                <a:ext cx="2935893" cy="2474119"/>
                <a:chOff x="8328246" y="1667621"/>
                <a:chExt cx="2198694" cy="2474119"/>
              </a:xfrm>
            </p:grpSpPr>
            <p:sp>
              <p:nvSpPr>
                <p:cNvPr id="27" name="iS1ide-TextBox 25">
                  <a:extLst>
                    <a:ext uri="{FF2B5EF4-FFF2-40B4-BE49-F238E27FC236}">
                      <a16:creationId xmlns:a16="http://schemas.microsoft.com/office/drawing/2014/main" id="{F39884E8-D1EA-4854-B2EA-23E687683CC2}"/>
                    </a:ext>
                  </a:extLst>
                </p:cNvPr>
                <p:cNvSpPr txBox="1"/>
                <p:nvPr/>
              </p:nvSpPr>
              <p:spPr>
                <a:xfrm>
                  <a:off x="8328247" y="3134749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提高工资水平</a:t>
                  </a:r>
                </a:p>
              </p:txBody>
            </p:sp>
            <p:sp>
              <p:nvSpPr>
                <p:cNvPr id="29" name="iS1ide-TextBox 26">
                  <a:extLst>
                    <a:ext uri="{FF2B5EF4-FFF2-40B4-BE49-F238E27FC236}">
                      <a16:creationId xmlns:a16="http://schemas.microsoft.com/office/drawing/2014/main" id="{4D8D72D3-C41E-408A-86BD-49B21BAABB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28246" y="3522974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S1ide-TextBox 17">
                  <a:extLst>
                    <a:ext uri="{FF2B5EF4-FFF2-40B4-BE49-F238E27FC236}">
                      <a16:creationId xmlns:a16="http://schemas.microsoft.com/office/drawing/2014/main" id="{11B630AB-C199-4EA2-8D1C-B9F720E1FD3B}"/>
                    </a:ext>
                  </a:extLst>
                </p:cNvPr>
                <p:cNvSpPr txBox="1"/>
                <p:nvPr/>
              </p:nvSpPr>
              <p:spPr>
                <a:xfrm>
                  <a:off x="8328247" y="1667621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知识储备</a:t>
                  </a:r>
                </a:p>
              </p:txBody>
            </p:sp>
            <p:sp>
              <p:nvSpPr>
                <p:cNvPr id="31" name="iS1ide-TextBox 18">
                  <a:extLst>
                    <a:ext uri="{FF2B5EF4-FFF2-40B4-BE49-F238E27FC236}">
                      <a16:creationId xmlns:a16="http://schemas.microsoft.com/office/drawing/2014/main" id="{F5E32976-CF34-4DB7-BC93-466120BBC8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28246" y="2055845"/>
                  <a:ext cx="2147382" cy="949535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chemeClr val="dk1">
                          <a:lumMod val="100000"/>
                        </a:schemeClr>
                      </a:solidFill>
                      <a:cs typeface="+mn-ea"/>
                      <a:sym typeface="+mn-lt"/>
                    </a:rPr>
                    <a:t>希望公司能多提供一点关于技术和行业的书籍</a:t>
                  </a:r>
                </a:p>
              </p:txBody>
            </p:sp>
          </p:grpSp>
          <p:grpSp>
            <p:nvGrpSpPr>
              <p:cNvPr id="18" name="Group 27">
                <a:extLst>
                  <a:ext uri="{FF2B5EF4-FFF2-40B4-BE49-F238E27FC236}">
                    <a16:creationId xmlns:a16="http://schemas.microsoft.com/office/drawing/2014/main" id="{AB7CAE73-3405-4845-BF28-06255F90F7D5}"/>
                  </a:ext>
                </a:extLst>
              </p:cNvPr>
              <p:cNvGrpSpPr/>
              <p:nvPr/>
            </p:nvGrpSpPr>
            <p:grpSpPr>
              <a:xfrm>
                <a:off x="8322139" y="2543590"/>
                <a:ext cx="3392407" cy="1015016"/>
                <a:chOff x="754965" y="1906167"/>
                <a:chExt cx="2641626" cy="1015016"/>
              </a:xfrm>
            </p:grpSpPr>
            <p:sp>
              <p:nvSpPr>
                <p:cNvPr id="21" name="iS1ide-TextBox 19">
                  <a:extLst>
                    <a:ext uri="{FF2B5EF4-FFF2-40B4-BE49-F238E27FC236}">
                      <a16:creationId xmlns:a16="http://schemas.microsoft.com/office/drawing/2014/main" id="{890B7C4F-0021-4804-86DE-BFC8CA50A3E5}"/>
                    </a:ext>
                  </a:extLst>
                </p:cNvPr>
                <p:cNvSpPr txBox="1"/>
                <p:nvPr/>
              </p:nvSpPr>
              <p:spPr>
                <a:xfrm>
                  <a:off x="754965" y="1906167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rgbClr val="44526F"/>
                      </a:solidFill>
                      <a:cs typeface="+mn-ea"/>
                      <a:sym typeface="+mn-lt"/>
                    </a:rPr>
                    <a:t>提高员工的技术水平</a:t>
                  </a:r>
                </a:p>
              </p:txBody>
            </p:sp>
            <p:sp>
              <p:nvSpPr>
                <p:cNvPr id="26" name="iS1ide-TextBox 20">
                  <a:extLst>
                    <a:ext uri="{FF2B5EF4-FFF2-40B4-BE49-F238E27FC236}">
                      <a16:creationId xmlns:a16="http://schemas.microsoft.com/office/drawing/2014/main" id="{ABE102BF-1F9E-4F49-994E-DB19636D0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7898" y="2302417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27521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1889125" y="2009366"/>
            <a:ext cx="8413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1F4E79"/>
                </a:solidFill>
                <a:cs typeface="+mn-ea"/>
                <a:sym typeface="+mn-lt"/>
              </a:rPr>
              <a:t>THANKS</a:t>
            </a:r>
            <a:r>
              <a:rPr lang="zh-CN" altLang="en-US" sz="6000" b="1" dirty="0">
                <a:solidFill>
                  <a:srgbClr val="1F4E79"/>
                </a:solidFill>
                <a:cs typeface="+mn-ea"/>
                <a:sym typeface="+mn-lt"/>
              </a:rPr>
              <a:t>！</a:t>
            </a:r>
          </a:p>
        </p:txBody>
      </p:sp>
      <p:sp>
        <p:nvSpPr>
          <p:cNvPr id="3" name="PA-文本框 2"/>
          <p:cNvSpPr txBox="1"/>
          <p:nvPr>
            <p:custDataLst>
              <p:tags r:id="rId2"/>
            </p:custDataLst>
          </p:nvPr>
        </p:nvSpPr>
        <p:spPr>
          <a:xfrm>
            <a:off x="2871870" y="3803278"/>
            <a:ext cx="644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8200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文本框 67"/>
          <p:cNvSpPr txBox="1"/>
          <p:nvPr>
            <p:custDataLst>
              <p:tags r:id="rId1"/>
            </p:custDataLst>
          </p:nvPr>
        </p:nvSpPr>
        <p:spPr>
          <a:xfrm>
            <a:off x="575185" y="872685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9" name="PA-直接连接符 68"/>
          <p:cNvCxnSpPr/>
          <p:nvPr>
            <p:custDataLst>
              <p:tags r:id="rId2"/>
            </p:custDataLst>
          </p:nvPr>
        </p:nvCxnSpPr>
        <p:spPr>
          <a:xfrm>
            <a:off x="837052" y="1672683"/>
            <a:ext cx="702527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A-wenbernk-4-1">
            <a:extLst>
              <a:ext uri="{FF2B5EF4-FFF2-40B4-BE49-F238E27FC236}">
                <a16:creationId xmlns:a16="http://schemas.microsoft.com/office/drawing/2014/main" id="{E40D7B17-7220-4803-AC38-88F3F90DEF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70361" y="2232708"/>
            <a:ext cx="1855176" cy="29608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 cap="rnd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PA-wenbernk-4-3">
            <a:extLst>
              <a:ext uri="{FF2B5EF4-FFF2-40B4-BE49-F238E27FC236}">
                <a16:creationId xmlns:a16="http://schemas.microsoft.com/office/drawing/2014/main" id="{39181C00-036E-4B1C-9305-DED6BAC1E10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113804" y="3904183"/>
            <a:ext cx="1768290" cy="75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cs typeface="+mn-ea"/>
                <a:sym typeface="+mn-lt"/>
              </a:rPr>
              <a:t>参与项目，回款情况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53" name="PA-wenbernk-4-4">
            <a:extLst>
              <a:ext uri="{FF2B5EF4-FFF2-40B4-BE49-F238E27FC236}">
                <a16:creationId xmlns:a16="http://schemas.microsoft.com/office/drawing/2014/main" id="{CA0B9CD9-5A26-4EE1-B114-2C8CB7CB7B3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959699" y="3426228"/>
            <a:ext cx="2083577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44526F"/>
                </a:solidFill>
                <a:cs typeface="+mn-ea"/>
              </a:defRPr>
            </a:lvl1pPr>
          </a:lstStyle>
          <a:p>
            <a:pPr algn="ctr"/>
            <a:r>
              <a:rPr lang="zh-CN" altLang="en-US" sz="1700" dirty="0">
                <a:sym typeface="+mn-lt"/>
              </a:rPr>
              <a:t>年度工作内容汇报</a:t>
            </a:r>
          </a:p>
        </p:txBody>
      </p:sp>
      <p:sp>
        <p:nvSpPr>
          <p:cNvPr id="44" name="PA-wenbernk-3-1">
            <a:extLst>
              <a:ext uri="{FF2B5EF4-FFF2-40B4-BE49-F238E27FC236}">
                <a16:creationId xmlns:a16="http://schemas.microsoft.com/office/drawing/2014/main" id="{ABA8CF73-5F9D-4986-BA49-EEE2C8C51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40824" y="2232708"/>
            <a:ext cx="1855176" cy="296080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5400000" scaled="1"/>
          </a:gradFill>
          <a:ln w="6350" cap="rnd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PA-wenbernk-3-3">
            <a:extLst>
              <a:ext uri="{FF2B5EF4-FFF2-40B4-BE49-F238E27FC236}">
                <a16:creationId xmlns:a16="http://schemas.microsoft.com/office/drawing/2014/main" id="{6C154141-7D00-496C-AB05-D81C4577594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284267" y="3333663"/>
            <a:ext cx="1768290" cy="75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cs typeface="+mn-ea"/>
                <a:sym typeface="+mn-lt"/>
              </a:rPr>
              <a:t>业务能力、工作态度、学习能力、不足之处、改进计划</a:t>
            </a:r>
          </a:p>
        </p:txBody>
      </p:sp>
      <p:sp>
        <p:nvSpPr>
          <p:cNvPr id="48" name="PA-wenbernk-3-4">
            <a:extLst>
              <a:ext uri="{FF2B5EF4-FFF2-40B4-BE49-F238E27FC236}">
                <a16:creationId xmlns:a16="http://schemas.microsoft.com/office/drawing/2014/main" id="{2947C2B7-5B94-4BFE-86F7-738B641E6498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4284267" y="2901510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44526F"/>
                </a:solidFill>
                <a:cs typeface="+mn-ea"/>
                <a:sym typeface="+mn-lt"/>
              </a:rPr>
              <a:t>个人成长及总结</a:t>
            </a:r>
          </a:p>
        </p:txBody>
      </p:sp>
      <p:sp>
        <p:nvSpPr>
          <p:cNvPr id="39" name="PA-wenbernk-2-1">
            <a:extLst>
              <a:ext uri="{FF2B5EF4-FFF2-40B4-BE49-F238E27FC236}">
                <a16:creationId xmlns:a16="http://schemas.microsoft.com/office/drawing/2014/main" id="{FB5D1811-2D3B-44B0-9820-8CEC4185893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411287" y="2232708"/>
            <a:ext cx="1855176" cy="29608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 cap="rnd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PA-wenbernk-2-3">
            <a:extLst>
              <a:ext uri="{FF2B5EF4-FFF2-40B4-BE49-F238E27FC236}">
                <a16:creationId xmlns:a16="http://schemas.microsoft.com/office/drawing/2014/main" id="{8D04BFC0-097B-4C0A-B3DF-C6B0E7FC5B2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454730" y="3900937"/>
            <a:ext cx="1768290" cy="75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cs typeface="+mn-ea"/>
                <a:sym typeface="+mn-lt"/>
              </a:rPr>
              <a:t>我眼中的维拓、对公司的意见或建议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43" name="PA-wenbernk-2-4">
            <a:extLst>
              <a:ext uri="{FF2B5EF4-FFF2-40B4-BE49-F238E27FC236}">
                <a16:creationId xmlns:a16="http://schemas.microsoft.com/office/drawing/2014/main" id="{FBBBCD82-2E68-4C2E-8E47-A7AE35E85EDB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auto">
          <a:xfrm>
            <a:off x="6454730" y="3426228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b="1" dirty="0">
                <a:solidFill>
                  <a:srgbClr val="44526F"/>
                </a:solidFill>
                <a:cs typeface="+mn-ea"/>
                <a:sym typeface="+mn-lt"/>
              </a:rPr>
              <a:t>我眼中的维拓</a:t>
            </a:r>
          </a:p>
        </p:txBody>
      </p:sp>
      <p:sp>
        <p:nvSpPr>
          <p:cNvPr id="34" name="PA-wenbernk-1-1">
            <a:extLst>
              <a:ext uri="{FF2B5EF4-FFF2-40B4-BE49-F238E27FC236}">
                <a16:creationId xmlns:a16="http://schemas.microsoft.com/office/drawing/2014/main" id="{2FB6125A-D43B-4774-99FB-B7DE6671289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81749" y="2232708"/>
            <a:ext cx="1855176" cy="296080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5400000" scaled="1"/>
          </a:gradFill>
          <a:ln w="6350" cap="rnd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PA-wenbernk-1-3">
            <a:extLst>
              <a:ext uri="{FF2B5EF4-FFF2-40B4-BE49-F238E27FC236}">
                <a16:creationId xmlns:a16="http://schemas.microsoft.com/office/drawing/2014/main" id="{859B0BD3-6EF8-409B-AA9D-556787555A71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8625192" y="3333663"/>
            <a:ext cx="1768290" cy="75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cs typeface="+mn-ea"/>
                <a:sym typeface="+mn-lt"/>
              </a:rPr>
              <a:t>工作目标、工作计划、希望得到的帮助与支持</a:t>
            </a:r>
          </a:p>
        </p:txBody>
      </p:sp>
      <p:sp>
        <p:nvSpPr>
          <p:cNvPr id="38" name="PA-wenbernk-1-4">
            <a:extLst>
              <a:ext uri="{FF2B5EF4-FFF2-40B4-BE49-F238E27FC236}">
                <a16:creationId xmlns:a16="http://schemas.microsoft.com/office/drawing/2014/main" id="{F69AD468-E14A-4FF8-807D-282F476A7CD9}"/>
              </a:ext>
            </a:extLst>
          </p:cNvPr>
          <p:cNvSpPr txBox="1"/>
          <p:nvPr>
            <p:custDataLst>
              <p:tags r:id="rId14"/>
            </p:custDataLst>
          </p:nvPr>
        </p:nvSpPr>
        <p:spPr bwMode="auto">
          <a:xfrm>
            <a:off x="8625192" y="2901510"/>
            <a:ext cx="1811733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1" dirty="0">
                <a:solidFill>
                  <a:srgbClr val="44526F"/>
                </a:solidFill>
                <a:latin typeface="+mn-ea"/>
                <a:cs typeface="+mn-ea"/>
                <a:sym typeface="+mn-lt"/>
              </a:rPr>
              <a:t>2021</a:t>
            </a:r>
            <a:r>
              <a:rPr lang="zh-CN" altLang="en-US" sz="1700" b="1" dirty="0">
                <a:solidFill>
                  <a:srgbClr val="44526F"/>
                </a:solidFill>
                <a:latin typeface="+mn-ea"/>
                <a:cs typeface="+mn-ea"/>
                <a:sym typeface="+mn-lt"/>
              </a:rPr>
              <a:t>年工作计划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2640809" y="2499900"/>
            <a:ext cx="714280" cy="588896"/>
          </a:xfrm>
          <a:prstGeom prst="roundRect">
            <a:avLst/>
          </a:prstGeom>
          <a:solidFill>
            <a:srgbClr val="44526F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811272" y="4449321"/>
            <a:ext cx="714280" cy="588896"/>
          </a:xfrm>
          <a:prstGeom prst="roundRect">
            <a:avLst/>
          </a:prstGeom>
          <a:solidFill>
            <a:srgbClr val="44526F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6981735" y="2499900"/>
            <a:ext cx="714280" cy="588896"/>
          </a:xfrm>
          <a:prstGeom prst="roundRect">
            <a:avLst/>
          </a:prstGeom>
          <a:solidFill>
            <a:srgbClr val="44526F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9152197" y="4408271"/>
            <a:ext cx="714280" cy="588896"/>
          </a:xfrm>
          <a:prstGeom prst="roundRect">
            <a:avLst/>
          </a:prstGeom>
          <a:solidFill>
            <a:srgbClr val="44526F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04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/>
          <p:bldP spid="49" grpId="0" animBg="1"/>
          <p:bldP spid="52" grpId="0"/>
          <p:bldP spid="53" grpId="0"/>
          <p:bldP spid="44" grpId="0" animBg="1"/>
          <p:bldP spid="47" grpId="0"/>
          <p:bldP spid="48" grpId="0"/>
          <p:bldP spid="39" grpId="0" animBg="1"/>
          <p:bldP spid="42" grpId="0"/>
          <p:bldP spid="43" grpId="0"/>
          <p:bldP spid="34" grpId="0" animBg="1"/>
          <p:bldP spid="37" grpId="0"/>
          <p:bldP spid="38" grpId="0"/>
          <p:bldP spid="22" grpId="0" animBg="1"/>
          <p:bldP spid="24" grpId="0" animBg="1"/>
          <p:bldP spid="26" grpId="0" animBg="1"/>
          <p:bldP spid="2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/>
          <p:bldP spid="49" grpId="0" animBg="1"/>
          <p:bldP spid="52" grpId="0"/>
          <p:bldP spid="53" grpId="0"/>
          <p:bldP spid="44" grpId="0" animBg="1"/>
          <p:bldP spid="47" grpId="0"/>
          <p:bldP spid="48" grpId="0"/>
          <p:bldP spid="39" grpId="0" animBg="1"/>
          <p:bldP spid="42" grpId="0"/>
          <p:bldP spid="43" grpId="0"/>
          <p:bldP spid="34" grpId="0" animBg="1"/>
          <p:bldP spid="37" grpId="0"/>
          <p:bldP spid="38" grpId="0"/>
          <p:bldP spid="22" grpId="0" animBg="1"/>
          <p:bldP spid="24" grpId="0" animBg="1"/>
          <p:bldP spid="26" grpId="0" animBg="1"/>
          <p:bldP spid="2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122527" y="2717283"/>
            <a:ext cx="4905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年度工作内容汇报</a:t>
            </a:r>
          </a:p>
        </p:txBody>
      </p:sp>
      <p:sp>
        <p:nvSpPr>
          <p:cNvPr id="8" name="PA-文本框 12"/>
          <p:cNvSpPr txBox="1"/>
          <p:nvPr>
            <p:custDataLst>
              <p:tags r:id="rId4"/>
            </p:custDataLst>
          </p:nvPr>
        </p:nvSpPr>
        <p:spPr>
          <a:xfrm>
            <a:off x="4163438" y="3564224"/>
            <a:ext cx="2313562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参与项目、回款情况</a:t>
            </a:r>
          </a:p>
        </p:txBody>
      </p:sp>
      <p:sp>
        <p:nvSpPr>
          <p:cNvPr id="14" name="PA-矩形 20"/>
          <p:cNvSpPr/>
          <p:nvPr>
            <p:custDataLst>
              <p:tags r:id="rId5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5317490" cy="369570"/>
            <a:chOff x="564" y="454"/>
            <a:chExt cx="8374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783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年度工作内容汇报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参与项目及具体负责内容</a:t>
              </a:r>
            </a:p>
          </p:txBody>
        </p:sp>
      </p:grpSp>
      <p:grpSp>
        <p:nvGrpSpPr>
          <p:cNvPr id="26" name="组合 34"/>
          <p:cNvGrpSpPr/>
          <p:nvPr/>
        </p:nvGrpSpPr>
        <p:grpSpPr>
          <a:xfrm>
            <a:off x="3578305" y="1528966"/>
            <a:ext cx="2823556" cy="3074040"/>
            <a:chOff x="2683728" y="1248773"/>
            <a:chExt cx="2117666" cy="2305530"/>
          </a:xfrm>
        </p:grpSpPr>
        <p:sp>
          <p:nvSpPr>
            <p:cNvPr id="27" name="TextBox 1"/>
            <p:cNvSpPr txBox="1">
              <a:spLocks/>
            </p:cNvSpPr>
            <p:nvPr/>
          </p:nvSpPr>
          <p:spPr>
            <a:xfrm>
              <a:off x="2683728" y="1248773"/>
              <a:ext cx="1962232" cy="30655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制作</a:t>
              </a:r>
            </a:p>
          </p:txBody>
        </p:sp>
        <p:sp>
          <p:nvSpPr>
            <p:cNvPr id="29" name="TextBox 2"/>
            <p:cNvSpPr txBox="1">
              <a:spLocks/>
            </p:cNvSpPr>
            <p:nvPr/>
          </p:nvSpPr>
          <p:spPr>
            <a:xfrm>
              <a:off x="2839162" y="1573633"/>
              <a:ext cx="1962232" cy="47825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整合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mdsv5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所有代码和文件，制作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MDSV5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的安装包，并测试安装包的可用性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配合客户需求修改安装逻辑</a:t>
              </a:r>
            </a:p>
          </p:txBody>
        </p:sp>
        <p:sp>
          <p:nvSpPr>
            <p:cNvPr id="30" name="Oval 11"/>
            <p:cNvSpPr/>
            <p:nvPr/>
          </p:nvSpPr>
          <p:spPr>
            <a:xfrm rot="10800000" flipH="1">
              <a:off x="2935506" y="2147022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: Shape 12"/>
            <p:cNvSpPr/>
            <p:nvPr/>
          </p:nvSpPr>
          <p:spPr>
            <a:xfrm>
              <a:off x="2990643" y="2081308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44526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Group 13"/>
            <p:cNvGrpSpPr/>
            <p:nvPr/>
          </p:nvGrpSpPr>
          <p:grpSpPr>
            <a:xfrm>
              <a:off x="3027991" y="2239507"/>
              <a:ext cx="1222314" cy="1222314"/>
              <a:chOff x="0" y="0"/>
              <a:chExt cx="3259500" cy="3259500"/>
            </a:xfrm>
          </p:grpSpPr>
          <p:sp>
            <p:nvSpPr>
              <p:cNvPr id="36" name="Oval 14"/>
              <p:cNvSpPr/>
              <p:nvPr/>
            </p:nvSpPr>
            <p:spPr>
              <a:xfrm rot="10800000" flipH="1">
                <a:off x="0" y="0"/>
                <a:ext cx="3259500" cy="3259500"/>
              </a:xfrm>
              <a:prstGeom prst="ellipse">
                <a:avLst/>
              </a:prstGeom>
              <a:solidFill>
                <a:srgbClr val="44526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7" name="Group 15"/>
              <p:cNvGrpSpPr/>
              <p:nvPr/>
            </p:nvGrpSpPr>
            <p:grpSpPr>
              <a:xfrm>
                <a:off x="1103439" y="1088764"/>
                <a:ext cx="1052622" cy="1081972"/>
                <a:chOff x="-1" y="-1"/>
                <a:chExt cx="1052621" cy="1081970"/>
              </a:xfrm>
            </p:grpSpPr>
            <p:sp>
              <p:nvSpPr>
                <p:cNvPr id="38" name="Freeform: Shape 16"/>
                <p:cNvSpPr/>
                <p:nvPr/>
              </p:nvSpPr>
              <p:spPr>
                <a:xfrm>
                  <a:off x="-1" y="144251"/>
                  <a:ext cx="1052621" cy="9377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00" y="0"/>
                      </a:moveTo>
                      <a:lnTo>
                        <a:pt x="18120" y="0"/>
                      </a:lnTo>
                      <a:lnTo>
                        <a:pt x="18120" y="2700"/>
                      </a:lnTo>
                      <a:lnTo>
                        <a:pt x="14280" y="2700"/>
                      </a:lnTo>
                      <a:lnTo>
                        <a:pt x="14280" y="0"/>
                      </a:lnTo>
                      <a:lnTo>
                        <a:pt x="7320" y="0"/>
                      </a:lnTo>
                      <a:lnTo>
                        <a:pt x="7320" y="2700"/>
                      </a:lnTo>
                      <a:lnTo>
                        <a:pt x="3480" y="2700"/>
                      </a:lnTo>
                      <a:lnTo>
                        <a:pt x="3480" y="0"/>
                      </a:lnTo>
                      <a:lnTo>
                        <a:pt x="2400" y="0"/>
                      </a:lnTo>
                      <a:cubicBezTo>
                        <a:pt x="1079" y="0"/>
                        <a:pt x="0" y="1214"/>
                        <a:pt x="0" y="2700"/>
                      </a:cubicBezTo>
                      <a:lnTo>
                        <a:pt x="0" y="18900"/>
                      </a:lnTo>
                      <a:cubicBezTo>
                        <a:pt x="0" y="20386"/>
                        <a:pt x="1079" y="21600"/>
                        <a:pt x="2400" y="21600"/>
                      </a:cubicBezTo>
                      <a:lnTo>
                        <a:pt x="19200" y="21600"/>
                      </a:lnTo>
                      <a:cubicBezTo>
                        <a:pt x="20521" y="21600"/>
                        <a:pt x="21600" y="20386"/>
                        <a:pt x="21600" y="18900"/>
                      </a:cubicBezTo>
                      <a:lnTo>
                        <a:pt x="21600" y="2700"/>
                      </a:lnTo>
                      <a:cubicBezTo>
                        <a:pt x="21600" y="1214"/>
                        <a:pt x="20521" y="0"/>
                        <a:pt x="19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17"/>
                <p:cNvSpPr/>
                <p:nvPr/>
              </p:nvSpPr>
              <p:spPr>
                <a:xfrm>
                  <a:off x="216319" y="-1"/>
                  <a:ext cx="608143" cy="1988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8694" y="0"/>
                      </a:lnTo>
                      <a:lnTo>
                        <a:pt x="18694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  <a:moveTo>
                        <a:pt x="2906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906" y="21600"/>
                      </a:lnTo>
                      <a:cubicBezTo>
                        <a:pt x="2906" y="21600"/>
                        <a:pt x="2906" y="0"/>
                        <a:pt x="29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40" name="组合 36"/>
          <p:cNvGrpSpPr/>
          <p:nvPr/>
        </p:nvGrpSpPr>
        <p:grpSpPr>
          <a:xfrm>
            <a:off x="8467641" y="1565828"/>
            <a:ext cx="2489495" cy="3037179"/>
            <a:chOff x="6266950" y="1276419"/>
            <a:chExt cx="1867121" cy="2277884"/>
          </a:xfrm>
        </p:grpSpPr>
        <p:sp>
          <p:nvSpPr>
            <p:cNvPr id="41" name="Rectangle 7"/>
            <p:cNvSpPr/>
            <p:nvPr/>
          </p:nvSpPr>
          <p:spPr>
            <a:xfrm>
              <a:off x="6266950" y="1567846"/>
              <a:ext cx="1867121" cy="4441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测试开发完成的查检项并修改有问题的查检项、测试成本核算，校准成本核算公式问题，修改成本核算出现的问题</a:t>
              </a:r>
            </a:p>
          </p:txBody>
        </p:sp>
        <p:sp>
          <p:nvSpPr>
            <p:cNvPr id="42" name="Rectangle 8"/>
            <p:cNvSpPr/>
            <p:nvPr/>
          </p:nvSpPr>
          <p:spPr>
            <a:xfrm>
              <a:off x="6266950" y="1276419"/>
              <a:ext cx="1694230" cy="2220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测试、修改</a:t>
              </a:r>
            </a:p>
          </p:txBody>
        </p:sp>
        <p:sp>
          <p:nvSpPr>
            <p:cNvPr id="43" name="Oval 20"/>
            <p:cNvSpPr/>
            <p:nvPr/>
          </p:nvSpPr>
          <p:spPr>
            <a:xfrm rot="10800000" flipH="1">
              <a:off x="6302142" y="2147022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: Shape 21"/>
            <p:cNvSpPr/>
            <p:nvPr/>
          </p:nvSpPr>
          <p:spPr>
            <a:xfrm>
              <a:off x="6357279" y="2081308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44526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5" name="Group 22"/>
            <p:cNvGrpSpPr/>
            <p:nvPr/>
          </p:nvGrpSpPr>
          <p:grpSpPr>
            <a:xfrm>
              <a:off x="6394626" y="2239507"/>
              <a:ext cx="1222314" cy="1222314"/>
              <a:chOff x="0" y="0"/>
              <a:chExt cx="3259500" cy="3259500"/>
            </a:xfrm>
          </p:grpSpPr>
          <p:sp>
            <p:nvSpPr>
              <p:cNvPr id="46" name="Oval 23"/>
              <p:cNvSpPr/>
              <p:nvPr/>
            </p:nvSpPr>
            <p:spPr>
              <a:xfrm rot="10800000" flipH="1">
                <a:off x="0" y="0"/>
                <a:ext cx="3259500" cy="3259500"/>
              </a:xfrm>
              <a:prstGeom prst="ellipse">
                <a:avLst/>
              </a:prstGeom>
              <a:solidFill>
                <a:srgbClr val="44526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: Shape 24"/>
              <p:cNvSpPr/>
              <p:nvPr/>
            </p:nvSpPr>
            <p:spPr>
              <a:xfrm>
                <a:off x="1105920" y="1290493"/>
                <a:ext cx="1052620" cy="67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9" h="21600" extrusionOk="0">
                    <a:moveTo>
                      <a:pt x="20331" y="5746"/>
                    </a:moveTo>
                    <a:cubicBezTo>
                      <a:pt x="19692" y="6285"/>
                      <a:pt x="11827" y="12917"/>
                      <a:pt x="11435" y="13248"/>
                    </a:cubicBezTo>
                    <a:cubicBezTo>
                      <a:pt x="11043" y="13577"/>
                      <a:pt x="10769" y="13620"/>
                      <a:pt x="10390" y="13620"/>
                    </a:cubicBezTo>
                    <a:cubicBezTo>
                      <a:pt x="10011" y="13620"/>
                      <a:pt x="9735" y="13577"/>
                      <a:pt x="9343" y="13248"/>
                    </a:cubicBezTo>
                    <a:cubicBezTo>
                      <a:pt x="8951" y="12917"/>
                      <a:pt x="1088" y="6285"/>
                      <a:pt x="448" y="5746"/>
                    </a:cubicBezTo>
                    <a:cubicBezTo>
                      <a:pt x="-3" y="5367"/>
                      <a:pt x="0" y="5811"/>
                      <a:pt x="0" y="6155"/>
                    </a:cubicBezTo>
                    <a:cubicBezTo>
                      <a:pt x="0" y="6498"/>
                      <a:pt x="0" y="19814"/>
                      <a:pt x="0" y="19814"/>
                    </a:cubicBezTo>
                    <a:cubicBezTo>
                      <a:pt x="0" y="20594"/>
                      <a:pt x="645" y="21600"/>
                      <a:pt x="1145" y="21600"/>
                    </a:cubicBezTo>
                    <a:lnTo>
                      <a:pt x="19633" y="21600"/>
                    </a:lnTo>
                    <a:cubicBezTo>
                      <a:pt x="20134" y="21600"/>
                      <a:pt x="20779" y="20594"/>
                      <a:pt x="20779" y="19814"/>
                    </a:cubicBezTo>
                    <a:cubicBezTo>
                      <a:pt x="20779" y="19814"/>
                      <a:pt x="20779" y="6498"/>
                      <a:pt x="20779" y="6155"/>
                    </a:cubicBezTo>
                    <a:cubicBezTo>
                      <a:pt x="20779" y="5811"/>
                      <a:pt x="20783" y="5367"/>
                      <a:pt x="20331" y="5746"/>
                    </a:cubicBezTo>
                    <a:close/>
                    <a:moveTo>
                      <a:pt x="687" y="2021"/>
                    </a:moveTo>
                    <a:cubicBezTo>
                      <a:pt x="1250" y="2510"/>
                      <a:pt x="9053" y="9271"/>
                      <a:pt x="9343" y="9524"/>
                    </a:cubicBezTo>
                    <a:cubicBezTo>
                      <a:pt x="9634" y="9775"/>
                      <a:pt x="10011" y="9897"/>
                      <a:pt x="10390" y="9897"/>
                    </a:cubicBezTo>
                    <a:cubicBezTo>
                      <a:pt x="10769" y="9897"/>
                      <a:pt x="11145" y="9775"/>
                      <a:pt x="11435" y="9524"/>
                    </a:cubicBezTo>
                    <a:cubicBezTo>
                      <a:pt x="11726" y="9271"/>
                      <a:pt x="19529" y="2510"/>
                      <a:pt x="20093" y="2021"/>
                    </a:cubicBezTo>
                    <a:cubicBezTo>
                      <a:pt x="20656" y="1534"/>
                      <a:pt x="21190" y="0"/>
                      <a:pt x="20154" y="0"/>
                    </a:cubicBezTo>
                    <a:lnTo>
                      <a:pt x="624" y="0"/>
                    </a:lnTo>
                    <a:cubicBezTo>
                      <a:pt x="-410" y="0"/>
                      <a:pt x="122" y="1534"/>
                      <a:pt x="687" y="20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组合 35"/>
          <p:cNvGrpSpPr/>
          <p:nvPr/>
        </p:nvGrpSpPr>
        <p:grpSpPr>
          <a:xfrm>
            <a:off x="6156618" y="2639013"/>
            <a:ext cx="2489494" cy="3071581"/>
            <a:chOff x="4617464" y="2081308"/>
            <a:chExt cx="1867121" cy="2303686"/>
          </a:xfrm>
        </p:grpSpPr>
        <p:sp>
          <p:nvSpPr>
            <p:cNvPr id="49" name="Rectangle 5"/>
            <p:cNvSpPr/>
            <p:nvPr/>
          </p:nvSpPr>
          <p:spPr>
            <a:xfrm>
              <a:off x="4617464" y="3940860"/>
              <a:ext cx="1867121" cy="4441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开发成本核算机加、钣金、塑胶、压铸、翅片，修改外购件、特殊成型工艺、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VC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、包装费用、项目信息、装配费等</a:t>
              </a:r>
            </a:p>
          </p:txBody>
        </p:sp>
        <p:sp>
          <p:nvSpPr>
            <p:cNvPr id="50" name="Rectangle 6"/>
            <p:cNvSpPr/>
            <p:nvPr/>
          </p:nvSpPr>
          <p:spPr>
            <a:xfrm>
              <a:off x="4685046" y="3649433"/>
              <a:ext cx="1349990" cy="214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</a:t>
              </a:r>
            </a:p>
          </p:txBody>
        </p:sp>
        <p:sp>
          <p:nvSpPr>
            <p:cNvPr id="51" name="Oval 18"/>
            <p:cNvSpPr/>
            <p:nvPr/>
          </p:nvSpPr>
          <p:spPr>
            <a:xfrm>
              <a:off x="4618825" y="2081308"/>
              <a:ext cx="1407280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: Shape 19"/>
            <p:cNvSpPr/>
            <p:nvPr/>
          </p:nvSpPr>
          <p:spPr>
            <a:xfrm rot="10800000" flipH="1">
              <a:off x="4673961" y="3161787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44526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3" name="Group 25"/>
            <p:cNvGrpSpPr/>
            <p:nvPr/>
          </p:nvGrpSpPr>
          <p:grpSpPr>
            <a:xfrm>
              <a:off x="4711308" y="2173791"/>
              <a:ext cx="1222313" cy="1222313"/>
              <a:chOff x="0" y="0"/>
              <a:chExt cx="3259500" cy="3259500"/>
            </a:xfrm>
          </p:grpSpPr>
          <p:sp>
            <p:nvSpPr>
              <p:cNvPr id="54" name="Oval 26"/>
              <p:cNvSpPr/>
              <p:nvPr/>
            </p:nvSpPr>
            <p:spPr>
              <a:xfrm>
                <a:off x="0" y="0"/>
                <a:ext cx="3259500" cy="3259500"/>
              </a:xfrm>
              <a:prstGeom prst="ellipse">
                <a:avLst/>
              </a:prstGeom>
              <a:solidFill>
                <a:srgbClr val="44526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: Shape 27"/>
              <p:cNvSpPr/>
              <p:nvPr/>
            </p:nvSpPr>
            <p:spPr>
              <a:xfrm>
                <a:off x="1020253" y="1088765"/>
                <a:ext cx="1218990" cy="945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0" h="20757" extrusionOk="0">
                    <a:moveTo>
                      <a:pt x="11316" y="15681"/>
                    </a:moveTo>
                    <a:cubicBezTo>
                      <a:pt x="10444" y="15681"/>
                      <a:pt x="9737" y="14763"/>
                      <a:pt x="9737" y="13632"/>
                    </a:cubicBezTo>
                    <a:cubicBezTo>
                      <a:pt x="9737" y="12501"/>
                      <a:pt x="10444" y="11585"/>
                      <a:pt x="11316" y="11585"/>
                    </a:cubicBezTo>
                    <a:cubicBezTo>
                      <a:pt x="12189" y="11585"/>
                      <a:pt x="12896" y="12501"/>
                      <a:pt x="12896" y="13632"/>
                    </a:cubicBezTo>
                    <a:cubicBezTo>
                      <a:pt x="12896" y="14763"/>
                      <a:pt x="12189" y="15681"/>
                      <a:pt x="11316" y="15681"/>
                    </a:cubicBezTo>
                    <a:close/>
                    <a:moveTo>
                      <a:pt x="18009" y="2956"/>
                    </a:moveTo>
                    <a:cubicBezTo>
                      <a:pt x="14750" y="138"/>
                      <a:pt x="11090" y="-836"/>
                      <a:pt x="6751" y="781"/>
                    </a:cubicBezTo>
                    <a:cubicBezTo>
                      <a:pt x="3364" y="2045"/>
                      <a:pt x="258" y="7054"/>
                      <a:pt x="18" y="11348"/>
                    </a:cubicBezTo>
                    <a:cubicBezTo>
                      <a:pt x="-265" y="16419"/>
                      <a:pt x="2772" y="20764"/>
                      <a:pt x="8123" y="20757"/>
                    </a:cubicBezTo>
                    <a:cubicBezTo>
                      <a:pt x="13892" y="20749"/>
                      <a:pt x="16051" y="17148"/>
                      <a:pt x="16098" y="16053"/>
                    </a:cubicBezTo>
                    <a:cubicBezTo>
                      <a:pt x="16146" y="14957"/>
                      <a:pt x="13849" y="12933"/>
                      <a:pt x="15327" y="10853"/>
                    </a:cubicBezTo>
                    <a:cubicBezTo>
                      <a:pt x="17179" y="8245"/>
                      <a:pt x="18829" y="10466"/>
                      <a:pt x="19829" y="10154"/>
                    </a:cubicBezTo>
                    <a:cubicBezTo>
                      <a:pt x="20829" y="9841"/>
                      <a:pt x="21335" y="5836"/>
                      <a:pt x="18009" y="29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33"/>
          <p:cNvGrpSpPr/>
          <p:nvPr/>
        </p:nvGrpSpPr>
        <p:grpSpPr>
          <a:xfrm>
            <a:off x="1669586" y="2639013"/>
            <a:ext cx="2563009" cy="3071581"/>
            <a:chOff x="1252189" y="2081308"/>
            <a:chExt cx="1922257" cy="2303686"/>
          </a:xfrm>
        </p:grpSpPr>
        <p:sp>
          <p:nvSpPr>
            <p:cNvPr id="57" name="Rectangle 3"/>
            <p:cNvSpPr/>
            <p:nvPr/>
          </p:nvSpPr>
          <p:spPr>
            <a:xfrm>
              <a:off x="1307325" y="3940860"/>
              <a:ext cx="1867121" cy="4441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编写查检项参数部分、二维图部分</a:t>
              </a:r>
            </a:p>
          </p:txBody>
        </p:sp>
        <p:sp>
          <p:nvSpPr>
            <p:cNvPr id="58" name="Rectangle 4"/>
            <p:cNvSpPr/>
            <p:nvPr/>
          </p:nvSpPr>
          <p:spPr>
            <a:xfrm>
              <a:off x="1307325" y="3649433"/>
              <a:ext cx="1349990" cy="214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</a:t>
              </a:r>
            </a:p>
          </p:txBody>
        </p:sp>
        <p:sp>
          <p:nvSpPr>
            <p:cNvPr id="59" name="Oval 9"/>
            <p:cNvSpPr/>
            <p:nvPr/>
          </p:nvSpPr>
          <p:spPr>
            <a:xfrm>
              <a:off x="1252189" y="2081308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: Shape 10"/>
            <p:cNvSpPr/>
            <p:nvPr/>
          </p:nvSpPr>
          <p:spPr>
            <a:xfrm rot="10800000" flipH="1">
              <a:off x="1307326" y="3161787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44526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1" name="Group 28"/>
            <p:cNvGrpSpPr/>
            <p:nvPr/>
          </p:nvGrpSpPr>
          <p:grpSpPr>
            <a:xfrm>
              <a:off x="1344672" y="2173791"/>
              <a:ext cx="1222313" cy="1222313"/>
              <a:chOff x="0" y="0"/>
              <a:chExt cx="3259500" cy="3259500"/>
            </a:xfrm>
          </p:grpSpPr>
          <p:sp>
            <p:nvSpPr>
              <p:cNvPr id="62" name="Oval 29"/>
              <p:cNvSpPr/>
              <p:nvPr/>
            </p:nvSpPr>
            <p:spPr>
              <a:xfrm>
                <a:off x="0" y="0"/>
                <a:ext cx="3259500" cy="3259500"/>
              </a:xfrm>
              <a:prstGeom prst="ellipse">
                <a:avLst/>
              </a:prstGeom>
              <a:solidFill>
                <a:srgbClr val="44526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: Shape 30"/>
              <p:cNvSpPr/>
              <p:nvPr/>
            </p:nvSpPr>
            <p:spPr>
              <a:xfrm rot="1878951">
                <a:off x="1103273" y="1050034"/>
                <a:ext cx="1129045" cy="1130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97" y="7822"/>
                    </a:moveTo>
                    <a:cubicBezTo>
                      <a:pt x="20468" y="10162"/>
                      <a:pt x="18217" y="11779"/>
                      <a:pt x="15729" y="11779"/>
                    </a:cubicBezTo>
                    <a:cubicBezTo>
                      <a:pt x="12478" y="11779"/>
                      <a:pt x="9833" y="9137"/>
                      <a:pt x="9833" y="5890"/>
                    </a:cubicBezTo>
                    <a:cubicBezTo>
                      <a:pt x="9833" y="2642"/>
                      <a:pt x="12478" y="0"/>
                      <a:pt x="15729" y="0"/>
                    </a:cubicBezTo>
                    <a:cubicBezTo>
                      <a:pt x="16690" y="0"/>
                      <a:pt x="17941" y="289"/>
                      <a:pt x="18744" y="828"/>
                    </a:cubicBezTo>
                    <a:cubicBezTo>
                      <a:pt x="18875" y="920"/>
                      <a:pt x="18954" y="1039"/>
                      <a:pt x="18954" y="1196"/>
                    </a:cubicBezTo>
                    <a:cubicBezTo>
                      <a:pt x="18954" y="1341"/>
                      <a:pt x="18862" y="1486"/>
                      <a:pt x="18744" y="1564"/>
                    </a:cubicBezTo>
                    <a:lnTo>
                      <a:pt x="14887" y="3786"/>
                    </a:lnTo>
                    <a:lnTo>
                      <a:pt x="14887" y="6731"/>
                    </a:lnTo>
                    <a:lnTo>
                      <a:pt x="17427" y="8138"/>
                    </a:lnTo>
                    <a:cubicBezTo>
                      <a:pt x="17862" y="7888"/>
                      <a:pt x="20916" y="5969"/>
                      <a:pt x="21179" y="5969"/>
                    </a:cubicBezTo>
                    <a:cubicBezTo>
                      <a:pt x="21442" y="5969"/>
                      <a:pt x="21600" y="6166"/>
                      <a:pt x="21600" y="6429"/>
                    </a:cubicBezTo>
                    <a:cubicBezTo>
                      <a:pt x="21600" y="6863"/>
                      <a:pt x="21442" y="7402"/>
                      <a:pt x="21297" y="7822"/>
                    </a:cubicBezTo>
                    <a:close/>
                    <a:moveTo>
                      <a:pt x="3936" y="16828"/>
                    </a:moveTo>
                    <a:cubicBezTo>
                      <a:pt x="3475" y="16828"/>
                      <a:pt x="3093" y="17209"/>
                      <a:pt x="3093" y="17669"/>
                    </a:cubicBezTo>
                    <a:cubicBezTo>
                      <a:pt x="3093" y="18129"/>
                      <a:pt x="3475" y="18511"/>
                      <a:pt x="3936" y="18511"/>
                    </a:cubicBezTo>
                    <a:cubicBezTo>
                      <a:pt x="4396" y="18511"/>
                      <a:pt x="4778" y="18129"/>
                      <a:pt x="4778" y="17669"/>
                    </a:cubicBezTo>
                    <a:cubicBezTo>
                      <a:pt x="4778" y="17209"/>
                      <a:pt x="4396" y="16828"/>
                      <a:pt x="3936" y="16828"/>
                    </a:cubicBezTo>
                    <a:close/>
                    <a:moveTo>
                      <a:pt x="4278" y="21114"/>
                    </a:moveTo>
                    <a:cubicBezTo>
                      <a:pt x="3975" y="21416"/>
                      <a:pt x="3541" y="21600"/>
                      <a:pt x="3093" y="21600"/>
                    </a:cubicBezTo>
                    <a:cubicBezTo>
                      <a:pt x="2646" y="21600"/>
                      <a:pt x="2211" y="21416"/>
                      <a:pt x="1895" y="21114"/>
                    </a:cubicBezTo>
                    <a:lnTo>
                      <a:pt x="500" y="19694"/>
                    </a:lnTo>
                    <a:cubicBezTo>
                      <a:pt x="184" y="19391"/>
                      <a:pt x="0" y="18958"/>
                      <a:pt x="0" y="18511"/>
                    </a:cubicBezTo>
                    <a:cubicBezTo>
                      <a:pt x="0" y="18064"/>
                      <a:pt x="184" y="17630"/>
                      <a:pt x="500" y="17314"/>
                    </a:cubicBezTo>
                    <a:lnTo>
                      <a:pt x="9464" y="8361"/>
                    </a:lnTo>
                    <a:cubicBezTo>
                      <a:pt x="10148" y="10084"/>
                      <a:pt x="11531" y="11464"/>
                      <a:pt x="13255" y="12148"/>
                    </a:cubicBezTo>
                    <a:cubicBezTo>
                      <a:pt x="13255" y="12148"/>
                      <a:pt x="4278" y="21114"/>
                      <a:pt x="4278" y="2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3835400" cy="369570"/>
            <a:chOff x="564" y="454"/>
            <a:chExt cx="604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49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年度工作内容汇报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回款情况</a:t>
              </a:r>
            </a:p>
          </p:txBody>
        </p:sp>
      </p:grpSp>
      <p:grpSp>
        <p:nvGrpSpPr>
          <p:cNvPr id="7" name="组合 36"/>
          <p:cNvGrpSpPr/>
          <p:nvPr/>
        </p:nvGrpSpPr>
        <p:grpSpPr>
          <a:xfrm>
            <a:off x="735349" y="1556799"/>
            <a:ext cx="10737515" cy="3856893"/>
            <a:chOff x="551512" y="1167599"/>
            <a:chExt cx="8053136" cy="2892670"/>
          </a:xfrm>
        </p:grpSpPr>
        <p:grpSp>
          <p:nvGrpSpPr>
            <p:cNvPr id="8" name="组合 27"/>
            <p:cNvGrpSpPr/>
            <p:nvPr/>
          </p:nvGrpSpPr>
          <p:grpSpPr>
            <a:xfrm>
              <a:off x="551512" y="1170131"/>
              <a:ext cx="1814488" cy="2887606"/>
              <a:chOff x="551512" y="1170131"/>
              <a:chExt cx="1814488" cy="2887606"/>
            </a:xfrm>
          </p:grpSpPr>
          <p:sp>
            <p:nvSpPr>
              <p:cNvPr id="35" name="Freeform: Shape 7"/>
              <p:cNvSpPr>
                <a:spLocks/>
              </p:cNvSpPr>
              <p:nvPr/>
            </p:nvSpPr>
            <p:spPr bwMode="auto">
              <a:xfrm>
                <a:off x="554044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6" name="Freeform: Shape 8"/>
              <p:cNvSpPr>
                <a:spLocks/>
              </p:cNvSpPr>
              <p:nvPr/>
            </p:nvSpPr>
            <p:spPr bwMode="auto">
              <a:xfrm>
                <a:off x="551512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95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7" name="Freeform: Shape 9"/>
              <p:cNvSpPr>
                <a:spLocks/>
              </p:cNvSpPr>
              <p:nvPr/>
            </p:nvSpPr>
            <p:spPr bwMode="auto">
              <a:xfrm flipH="1">
                <a:off x="554044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26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4"/>
              <p:cNvSpPr>
                <a:spLocks/>
              </p:cNvSpPr>
              <p:nvPr/>
            </p:nvSpPr>
            <p:spPr bwMode="auto">
              <a:xfrm>
                <a:off x="716122" y="1748408"/>
                <a:ext cx="1487169" cy="11398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 algn="l"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zh-CN" altLang="en-US" sz="1200" dirty="0">
                    <a:solidFill>
                      <a:srgbClr val="4D4E4C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1200" dirty="0">
                    <a:solidFill>
                      <a:srgbClr val="4D4E4C"/>
                    </a:solidFill>
                    <a:cs typeface="+mn-ea"/>
                    <a:sym typeface="+mn-lt"/>
                  </a:rPr>
                </a:br>
                <a:r>
                  <a:rPr lang="zh-CN" altLang="en-US" sz="1200" dirty="0">
                    <a:solidFill>
                      <a:srgbClr val="4D4E4C"/>
                    </a:solidFill>
                    <a:cs typeface="+mn-ea"/>
                    <a:sym typeface="+mn-lt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39" name="Freeform: Shape 34"/>
              <p:cNvSpPr>
                <a:spLocks/>
              </p:cNvSpPr>
              <p:nvPr/>
            </p:nvSpPr>
            <p:spPr bwMode="auto">
              <a:xfrm>
                <a:off x="697127" y="3679138"/>
                <a:ext cx="1506165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ctr" defTabSz="778835">
                  <a:defRPr/>
                </a:pPr>
                <a:r>
                  <a:rPr lang="zh-CN" altLang="en-US" sz="20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40" name="Freeform: Shape 38"/>
              <p:cNvSpPr>
                <a:spLocks/>
              </p:cNvSpPr>
              <p:nvPr/>
            </p:nvSpPr>
            <p:spPr bwMode="auto">
              <a:xfrm>
                <a:off x="899065" y="1483520"/>
                <a:ext cx="1155650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55000" lnSpcReduction="20000"/>
              </a:bodyPr>
              <a:lstStyle/>
              <a:p>
                <a:pPr algn="ctr" defTabSz="778835">
                  <a:defRPr/>
                </a:pPr>
                <a:r>
                  <a:rPr lang="zh-CN" altLang="en-US" sz="4267" b="1" dirty="0">
                    <a:solidFill>
                      <a:srgbClr val="4D4E4C"/>
                    </a:solidFill>
                    <a:cs typeface="+mn-ea"/>
                    <a:sym typeface="+mn-lt"/>
                  </a:rPr>
                  <a:t>预设</a:t>
                </a:r>
                <a:endParaRPr lang="en-US" sz="4267" b="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28"/>
            <p:cNvGrpSpPr/>
            <p:nvPr/>
          </p:nvGrpSpPr>
          <p:grpSpPr>
            <a:xfrm>
              <a:off x="2631273" y="1170131"/>
              <a:ext cx="1814488" cy="2887606"/>
              <a:chOff x="2631273" y="1170131"/>
              <a:chExt cx="1814488" cy="2887606"/>
            </a:xfrm>
          </p:grpSpPr>
          <p:sp>
            <p:nvSpPr>
              <p:cNvPr id="29" name="Freeform: Shape 5"/>
              <p:cNvSpPr>
                <a:spLocks/>
              </p:cNvSpPr>
              <p:nvPr/>
            </p:nvSpPr>
            <p:spPr bwMode="auto">
              <a:xfrm>
                <a:off x="2633805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0" name="Freeform: Shape 6"/>
              <p:cNvSpPr>
                <a:spLocks/>
              </p:cNvSpPr>
              <p:nvPr/>
            </p:nvSpPr>
            <p:spPr bwMode="auto">
              <a:xfrm>
                <a:off x="2631273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95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5"/>
              <p:cNvSpPr>
                <a:spLocks/>
              </p:cNvSpPr>
              <p:nvPr/>
            </p:nvSpPr>
            <p:spPr bwMode="auto">
              <a:xfrm flipH="1">
                <a:off x="2633805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26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0"/>
              <p:cNvSpPr>
                <a:spLocks/>
              </p:cNvSpPr>
              <p:nvPr/>
            </p:nvSpPr>
            <p:spPr bwMode="auto">
              <a:xfrm>
                <a:off x="2795881" y="1748408"/>
                <a:ext cx="1487169" cy="11398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 algn="l"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zh-CN" altLang="en-US" sz="1200" dirty="0">
                    <a:solidFill>
                      <a:srgbClr val="4D4E4C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1200" dirty="0">
                    <a:solidFill>
                      <a:srgbClr val="4D4E4C"/>
                    </a:solidFill>
                    <a:cs typeface="+mn-ea"/>
                    <a:sym typeface="+mn-lt"/>
                  </a:rPr>
                </a:br>
                <a:r>
                  <a:rPr lang="zh-CN" altLang="en-US" sz="1200" dirty="0">
                    <a:solidFill>
                      <a:srgbClr val="4D4E4C"/>
                    </a:solidFill>
                    <a:cs typeface="+mn-ea"/>
                    <a:sym typeface="+mn-lt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2795881" y="3679138"/>
                <a:ext cx="1502367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ctr" defTabSz="778835">
                  <a:defRPr/>
                </a:pPr>
                <a:r>
                  <a:rPr lang="zh-CN" altLang="en-US" sz="2000" b="1">
                    <a:solidFill>
                      <a:srgbClr val="FFFFFF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4" name="Freeform: Shape 39"/>
              <p:cNvSpPr>
                <a:spLocks/>
              </p:cNvSpPr>
              <p:nvPr/>
            </p:nvSpPr>
            <p:spPr bwMode="auto">
              <a:xfrm>
                <a:off x="2914271" y="1483520"/>
                <a:ext cx="1131111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55000" lnSpcReduction="20000"/>
              </a:bodyPr>
              <a:lstStyle/>
              <a:p>
                <a:pPr algn="ctr" defTabSz="778835">
                  <a:defRPr/>
                </a:pPr>
                <a:r>
                  <a:rPr lang="zh-CN" altLang="en-US" sz="4267" b="1" dirty="0">
                    <a:solidFill>
                      <a:srgbClr val="4D4E4C"/>
                    </a:solidFill>
                    <a:cs typeface="+mn-ea"/>
                    <a:sym typeface="+mn-lt"/>
                  </a:rPr>
                  <a:t>预设</a:t>
                </a:r>
                <a:endParaRPr lang="en-US" sz="4267" b="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29"/>
            <p:cNvGrpSpPr/>
            <p:nvPr/>
          </p:nvGrpSpPr>
          <p:grpSpPr>
            <a:xfrm>
              <a:off x="4711033" y="1170131"/>
              <a:ext cx="1814488" cy="2890138"/>
              <a:chOff x="4711033" y="1170131"/>
              <a:chExt cx="1814488" cy="2890138"/>
            </a:xfrm>
          </p:grpSpPr>
          <p:sp>
            <p:nvSpPr>
              <p:cNvPr id="18" name="Freeform: Shape 3"/>
              <p:cNvSpPr>
                <a:spLocks/>
              </p:cNvSpPr>
              <p:nvPr/>
            </p:nvSpPr>
            <p:spPr bwMode="auto">
              <a:xfrm>
                <a:off x="4713565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4711033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95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20" name="Freeform: Shape 21"/>
              <p:cNvSpPr>
                <a:spLocks/>
              </p:cNvSpPr>
              <p:nvPr/>
            </p:nvSpPr>
            <p:spPr bwMode="auto">
              <a:xfrm flipH="1">
                <a:off x="4713565" y="2864328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26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21" name="Freeform: Shape 26"/>
              <p:cNvSpPr>
                <a:spLocks/>
              </p:cNvSpPr>
              <p:nvPr/>
            </p:nvSpPr>
            <p:spPr bwMode="auto">
              <a:xfrm>
                <a:off x="4875643" y="1748408"/>
                <a:ext cx="1487169" cy="11398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 algn="l"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zh-CN" altLang="en-US" sz="1200">
                    <a:solidFill>
                      <a:srgbClr val="4D4E4C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1200">
                    <a:solidFill>
                      <a:srgbClr val="4D4E4C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4D4E4C"/>
                    </a:solidFill>
                    <a:cs typeface="+mn-ea"/>
                    <a:sym typeface="+mn-lt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6" name="Freeform: Shape 36"/>
              <p:cNvSpPr>
                <a:spLocks/>
              </p:cNvSpPr>
              <p:nvPr/>
            </p:nvSpPr>
            <p:spPr bwMode="auto">
              <a:xfrm>
                <a:off x="4845886" y="3679138"/>
                <a:ext cx="1662543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ctr" defTabSz="778835">
                  <a:defRPr/>
                </a:pPr>
                <a:r>
                  <a:rPr lang="zh-CN" altLang="en-US" sz="2000" b="1">
                    <a:solidFill>
                      <a:srgbClr val="FFFFFF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Freeform: Shape 40"/>
              <p:cNvSpPr>
                <a:spLocks/>
              </p:cNvSpPr>
              <p:nvPr/>
            </p:nvSpPr>
            <p:spPr bwMode="auto">
              <a:xfrm>
                <a:off x="4994032" y="1483520"/>
                <a:ext cx="1163096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55000" lnSpcReduction="20000"/>
              </a:bodyPr>
              <a:lstStyle/>
              <a:p>
                <a:pPr algn="ctr" defTabSz="778835">
                  <a:defRPr/>
                </a:pPr>
                <a:r>
                  <a:rPr lang="zh-CN" altLang="en-US" sz="4267" b="1" dirty="0">
                    <a:solidFill>
                      <a:srgbClr val="4D4E4C"/>
                    </a:solidFill>
                    <a:cs typeface="+mn-ea"/>
                    <a:sym typeface="+mn-lt"/>
                  </a:rPr>
                  <a:t>预设</a:t>
                </a:r>
                <a:endParaRPr lang="en-US" sz="4267" b="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30"/>
            <p:cNvGrpSpPr/>
            <p:nvPr/>
          </p:nvGrpSpPr>
          <p:grpSpPr>
            <a:xfrm>
              <a:off x="6790793" y="1167599"/>
              <a:ext cx="1813855" cy="2890138"/>
              <a:chOff x="6790793" y="1167599"/>
              <a:chExt cx="1813855" cy="2890138"/>
            </a:xfrm>
          </p:grpSpPr>
          <p:sp>
            <p:nvSpPr>
              <p:cNvPr id="12" name="Freeform: Shape 2"/>
              <p:cNvSpPr>
                <a:spLocks/>
              </p:cNvSpPr>
              <p:nvPr/>
            </p:nvSpPr>
            <p:spPr bwMode="auto">
              <a:xfrm>
                <a:off x="6790793" y="3221401"/>
                <a:ext cx="1266216" cy="836335"/>
              </a:xfrm>
              <a:custGeom>
                <a:avLst/>
                <a:gdLst>
                  <a:gd name="T0" fmla="*/ 1587500 w 21600"/>
                  <a:gd name="T1" fmla="*/ 1048544 h 21600"/>
                  <a:gd name="T2" fmla="*/ 1587500 w 21600"/>
                  <a:gd name="T3" fmla="*/ 1048544 h 21600"/>
                  <a:gd name="T4" fmla="*/ 1587500 w 21600"/>
                  <a:gd name="T5" fmla="*/ 1048544 h 21600"/>
                  <a:gd name="T6" fmla="*/ 1587500 w 21600"/>
                  <a:gd name="T7" fmla="*/ 104854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95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13" name="Freeform: Shape 27"/>
              <p:cNvSpPr>
                <a:spLocks/>
              </p:cNvSpPr>
              <p:nvPr/>
            </p:nvSpPr>
            <p:spPr bwMode="auto">
              <a:xfrm>
                <a:off x="6793326" y="1167599"/>
                <a:ext cx="1811322" cy="2886972"/>
              </a:xfrm>
              <a:custGeom>
                <a:avLst/>
                <a:gdLst>
                  <a:gd name="T0" fmla="*/ 2270919 w 21600"/>
                  <a:gd name="T1" fmla="*/ 3619500 h 21600"/>
                  <a:gd name="T2" fmla="*/ 2270919 w 21600"/>
                  <a:gd name="T3" fmla="*/ 3619500 h 21600"/>
                  <a:gd name="T4" fmla="*/ 2270919 w 21600"/>
                  <a:gd name="T5" fmla="*/ 3619500 h 21600"/>
                  <a:gd name="T6" fmla="*/ 2270919 w 21600"/>
                  <a:gd name="T7" fmla="*/ 361950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14" name="Freeform: Shape 28"/>
              <p:cNvSpPr>
                <a:spLocks/>
              </p:cNvSpPr>
              <p:nvPr/>
            </p:nvSpPr>
            <p:spPr bwMode="auto">
              <a:xfrm flipH="1">
                <a:off x="6792692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26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15" name="Freeform: Shape 33"/>
              <p:cNvSpPr>
                <a:spLocks/>
              </p:cNvSpPr>
              <p:nvPr/>
            </p:nvSpPr>
            <p:spPr bwMode="auto">
              <a:xfrm>
                <a:off x="6955403" y="1748408"/>
                <a:ext cx="1487169" cy="11398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 algn="l"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zh-CN" altLang="en-US" sz="1200">
                    <a:solidFill>
                      <a:srgbClr val="4D4E4C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1200">
                    <a:solidFill>
                      <a:srgbClr val="4D4E4C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4D4E4C"/>
                    </a:solidFill>
                    <a:cs typeface="+mn-ea"/>
                    <a:sym typeface="+mn-lt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16" name="Freeform: Shape 37"/>
              <p:cNvSpPr>
                <a:spLocks/>
              </p:cNvSpPr>
              <p:nvPr/>
            </p:nvSpPr>
            <p:spPr bwMode="auto">
              <a:xfrm>
                <a:off x="6940840" y="3679138"/>
                <a:ext cx="1381443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ctr" defTabSz="778835">
                  <a:defRPr/>
                </a:pPr>
                <a:r>
                  <a:rPr lang="zh-CN" altLang="en-US" sz="2000" b="1">
                    <a:solidFill>
                      <a:srgbClr val="FFFFFF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Freeform: Shape 41"/>
              <p:cNvSpPr>
                <a:spLocks/>
              </p:cNvSpPr>
              <p:nvPr/>
            </p:nvSpPr>
            <p:spPr bwMode="auto">
              <a:xfrm>
                <a:off x="7073792" y="1483520"/>
                <a:ext cx="1250389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55000" lnSpcReduction="20000"/>
              </a:bodyPr>
              <a:lstStyle/>
              <a:p>
                <a:pPr algn="ctr" defTabSz="778835">
                  <a:defRPr/>
                </a:pPr>
                <a:r>
                  <a:rPr lang="zh-CN" altLang="en-US" sz="4267" b="1" dirty="0">
                    <a:solidFill>
                      <a:srgbClr val="4D4E4C"/>
                    </a:solidFill>
                    <a:cs typeface="+mn-ea"/>
                    <a:sym typeface="+mn-lt"/>
                  </a:rPr>
                  <a:t>预设</a:t>
                </a:r>
                <a:endParaRPr lang="en-US" sz="4267" b="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42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  <p:from x="5365" y="14936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  <p:from x="5365" y="14936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5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122528" y="2717283"/>
            <a:ext cx="390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个人成长及总结</a:t>
            </a:r>
          </a:p>
        </p:txBody>
      </p:sp>
      <p:sp>
        <p:nvSpPr>
          <p:cNvPr id="8" name="PA-文本框 12"/>
          <p:cNvSpPr txBox="1"/>
          <p:nvPr>
            <p:custDataLst>
              <p:tags r:id="rId4"/>
            </p:custDataLst>
          </p:nvPr>
        </p:nvSpPr>
        <p:spPr>
          <a:xfrm>
            <a:off x="4163438" y="3564224"/>
            <a:ext cx="4706242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业务能力、工作态度、学习能力、不足之处、改进计划</a:t>
            </a:r>
          </a:p>
        </p:txBody>
      </p:sp>
      <p:sp>
        <p:nvSpPr>
          <p:cNvPr id="14" name="PA-矩形 20"/>
          <p:cNvSpPr/>
          <p:nvPr>
            <p:custDataLst>
              <p:tags r:id="rId5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1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1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3758565" cy="369570"/>
            <a:chOff x="564" y="454"/>
            <a:chExt cx="5919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37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个人成长与总结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业务能力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925100-6E54-4571-96EE-338483C37A00}"/>
              </a:ext>
            </a:extLst>
          </p:cNvPr>
          <p:cNvGrpSpPr/>
          <p:nvPr/>
        </p:nvGrpSpPr>
        <p:grpSpPr>
          <a:xfrm>
            <a:off x="1823357" y="1635080"/>
            <a:ext cx="8545288" cy="3107161"/>
            <a:chOff x="1564184" y="1952298"/>
            <a:chExt cx="6881145" cy="2501875"/>
          </a:xfrm>
        </p:grpSpPr>
        <p:sp>
          <p:nvSpPr>
            <p:cNvPr id="32" name="îŝḷîḓé-文本框 6">
              <a:extLst>
                <a:ext uri="{FF2B5EF4-FFF2-40B4-BE49-F238E27FC236}">
                  <a16:creationId xmlns:a16="http://schemas.microsoft.com/office/drawing/2014/main" id="{C286A398-5F04-43A9-9A93-7338FB74766F}"/>
                </a:ext>
              </a:extLst>
            </p:cNvPr>
            <p:cNvSpPr txBox="1"/>
            <p:nvPr/>
          </p:nvSpPr>
          <p:spPr>
            <a:xfrm>
              <a:off x="2011110" y="3025743"/>
              <a:ext cx="1602330" cy="1851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algn="ctr" defTabSz="457200">
                <a:buSzPct val="25000"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可行性分析能力</a:t>
              </a:r>
            </a:p>
          </p:txBody>
        </p:sp>
        <p:sp>
          <p:nvSpPr>
            <p:cNvPr id="33" name="îŝḷîḓé-文本框 7">
              <a:extLst>
                <a:ext uri="{FF2B5EF4-FFF2-40B4-BE49-F238E27FC236}">
                  <a16:creationId xmlns:a16="http://schemas.microsoft.com/office/drawing/2014/main" id="{804D2858-27A4-4140-91DB-F3F9D7393B50}"/>
                </a:ext>
              </a:extLst>
            </p:cNvPr>
            <p:cNvSpPr txBox="1"/>
            <p:nvPr/>
          </p:nvSpPr>
          <p:spPr>
            <a:xfrm>
              <a:off x="2011110" y="3252692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457200">
                <a:lnSpc>
                  <a:spcPct val="120000"/>
                </a:lnSpc>
                <a:buSzPct val="25000"/>
              </a:pPr>
              <a:r>
                <a:rPr lang="zh-CN" altLang="en-US" sz="1000" dirty="0">
                  <a:solidFill>
                    <a:prstClr val="black"/>
                  </a:solidFill>
                  <a:cs typeface="+mn-ea"/>
                  <a:sym typeface="+mn-lt"/>
                </a:rPr>
                <a:t>在开发业务前，合理的提出能够完成开发的方案，如本地自动更新服务器代码</a:t>
              </a:r>
            </a:p>
          </p:txBody>
        </p:sp>
        <p:sp>
          <p:nvSpPr>
            <p:cNvPr id="34" name="îŝḷîḓé-文本框 8">
              <a:extLst>
                <a:ext uri="{FF2B5EF4-FFF2-40B4-BE49-F238E27FC236}">
                  <a16:creationId xmlns:a16="http://schemas.microsoft.com/office/drawing/2014/main" id="{749FB295-773B-42F6-BCDE-58BE777D5184}"/>
                </a:ext>
              </a:extLst>
            </p:cNvPr>
            <p:cNvSpPr txBox="1"/>
            <p:nvPr/>
          </p:nvSpPr>
          <p:spPr>
            <a:xfrm>
              <a:off x="4222686" y="3025743"/>
              <a:ext cx="1602330" cy="1851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algn="ctr" defTabSz="457200">
                <a:buSzPct val="25000"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及时闭环问题</a:t>
              </a:r>
            </a:p>
          </p:txBody>
        </p:sp>
        <p:sp>
          <p:nvSpPr>
            <p:cNvPr id="35" name="îŝḷîḓé-文本框 9">
              <a:extLst>
                <a:ext uri="{FF2B5EF4-FFF2-40B4-BE49-F238E27FC236}">
                  <a16:creationId xmlns:a16="http://schemas.microsoft.com/office/drawing/2014/main" id="{FF0DBD82-EA20-4B42-9F2F-652D798C67F3}"/>
                </a:ext>
              </a:extLst>
            </p:cNvPr>
            <p:cNvSpPr txBox="1"/>
            <p:nvPr/>
          </p:nvSpPr>
          <p:spPr>
            <a:xfrm>
              <a:off x="4222686" y="3252692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457200">
                <a:lnSpc>
                  <a:spcPct val="120000"/>
                </a:lnSpc>
                <a:buSzPct val="25000"/>
              </a:pPr>
              <a:r>
                <a:rPr lang="zh-CN" altLang="en-US" sz="1000" dirty="0">
                  <a:solidFill>
                    <a:prstClr val="black"/>
                  </a:solidFill>
                  <a:cs typeface="+mn-ea"/>
                  <a:sym typeface="+mn-lt"/>
                </a:rPr>
                <a:t>客户提出问题时，能够及时给出合理的解决方案</a:t>
              </a:r>
            </a:p>
          </p:txBody>
        </p:sp>
        <p:sp>
          <p:nvSpPr>
            <p:cNvPr id="36" name="îŝḷîḓé-文本框 10">
              <a:extLst>
                <a:ext uri="{FF2B5EF4-FFF2-40B4-BE49-F238E27FC236}">
                  <a16:creationId xmlns:a16="http://schemas.microsoft.com/office/drawing/2014/main" id="{5149EC15-B677-4271-BCA1-54414824EABE}"/>
                </a:ext>
              </a:extLst>
            </p:cNvPr>
            <p:cNvSpPr txBox="1"/>
            <p:nvPr/>
          </p:nvSpPr>
          <p:spPr>
            <a:xfrm>
              <a:off x="6425193" y="3025743"/>
              <a:ext cx="1602330" cy="1851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algn="ctr" defTabSz="457200">
                <a:buSzPct val="25000"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框架</a:t>
              </a:r>
            </a:p>
          </p:txBody>
        </p:sp>
        <p:sp>
          <p:nvSpPr>
            <p:cNvPr id="37" name="îŝḷîḓé-文本框 11">
              <a:extLst>
                <a:ext uri="{FF2B5EF4-FFF2-40B4-BE49-F238E27FC236}">
                  <a16:creationId xmlns:a16="http://schemas.microsoft.com/office/drawing/2014/main" id="{6B555005-D70A-47EB-AE30-8996569931FE}"/>
                </a:ext>
              </a:extLst>
            </p:cNvPr>
            <p:cNvSpPr txBox="1"/>
            <p:nvPr/>
          </p:nvSpPr>
          <p:spPr>
            <a:xfrm>
              <a:off x="6425193" y="3252692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457200">
                <a:lnSpc>
                  <a:spcPct val="120000"/>
                </a:lnSpc>
                <a:buSzPct val="25000"/>
              </a:pPr>
              <a:r>
                <a:rPr lang="zh-CN" altLang="en-US" sz="1000" dirty="0">
                  <a:solidFill>
                    <a:prstClr val="black"/>
                  </a:solidFill>
                  <a:cs typeface="+mn-ea"/>
                  <a:sym typeface="+mn-lt"/>
                </a:rPr>
                <a:t>经过半年的开发，了解</a:t>
              </a:r>
              <a:r>
                <a:rPr lang="en-US" altLang="zh-CN" sz="1000" dirty="0">
                  <a:solidFill>
                    <a:prstClr val="black"/>
                  </a:solidFill>
                  <a:cs typeface="+mn-ea"/>
                  <a:sym typeface="+mn-lt"/>
                </a:rPr>
                <a:t>MDSV5</a:t>
              </a:r>
              <a:r>
                <a:rPr lang="zh-CN" altLang="en-US" sz="1000" dirty="0">
                  <a:solidFill>
                    <a:prstClr val="black"/>
                  </a:solidFill>
                  <a:cs typeface="+mn-ea"/>
                  <a:sym typeface="+mn-lt"/>
                </a:rPr>
                <a:t>的大体框架</a:t>
              </a:r>
            </a:p>
          </p:txBody>
        </p:sp>
        <p:sp>
          <p:nvSpPr>
            <p:cNvPr id="38" name="îŝḷîḓé-任意多边形 14">
              <a:extLst>
                <a:ext uri="{FF2B5EF4-FFF2-40B4-BE49-F238E27FC236}">
                  <a16:creationId xmlns:a16="http://schemas.microsoft.com/office/drawing/2014/main" id="{9D832BA1-FA0C-429F-89D4-8971E7C8850E}"/>
                </a:ext>
              </a:extLst>
            </p:cNvPr>
            <p:cNvSpPr/>
            <p:nvPr/>
          </p:nvSpPr>
          <p:spPr>
            <a:xfrm>
              <a:off x="3752128" y="1952298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îŝḷîḓé-任意多边形 16">
              <a:extLst>
                <a:ext uri="{FF2B5EF4-FFF2-40B4-BE49-F238E27FC236}">
                  <a16:creationId xmlns:a16="http://schemas.microsoft.com/office/drawing/2014/main" id="{CD198F45-099D-4C99-9E17-A72037ED9951}"/>
                </a:ext>
              </a:extLst>
            </p:cNvPr>
            <p:cNvSpPr/>
            <p:nvPr/>
          </p:nvSpPr>
          <p:spPr>
            <a:xfrm>
              <a:off x="5940075" y="3201659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îŝḷîḓé-任意多边形 17">
              <a:extLst>
                <a:ext uri="{FF2B5EF4-FFF2-40B4-BE49-F238E27FC236}">
                  <a16:creationId xmlns:a16="http://schemas.microsoft.com/office/drawing/2014/main" id="{3CFEDBEF-4041-46A2-BA08-1AD9F756654A}"/>
                </a:ext>
              </a:extLst>
            </p:cNvPr>
            <p:cNvSpPr/>
            <p:nvPr/>
          </p:nvSpPr>
          <p:spPr>
            <a:xfrm>
              <a:off x="1564184" y="3201659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îŝḷîḓé-任意多边形 18">
              <a:extLst>
                <a:ext uri="{FF2B5EF4-FFF2-40B4-BE49-F238E27FC236}">
                  <a16:creationId xmlns:a16="http://schemas.microsoft.com/office/drawing/2014/main" id="{B29B4E6B-DD24-449D-8D82-064E0582AB70}"/>
                </a:ext>
              </a:extLst>
            </p:cNvPr>
            <p:cNvSpPr/>
            <p:nvPr/>
          </p:nvSpPr>
          <p:spPr>
            <a:xfrm>
              <a:off x="1564184" y="1952298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îŝḷîḓé-任意多边形 19">
              <a:extLst>
                <a:ext uri="{FF2B5EF4-FFF2-40B4-BE49-F238E27FC236}">
                  <a16:creationId xmlns:a16="http://schemas.microsoft.com/office/drawing/2014/main" id="{C71B8E2F-0D4D-460A-B45F-777F5D81DA18}"/>
                </a:ext>
              </a:extLst>
            </p:cNvPr>
            <p:cNvSpPr/>
            <p:nvPr/>
          </p:nvSpPr>
          <p:spPr>
            <a:xfrm>
              <a:off x="5940075" y="1952298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îŝḷîḓé-任意多边形 21">
              <a:extLst>
                <a:ext uri="{FF2B5EF4-FFF2-40B4-BE49-F238E27FC236}">
                  <a16:creationId xmlns:a16="http://schemas.microsoft.com/office/drawing/2014/main" id="{1A82A0E6-E088-463B-9FD8-9A4930516053}"/>
                </a:ext>
              </a:extLst>
            </p:cNvPr>
            <p:cNvSpPr/>
            <p:nvPr/>
          </p:nvSpPr>
          <p:spPr>
            <a:xfrm>
              <a:off x="3752128" y="3201659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îŝḷîḓé-任意多边形 23">
              <a:extLst>
                <a:ext uri="{FF2B5EF4-FFF2-40B4-BE49-F238E27FC236}">
                  <a16:creationId xmlns:a16="http://schemas.microsoft.com/office/drawing/2014/main" id="{DC5E3131-A809-4269-8885-4A990947BA9A}"/>
                </a:ext>
              </a:extLst>
            </p:cNvPr>
            <p:cNvSpPr/>
            <p:nvPr/>
          </p:nvSpPr>
          <p:spPr>
            <a:xfrm>
              <a:off x="2562811" y="2515452"/>
              <a:ext cx="457104" cy="348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44" y="56250"/>
                  </a:moveTo>
                  <a:lnTo>
                    <a:pt x="42855" y="56250"/>
                  </a:lnTo>
                  <a:lnTo>
                    <a:pt x="42855" y="69377"/>
                  </a:lnTo>
                  <a:cubicBezTo>
                    <a:pt x="42855" y="70627"/>
                    <a:pt x="43333" y="71250"/>
                    <a:pt x="44283" y="71250"/>
                  </a:cubicBezTo>
                  <a:lnTo>
                    <a:pt x="75716" y="71250"/>
                  </a:lnTo>
                  <a:cubicBezTo>
                    <a:pt x="76666" y="71250"/>
                    <a:pt x="77144" y="70627"/>
                    <a:pt x="77144" y="69377"/>
                  </a:cubicBezTo>
                  <a:cubicBezTo>
                    <a:pt x="77144" y="69377"/>
                    <a:pt x="77144" y="56250"/>
                    <a:pt x="77144" y="56250"/>
                  </a:cubicBezTo>
                  <a:close/>
                  <a:moveTo>
                    <a:pt x="75716" y="0"/>
                  </a:moveTo>
                  <a:cubicBezTo>
                    <a:pt x="76905" y="0"/>
                    <a:pt x="77916" y="550"/>
                    <a:pt x="78750" y="1638"/>
                  </a:cubicBezTo>
                  <a:cubicBezTo>
                    <a:pt x="79583" y="2733"/>
                    <a:pt x="80000" y="4066"/>
                    <a:pt x="80000" y="5622"/>
                  </a:cubicBezTo>
                  <a:lnTo>
                    <a:pt x="80000" y="20627"/>
                  </a:lnTo>
                  <a:cubicBezTo>
                    <a:pt x="80000" y="21877"/>
                    <a:pt x="79522" y="22500"/>
                    <a:pt x="78572" y="22500"/>
                  </a:cubicBezTo>
                  <a:cubicBezTo>
                    <a:pt x="77616" y="22500"/>
                    <a:pt x="77144" y="21877"/>
                    <a:pt x="77144" y="20627"/>
                  </a:cubicBezTo>
                  <a:lnTo>
                    <a:pt x="77144" y="5622"/>
                  </a:lnTo>
                  <a:cubicBezTo>
                    <a:pt x="77144" y="4377"/>
                    <a:pt x="76666" y="3750"/>
                    <a:pt x="75716" y="3750"/>
                  </a:cubicBezTo>
                  <a:lnTo>
                    <a:pt x="44283" y="3750"/>
                  </a:lnTo>
                  <a:cubicBezTo>
                    <a:pt x="43333" y="3750"/>
                    <a:pt x="42855" y="4377"/>
                    <a:pt x="42855" y="5622"/>
                  </a:cubicBezTo>
                  <a:lnTo>
                    <a:pt x="42855" y="20627"/>
                  </a:lnTo>
                  <a:cubicBezTo>
                    <a:pt x="42855" y="21877"/>
                    <a:pt x="42377" y="22500"/>
                    <a:pt x="41427" y="22500"/>
                  </a:cubicBezTo>
                  <a:cubicBezTo>
                    <a:pt x="40472" y="22500"/>
                    <a:pt x="40000" y="21877"/>
                    <a:pt x="40000" y="20627"/>
                  </a:cubicBezTo>
                  <a:lnTo>
                    <a:pt x="40000" y="5622"/>
                  </a:lnTo>
                  <a:cubicBezTo>
                    <a:pt x="40000" y="4066"/>
                    <a:pt x="40416" y="2733"/>
                    <a:pt x="41250" y="1638"/>
                  </a:cubicBezTo>
                  <a:cubicBezTo>
                    <a:pt x="42083" y="550"/>
                    <a:pt x="43094" y="0"/>
                    <a:pt x="44283" y="0"/>
                  </a:cubicBezTo>
                  <a:cubicBezTo>
                    <a:pt x="44283" y="0"/>
                    <a:pt x="75716" y="0"/>
                    <a:pt x="75716" y="0"/>
                  </a:cubicBezTo>
                  <a:close/>
                  <a:moveTo>
                    <a:pt x="117144" y="31872"/>
                  </a:moveTo>
                  <a:cubicBezTo>
                    <a:pt x="117144" y="30627"/>
                    <a:pt x="116666" y="30000"/>
                    <a:pt x="115716" y="30000"/>
                  </a:cubicBezTo>
                  <a:lnTo>
                    <a:pt x="4283" y="30000"/>
                  </a:lnTo>
                  <a:cubicBezTo>
                    <a:pt x="3333" y="30000"/>
                    <a:pt x="2855" y="30627"/>
                    <a:pt x="2855" y="31872"/>
                  </a:cubicBezTo>
                  <a:lnTo>
                    <a:pt x="2855" y="52500"/>
                  </a:lnTo>
                  <a:lnTo>
                    <a:pt x="117144" y="52500"/>
                  </a:lnTo>
                  <a:cubicBezTo>
                    <a:pt x="117144" y="52500"/>
                    <a:pt x="117144" y="31872"/>
                    <a:pt x="117144" y="31872"/>
                  </a:cubicBezTo>
                  <a:close/>
                  <a:moveTo>
                    <a:pt x="120000" y="65627"/>
                  </a:moveTo>
                  <a:lnTo>
                    <a:pt x="120000" y="114377"/>
                  </a:lnTo>
                  <a:cubicBezTo>
                    <a:pt x="120000" y="115933"/>
                    <a:pt x="119583" y="117266"/>
                    <a:pt x="118750" y="118361"/>
                  </a:cubicBezTo>
                  <a:cubicBezTo>
                    <a:pt x="117916" y="119450"/>
                    <a:pt x="116905" y="120000"/>
                    <a:pt x="115716" y="120000"/>
                  </a:cubicBezTo>
                  <a:lnTo>
                    <a:pt x="4283" y="120000"/>
                  </a:lnTo>
                  <a:cubicBezTo>
                    <a:pt x="3094" y="120000"/>
                    <a:pt x="2083" y="119450"/>
                    <a:pt x="1250" y="118361"/>
                  </a:cubicBezTo>
                  <a:cubicBezTo>
                    <a:pt x="416" y="117266"/>
                    <a:pt x="0" y="115933"/>
                    <a:pt x="0" y="114377"/>
                  </a:cubicBezTo>
                  <a:lnTo>
                    <a:pt x="0" y="65627"/>
                  </a:lnTo>
                  <a:cubicBezTo>
                    <a:pt x="0" y="64377"/>
                    <a:pt x="472" y="63750"/>
                    <a:pt x="1427" y="63750"/>
                  </a:cubicBezTo>
                  <a:cubicBezTo>
                    <a:pt x="2377" y="63750"/>
                    <a:pt x="2855" y="64377"/>
                    <a:pt x="2855" y="65627"/>
                  </a:cubicBezTo>
                  <a:lnTo>
                    <a:pt x="2855" y="114377"/>
                  </a:lnTo>
                  <a:cubicBezTo>
                    <a:pt x="2855" y="115622"/>
                    <a:pt x="3333" y="116250"/>
                    <a:pt x="4283" y="116250"/>
                  </a:cubicBezTo>
                  <a:lnTo>
                    <a:pt x="115716" y="116250"/>
                  </a:lnTo>
                  <a:cubicBezTo>
                    <a:pt x="116666" y="116250"/>
                    <a:pt x="117144" y="115622"/>
                    <a:pt x="117144" y="114377"/>
                  </a:cubicBezTo>
                  <a:lnTo>
                    <a:pt x="117144" y="65627"/>
                  </a:lnTo>
                  <a:cubicBezTo>
                    <a:pt x="117144" y="64377"/>
                    <a:pt x="117616" y="63750"/>
                    <a:pt x="118572" y="63750"/>
                  </a:cubicBezTo>
                  <a:cubicBezTo>
                    <a:pt x="119522" y="63750"/>
                    <a:pt x="120000" y="64377"/>
                    <a:pt x="120000" y="65627"/>
                  </a:cubicBezTo>
                  <a:close/>
                  <a:moveTo>
                    <a:pt x="118750" y="27888"/>
                  </a:moveTo>
                  <a:cubicBezTo>
                    <a:pt x="119583" y="28983"/>
                    <a:pt x="120000" y="30316"/>
                    <a:pt x="120000" y="31872"/>
                  </a:cubicBezTo>
                  <a:lnTo>
                    <a:pt x="120000" y="54377"/>
                  </a:lnTo>
                  <a:cubicBezTo>
                    <a:pt x="120000" y="55627"/>
                    <a:pt x="119522" y="56250"/>
                    <a:pt x="118572" y="56250"/>
                  </a:cubicBezTo>
                  <a:lnTo>
                    <a:pt x="80000" y="56250"/>
                  </a:lnTo>
                  <a:lnTo>
                    <a:pt x="80000" y="69377"/>
                  </a:lnTo>
                  <a:cubicBezTo>
                    <a:pt x="80000" y="70938"/>
                    <a:pt x="79583" y="72266"/>
                    <a:pt x="78750" y="73361"/>
                  </a:cubicBezTo>
                  <a:cubicBezTo>
                    <a:pt x="77916" y="74455"/>
                    <a:pt x="76905" y="75000"/>
                    <a:pt x="75716" y="75000"/>
                  </a:cubicBezTo>
                  <a:lnTo>
                    <a:pt x="44283" y="75000"/>
                  </a:lnTo>
                  <a:cubicBezTo>
                    <a:pt x="43094" y="75000"/>
                    <a:pt x="42083" y="74455"/>
                    <a:pt x="41250" y="73361"/>
                  </a:cubicBezTo>
                  <a:cubicBezTo>
                    <a:pt x="40416" y="72266"/>
                    <a:pt x="40000" y="70938"/>
                    <a:pt x="40000" y="69377"/>
                  </a:cubicBezTo>
                  <a:lnTo>
                    <a:pt x="40000" y="56250"/>
                  </a:lnTo>
                  <a:lnTo>
                    <a:pt x="1427" y="56250"/>
                  </a:lnTo>
                  <a:cubicBezTo>
                    <a:pt x="472" y="56250"/>
                    <a:pt x="0" y="55627"/>
                    <a:pt x="0" y="54377"/>
                  </a:cubicBezTo>
                  <a:lnTo>
                    <a:pt x="0" y="31872"/>
                  </a:lnTo>
                  <a:cubicBezTo>
                    <a:pt x="0" y="30316"/>
                    <a:pt x="416" y="28983"/>
                    <a:pt x="1250" y="27888"/>
                  </a:cubicBezTo>
                  <a:cubicBezTo>
                    <a:pt x="2083" y="26800"/>
                    <a:pt x="3094" y="26250"/>
                    <a:pt x="4283" y="26250"/>
                  </a:cubicBezTo>
                  <a:lnTo>
                    <a:pt x="115716" y="26250"/>
                  </a:lnTo>
                  <a:cubicBezTo>
                    <a:pt x="116905" y="26250"/>
                    <a:pt x="117916" y="26800"/>
                    <a:pt x="118750" y="27888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îŝḷîḓé-任意多边形 24">
              <a:extLst>
                <a:ext uri="{FF2B5EF4-FFF2-40B4-BE49-F238E27FC236}">
                  <a16:creationId xmlns:a16="http://schemas.microsoft.com/office/drawing/2014/main" id="{F0B7DA44-6AB0-4336-A977-25F57936A0FB}"/>
                </a:ext>
              </a:extLst>
            </p:cNvPr>
            <p:cNvSpPr/>
            <p:nvPr/>
          </p:nvSpPr>
          <p:spPr>
            <a:xfrm>
              <a:off x="4820671" y="2528549"/>
              <a:ext cx="350900" cy="3520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23" y="109016"/>
                  </a:moveTo>
                  <a:cubicBezTo>
                    <a:pt x="116112" y="108079"/>
                    <a:pt x="116112" y="107148"/>
                    <a:pt x="115023" y="106211"/>
                  </a:cubicBezTo>
                  <a:lnTo>
                    <a:pt x="77499" y="68823"/>
                  </a:lnTo>
                  <a:cubicBezTo>
                    <a:pt x="76717" y="67886"/>
                    <a:pt x="76756" y="66988"/>
                    <a:pt x="77616" y="66135"/>
                  </a:cubicBezTo>
                  <a:cubicBezTo>
                    <a:pt x="78477" y="65277"/>
                    <a:pt x="79376" y="65238"/>
                    <a:pt x="80314" y="66018"/>
                  </a:cubicBezTo>
                  <a:lnTo>
                    <a:pt x="117838" y="103407"/>
                  </a:lnTo>
                  <a:cubicBezTo>
                    <a:pt x="118927" y="104656"/>
                    <a:pt x="119480" y="106055"/>
                    <a:pt x="119480" y="107616"/>
                  </a:cubicBezTo>
                  <a:cubicBezTo>
                    <a:pt x="119480" y="109172"/>
                    <a:pt x="118927" y="110577"/>
                    <a:pt x="117838" y="111820"/>
                  </a:cubicBezTo>
                  <a:lnTo>
                    <a:pt x="112442" y="117429"/>
                  </a:lnTo>
                  <a:cubicBezTo>
                    <a:pt x="111191" y="118516"/>
                    <a:pt x="109744" y="119063"/>
                    <a:pt x="108102" y="119063"/>
                  </a:cubicBezTo>
                  <a:cubicBezTo>
                    <a:pt x="106460" y="119063"/>
                    <a:pt x="105092" y="118516"/>
                    <a:pt x="104002" y="117429"/>
                  </a:cubicBezTo>
                  <a:lnTo>
                    <a:pt x="66244" y="80040"/>
                  </a:lnTo>
                  <a:cubicBezTo>
                    <a:pt x="65462" y="79104"/>
                    <a:pt x="65501" y="78206"/>
                    <a:pt x="66361" y="77347"/>
                  </a:cubicBezTo>
                  <a:cubicBezTo>
                    <a:pt x="67222" y="76494"/>
                    <a:pt x="68121" y="76455"/>
                    <a:pt x="69059" y="77236"/>
                  </a:cubicBezTo>
                  <a:lnTo>
                    <a:pt x="106577" y="114625"/>
                  </a:lnTo>
                  <a:cubicBezTo>
                    <a:pt x="107672" y="115712"/>
                    <a:pt x="108689" y="115712"/>
                    <a:pt x="109627" y="114625"/>
                  </a:cubicBezTo>
                  <a:cubicBezTo>
                    <a:pt x="109627" y="114625"/>
                    <a:pt x="115023" y="109016"/>
                    <a:pt x="115023" y="109016"/>
                  </a:cubicBezTo>
                  <a:close/>
                  <a:moveTo>
                    <a:pt x="18175" y="13202"/>
                  </a:moveTo>
                  <a:lnTo>
                    <a:pt x="9495" y="4555"/>
                  </a:lnTo>
                  <a:lnTo>
                    <a:pt x="4568" y="9461"/>
                  </a:lnTo>
                  <a:lnTo>
                    <a:pt x="13248" y="18108"/>
                  </a:lnTo>
                  <a:cubicBezTo>
                    <a:pt x="13248" y="18108"/>
                    <a:pt x="18175" y="13202"/>
                    <a:pt x="18175" y="13202"/>
                  </a:cubicBezTo>
                  <a:close/>
                  <a:moveTo>
                    <a:pt x="88994" y="19742"/>
                  </a:moveTo>
                  <a:cubicBezTo>
                    <a:pt x="88994" y="18187"/>
                    <a:pt x="89536" y="16787"/>
                    <a:pt x="90636" y="15538"/>
                  </a:cubicBezTo>
                  <a:lnTo>
                    <a:pt x="101891" y="4555"/>
                  </a:lnTo>
                  <a:cubicBezTo>
                    <a:pt x="94697" y="2375"/>
                    <a:pt x="88441" y="3936"/>
                    <a:pt x="83129" y="9227"/>
                  </a:cubicBezTo>
                  <a:cubicBezTo>
                    <a:pt x="80314" y="12031"/>
                    <a:pt x="78516" y="15499"/>
                    <a:pt x="77734" y="19625"/>
                  </a:cubicBezTo>
                  <a:cubicBezTo>
                    <a:pt x="76952" y="23756"/>
                    <a:pt x="77264" y="27615"/>
                    <a:pt x="78672" y="31194"/>
                  </a:cubicBezTo>
                  <a:cubicBezTo>
                    <a:pt x="78985" y="31975"/>
                    <a:pt x="78907" y="32677"/>
                    <a:pt x="78437" y="33302"/>
                  </a:cubicBezTo>
                  <a:lnTo>
                    <a:pt x="33412" y="78167"/>
                  </a:lnTo>
                  <a:cubicBezTo>
                    <a:pt x="32787" y="78791"/>
                    <a:pt x="32083" y="78870"/>
                    <a:pt x="31307" y="78401"/>
                  </a:cubicBezTo>
                  <a:cubicBezTo>
                    <a:pt x="29111" y="77465"/>
                    <a:pt x="26693" y="77002"/>
                    <a:pt x="24034" y="77002"/>
                  </a:cubicBezTo>
                  <a:cubicBezTo>
                    <a:pt x="18404" y="77002"/>
                    <a:pt x="13634" y="79026"/>
                    <a:pt x="9730" y="83073"/>
                  </a:cubicBezTo>
                  <a:cubicBezTo>
                    <a:pt x="4412" y="88220"/>
                    <a:pt x="2697" y="94291"/>
                    <a:pt x="4568" y="101305"/>
                  </a:cubicBezTo>
                  <a:lnTo>
                    <a:pt x="15594" y="90321"/>
                  </a:lnTo>
                  <a:cubicBezTo>
                    <a:pt x="16684" y="89234"/>
                    <a:pt x="18091" y="88649"/>
                    <a:pt x="19811" y="88565"/>
                  </a:cubicBezTo>
                  <a:cubicBezTo>
                    <a:pt x="21532" y="88493"/>
                    <a:pt x="22939" y="89000"/>
                    <a:pt x="24034" y="90087"/>
                  </a:cubicBezTo>
                  <a:lnTo>
                    <a:pt x="29664" y="95930"/>
                  </a:lnTo>
                  <a:cubicBezTo>
                    <a:pt x="30754" y="97179"/>
                    <a:pt x="31307" y="98579"/>
                    <a:pt x="31307" y="100134"/>
                  </a:cubicBezTo>
                  <a:cubicBezTo>
                    <a:pt x="31307" y="101695"/>
                    <a:pt x="30675" y="103095"/>
                    <a:pt x="29430" y="104344"/>
                  </a:cubicBezTo>
                  <a:lnTo>
                    <a:pt x="18404" y="115327"/>
                  </a:lnTo>
                  <a:cubicBezTo>
                    <a:pt x="21688" y="116414"/>
                    <a:pt x="25012" y="116532"/>
                    <a:pt x="28374" y="115679"/>
                  </a:cubicBezTo>
                  <a:cubicBezTo>
                    <a:pt x="31731" y="114820"/>
                    <a:pt x="34663" y="113142"/>
                    <a:pt x="37166" y="110650"/>
                  </a:cubicBezTo>
                  <a:cubicBezTo>
                    <a:pt x="39981" y="107845"/>
                    <a:pt x="41774" y="104383"/>
                    <a:pt x="42561" y="100251"/>
                  </a:cubicBezTo>
                  <a:cubicBezTo>
                    <a:pt x="43343" y="96126"/>
                    <a:pt x="43031" y="92273"/>
                    <a:pt x="41623" y="88682"/>
                  </a:cubicBezTo>
                  <a:cubicBezTo>
                    <a:pt x="41305" y="87907"/>
                    <a:pt x="41388" y="87205"/>
                    <a:pt x="41858" y="86580"/>
                  </a:cubicBezTo>
                  <a:lnTo>
                    <a:pt x="86883" y="41709"/>
                  </a:lnTo>
                  <a:cubicBezTo>
                    <a:pt x="87503" y="41247"/>
                    <a:pt x="88207" y="41168"/>
                    <a:pt x="88994" y="41481"/>
                  </a:cubicBezTo>
                  <a:cubicBezTo>
                    <a:pt x="91178" y="42412"/>
                    <a:pt x="93602" y="42880"/>
                    <a:pt x="96261" y="42880"/>
                  </a:cubicBezTo>
                  <a:cubicBezTo>
                    <a:pt x="101891" y="42880"/>
                    <a:pt x="106734" y="40934"/>
                    <a:pt x="110800" y="37037"/>
                  </a:cubicBezTo>
                  <a:cubicBezTo>
                    <a:pt x="115961" y="31746"/>
                    <a:pt x="117603" y="25585"/>
                    <a:pt x="115727" y="18577"/>
                  </a:cubicBezTo>
                  <a:lnTo>
                    <a:pt x="104706" y="29560"/>
                  </a:lnTo>
                  <a:cubicBezTo>
                    <a:pt x="103606" y="30653"/>
                    <a:pt x="102243" y="31194"/>
                    <a:pt x="100601" y="31194"/>
                  </a:cubicBezTo>
                  <a:cubicBezTo>
                    <a:pt x="98959" y="31194"/>
                    <a:pt x="97512" y="30653"/>
                    <a:pt x="96261" y="29560"/>
                  </a:cubicBezTo>
                  <a:lnTo>
                    <a:pt x="90636" y="23952"/>
                  </a:lnTo>
                  <a:cubicBezTo>
                    <a:pt x="89536" y="22708"/>
                    <a:pt x="88994" y="21303"/>
                    <a:pt x="88994" y="19742"/>
                  </a:cubicBezTo>
                  <a:close/>
                  <a:moveTo>
                    <a:pt x="93446" y="18343"/>
                  </a:moveTo>
                  <a:cubicBezTo>
                    <a:pt x="92351" y="19279"/>
                    <a:pt x="92351" y="20210"/>
                    <a:pt x="93446" y="21147"/>
                  </a:cubicBezTo>
                  <a:lnTo>
                    <a:pt x="99076" y="26756"/>
                  </a:lnTo>
                  <a:cubicBezTo>
                    <a:pt x="100014" y="27849"/>
                    <a:pt x="100953" y="27849"/>
                    <a:pt x="101891" y="26756"/>
                  </a:cubicBezTo>
                  <a:lnTo>
                    <a:pt x="115023" y="13670"/>
                  </a:lnTo>
                  <a:cubicBezTo>
                    <a:pt x="115492" y="13202"/>
                    <a:pt x="116078" y="13046"/>
                    <a:pt x="116782" y="13202"/>
                  </a:cubicBezTo>
                  <a:cubicBezTo>
                    <a:pt x="117486" y="13358"/>
                    <a:pt x="117911" y="13749"/>
                    <a:pt x="118072" y="14367"/>
                  </a:cubicBezTo>
                  <a:cubicBezTo>
                    <a:pt x="119944" y="18577"/>
                    <a:pt x="120452" y="22981"/>
                    <a:pt x="119597" y="27576"/>
                  </a:cubicBezTo>
                  <a:cubicBezTo>
                    <a:pt x="118732" y="32170"/>
                    <a:pt x="116665" y="36184"/>
                    <a:pt x="113381" y="39607"/>
                  </a:cubicBezTo>
                  <a:cubicBezTo>
                    <a:pt x="108689" y="44285"/>
                    <a:pt x="102980" y="46621"/>
                    <a:pt x="96261" y="46621"/>
                  </a:cubicBezTo>
                  <a:cubicBezTo>
                    <a:pt x="93602" y="46621"/>
                    <a:pt x="91100" y="46153"/>
                    <a:pt x="88760" y="45216"/>
                  </a:cubicBezTo>
                  <a:lnTo>
                    <a:pt x="45377" y="88448"/>
                  </a:lnTo>
                  <a:cubicBezTo>
                    <a:pt x="46935" y="92658"/>
                    <a:pt x="47209" y="97062"/>
                    <a:pt x="46198" y="101656"/>
                  </a:cubicBezTo>
                  <a:cubicBezTo>
                    <a:pt x="45175" y="106250"/>
                    <a:pt x="43031" y="110109"/>
                    <a:pt x="39746" y="113220"/>
                  </a:cubicBezTo>
                  <a:cubicBezTo>
                    <a:pt x="35367" y="117741"/>
                    <a:pt x="30134" y="120000"/>
                    <a:pt x="24034" y="120000"/>
                  </a:cubicBezTo>
                  <a:cubicBezTo>
                    <a:pt x="20750" y="120000"/>
                    <a:pt x="17544" y="119219"/>
                    <a:pt x="14421" y="117663"/>
                  </a:cubicBezTo>
                  <a:cubicBezTo>
                    <a:pt x="13796" y="117351"/>
                    <a:pt x="13399" y="116883"/>
                    <a:pt x="13248" y="116258"/>
                  </a:cubicBezTo>
                  <a:cubicBezTo>
                    <a:pt x="13092" y="115634"/>
                    <a:pt x="13248" y="115093"/>
                    <a:pt x="13718" y="114625"/>
                  </a:cubicBezTo>
                  <a:lnTo>
                    <a:pt x="26849" y="101539"/>
                  </a:lnTo>
                  <a:cubicBezTo>
                    <a:pt x="27788" y="100603"/>
                    <a:pt x="27788" y="99666"/>
                    <a:pt x="26849" y="98735"/>
                  </a:cubicBezTo>
                  <a:lnTo>
                    <a:pt x="21219" y="92658"/>
                  </a:lnTo>
                  <a:cubicBezTo>
                    <a:pt x="20281" y="91877"/>
                    <a:pt x="19342" y="91955"/>
                    <a:pt x="18404" y="92892"/>
                  </a:cubicBezTo>
                  <a:lnTo>
                    <a:pt x="5272" y="106211"/>
                  </a:lnTo>
                  <a:cubicBezTo>
                    <a:pt x="4803" y="106680"/>
                    <a:pt x="4217" y="106836"/>
                    <a:pt x="3518" y="106680"/>
                  </a:cubicBezTo>
                  <a:cubicBezTo>
                    <a:pt x="2815" y="106524"/>
                    <a:pt x="2379" y="106133"/>
                    <a:pt x="2228" y="105509"/>
                  </a:cubicBezTo>
                  <a:cubicBezTo>
                    <a:pt x="351" y="101305"/>
                    <a:pt x="-156" y="96906"/>
                    <a:pt x="703" y="92306"/>
                  </a:cubicBezTo>
                  <a:cubicBezTo>
                    <a:pt x="1558" y="87712"/>
                    <a:pt x="3636" y="83698"/>
                    <a:pt x="6914" y="80269"/>
                  </a:cubicBezTo>
                  <a:cubicBezTo>
                    <a:pt x="11606" y="75597"/>
                    <a:pt x="17309" y="73261"/>
                    <a:pt x="24034" y="73261"/>
                  </a:cubicBezTo>
                  <a:cubicBezTo>
                    <a:pt x="26693" y="73261"/>
                    <a:pt x="29195" y="73729"/>
                    <a:pt x="31541" y="74660"/>
                  </a:cubicBezTo>
                  <a:lnTo>
                    <a:pt x="74924" y="31428"/>
                  </a:lnTo>
                  <a:cubicBezTo>
                    <a:pt x="73355" y="27224"/>
                    <a:pt x="73081" y="22825"/>
                    <a:pt x="74103" y="18226"/>
                  </a:cubicBezTo>
                  <a:cubicBezTo>
                    <a:pt x="75114" y="13631"/>
                    <a:pt x="77264" y="9779"/>
                    <a:pt x="80549" y="6657"/>
                  </a:cubicBezTo>
                  <a:cubicBezTo>
                    <a:pt x="83833" y="3233"/>
                    <a:pt x="87821" y="1131"/>
                    <a:pt x="92507" y="351"/>
                  </a:cubicBezTo>
                  <a:cubicBezTo>
                    <a:pt x="97199" y="-429"/>
                    <a:pt x="101657" y="195"/>
                    <a:pt x="105874" y="2219"/>
                  </a:cubicBezTo>
                  <a:cubicBezTo>
                    <a:pt x="106499" y="2531"/>
                    <a:pt x="106890" y="2999"/>
                    <a:pt x="107047" y="3618"/>
                  </a:cubicBezTo>
                  <a:cubicBezTo>
                    <a:pt x="107203" y="4242"/>
                    <a:pt x="107047" y="4789"/>
                    <a:pt x="106577" y="5257"/>
                  </a:cubicBezTo>
                  <a:cubicBezTo>
                    <a:pt x="106577" y="5257"/>
                    <a:pt x="93446" y="18343"/>
                    <a:pt x="93446" y="18343"/>
                  </a:cubicBezTo>
                  <a:close/>
                  <a:moveTo>
                    <a:pt x="22157" y="14602"/>
                  </a:moveTo>
                  <a:lnTo>
                    <a:pt x="19577" y="16938"/>
                  </a:lnTo>
                  <a:lnTo>
                    <a:pt x="48421" y="45450"/>
                  </a:lnTo>
                  <a:cubicBezTo>
                    <a:pt x="49203" y="46387"/>
                    <a:pt x="49203" y="47318"/>
                    <a:pt x="48421" y="48255"/>
                  </a:cubicBezTo>
                  <a:cubicBezTo>
                    <a:pt x="47951" y="48567"/>
                    <a:pt x="47482" y="48723"/>
                    <a:pt x="47019" y="48723"/>
                  </a:cubicBezTo>
                  <a:cubicBezTo>
                    <a:pt x="46549" y="48723"/>
                    <a:pt x="46080" y="48567"/>
                    <a:pt x="45611" y="48255"/>
                  </a:cubicBezTo>
                  <a:lnTo>
                    <a:pt x="17002" y="19514"/>
                  </a:lnTo>
                  <a:lnTo>
                    <a:pt x="14656" y="22084"/>
                  </a:lnTo>
                  <a:cubicBezTo>
                    <a:pt x="14187" y="22396"/>
                    <a:pt x="13718" y="22547"/>
                    <a:pt x="13248" y="22547"/>
                  </a:cubicBezTo>
                  <a:cubicBezTo>
                    <a:pt x="12779" y="22547"/>
                    <a:pt x="12310" y="22396"/>
                    <a:pt x="11841" y="22084"/>
                  </a:cubicBezTo>
                  <a:lnTo>
                    <a:pt x="586" y="10866"/>
                  </a:lnTo>
                  <a:cubicBezTo>
                    <a:pt x="-195" y="9929"/>
                    <a:pt x="-195" y="8993"/>
                    <a:pt x="586" y="8062"/>
                  </a:cubicBezTo>
                  <a:lnTo>
                    <a:pt x="8087" y="579"/>
                  </a:lnTo>
                  <a:cubicBezTo>
                    <a:pt x="9026" y="-195"/>
                    <a:pt x="9964" y="-195"/>
                    <a:pt x="10902" y="579"/>
                  </a:cubicBezTo>
                  <a:lnTo>
                    <a:pt x="22157" y="11797"/>
                  </a:lnTo>
                  <a:cubicBezTo>
                    <a:pt x="22939" y="12734"/>
                    <a:pt x="22939" y="13670"/>
                    <a:pt x="22157" y="14602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îŝḷîḓé-任意多边形 25">
              <a:extLst>
                <a:ext uri="{FF2B5EF4-FFF2-40B4-BE49-F238E27FC236}">
                  <a16:creationId xmlns:a16="http://schemas.microsoft.com/office/drawing/2014/main" id="{EF1671F0-89D8-4AD2-9FD2-82EAC2F08C73}"/>
                </a:ext>
              </a:extLst>
            </p:cNvPr>
            <p:cNvSpPr/>
            <p:nvPr/>
          </p:nvSpPr>
          <p:spPr>
            <a:xfrm>
              <a:off x="7036372" y="2526305"/>
              <a:ext cx="307205" cy="3510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3" y="88122"/>
                  </a:moveTo>
                  <a:cubicBezTo>
                    <a:pt x="34283" y="86877"/>
                    <a:pt x="34994" y="86250"/>
                    <a:pt x="36427" y="86250"/>
                  </a:cubicBezTo>
                  <a:lnTo>
                    <a:pt x="83572" y="86250"/>
                  </a:lnTo>
                  <a:cubicBezTo>
                    <a:pt x="85000" y="86250"/>
                    <a:pt x="85716" y="86877"/>
                    <a:pt x="85716" y="88122"/>
                  </a:cubicBezTo>
                  <a:cubicBezTo>
                    <a:pt x="85716" y="89377"/>
                    <a:pt x="85000" y="90000"/>
                    <a:pt x="83572" y="90000"/>
                  </a:cubicBezTo>
                  <a:lnTo>
                    <a:pt x="36427" y="90000"/>
                  </a:lnTo>
                  <a:cubicBezTo>
                    <a:pt x="34994" y="90000"/>
                    <a:pt x="34283" y="89377"/>
                    <a:pt x="34283" y="88122"/>
                  </a:cubicBezTo>
                  <a:close/>
                  <a:moveTo>
                    <a:pt x="34283" y="73127"/>
                  </a:moveTo>
                  <a:cubicBezTo>
                    <a:pt x="34283" y="71877"/>
                    <a:pt x="34994" y="71250"/>
                    <a:pt x="36427" y="71250"/>
                  </a:cubicBezTo>
                  <a:lnTo>
                    <a:pt x="83572" y="71250"/>
                  </a:lnTo>
                  <a:cubicBezTo>
                    <a:pt x="85000" y="71250"/>
                    <a:pt x="85716" y="71877"/>
                    <a:pt x="85716" y="73127"/>
                  </a:cubicBezTo>
                  <a:cubicBezTo>
                    <a:pt x="85716" y="74377"/>
                    <a:pt x="85000" y="75000"/>
                    <a:pt x="83572" y="75000"/>
                  </a:cubicBezTo>
                  <a:lnTo>
                    <a:pt x="36427" y="75000"/>
                  </a:lnTo>
                  <a:cubicBezTo>
                    <a:pt x="34994" y="75000"/>
                    <a:pt x="34283" y="74377"/>
                    <a:pt x="34283" y="73127"/>
                  </a:cubicBezTo>
                  <a:close/>
                  <a:moveTo>
                    <a:pt x="34283" y="58127"/>
                  </a:moveTo>
                  <a:cubicBezTo>
                    <a:pt x="34283" y="56877"/>
                    <a:pt x="34994" y="56250"/>
                    <a:pt x="36427" y="56250"/>
                  </a:cubicBezTo>
                  <a:lnTo>
                    <a:pt x="83572" y="56250"/>
                  </a:lnTo>
                  <a:cubicBezTo>
                    <a:pt x="85000" y="56250"/>
                    <a:pt x="85716" y="56877"/>
                    <a:pt x="85716" y="58127"/>
                  </a:cubicBezTo>
                  <a:cubicBezTo>
                    <a:pt x="85716" y="59377"/>
                    <a:pt x="85000" y="60000"/>
                    <a:pt x="83572" y="60000"/>
                  </a:cubicBezTo>
                  <a:lnTo>
                    <a:pt x="36427" y="60000"/>
                  </a:lnTo>
                  <a:cubicBezTo>
                    <a:pt x="34994" y="60000"/>
                    <a:pt x="34283" y="59377"/>
                    <a:pt x="34283" y="58127"/>
                  </a:cubicBezTo>
                  <a:close/>
                  <a:moveTo>
                    <a:pt x="34283" y="43127"/>
                  </a:moveTo>
                  <a:cubicBezTo>
                    <a:pt x="34283" y="41877"/>
                    <a:pt x="34994" y="41250"/>
                    <a:pt x="36427" y="41250"/>
                  </a:cubicBezTo>
                  <a:lnTo>
                    <a:pt x="83572" y="41250"/>
                  </a:lnTo>
                  <a:cubicBezTo>
                    <a:pt x="85000" y="41250"/>
                    <a:pt x="85716" y="41877"/>
                    <a:pt x="85716" y="43127"/>
                  </a:cubicBezTo>
                  <a:cubicBezTo>
                    <a:pt x="85716" y="44377"/>
                    <a:pt x="85000" y="45000"/>
                    <a:pt x="83572" y="45000"/>
                  </a:cubicBezTo>
                  <a:lnTo>
                    <a:pt x="36427" y="45000"/>
                  </a:lnTo>
                  <a:cubicBezTo>
                    <a:pt x="34994" y="45000"/>
                    <a:pt x="34283" y="44377"/>
                    <a:pt x="34283" y="43127"/>
                  </a:cubicBezTo>
                  <a:close/>
                  <a:moveTo>
                    <a:pt x="34283" y="18750"/>
                  </a:moveTo>
                  <a:cubicBezTo>
                    <a:pt x="34283" y="21250"/>
                    <a:pt x="35711" y="22500"/>
                    <a:pt x="38572" y="22500"/>
                  </a:cubicBezTo>
                  <a:lnTo>
                    <a:pt x="81427" y="22500"/>
                  </a:lnTo>
                  <a:cubicBezTo>
                    <a:pt x="84283" y="22500"/>
                    <a:pt x="85716" y="21250"/>
                    <a:pt x="85716" y="18750"/>
                  </a:cubicBezTo>
                  <a:lnTo>
                    <a:pt x="85716" y="3750"/>
                  </a:lnTo>
                  <a:lnTo>
                    <a:pt x="34283" y="3750"/>
                  </a:lnTo>
                  <a:cubicBezTo>
                    <a:pt x="34283" y="3750"/>
                    <a:pt x="34283" y="18750"/>
                    <a:pt x="34283" y="18750"/>
                  </a:cubicBezTo>
                  <a:close/>
                  <a:moveTo>
                    <a:pt x="32277" y="24255"/>
                  </a:moveTo>
                  <a:cubicBezTo>
                    <a:pt x="30755" y="22933"/>
                    <a:pt x="30000" y="21094"/>
                    <a:pt x="30000" y="18750"/>
                  </a:cubicBezTo>
                  <a:lnTo>
                    <a:pt x="30000" y="1872"/>
                  </a:lnTo>
                  <a:cubicBezTo>
                    <a:pt x="30000" y="627"/>
                    <a:pt x="30711" y="0"/>
                    <a:pt x="32144" y="0"/>
                  </a:cubicBezTo>
                  <a:lnTo>
                    <a:pt x="87855" y="0"/>
                  </a:lnTo>
                  <a:cubicBezTo>
                    <a:pt x="89283" y="0"/>
                    <a:pt x="90000" y="627"/>
                    <a:pt x="90000" y="1872"/>
                  </a:cubicBezTo>
                  <a:lnTo>
                    <a:pt x="90000" y="18750"/>
                  </a:lnTo>
                  <a:cubicBezTo>
                    <a:pt x="90000" y="21094"/>
                    <a:pt x="89238" y="22933"/>
                    <a:pt x="87722" y="24255"/>
                  </a:cubicBezTo>
                  <a:cubicBezTo>
                    <a:pt x="86205" y="25588"/>
                    <a:pt x="84105" y="26250"/>
                    <a:pt x="81427" y="26250"/>
                  </a:cubicBezTo>
                  <a:lnTo>
                    <a:pt x="38572" y="26250"/>
                  </a:lnTo>
                  <a:cubicBezTo>
                    <a:pt x="35894" y="26250"/>
                    <a:pt x="33794" y="25588"/>
                    <a:pt x="32277" y="24255"/>
                  </a:cubicBezTo>
                  <a:close/>
                  <a:moveTo>
                    <a:pt x="17144" y="18750"/>
                  </a:moveTo>
                  <a:lnTo>
                    <a:pt x="17144" y="105000"/>
                  </a:lnTo>
                  <a:lnTo>
                    <a:pt x="102855" y="105000"/>
                  </a:lnTo>
                  <a:lnTo>
                    <a:pt x="102855" y="18750"/>
                  </a:lnTo>
                  <a:lnTo>
                    <a:pt x="96427" y="18750"/>
                  </a:lnTo>
                  <a:cubicBezTo>
                    <a:pt x="95000" y="18750"/>
                    <a:pt x="94283" y="18127"/>
                    <a:pt x="94283" y="16872"/>
                  </a:cubicBezTo>
                  <a:cubicBezTo>
                    <a:pt x="94283" y="15627"/>
                    <a:pt x="95000" y="15000"/>
                    <a:pt x="96427" y="15000"/>
                  </a:cubicBezTo>
                  <a:lnTo>
                    <a:pt x="105000" y="15000"/>
                  </a:lnTo>
                  <a:cubicBezTo>
                    <a:pt x="106427" y="15000"/>
                    <a:pt x="107144" y="15627"/>
                    <a:pt x="107144" y="16872"/>
                  </a:cubicBezTo>
                  <a:lnTo>
                    <a:pt x="107144" y="106872"/>
                  </a:lnTo>
                  <a:cubicBezTo>
                    <a:pt x="107144" y="108127"/>
                    <a:pt x="106427" y="108750"/>
                    <a:pt x="105000" y="108750"/>
                  </a:cubicBezTo>
                  <a:lnTo>
                    <a:pt x="15000" y="108750"/>
                  </a:lnTo>
                  <a:cubicBezTo>
                    <a:pt x="13566" y="108750"/>
                    <a:pt x="12855" y="108127"/>
                    <a:pt x="12855" y="106872"/>
                  </a:cubicBezTo>
                  <a:lnTo>
                    <a:pt x="12855" y="16872"/>
                  </a:lnTo>
                  <a:cubicBezTo>
                    <a:pt x="12855" y="15627"/>
                    <a:pt x="13566" y="15000"/>
                    <a:pt x="15000" y="15000"/>
                  </a:cubicBezTo>
                  <a:lnTo>
                    <a:pt x="23572" y="15000"/>
                  </a:lnTo>
                  <a:cubicBezTo>
                    <a:pt x="25000" y="15000"/>
                    <a:pt x="25716" y="15627"/>
                    <a:pt x="25716" y="16872"/>
                  </a:cubicBezTo>
                  <a:cubicBezTo>
                    <a:pt x="25716" y="18127"/>
                    <a:pt x="25000" y="18750"/>
                    <a:pt x="23572" y="18750"/>
                  </a:cubicBezTo>
                  <a:cubicBezTo>
                    <a:pt x="23572" y="18750"/>
                    <a:pt x="17144" y="18750"/>
                    <a:pt x="17144" y="18750"/>
                  </a:cubicBezTo>
                  <a:close/>
                  <a:moveTo>
                    <a:pt x="1872" y="118361"/>
                  </a:moveTo>
                  <a:cubicBezTo>
                    <a:pt x="622" y="117266"/>
                    <a:pt x="0" y="115933"/>
                    <a:pt x="0" y="114377"/>
                  </a:cubicBezTo>
                  <a:lnTo>
                    <a:pt x="0" y="9372"/>
                  </a:lnTo>
                  <a:cubicBezTo>
                    <a:pt x="0" y="7816"/>
                    <a:pt x="622" y="6483"/>
                    <a:pt x="1872" y="5388"/>
                  </a:cubicBezTo>
                  <a:cubicBezTo>
                    <a:pt x="3122" y="4300"/>
                    <a:pt x="4638" y="3750"/>
                    <a:pt x="6427" y="3750"/>
                  </a:cubicBezTo>
                  <a:lnTo>
                    <a:pt x="23572" y="3750"/>
                  </a:lnTo>
                  <a:cubicBezTo>
                    <a:pt x="25000" y="3750"/>
                    <a:pt x="25716" y="4377"/>
                    <a:pt x="25716" y="5622"/>
                  </a:cubicBezTo>
                  <a:cubicBezTo>
                    <a:pt x="25716" y="6877"/>
                    <a:pt x="25000" y="7500"/>
                    <a:pt x="23572" y="7500"/>
                  </a:cubicBezTo>
                  <a:lnTo>
                    <a:pt x="6427" y="7500"/>
                  </a:lnTo>
                  <a:cubicBezTo>
                    <a:pt x="4994" y="7500"/>
                    <a:pt x="4283" y="8127"/>
                    <a:pt x="4283" y="9372"/>
                  </a:cubicBezTo>
                  <a:lnTo>
                    <a:pt x="4283" y="114377"/>
                  </a:lnTo>
                  <a:cubicBezTo>
                    <a:pt x="4283" y="115622"/>
                    <a:pt x="4994" y="116250"/>
                    <a:pt x="6427" y="116250"/>
                  </a:cubicBezTo>
                  <a:lnTo>
                    <a:pt x="113572" y="116250"/>
                  </a:lnTo>
                  <a:cubicBezTo>
                    <a:pt x="115000" y="116250"/>
                    <a:pt x="115716" y="115622"/>
                    <a:pt x="115716" y="114377"/>
                  </a:cubicBezTo>
                  <a:lnTo>
                    <a:pt x="115716" y="9372"/>
                  </a:lnTo>
                  <a:cubicBezTo>
                    <a:pt x="115716" y="8127"/>
                    <a:pt x="115000" y="7500"/>
                    <a:pt x="113572" y="7500"/>
                  </a:cubicBezTo>
                  <a:lnTo>
                    <a:pt x="96427" y="7500"/>
                  </a:lnTo>
                  <a:cubicBezTo>
                    <a:pt x="95000" y="7500"/>
                    <a:pt x="94283" y="6877"/>
                    <a:pt x="94283" y="5622"/>
                  </a:cubicBezTo>
                  <a:cubicBezTo>
                    <a:pt x="94283" y="4377"/>
                    <a:pt x="95000" y="3750"/>
                    <a:pt x="96427" y="3750"/>
                  </a:cubicBezTo>
                  <a:lnTo>
                    <a:pt x="113572" y="3750"/>
                  </a:lnTo>
                  <a:cubicBezTo>
                    <a:pt x="115355" y="3750"/>
                    <a:pt x="116872" y="4300"/>
                    <a:pt x="118127" y="5388"/>
                  </a:cubicBezTo>
                  <a:cubicBezTo>
                    <a:pt x="119372" y="6483"/>
                    <a:pt x="120000" y="7816"/>
                    <a:pt x="120000" y="9372"/>
                  </a:cubicBezTo>
                  <a:lnTo>
                    <a:pt x="120000" y="114377"/>
                  </a:lnTo>
                  <a:cubicBezTo>
                    <a:pt x="120000" y="115933"/>
                    <a:pt x="119372" y="117266"/>
                    <a:pt x="118127" y="118361"/>
                  </a:cubicBezTo>
                  <a:cubicBezTo>
                    <a:pt x="116872" y="119450"/>
                    <a:pt x="115355" y="120000"/>
                    <a:pt x="113572" y="120000"/>
                  </a:cubicBezTo>
                  <a:lnTo>
                    <a:pt x="6427" y="120000"/>
                  </a:lnTo>
                  <a:cubicBezTo>
                    <a:pt x="4638" y="120000"/>
                    <a:pt x="3122" y="119450"/>
                    <a:pt x="1872" y="118361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8" name="îŝḷîḓé-Straight Arrow Connector 2">
            <a:extLst>
              <a:ext uri="{FF2B5EF4-FFF2-40B4-BE49-F238E27FC236}">
                <a16:creationId xmlns:a16="http://schemas.microsoft.com/office/drawing/2014/main" id="{C34E89AA-A563-4B9E-B0ED-F21A78EEC3E4}"/>
              </a:ext>
            </a:extLst>
          </p:cNvPr>
          <p:cNvCxnSpPr/>
          <p:nvPr/>
        </p:nvCxnSpPr>
        <p:spPr>
          <a:xfrm>
            <a:off x="1210731" y="5519448"/>
            <a:ext cx="9770538" cy="1948"/>
          </a:xfrm>
          <a:prstGeom prst="straightConnector1">
            <a:avLst/>
          </a:prstGeom>
          <a:noFill/>
          <a:ln w="12700" cap="flat" cmpd="sng">
            <a:solidFill>
              <a:srgbClr val="44526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542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4089400" cy="369570"/>
            <a:chOff x="564" y="454"/>
            <a:chExt cx="644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89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个人成长与总结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工作态度</a:t>
              </a:r>
            </a:p>
          </p:txBody>
        </p:sp>
      </p:grpSp>
      <p:cxnSp>
        <p:nvCxnSpPr>
          <p:cNvPr id="8" name="íślíḋè-Straight Connector 22">
            <a:extLst>
              <a:ext uri="{FF2B5EF4-FFF2-40B4-BE49-F238E27FC236}">
                <a16:creationId xmlns:a16="http://schemas.microsoft.com/office/drawing/2014/main" id="{A984D98D-478D-40E1-A14C-F72A0B5373AC}"/>
              </a:ext>
            </a:extLst>
          </p:cNvPr>
          <p:cNvCxnSpPr/>
          <p:nvPr/>
        </p:nvCxnSpPr>
        <p:spPr>
          <a:xfrm>
            <a:off x="4470806" y="1933824"/>
            <a:ext cx="0" cy="3143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íślíḋè-Straight Connector 23">
            <a:extLst>
              <a:ext uri="{FF2B5EF4-FFF2-40B4-BE49-F238E27FC236}">
                <a16:creationId xmlns:a16="http://schemas.microsoft.com/office/drawing/2014/main" id="{7FD932C6-060A-4842-A5CB-5B6D8B0AE651}"/>
              </a:ext>
            </a:extLst>
          </p:cNvPr>
          <p:cNvCxnSpPr/>
          <p:nvPr/>
        </p:nvCxnSpPr>
        <p:spPr>
          <a:xfrm>
            <a:off x="7721194" y="1933824"/>
            <a:ext cx="0" cy="3143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5">
            <a:extLst>
              <a:ext uri="{FF2B5EF4-FFF2-40B4-BE49-F238E27FC236}">
                <a16:creationId xmlns:a16="http://schemas.microsoft.com/office/drawing/2014/main" id="{3BC74F72-DC93-4A02-9637-646AFF8A3F1B}"/>
              </a:ext>
            </a:extLst>
          </p:cNvPr>
          <p:cNvGrpSpPr/>
          <p:nvPr/>
        </p:nvGrpSpPr>
        <p:grpSpPr>
          <a:xfrm>
            <a:off x="1998017" y="2090865"/>
            <a:ext cx="1735427" cy="2661074"/>
            <a:chOff x="912798" y="1811185"/>
            <a:chExt cx="1735427" cy="2661074"/>
          </a:xfrm>
        </p:grpSpPr>
        <p:sp>
          <p:nvSpPr>
            <p:cNvPr id="11" name="îṣļîḑé-Oval 18">
              <a:extLst>
                <a:ext uri="{FF2B5EF4-FFF2-40B4-BE49-F238E27FC236}">
                  <a16:creationId xmlns:a16="http://schemas.microsoft.com/office/drawing/2014/main" id="{750F36CB-1EE8-43AE-9544-5C665BD8084E}"/>
                </a:ext>
              </a:extLst>
            </p:cNvPr>
            <p:cNvSpPr/>
            <p:nvPr/>
          </p:nvSpPr>
          <p:spPr>
            <a:xfrm>
              <a:off x="1325633" y="1811185"/>
              <a:ext cx="909757" cy="909757"/>
            </a:xfrm>
            <a:prstGeom prst="ellipse">
              <a:avLst/>
            </a:prstGeom>
            <a:solidFill>
              <a:srgbClr val="44526F"/>
            </a:solidFill>
            <a:ln w="92075">
              <a:solidFill>
                <a:schemeClr val="bg1">
                  <a:alpha val="18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îṣļîḑé-Freeform 13">
              <a:extLst>
                <a:ext uri="{FF2B5EF4-FFF2-40B4-BE49-F238E27FC236}">
                  <a16:creationId xmlns:a16="http://schemas.microsoft.com/office/drawing/2014/main" id="{8708B85A-4BC9-421D-A170-15295BEB8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54" y="2031004"/>
              <a:ext cx="470119" cy="470120"/>
            </a:xfrm>
            <a:custGeom>
              <a:avLst/>
              <a:gdLst>
                <a:gd name="T0" fmla="*/ 2 w 59"/>
                <a:gd name="T1" fmla="*/ 0 h 59"/>
                <a:gd name="T2" fmla="*/ 0 w 59"/>
                <a:gd name="T3" fmla="*/ 57 h 59"/>
                <a:gd name="T4" fmla="*/ 14 w 59"/>
                <a:gd name="T5" fmla="*/ 59 h 59"/>
                <a:gd name="T6" fmla="*/ 15 w 59"/>
                <a:gd name="T7" fmla="*/ 57 h 59"/>
                <a:gd name="T8" fmla="*/ 45 w 59"/>
                <a:gd name="T9" fmla="*/ 53 h 59"/>
                <a:gd name="T10" fmla="*/ 44 w 59"/>
                <a:gd name="T11" fmla="*/ 57 h 59"/>
                <a:gd name="T12" fmla="*/ 58 w 59"/>
                <a:gd name="T13" fmla="*/ 59 h 59"/>
                <a:gd name="T14" fmla="*/ 59 w 59"/>
                <a:gd name="T15" fmla="*/ 2 h 59"/>
                <a:gd name="T16" fmla="*/ 3 w 59"/>
                <a:gd name="T17" fmla="*/ 5 h 59"/>
                <a:gd name="T18" fmla="*/ 14 w 59"/>
                <a:gd name="T19" fmla="*/ 11 h 59"/>
                <a:gd name="T20" fmla="*/ 10 w 59"/>
                <a:gd name="T21" fmla="*/ 35 h 59"/>
                <a:gd name="T22" fmla="*/ 3 w 59"/>
                <a:gd name="T23" fmla="*/ 5 h 59"/>
                <a:gd name="T24" fmla="*/ 3 w 59"/>
                <a:gd name="T25" fmla="*/ 56 h 59"/>
                <a:gd name="T26" fmla="*/ 10 w 59"/>
                <a:gd name="T27" fmla="*/ 38 h 59"/>
                <a:gd name="T28" fmla="*/ 3 w 59"/>
                <a:gd name="T29" fmla="*/ 56 h 59"/>
                <a:gd name="T30" fmla="*/ 28 w 59"/>
                <a:gd name="T31" fmla="*/ 48 h 59"/>
                <a:gd name="T32" fmla="*/ 13 w 59"/>
                <a:gd name="T33" fmla="*/ 37 h 59"/>
                <a:gd name="T34" fmla="*/ 28 w 59"/>
                <a:gd name="T35" fmla="*/ 14 h 59"/>
                <a:gd name="T36" fmla="*/ 15 w 59"/>
                <a:gd name="T37" fmla="*/ 9 h 59"/>
                <a:gd name="T38" fmla="*/ 5 w 59"/>
                <a:gd name="T39" fmla="*/ 3 h 59"/>
                <a:gd name="T40" fmla="*/ 44 w 59"/>
                <a:gd name="T41" fmla="*/ 9 h 59"/>
                <a:gd name="T42" fmla="*/ 15 w 59"/>
                <a:gd name="T43" fmla="*/ 9 h 59"/>
                <a:gd name="T44" fmla="*/ 45 w 59"/>
                <a:gd name="T45" fmla="*/ 48 h 59"/>
                <a:gd name="T46" fmla="*/ 31 w 59"/>
                <a:gd name="T47" fmla="*/ 14 h 59"/>
                <a:gd name="T48" fmla="*/ 47 w 59"/>
                <a:gd name="T49" fmla="*/ 37 h 59"/>
                <a:gd name="T50" fmla="*/ 56 w 59"/>
                <a:gd name="T51" fmla="*/ 56 h 59"/>
                <a:gd name="T52" fmla="*/ 47 w 59"/>
                <a:gd name="T53" fmla="*/ 56 h 59"/>
                <a:gd name="T54" fmla="*/ 56 w 59"/>
                <a:gd name="T55" fmla="*/ 38 h 59"/>
                <a:gd name="T56" fmla="*/ 56 w 59"/>
                <a:gd name="T57" fmla="*/ 35 h 59"/>
                <a:gd name="T58" fmla="*/ 49 w 59"/>
                <a:gd name="T59" fmla="*/ 35 h 59"/>
                <a:gd name="T60" fmla="*/ 45 w 59"/>
                <a:gd name="T61" fmla="*/ 11 h 59"/>
                <a:gd name="T62" fmla="*/ 56 w 59"/>
                <a:gd name="T63" fmla="*/ 3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59">
                  <a:moveTo>
                    <a:pt x="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9"/>
                    <a:pt x="2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58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8"/>
                    <a:pt x="45" y="59"/>
                    <a:pt x="46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9"/>
                    <a:pt x="59" y="58"/>
                    <a:pt x="59" y="57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9" y="0"/>
                    <a:pt x="58" y="0"/>
                  </a:cubicBez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6" y="8"/>
                    <a:pt x="10" y="10"/>
                    <a:pt x="14" y="11"/>
                  </a:cubicBezTo>
                  <a:cubicBezTo>
                    <a:pt x="16" y="12"/>
                    <a:pt x="18" y="13"/>
                    <a:pt x="20" y="13"/>
                  </a:cubicBezTo>
                  <a:cubicBezTo>
                    <a:pt x="18" y="24"/>
                    <a:pt x="12" y="33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3" y="56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" y="56"/>
                    <a:pt x="3" y="56"/>
                    <a:pt x="3" y="56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5"/>
                    <a:pt x="21" y="25"/>
                    <a:pt x="23" y="14"/>
                  </a:cubicBezTo>
                  <a:cubicBezTo>
                    <a:pt x="25" y="14"/>
                    <a:pt x="26" y="14"/>
                    <a:pt x="28" y="14"/>
                  </a:cubicBezTo>
                  <a:cubicBezTo>
                    <a:pt x="28" y="48"/>
                    <a:pt x="28" y="48"/>
                    <a:pt x="28" y="48"/>
                  </a:cubicBezTo>
                  <a:close/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2" y="7"/>
                    <a:pt x="8" y="6"/>
                    <a:pt x="5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1" y="6"/>
                    <a:pt x="48" y="7"/>
                    <a:pt x="44" y="9"/>
                  </a:cubicBezTo>
                  <a:cubicBezTo>
                    <a:pt x="40" y="11"/>
                    <a:pt x="35" y="12"/>
                    <a:pt x="30" y="12"/>
                  </a:cubicBezTo>
                  <a:cubicBezTo>
                    <a:pt x="25" y="12"/>
                    <a:pt x="20" y="11"/>
                    <a:pt x="15" y="9"/>
                  </a:cubicBez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3" y="14"/>
                    <a:pt x="35" y="14"/>
                    <a:pt x="37" y="14"/>
                  </a:cubicBezTo>
                  <a:cubicBezTo>
                    <a:pt x="39" y="25"/>
                    <a:pt x="45" y="35"/>
                    <a:pt x="47" y="37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5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56" y="35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3"/>
                    <a:pt x="42" y="24"/>
                    <a:pt x="40" y="13"/>
                  </a:cubicBezTo>
                  <a:cubicBezTo>
                    <a:pt x="42" y="13"/>
                    <a:pt x="44" y="12"/>
                    <a:pt x="45" y="11"/>
                  </a:cubicBezTo>
                  <a:cubicBezTo>
                    <a:pt x="49" y="10"/>
                    <a:pt x="53" y="8"/>
                    <a:pt x="56" y="5"/>
                  </a:cubicBezTo>
                  <a:cubicBezTo>
                    <a:pt x="56" y="35"/>
                    <a:pt x="56" y="35"/>
                    <a:pt x="56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îṣļîḑé-文本框 18">
              <a:extLst>
                <a:ext uri="{FF2B5EF4-FFF2-40B4-BE49-F238E27FC236}">
                  <a16:creationId xmlns:a16="http://schemas.microsoft.com/office/drawing/2014/main" id="{311B6834-3FEA-4052-A3A1-3381964A825A}"/>
                </a:ext>
              </a:extLst>
            </p:cNvPr>
            <p:cNvSpPr txBox="1"/>
            <p:nvPr/>
          </p:nvSpPr>
          <p:spPr>
            <a:xfrm>
              <a:off x="912799" y="2968640"/>
              <a:ext cx="1735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cs typeface="+mn-ea"/>
                  <a:sym typeface="+mn-lt"/>
                </a:rPr>
                <a:t>认真负责</a:t>
              </a:r>
            </a:p>
          </p:txBody>
        </p:sp>
        <p:sp>
          <p:nvSpPr>
            <p:cNvPr id="14" name="îṣļîḑé-文本框 19">
              <a:extLst>
                <a:ext uri="{FF2B5EF4-FFF2-40B4-BE49-F238E27FC236}">
                  <a16:creationId xmlns:a16="http://schemas.microsoft.com/office/drawing/2014/main" id="{3E8FD522-47A8-4AA5-A4C1-4F89119903D4}"/>
                </a:ext>
              </a:extLst>
            </p:cNvPr>
            <p:cNvSpPr txBox="1"/>
            <p:nvPr/>
          </p:nvSpPr>
          <p:spPr>
            <a:xfrm>
              <a:off x="912798" y="3394143"/>
              <a:ext cx="1735426" cy="107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能够认真负责的完成布置的任务，面对出现的问题，能够从多方面给出解决方法</a:t>
              </a:r>
            </a:p>
          </p:txBody>
        </p:sp>
      </p:grpSp>
      <p:grpSp>
        <p:nvGrpSpPr>
          <p:cNvPr id="15" name="组合 6">
            <a:extLst>
              <a:ext uri="{FF2B5EF4-FFF2-40B4-BE49-F238E27FC236}">
                <a16:creationId xmlns:a16="http://schemas.microsoft.com/office/drawing/2014/main" id="{337DFB6D-7E64-41B2-8331-4F04CFA8DD5B}"/>
              </a:ext>
            </a:extLst>
          </p:cNvPr>
          <p:cNvGrpSpPr/>
          <p:nvPr/>
        </p:nvGrpSpPr>
        <p:grpSpPr>
          <a:xfrm>
            <a:off x="5228288" y="2090865"/>
            <a:ext cx="1735426" cy="2153242"/>
            <a:chOff x="3109086" y="1811185"/>
            <a:chExt cx="1735426" cy="2153242"/>
          </a:xfrm>
        </p:grpSpPr>
        <p:grpSp>
          <p:nvGrpSpPr>
            <p:cNvPr id="16" name="组合 13">
              <a:extLst>
                <a:ext uri="{FF2B5EF4-FFF2-40B4-BE49-F238E27FC236}">
                  <a16:creationId xmlns:a16="http://schemas.microsoft.com/office/drawing/2014/main" id="{E6097E89-1FFA-4B92-A591-55D98FE21A8F}"/>
                </a:ext>
              </a:extLst>
            </p:cNvPr>
            <p:cNvGrpSpPr/>
            <p:nvPr/>
          </p:nvGrpSpPr>
          <p:grpSpPr>
            <a:xfrm>
              <a:off x="3521921" y="1811185"/>
              <a:ext cx="909757" cy="909757"/>
              <a:chOff x="3517217" y="1811185"/>
              <a:chExt cx="909757" cy="909757"/>
            </a:xfrm>
          </p:grpSpPr>
          <p:sp>
            <p:nvSpPr>
              <p:cNvPr id="19" name="îṣļîḑé-Oval 16">
                <a:extLst>
                  <a:ext uri="{FF2B5EF4-FFF2-40B4-BE49-F238E27FC236}">
                    <a16:creationId xmlns:a16="http://schemas.microsoft.com/office/drawing/2014/main" id="{05B5A859-F08D-403E-A766-217E226B3621}"/>
                  </a:ext>
                </a:extLst>
              </p:cNvPr>
              <p:cNvSpPr/>
              <p:nvPr/>
            </p:nvSpPr>
            <p:spPr>
              <a:xfrm>
                <a:off x="3517217" y="1811185"/>
                <a:ext cx="909757" cy="909757"/>
              </a:xfrm>
              <a:prstGeom prst="ellipse">
                <a:avLst/>
              </a:prstGeom>
              <a:solidFill>
                <a:srgbClr val="44526F"/>
              </a:solidFill>
              <a:ln w="92075">
                <a:solidFill>
                  <a:schemeClr val="bg1">
                    <a:alpha val="18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îṣļîḑé-Freeform 5">
                <a:extLst>
                  <a:ext uri="{FF2B5EF4-FFF2-40B4-BE49-F238E27FC236}">
                    <a16:creationId xmlns:a16="http://schemas.microsoft.com/office/drawing/2014/main" id="{CA90740E-5207-4DC1-9302-BB30A34F8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223" y="2030081"/>
                <a:ext cx="492711" cy="478430"/>
              </a:xfrm>
              <a:custGeom>
                <a:avLst/>
                <a:gdLst>
                  <a:gd name="T0" fmla="*/ 89 w 144"/>
                  <a:gd name="T1" fmla="*/ 129 h 140"/>
                  <a:gd name="T2" fmla="*/ 82 w 144"/>
                  <a:gd name="T3" fmla="*/ 11 h 140"/>
                  <a:gd name="T4" fmla="*/ 11 w 144"/>
                  <a:gd name="T5" fmla="*/ 129 h 140"/>
                  <a:gd name="T6" fmla="*/ 27 w 144"/>
                  <a:gd name="T7" fmla="*/ 107 h 140"/>
                  <a:gd name="T8" fmla="*/ 72 w 144"/>
                  <a:gd name="T9" fmla="*/ 113 h 140"/>
                  <a:gd name="T10" fmla="*/ 82 w 144"/>
                  <a:gd name="T11" fmla="*/ 129 h 140"/>
                  <a:gd name="T12" fmla="*/ 103 w 144"/>
                  <a:gd name="T13" fmla="*/ 68 h 140"/>
                  <a:gd name="T14" fmla="*/ 119 w 144"/>
                  <a:gd name="T15" fmla="*/ 61 h 140"/>
                  <a:gd name="T16" fmla="*/ 103 w 144"/>
                  <a:gd name="T17" fmla="*/ 68 h 140"/>
                  <a:gd name="T18" fmla="*/ 100 w 144"/>
                  <a:gd name="T19" fmla="*/ 82 h 140"/>
                  <a:gd name="T20" fmla="*/ 122 w 144"/>
                  <a:gd name="T21" fmla="*/ 82 h 140"/>
                  <a:gd name="T22" fmla="*/ 103 w 144"/>
                  <a:gd name="T23" fmla="*/ 103 h 140"/>
                  <a:gd name="T24" fmla="*/ 103 w 144"/>
                  <a:gd name="T25" fmla="*/ 96 h 140"/>
                  <a:gd name="T26" fmla="*/ 119 w 144"/>
                  <a:gd name="T27" fmla="*/ 103 h 140"/>
                  <a:gd name="T28" fmla="*/ 103 w 144"/>
                  <a:gd name="T29" fmla="*/ 121 h 140"/>
                  <a:gd name="T30" fmla="*/ 119 w 144"/>
                  <a:gd name="T31" fmla="*/ 114 h 140"/>
                  <a:gd name="T32" fmla="*/ 103 w 144"/>
                  <a:gd name="T33" fmla="*/ 121 h 140"/>
                  <a:gd name="T34" fmla="*/ 18 w 144"/>
                  <a:gd name="T35" fmla="*/ 24 h 140"/>
                  <a:gd name="T36" fmla="*/ 40 w 144"/>
                  <a:gd name="T37" fmla="*/ 24 h 140"/>
                  <a:gd name="T38" fmla="*/ 57 w 144"/>
                  <a:gd name="T39" fmla="*/ 27 h 140"/>
                  <a:gd name="T40" fmla="*/ 57 w 144"/>
                  <a:gd name="T41" fmla="*/ 21 h 140"/>
                  <a:gd name="T42" fmla="*/ 72 w 144"/>
                  <a:gd name="T43" fmla="*/ 27 h 140"/>
                  <a:gd name="T44" fmla="*/ 21 w 144"/>
                  <a:gd name="T45" fmla="*/ 45 h 140"/>
                  <a:gd name="T46" fmla="*/ 37 w 144"/>
                  <a:gd name="T47" fmla="*/ 38 h 140"/>
                  <a:gd name="T48" fmla="*/ 21 w 144"/>
                  <a:gd name="T49" fmla="*/ 45 h 140"/>
                  <a:gd name="T50" fmla="*/ 53 w 144"/>
                  <a:gd name="T51" fmla="*/ 42 h 140"/>
                  <a:gd name="T52" fmla="*/ 75 w 144"/>
                  <a:gd name="T53" fmla="*/ 42 h 140"/>
                  <a:gd name="T54" fmla="*/ 21 w 144"/>
                  <a:gd name="T55" fmla="*/ 63 h 140"/>
                  <a:gd name="T56" fmla="*/ 21 w 144"/>
                  <a:gd name="T57" fmla="*/ 56 h 140"/>
                  <a:gd name="T58" fmla="*/ 37 w 144"/>
                  <a:gd name="T59" fmla="*/ 63 h 140"/>
                  <a:gd name="T60" fmla="*/ 57 w 144"/>
                  <a:gd name="T61" fmla="*/ 63 h 140"/>
                  <a:gd name="T62" fmla="*/ 72 w 144"/>
                  <a:gd name="T63" fmla="*/ 56 h 140"/>
                  <a:gd name="T64" fmla="*/ 57 w 144"/>
                  <a:gd name="T65" fmla="*/ 63 h 140"/>
                  <a:gd name="T66" fmla="*/ 18 w 144"/>
                  <a:gd name="T67" fmla="*/ 77 h 140"/>
                  <a:gd name="T68" fmla="*/ 40 w 144"/>
                  <a:gd name="T69" fmla="*/ 77 h 140"/>
                  <a:gd name="T70" fmla="*/ 57 w 144"/>
                  <a:gd name="T71" fmla="*/ 80 h 140"/>
                  <a:gd name="T72" fmla="*/ 57 w 144"/>
                  <a:gd name="T73" fmla="*/ 74 h 140"/>
                  <a:gd name="T74" fmla="*/ 72 w 144"/>
                  <a:gd name="T75" fmla="*/ 80 h 140"/>
                  <a:gd name="T76" fmla="*/ 21 w 144"/>
                  <a:gd name="T77" fmla="*/ 98 h 140"/>
                  <a:gd name="T78" fmla="*/ 37 w 144"/>
                  <a:gd name="T79" fmla="*/ 91 h 140"/>
                  <a:gd name="T80" fmla="*/ 21 w 144"/>
                  <a:gd name="T81" fmla="*/ 98 h 140"/>
                  <a:gd name="T82" fmla="*/ 53 w 144"/>
                  <a:gd name="T83" fmla="*/ 95 h 140"/>
                  <a:gd name="T84" fmla="*/ 75 w 144"/>
                  <a:gd name="T85" fmla="*/ 95 h 140"/>
                  <a:gd name="T86" fmla="*/ 93 w 144"/>
                  <a:gd name="T87" fmla="*/ 41 h 140"/>
                  <a:gd name="T88" fmla="*/ 138 w 144"/>
                  <a:gd name="T89" fmla="*/ 41 h 140"/>
                  <a:gd name="T90" fmla="*/ 144 w 144"/>
                  <a:gd name="T91" fmla="*/ 135 h 140"/>
                  <a:gd name="T92" fmla="*/ 67 w 144"/>
                  <a:gd name="T93" fmla="*/ 140 h 140"/>
                  <a:gd name="T94" fmla="*/ 61 w 144"/>
                  <a:gd name="T95" fmla="*/ 118 h 140"/>
                  <a:gd name="T96" fmla="*/ 32 w 144"/>
                  <a:gd name="T97" fmla="*/ 135 h 140"/>
                  <a:gd name="T98" fmla="*/ 6 w 144"/>
                  <a:gd name="T99" fmla="*/ 140 h 140"/>
                  <a:gd name="T100" fmla="*/ 0 w 144"/>
                  <a:gd name="T101" fmla="*/ 6 h 140"/>
                  <a:gd name="T102" fmla="*/ 88 w 144"/>
                  <a:gd name="T10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4" h="140">
                    <a:moveTo>
                      <a:pt x="133" y="52"/>
                    </a:move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129"/>
                      <a:pt x="89" y="129"/>
                      <a:pt x="89" y="129"/>
                    </a:cubicBezTo>
                    <a:cubicBezTo>
                      <a:pt x="133" y="129"/>
                      <a:pt x="133" y="129"/>
                      <a:pt x="133" y="129"/>
                    </a:cubicBezTo>
                    <a:cubicBezTo>
                      <a:pt x="133" y="52"/>
                      <a:pt x="133" y="52"/>
                      <a:pt x="133" y="52"/>
                    </a:cubicBezTo>
                    <a:close/>
                    <a:moveTo>
                      <a:pt x="82" y="11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9"/>
                      <a:pt x="11" y="129"/>
                      <a:pt x="11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21" y="110"/>
                      <a:pt x="24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70" y="107"/>
                      <a:pt x="72" y="110"/>
                      <a:pt x="72" y="113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82" y="90"/>
                      <a:pt x="82" y="51"/>
                      <a:pt x="82" y="11"/>
                    </a:cubicBezTo>
                    <a:close/>
                    <a:moveTo>
                      <a:pt x="103" y="68"/>
                    </a:moveTo>
                    <a:cubicBezTo>
                      <a:pt x="103" y="68"/>
                      <a:pt x="103" y="68"/>
                      <a:pt x="103" y="68"/>
                    </a:cubicBezTo>
                    <a:cubicBezTo>
                      <a:pt x="101" y="68"/>
                      <a:pt x="100" y="66"/>
                      <a:pt x="100" y="64"/>
                    </a:cubicBezTo>
                    <a:cubicBezTo>
                      <a:pt x="100" y="62"/>
                      <a:pt x="101" y="61"/>
                      <a:pt x="103" y="61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20" y="61"/>
                      <a:pt x="122" y="62"/>
                      <a:pt x="122" y="64"/>
                    </a:cubicBezTo>
                    <a:cubicBezTo>
                      <a:pt x="122" y="66"/>
                      <a:pt x="120" y="68"/>
                      <a:pt x="119" y="68"/>
                    </a:cubicBezTo>
                    <a:cubicBezTo>
                      <a:pt x="103" y="68"/>
                      <a:pt x="103" y="68"/>
                      <a:pt x="103" y="68"/>
                    </a:cubicBezTo>
                    <a:close/>
                    <a:moveTo>
                      <a:pt x="103" y="85"/>
                    </a:moveTo>
                    <a:cubicBezTo>
                      <a:pt x="103" y="85"/>
                      <a:pt x="103" y="85"/>
                      <a:pt x="103" y="85"/>
                    </a:cubicBezTo>
                    <a:cubicBezTo>
                      <a:pt x="101" y="85"/>
                      <a:pt x="100" y="84"/>
                      <a:pt x="100" y="82"/>
                    </a:cubicBezTo>
                    <a:cubicBezTo>
                      <a:pt x="100" y="80"/>
                      <a:pt x="101" y="79"/>
                      <a:pt x="103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79"/>
                      <a:pt x="122" y="80"/>
                      <a:pt x="122" y="82"/>
                    </a:cubicBezTo>
                    <a:cubicBezTo>
                      <a:pt x="122" y="84"/>
                      <a:pt x="120" y="85"/>
                      <a:pt x="119" y="85"/>
                    </a:cubicBezTo>
                    <a:cubicBezTo>
                      <a:pt x="103" y="85"/>
                      <a:pt x="103" y="85"/>
                      <a:pt x="103" y="85"/>
                    </a:cubicBezTo>
                    <a:close/>
                    <a:moveTo>
                      <a:pt x="103" y="103"/>
                    </a:move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1" y="103"/>
                      <a:pt x="100" y="101"/>
                      <a:pt x="100" y="100"/>
                    </a:cubicBezTo>
                    <a:cubicBezTo>
                      <a:pt x="100" y="98"/>
                      <a:pt x="101" y="96"/>
                      <a:pt x="103" y="96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6"/>
                      <a:pt x="122" y="98"/>
                      <a:pt x="122" y="100"/>
                    </a:cubicBezTo>
                    <a:cubicBezTo>
                      <a:pt x="122" y="101"/>
                      <a:pt x="120" y="103"/>
                      <a:pt x="119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lose/>
                    <a:moveTo>
                      <a:pt x="103" y="121"/>
                    </a:move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1" y="121"/>
                      <a:pt x="100" y="119"/>
                      <a:pt x="100" y="117"/>
                    </a:cubicBezTo>
                    <a:cubicBezTo>
                      <a:pt x="100" y="116"/>
                      <a:pt x="101" y="114"/>
                      <a:pt x="103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cubicBezTo>
                      <a:pt x="120" y="114"/>
                      <a:pt x="122" y="116"/>
                      <a:pt x="122" y="117"/>
                    </a:cubicBezTo>
                    <a:cubicBezTo>
                      <a:pt x="122" y="119"/>
                      <a:pt x="120" y="121"/>
                      <a:pt x="119" y="121"/>
                    </a:cubicBezTo>
                    <a:cubicBezTo>
                      <a:pt x="103" y="121"/>
                      <a:pt x="103" y="121"/>
                      <a:pt x="103" y="121"/>
                    </a:cubicBezTo>
                    <a:close/>
                    <a:moveTo>
                      <a:pt x="21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9" y="27"/>
                      <a:pt x="18" y="26"/>
                      <a:pt x="18" y="24"/>
                    </a:cubicBezTo>
                    <a:cubicBezTo>
                      <a:pt x="18" y="22"/>
                      <a:pt x="19" y="21"/>
                      <a:pt x="2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9" y="21"/>
                      <a:pt x="40" y="22"/>
                      <a:pt x="40" y="24"/>
                    </a:cubicBezTo>
                    <a:cubicBezTo>
                      <a:pt x="40" y="26"/>
                      <a:pt x="39" y="27"/>
                      <a:pt x="37" y="27"/>
                    </a:cubicBezTo>
                    <a:cubicBezTo>
                      <a:pt x="21" y="27"/>
                      <a:pt x="21" y="27"/>
                      <a:pt x="21" y="27"/>
                    </a:cubicBezTo>
                    <a:close/>
                    <a:moveTo>
                      <a:pt x="57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5" y="27"/>
                      <a:pt x="53" y="26"/>
                      <a:pt x="53" y="24"/>
                    </a:cubicBezTo>
                    <a:cubicBezTo>
                      <a:pt x="53" y="22"/>
                      <a:pt x="55" y="21"/>
                      <a:pt x="57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4" y="21"/>
                      <a:pt x="75" y="22"/>
                      <a:pt x="75" y="24"/>
                    </a:cubicBezTo>
                    <a:cubicBezTo>
                      <a:pt x="75" y="26"/>
                      <a:pt x="74" y="27"/>
                      <a:pt x="72" y="27"/>
                    </a:cubicBezTo>
                    <a:cubicBezTo>
                      <a:pt x="57" y="27"/>
                      <a:pt x="57" y="27"/>
                      <a:pt x="57" y="27"/>
                    </a:cubicBezTo>
                    <a:close/>
                    <a:moveTo>
                      <a:pt x="21" y="45"/>
                    </a:moveTo>
                    <a:cubicBezTo>
                      <a:pt x="21" y="45"/>
                      <a:pt x="21" y="45"/>
                      <a:pt x="21" y="45"/>
                    </a:cubicBezTo>
                    <a:cubicBezTo>
                      <a:pt x="19" y="45"/>
                      <a:pt x="18" y="44"/>
                      <a:pt x="18" y="42"/>
                    </a:cubicBezTo>
                    <a:cubicBezTo>
                      <a:pt x="18" y="40"/>
                      <a:pt x="19" y="38"/>
                      <a:pt x="21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9" y="38"/>
                      <a:pt x="40" y="40"/>
                      <a:pt x="40" y="42"/>
                    </a:cubicBezTo>
                    <a:cubicBezTo>
                      <a:pt x="40" y="44"/>
                      <a:pt x="39" y="45"/>
                      <a:pt x="37" y="45"/>
                    </a:cubicBezTo>
                    <a:cubicBezTo>
                      <a:pt x="21" y="45"/>
                      <a:pt x="21" y="45"/>
                      <a:pt x="21" y="45"/>
                    </a:cubicBezTo>
                    <a:close/>
                    <a:moveTo>
                      <a:pt x="57" y="45"/>
                    </a:moveTo>
                    <a:cubicBezTo>
                      <a:pt x="57" y="45"/>
                      <a:pt x="57" y="45"/>
                      <a:pt x="57" y="45"/>
                    </a:cubicBezTo>
                    <a:cubicBezTo>
                      <a:pt x="55" y="45"/>
                      <a:pt x="53" y="44"/>
                      <a:pt x="53" y="42"/>
                    </a:cubicBezTo>
                    <a:cubicBezTo>
                      <a:pt x="53" y="40"/>
                      <a:pt x="55" y="38"/>
                      <a:pt x="57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4" y="38"/>
                      <a:pt x="75" y="40"/>
                      <a:pt x="75" y="42"/>
                    </a:cubicBezTo>
                    <a:cubicBezTo>
                      <a:pt x="75" y="44"/>
                      <a:pt x="74" y="45"/>
                      <a:pt x="72" y="45"/>
                    </a:cubicBezTo>
                    <a:cubicBezTo>
                      <a:pt x="57" y="45"/>
                      <a:pt x="57" y="45"/>
                      <a:pt x="57" y="45"/>
                    </a:cubicBezTo>
                    <a:close/>
                    <a:moveTo>
                      <a:pt x="21" y="63"/>
                    </a:moveTo>
                    <a:cubicBezTo>
                      <a:pt x="21" y="63"/>
                      <a:pt x="21" y="63"/>
                      <a:pt x="21" y="63"/>
                    </a:cubicBezTo>
                    <a:cubicBezTo>
                      <a:pt x="19" y="63"/>
                      <a:pt x="18" y="61"/>
                      <a:pt x="18" y="59"/>
                    </a:cubicBezTo>
                    <a:cubicBezTo>
                      <a:pt x="18" y="58"/>
                      <a:pt x="19" y="56"/>
                      <a:pt x="21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9" y="56"/>
                      <a:pt x="40" y="58"/>
                      <a:pt x="40" y="59"/>
                    </a:cubicBezTo>
                    <a:cubicBezTo>
                      <a:pt x="40" y="61"/>
                      <a:pt x="39" y="63"/>
                      <a:pt x="37" y="63"/>
                    </a:cubicBezTo>
                    <a:cubicBezTo>
                      <a:pt x="21" y="63"/>
                      <a:pt x="21" y="63"/>
                      <a:pt x="21" y="63"/>
                    </a:cubicBezTo>
                    <a:close/>
                    <a:moveTo>
                      <a:pt x="57" y="63"/>
                    </a:move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3"/>
                      <a:pt x="53" y="61"/>
                      <a:pt x="53" y="59"/>
                    </a:cubicBezTo>
                    <a:cubicBezTo>
                      <a:pt x="53" y="58"/>
                      <a:pt x="55" y="56"/>
                      <a:pt x="57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4" y="56"/>
                      <a:pt x="75" y="58"/>
                      <a:pt x="75" y="59"/>
                    </a:cubicBezTo>
                    <a:cubicBezTo>
                      <a:pt x="75" y="61"/>
                      <a:pt x="74" y="63"/>
                      <a:pt x="72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21" y="80"/>
                    </a:moveTo>
                    <a:cubicBezTo>
                      <a:pt x="21" y="80"/>
                      <a:pt x="21" y="80"/>
                      <a:pt x="21" y="80"/>
                    </a:cubicBezTo>
                    <a:cubicBezTo>
                      <a:pt x="19" y="80"/>
                      <a:pt x="18" y="79"/>
                      <a:pt x="18" y="77"/>
                    </a:cubicBezTo>
                    <a:cubicBezTo>
                      <a:pt x="18" y="75"/>
                      <a:pt x="19" y="74"/>
                      <a:pt x="21" y="74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9" y="74"/>
                      <a:pt x="40" y="75"/>
                      <a:pt x="40" y="77"/>
                    </a:cubicBezTo>
                    <a:cubicBezTo>
                      <a:pt x="40" y="79"/>
                      <a:pt x="39" y="80"/>
                      <a:pt x="37" y="80"/>
                    </a:cubicBezTo>
                    <a:cubicBezTo>
                      <a:pt x="21" y="80"/>
                      <a:pt x="21" y="80"/>
                      <a:pt x="21" y="80"/>
                    </a:cubicBezTo>
                    <a:close/>
                    <a:moveTo>
                      <a:pt x="57" y="80"/>
                    </a:moveTo>
                    <a:cubicBezTo>
                      <a:pt x="57" y="80"/>
                      <a:pt x="57" y="80"/>
                      <a:pt x="57" y="80"/>
                    </a:cubicBezTo>
                    <a:cubicBezTo>
                      <a:pt x="55" y="80"/>
                      <a:pt x="53" y="79"/>
                      <a:pt x="53" y="77"/>
                    </a:cubicBezTo>
                    <a:cubicBezTo>
                      <a:pt x="53" y="75"/>
                      <a:pt x="55" y="74"/>
                      <a:pt x="57" y="74"/>
                    </a:cubicBezTo>
                    <a:cubicBezTo>
                      <a:pt x="72" y="74"/>
                      <a:pt x="72" y="74"/>
                      <a:pt x="72" y="74"/>
                    </a:cubicBezTo>
                    <a:cubicBezTo>
                      <a:pt x="74" y="74"/>
                      <a:pt x="75" y="75"/>
                      <a:pt x="75" y="77"/>
                    </a:cubicBezTo>
                    <a:cubicBezTo>
                      <a:pt x="75" y="79"/>
                      <a:pt x="74" y="80"/>
                      <a:pt x="72" y="80"/>
                    </a:cubicBezTo>
                    <a:cubicBezTo>
                      <a:pt x="57" y="80"/>
                      <a:pt x="57" y="80"/>
                      <a:pt x="57" y="80"/>
                    </a:cubicBezTo>
                    <a:close/>
                    <a:moveTo>
                      <a:pt x="21" y="98"/>
                    </a:moveTo>
                    <a:cubicBezTo>
                      <a:pt x="21" y="98"/>
                      <a:pt x="21" y="98"/>
                      <a:pt x="21" y="98"/>
                    </a:cubicBezTo>
                    <a:cubicBezTo>
                      <a:pt x="19" y="98"/>
                      <a:pt x="18" y="97"/>
                      <a:pt x="18" y="95"/>
                    </a:cubicBezTo>
                    <a:cubicBezTo>
                      <a:pt x="18" y="93"/>
                      <a:pt x="19" y="91"/>
                      <a:pt x="21" y="91"/>
                    </a:cubicBezTo>
                    <a:cubicBezTo>
                      <a:pt x="37" y="91"/>
                      <a:pt x="37" y="91"/>
                      <a:pt x="37" y="91"/>
                    </a:cubicBezTo>
                    <a:cubicBezTo>
                      <a:pt x="39" y="91"/>
                      <a:pt x="40" y="93"/>
                      <a:pt x="40" y="95"/>
                    </a:cubicBezTo>
                    <a:cubicBezTo>
                      <a:pt x="40" y="97"/>
                      <a:pt x="39" y="98"/>
                      <a:pt x="37" y="98"/>
                    </a:cubicBezTo>
                    <a:cubicBezTo>
                      <a:pt x="21" y="98"/>
                      <a:pt x="21" y="98"/>
                      <a:pt x="21" y="98"/>
                    </a:cubicBezTo>
                    <a:close/>
                    <a:moveTo>
                      <a:pt x="57" y="98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55" y="98"/>
                      <a:pt x="53" y="97"/>
                      <a:pt x="53" y="95"/>
                    </a:cubicBezTo>
                    <a:cubicBezTo>
                      <a:pt x="53" y="93"/>
                      <a:pt x="55" y="91"/>
                      <a:pt x="57" y="91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4" y="91"/>
                      <a:pt x="75" y="93"/>
                      <a:pt x="75" y="95"/>
                    </a:cubicBezTo>
                    <a:cubicBezTo>
                      <a:pt x="75" y="97"/>
                      <a:pt x="74" y="98"/>
                      <a:pt x="72" y="98"/>
                    </a:cubicBezTo>
                    <a:cubicBezTo>
                      <a:pt x="57" y="98"/>
                      <a:pt x="57" y="98"/>
                      <a:pt x="57" y="98"/>
                    </a:cubicBezTo>
                    <a:close/>
                    <a:moveTo>
                      <a:pt x="93" y="41"/>
                    </a:moveTo>
                    <a:cubicBezTo>
                      <a:pt x="93" y="41"/>
                      <a:pt x="93" y="41"/>
                      <a:pt x="93" y="41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41" y="41"/>
                      <a:pt x="144" y="44"/>
                      <a:pt x="144" y="47"/>
                    </a:cubicBezTo>
                    <a:cubicBezTo>
                      <a:pt x="144" y="135"/>
                      <a:pt x="144" y="135"/>
                      <a:pt x="144" y="135"/>
                    </a:cubicBezTo>
                    <a:cubicBezTo>
                      <a:pt x="144" y="135"/>
                      <a:pt x="144" y="135"/>
                      <a:pt x="144" y="135"/>
                    </a:cubicBezTo>
                    <a:cubicBezTo>
                      <a:pt x="144" y="138"/>
                      <a:pt x="141" y="140"/>
                      <a:pt x="13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4" y="140"/>
                      <a:pt x="61" y="138"/>
                      <a:pt x="61" y="135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2" y="135"/>
                      <a:pt x="32" y="135"/>
                      <a:pt x="32" y="135"/>
                    </a:cubicBezTo>
                    <a:cubicBezTo>
                      <a:pt x="32" y="135"/>
                      <a:pt x="32" y="135"/>
                      <a:pt x="32" y="135"/>
                    </a:cubicBezTo>
                    <a:cubicBezTo>
                      <a:pt x="32" y="138"/>
                      <a:pt x="30" y="140"/>
                      <a:pt x="27" y="140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3" y="140"/>
                      <a:pt x="0" y="138"/>
                      <a:pt x="0" y="13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1" y="0"/>
                      <a:pt x="93" y="2"/>
                      <a:pt x="93" y="6"/>
                    </a:cubicBezTo>
                    <a:cubicBezTo>
                      <a:pt x="93" y="41"/>
                      <a:pt x="93" y="41"/>
                      <a:pt x="93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îṣļîḑé-文本框 12">
              <a:extLst>
                <a:ext uri="{FF2B5EF4-FFF2-40B4-BE49-F238E27FC236}">
                  <a16:creationId xmlns:a16="http://schemas.microsoft.com/office/drawing/2014/main" id="{6E860CBA-1F18-4FC3-8583-FEB4646305F6}"/>
                </a:ext>
              </a:extLst>
            </p:cNvPr>
            <p:cNvSpPr txBox="1"/>
            <p:nvPr/>
          </p:nvSpPr>
          <p:spPr>
            <a:xfrm>
              <a:off x="3109086" y="2968640"/>
              <a:ext cx="1735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cs typeface="+mn-ea"/>
                  <a:sym typeface="+mn-lt"/>
                </a:rPr>
                <a:t>不懂就问</a:t>
              </a:r>
            </a:p>
          </p:txBody>
        </p:sp>
        <p:sp>
          <p:nvSpPr>
            <p:cNvPr id="18" name="îṣļîḑé-文本框 13">
              <a:extLst>
                <a:ext uri="{FF2B5EF4-FFF2-40B4-BE49-F238E27FC236}">
                  <a16:creationId xmlns:a16="http://schemas.microsoft.com/office/drawing/2014/main" id="{D5C855DB-24DE-4EC9-9E5A-AAC1A979A151}"/>
                </a:ext>
              </a:extLst>
            </p:cNvPr>
            <p:cNvSpPr txBox="1"/>
            <p:nvPr/>
          </p:nvSpPr>
          <p:spPr>
            <a:xfrm>
              <a:off x="3109086" y="3394143"/>
              <a:ext cx="1735426" cy="5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在工作阶段遇到技术及逻辑上的问题能够请教他人</a:t>
              </a:r>
            </a:p>
          </p:txBody>
        </p:sp>
      </p:grpSp>
      <p:grpSp>
        <p:nvGrpSpPr>
          <p:cNvPr id="21" name="组合 7">
            <a:extLst>
              <a:ext uri="{FF2B5EF4-FFF2-40B4-BE49-F238E27FC236}">
                <a16:creationId xmlns:a16="http://schemas.microsoft.com/office/drawing/2014/main" id="{6D165C50-2ACA-4D6D-B7FE-0153B28E4C00}"/>
              </a:ext>
            </a:extLst>
          </p:cNvPr>
          <p:cNvGrpSpPr/>
          <p:nvPr/>
        </p:nvGrpSpPr>
        <p:grpSpPr>
          <a:xfrm>
            <a:off x="8458558" y="2090865"/>
            <a:ext cx="1735426" cy="2153242"/>
            <a:chOff x="5305374" y="1811185"/>
            <a:chExt cx="1735426" cy="2153242"/>
          </a:xfrm>
        </p:grpSpPr>
        <p:grpSp>
          <p:nvGrpSpPr>
            <p:cNvPr id="26" name="组合 8">
              <a:extLst>
                <a:ext uri="{FF2B5EF4-FFF2-40B4-BE49-F238E27FC236}">
                  <a16:creationId xmlns:a16="http://schemas.microsoft.com/office/drawing/2014/main" id="{5B21DC14-8651-4CEE-8664-7A94D2AF223A}"/>
                </a:ext>
              </a:extLst>
            </p:cNvPr>
            <p:cNvGrpSpPr/>
            <p:nvPr/>
          </p:nvGrpSpPr>
          <p:grpSpPr>
            <a:xfrm>
              <a:off x="5718209" y="1811185"/>
              <a:ext cx="909757" cy="909757"/>
              <a:chOff x="5690299" y="1811185"/>
              <a:chExt cx="909757" cy="909757"/>
            </a:xfrm>
          </p:grpSpPr>
          <p:sp>
            <p:nvSpPr>
              <p:cNvPr id="30" name="îṣļîḑé-Oval 11">
                <a:extLst>
                  <a:ext uri="{FF2B5EF4-FFF2-40B4-BE49-F238E27FC236}">
                    <a16:creationId xmlns:a16="http://schemas.microsoft.com/office/drawing/2014/main" id="{E2712BCF-2BA8-449B-82B7-ED82D5557B31}"/>
                  </a:ext>
                </a:extLst>
              </p:cNvPr>
              <p:cNvSpPr/>
              <p:nvPr/>
            </p:nvSpPr>
            <p:spPr>
              <a:xfrm>
                <a:off x="5690299" y="1811185"/>
                <a:ext cx="909757" cy="909757"/>
              </a:xfrm>
              <a:prstGeom prst="ellipse">
                <a:avLst/>
              </a:prstGeom>
              <a:solidFill>
                <a:srgbClr val="44526F"/>
              </a:solidFill>
              <a:ln w="92075">
                <a:solidFill>
                  <a:schemeClr val="bg1">
                    <a:alpha val="18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îṣļîḑé-Freeform 9">
                <a:extLst>
                  <a:ext uri="{FF2B5EF4-FFF2-40B4-BE49-F238E27FC236}">
                    <a16:creationId xmlns:a16="http://schemas.microsoft.com/office/drawing/2014/main" id="{44F693DD-7D01-49E5-8186-3F08E108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224" y="1991290"/>
                <a:ext cx="511907" cy="549547"/>
              </a:xfrm>
              <a:custGeom>
                <a:avLst/>
                <a:gdLst>
                  <a:gd name="T0" fmla="*/ 89 w 89"/>
                  <a:gd name="T1" fmla="*/ 24 h 96"/>
                  <a:gd name="T2" fmla="*/ 89 w 89"/>
                  <a:gd name="T3" fmla="*/ 83 h 96"/>
                  <a:gd name="T4" fmla="*/ 76 w 89"/>
                  <a:gd name="T5" fmla="*/ 96 h 96"/>
                  <a:gd name="T6" fmla="*/ 3 w 89"/>
                  <a:gd name="T7" fmla="*/ 92 h 96"/>
                  <a:gd name="T8" fmla="*/ 0 w 89"/>
                  <a:gd name="T9" fmla="*/ 28 h 96"/>
                  <a:gd name="T10" fmla="*/ 13 w 89"/>
                  <a:gd name="T11" fmla="*/ 15 h 96"/>
                  <a:gd name="T12" fmla="*/ 49 w 89"/>
                  <a:gd name="T13" fmla="*/ 6 h 96"/>
                  <a:gd name="T14" fmla="*/ 65 w 89"/>
                  <a:gd name="T15" fmla="*/ 0 h 96"/>
                  <a:gd name="T16" fmla="*/ 81 w 89"/>
                  <a:gd name="T17" fmla="*/ 6 h 96"/>
                  <a:gd name="T18" fmla="*/ 88 w 89"/>
                  <a:gd name="T19" fmla="*/ 22 h 96"/>
                  <a:gd name="T20" fmla="*/ 65 w 89"/>
                  <a:gd name="T21" fmla="*/ 11 h 96"/>
                  <a:gd name="T22" fmla="*/ 76 w 89"/>
                  <a:gd name="T23" fmla="*/ 22 h 96"/>
                  <a:gd name="T24" fmla="*/ 65 w 89"/>
                  <a:gd name="T25" fmla="*/ 33 h 96"/>
                  <a:gd name="T26" fmla="*/ 54 w 89"/>
                  <a:gd name="T27" fmla="*/ 22 h 96"/>
                  <a:gd name="T28" fmla="*/ 65 w 89"/>
                  <a:gd name="T29" fmla="*/ 11 h 96"/>
                  <a:gd name="T30" fmla="*/ 70 w 89"/>
                  <a:gd name="T31" fmla="*/ 17 h 96"/>
                  <a:gd name="T32" fmla="*/ 60 w 89"/>
                  <a:gd name="T33" fmla="*/ 17 h 96"/>
                  <a:gd name="T34" fmla="*/ 60 w 89"/>
                  <a:gd name="T35" fmla="*/ 27 h 96"/>
                  <a:gd name="T36" fmla="*/ 70 w 89"/>
                  <a:gd name="T37" fmla="*/ 27 h 96"/>
                  <a:gd name="T38" fmla="*/ 70 w 89"/>
                  <a:gd name="T39" fmla="*/ 17 h 96"/>
                  <a:gd name="T40" fmla="*/ 43 w 89"/>
                  <a:gd name="T41" fmla="*/ 22 h 96"/>
                  <a:gd name="T42" fmla="*/ 8 w 89"/>
                  <a:gd name="T43" fmla="*/ 24 h 96"/>
                  <a:gd name="T44" fmla="*/ 7 w 89"/>
                  <a:gd name="T45" fmla="*/ 83 h 96"/>
                  <a:gd name="T46" fmla="*/ 13 w 89"/>
                  <a:gd name="T47" fmla="*/ 89 h 96"/>
                  <a:gd name="T48" fmla="*/ 81 w 89"/>
                  <a:gd name="T49" fmla="*/ 87 h 96"/>
                  <a:gd name="T50" fmla="*/ 82 w 89"/>
                  <a:gd name="T51" fmla="*/ 37 h 96"/>
                  <a:gd name="T52" fmla="*/ 67 w 89"/>
                  <a:gd name="T53" fmla="*/ 52 h 96"/>
                  <a:gd name="T54" fmla="*/ 64 w 89"/>
                  <a:gd name="T55" fmla="*/ 52 h 96"/>
                  <a:gd name="T56" fmla="*/ 57 w 89"/>
                  <a:gd name="T57" fmla="*/ 43 h 96"/>
                  <a:gd name="T58" fmla="*/ 43 w 89"/>
                  <a:gd name="T59" fmla="*/ 22 h 96"/>
                  <a:gd name="T60" fmla="*/ 78 w 89"/>
                  <a:gd name="T61" fmla="*/ 9 h 96"/>
                  <a:gd name="T62" fmla="*/ 52 w 89"/>
                  <a:gd name="T63" fmla="*/ 9 h 96"/>
                  <a:gd name="T64" fmla="*/ 47 w 89"/>
                  <a:gd name="T65" fmla="*/ 22 h 96"/>
                  <a:gd name="T66" fmla="*/ 59 w 89"/>
                  <a:gd name="T67" fmla="*/ 40 h 96"/>
                  <a:gd name="T68" fmla="*/ 65 w 89"/>
                  <a:gd name="T69" fmla="*/ 47 h 96"/>
                  <a:gd name="T70" fmla="*/ 72 w 89"/>
                  <a:gd name="T71" fmla="*/ 40 h 96"/>
                  <a:gd name="T72" fmla="*/ 84 w 89"/>
                  <a:gd name="T73" fmla="*/ 22 h 96"/>
                  <a:gd name="T74" fmla="*/ 51 w 89"/>
                  <a:gd name="T75" fmla="*/ 48 h 96"/>
                  <a:gd name="T76" fmla="*/ 54 w 89"/>
                  <a:gd name="T77" fmla="*/ 48 h 96"/>
                  <a:gd name="T78" fmla="*/ 48 w 89"/>
                  <a:gd name="T79" fmla="*/ 57 h 96"/>
                  <a:gd name="T80" fmla="*/ 73 w 89"/>
                  <a:gd name="T81" fmla="*/ 55 h 96"/>
                  <a:gd name="T82" fmla="*/ 76 w 89"/>
                  <a:gd name="T83" fmla="*/ 58 h 96"/>
                  <a:gd name="T84" fmla="*/ 68 w 89"/>
                  <a:gd name="T85" fmla="*/ 76 h 96"/>
                  <a:gd name="T86" fmla="*/ 65 w 89"/>
                  <a:gd name="T87" fmla="*/ 79 h 96"/>
                  <a:gd name="T88" fmla="*/ 59 w 89"/>
                  <a:gd name="T89" fmla="*/ 73 h 96"/>
                  <a:gd name="T90" fmla="*/ 59 w 89"/>
                  <a:gd name="T91" fmla="*/ 73 h 96"/>
                  <a:gd name="T92" fmla="*/ 59 w 89"/>
                  <a:gd name="T93" fmla="*/ 73 h 96"/>
                  <a:gd name="T94" fmla="*/ 46 w 89"/>
                  <a:gd name="T95" fmla="*/ 60 h 96"/>
                  <a:gd name="T96" fmla="*/ 19 w 89"/>
                  <a:gd name="T97" fmla="*/ 83 h 96"/>
                  <a:gd name="T98" fmla="*/ 43 w 89"/>
                  <a:gd name="T99" fmla="*/ 57 h 96"/>
                  <a:gd name="T100" fmla="*/ 17 w 89"/>
                  <a:gd name="T101" fmla="*/ 63 h 96"/>
                  <a:gd name="T102" fmla="*/ 14 w 89"/>
                  <a:gd name="T103" fmla="*/ 60 h 96"/>
                  <a:gd name="T104" fmla="*/ 20 w 89"/>
                  <a:gd name="T105" fmla="*/ 34 h 96"/>
                  <a:gd name="T106" fmla="*/ 23 w 89"/>
                  <a:gd name="T107" fmla="*/ 31 h 96"/>
                  <a:gd name="T108" fmla="*/ 34 w 89"/>
                  <a:gd name="T109" fmla="*/ 43 h 96"/>
                  <a:gd name="T110" fmla="*/ 34 w 89"/>
                  <a:gd name="T111" fmla="*/ 43 h 96"/>
                  <a:gd name="T112" fmla="*/ 46 w 89"/>
                  <a:gd name="T113" fmla="*/ 5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6">
                    <a:moveTo>
                      <a:pt x="88" y="22"/>
                    </a:moveTo>
                    <a:cubicBezTo>
                      <a:pt x="88" y="23"/>
                      <a:pt x="88" y="24"/>
                      <a:pt x="89" y="24"/>
                    </a:cubicBezTo>
                    <a:cubicBezTo>
                      <a:pt x="89" y="26"/>
                      <a:pt x="89" y="27"/>
                      <a:pt x="89" y="28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89" y="87"/>
                      <a:pt x="88" y="90"/>
                      <a:pt x="85" y="92"/>
                    </a:cubicBezTo>
                    <a:cubicBezTo>
                      <a:pt x="83" y="95"/>
                      <a:pt x="80" y="96"/>
                      <a:pt x="76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9" y="96"/>
                      <a:pt x="6" y="95"/>
                      <a:pt x="3" y="92"/>
                    </a:cubicBezTo>
                    <a:cubicBezTo>
                      <a:pt x="1" y="90"/>
                      <a:pt x="0" y="87"/>
                      <a:pt x="0" y="8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1" y="21"/>
                      <a:pt x="3" y="19"/>
                    </a:cubicBezTo>
                    <a:cubicBezTo>
                      <a:pt x="6" y="17"/>
                      <a:pt x="9" y="15"/>
                      <a:pt x="13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5" y="12"/>
                      <a:pt x="47" y="9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53" y="2"/>
                      <a:pt x="59" y="0"/>
                      <a:pt x="65" y="0"/>
                    </a:cubicBezTo>
                    <a:cubicBezTo>
                      <a:pt x="71" y="0"/>
                      <a:pt x="77" y="2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5" y="10"/>
                      <a:pt x="88" y="16"/>
                      <a:pt x="88" y="22"/>
                    </a:cubicBezTo>
                    <a:cubicBezTo>
                      <a:pt x="88" y="22"/>
                      <a:pt x="88" y="22"/>
                      <a:pt x="88" y="22"/>
                    </a:cubicBezTo>
                    <a:close/>
                    <a:moveTo>
                      <a:pt x="65" y="11"/>
                    </a:moveTo>
                    <a:cubicBezTo>
                      <a:pt x="65" y="11"/>
                      <a:pt x="65" y="11"/>
                      <a:pt x="65" y="11"/>
                    </a:cubicBezTo>
                    <a:cubicBezTo>
                      <a:pt x="68" y="11"/>
                      <a:pt x="71" y="13"/>
                      <a:pt x="73" y="15"/>
                    </a:cubicBezTo>
                    <a:cubicBezTo>
                      <a:pt x="75" y="17"/>
                      <a:pt x="76" y="19"/>
                      <a:pt x="76" y="22"/>
                    </a:cubicBezTo>
                    <a:cubicBezTo>
                      <a:pt x="76" y="25"/>
                      <a:pt x="75" y="28"/>
                      <a:pt x="73" y="30"/>
                    </a:cubicBezTo>
                    <a:cubicBezTo>
                      <a:pt x="71" y="32"/>
                      <a:pt x="68" y="33"/>
                      <a:pt x="65" y="33"/>
                    </a:cubicBezTo>
                    <a:cubicBezTo>
                      <a:pt x="62" y="33"/>
                      <a:pt x="59" y="32"/>
                      <a:pt x="57" y="30"/>
                    </a:cubicBezTo>
                    <a:cubicBezTo>
                      <a:pt x="55" y="28"/>
                      <a:pt x="54" y="25"/>
                      <a:pt x="54" y="22"/>
                    </a:cubicBezTo>
                    <a:cubicBezTo>
                      <a:pt x="54" y="19"/>
                      <a:pt x="55" y="17"/>
                      <a:pt x="57" y="15"/>
                    </a:cubicBezTo>
                    <a:cubicBezTo>
                      <a:pt x="59" y="13"/>
                      <a:pt x="62" y="11"/>
                      <a:pt x="65" y="1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7" y="15"/>
                      <a:pt x="65" y="15"/>
                    </a:cubicBezTo>
                    <a:cubicBezTo>
                      <a:pt x="63" y="15"/>
                      <a:pt x="62" y="16"/>
                      <a:pt x="60" y="17"/>
                    </a:cubicBezTo>
                    <a:cubicBezTo>
                      <a:pt x="59" y="19"/>
                      <a:pt x="58" y="20"/>
                      <a:pt x="58" y="22"/>
                    </a:cubicBezTo>
                    <a:cubicBezTo>
                      <a:pt x="58" y="24"/>
                      <a:pt x="59" y="26"/>
                      <a:pt x="60" y="27"/>
                    </a:cubicBezTo>
                    <a:cubicBezTo>
                      <a:pt x="62" y="29"/>
                      <a:pt x="63" y="29"/>
                      <a:pt x="65" y="29"/>
                    </a:cubicBezTo>
                    <a:cubicBezTo>
                      <a:pt x="67" y="29"/>
                      <a:pt x="69" y="29"/>
                      <a:pt x="70" y="27"/>
                    </a:cubicBezTo>
                    <a:cubicBezTo>
                      <a:pt x="71" y="26"/>
                      <a:pt x="72" y="24"/>
                      <a:pt x="72" y="22"/>
                    </a:cubicBezTo>
                    <a:cubicBezTo>
                      <a:pt x="72" y="20"/>
                      <a:pt x="71" y="19"/>
                      <a:pt x="70" y="17"/>
                    </a:cubicBezTo>
                    <a:close/>
                    <a:moveTo>
                      <a:pt x="43" y="22"/>
                    </a:moveTo>
                    <a:cubicBezTo>
                      <a:pt x="43" y="22"/>
                      <a:pt x="43" y="22"/>
                      <a:pt x="4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1" y="22"/>
                      <a:pt x="9" y="23"/>
                      <a:pt x="8" y="24"/>
                    </a:cubicBezTo>
                    <a:cubicBezTo>
                      <a:pt x="7" y="25"/>
                      <a:pt x="7" y="27"/>
                      <a:pt x="7" y="28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7" y="85"/>
                      <a:pt x="7" y="86"/>
                      <a:pt x="8" y="87"/>
                    </a:cubicBezTo>
                    <a:cubicBezTo>
                      <a:pt x="9" y="88"/>
                      <a:pt x="11" y="89"/>
                      <a:pt x="13" y="89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8" y="89"/>
                      <a:pt x="79" y="88"/>
                      <a:pt x="81" y="87"/>
                    </a:cubicBezTo>
                    <a:cubicBezTo>
                      <a:pt x="82" y="86"/>
                      <a:pt x="82" y="85"/>
                      <a:pt x="82" y="83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0" y="40"/>
                      <a:pt x="77" y="42"/>
                      <a:pt x="74" y="43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5" y="53"/>
                      <a:pt x="64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3" y="42"/>
                      <a:pt x="49" y="39"/>
                      <a:pt x="47" y="35"/>
                    </a:cubicBezTo>
                    <a:cubicBezTo>
                      <a:pt x="44" y="31"/>
                      <a:pt x="43" y="27"/>
                      <a:pt x="43" y="22"/>
                    </a:cubicBezTo>
                    <a:close/>
                    <a:moveTo>
                      <a:pt x="78" y="9"/>
                    </a:moveTo>
                    <a:cubicBezTo>
                      <a:pt x="78" y="9"/>
                      <a:pt x="78" y="9"/>
                      <a:pt x="78" y="9"/>
                    </a:cubicBezTo>
                    <a:cubicBezTo>
                      <a:pt x="75" y="6"/>
                      <a:pt x="70" y="4"/>
                      <a:pt x="65" y="4"/>
                    </a:cubicBezTo>
                    <a:cubicBezTo>
                      <a:pt x="60" y="4"/>
                      <a:pt x="56" y="6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9" y="13"/>
                      <a:pt x="47" y="17"/>
                      <a:pt x="47" y="22"/>
                    </a:cubicBezTo>
                    <a:cubicBezTo>
                      <a:pt x="47" y="26"/>
                      <a:pt x="48" y="30"/>
                      <a:pt x="50" y="33"/>
                    </a:cubicBezTo>
                    <a:cubicBezTo>
                      <a:pt x="52" y="36"/>
                      <a:pt x="55" y="38"/>
                      <a:pt x="59" y="40"/>
                    </a:cubicBezTo>
                    <a:cubicBezTo>
                      <a:pt x="59" y="40"/>
                      <a:pt x="59" y="40"/>
                      <a:pt x="60" y="40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2" y="40"/>
                    </a:cubicBezTo>
                    <a:cubicBezTo>
                      <a:pt x="75" y="38"/>
                      <a:pt x="78" y="36"/>
                      <a:pt x="80" y="33"/>
                    </a:cubicBezTo>
                    <a:cubicBezTo>
                      <a:pt x="82" y="30"/>
                      <a:pt x="84" y="26"/>
                      <a:pt x="84" y="22"/>
                    </a:cubicBezTo>
                    <a:cubicBezTo>
                      <a:pt x="84" y="17"/>
                      <a:pt x="82" y="13"/>
                      <a:pt x="78" y="9"/>
                    </a:cubicBezTo>
                    <a:close/>
                    <a:moveTo>
                      <a:pt x="51" y="48"/>
                    </a:moveTo>
                    <a:cubicBezTo>
                      <a:pt x="51" y="48"/>
                      <a:pt x="51" y="48"/>
                      <a:pt x="51" y="48"/>
                    </a:cubicBezTo>
                    <a:cubicBezTo>
                      <a:pt x="52" y="47"/>
                      <a:pt x="53" y="47"/>
                      <a:pt x="54" y="48"/>
                    </a:cubicBezTo>
                    <a:cubicBezTo>
                      <a:pt x="55" y="49"/>
                      <a:pt x="55" y="50"/>
                      <a:pt x="54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4" y="55"/>
                      <a:pt x="76" y="55"/>
                      <a:pt x="76" y="55"/>
                    </a:cubicBezTo>
                    <a:cubicBezTo>
                      <a:pt x="77" y="56"/>
                      <a:pt x="77" y="58"/>
                      <a:pt x="76" y="58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7"/>
                      <a:pt x="68" y="78"/>
                      <a:pt x="68" y="79"/>
                    </a:cubicBezTo>
                    <a:cubicBezTo>
                      <a:pt x="67" y="80"/>
                      <a:pt x="65" y="80"/>
                      <a:pt x="65" y="79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1" y="84"/>
                      <a:pt x="20" y="84"/>
                      <a:pt x="19" y="83"/>
                    </a:cubicBezTo>
                    <a:cubicBezTo>
                      <a:pt x="18" y="83"/>
                      <a:pt x="18" y="81"/>
                      <a:pt x="19" y="81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6" y="64"/>
                      <a:pt x="15" y="64"/>
                      <a:pt x="14" y="63"/>
                    </a:cubicBezTo>
                    <a:cubicBezTo>
                      <a:pt x="13" y="62"/>
                      <a:pt x="13" y="61"/>
                      <a:pt x="14" y="60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33"/>
                      <a:pt x="19" y="32"/>
                      <a:pt x="20" y="31"/>
                    </a:cubicBezTo>
                    <a:cubicBezTo>
                      <a:pt x="21" y="30"/>
                      <a:pt x="22" y="30"/>
                      <a:pt x="23" y="31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îṣļîḑé-文本框 7">
              <a:extLst>
                <a:ext uri="{FF2B5EF4-FFF2-40B4-BE49-F238E27FC236}">
                  <a16:creationId xmlns:a16="http://schemas.microsoft.com/office/drawing/2014/main" id="{AB4B2E76-2AFA-4367-8BDA-10497D9D23EB}"/>
                </a:ext>
              </a:extLst>
            </p:cNvPr>
            <p:cNvSpPr txBox="1"/>
            <p:nvPr/>
          </p:nvSpPr>
          <p:spPr>
            <a:xfrm>
              <a:off x="5305374" y="2968640"/>
              <a:ext cx="1735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cs typeface="+mn-ea"/>
                  <a:sym typeface="+mn-lt"/>
                </a:rPr>
                <a:t>及时处理问题</a:t>
              </a:r>
              <a:r>
                <a:rPr kumimoji="1" lang="en-US" altLang="zh-CN" sz="1600" b="1" dirty="0">
                  <a:cs typeface="+mn-ea"/>
                  <a:sym typeface="+mn-lt"/>
                </a:rPr>
                <a:t> </a:t>
              </a:r>
              <a:endParaRPr kumimoji="1"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9" name="îṣļîḑé-文本框 8">
              <a:extLst>
                <a:ext uri="{FF2B5EF4-FFF2-40B4-BE49-F238E27FC236}">
                  <a16:creationId xmlns:a16="http://schemas.microsoft.com/office/drawing/2014/main" id="{9E419E05-118F-4A4D-B9E1-8C8C39D6666B}"/>
                </a:ext>
              </a:extLst>
            </p:cNvPr>
            <p:cNvSpPr txBox="1"/>
            <p:nvPr/>
          </p:nvSpPr>
          <p:spPr>
            <a:xfrm>
              <a:off x="5305374" y="3394143"/>
              <a:ext cx="1735426" cy="5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面对客户出现的问题能够及时处理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42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3530600" cy="369570"/>
            <a:chOff x="564" y="454"/>
            <a:chExt cx="556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3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108" y="454"/>
              <a:ext cx="501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个人成长与总结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学习能力</a:t>
              </a:r>
            </a:p>
          </p:txBody>
        </p:sp>
      </p:grpSp>
      <p:grpSp>
        <p:nvGrpSpPr>
          <p:cNvPr id="7" name="组合 23">
            <a:extLst>
              <a:ext uri="{FF2B5EF4-FFF2-40B4-BE49-F238E27FC236}">
                <a16:creationId xmlns:a16="http://schemas.microsoft.com/office/drawing/2014/main" id="{9B32A993-3982-4B49-AFC1-86CD7AB30B1A}"/>
              </a:ext>
            </a:extLst>
          </p:cNvPr>
          <p:cNvGrpSpPr/>
          <p:nvPr/>
        </p:nvGrpSpPr>
        <p:grpSpPr>
          <a:xfrm>
            <a:off x="7903142" y="1940333"/>
            <a:ext cx="3107758" cy="3876916"/>
            <a:chOff x="7903142" y="2283239"/>
            <a:chExt cx="3107758" cy="3876916"/>
          </a:xfrm>
        </p:grpSpPr>
        <p:sp>
          <p:nvSpPr>
            <p:cNvPr id="8" name="íṡľíḍè-Rectangle 29">
              <a:extLst>
                <a:ext uri="{FF2B5EF4-FFF2-40B4-BE49-F238E27FC236}">
                  <a16:creationId xmlns:a16="http://schemas.microsoft.com/office/drawing/2014/main" id="{584B3BB0-0CE4-49C6-AEFD-85FFB87D5B5E}"/>
                </a:ext>
              </a:extLst>
            </p:cNvPr>
            <p:cNvSpPr/>
            <p:nvPr/>
          </p:nvSpPr>
          <p:spPr>
            <a:xfrm>
              <a:off x="7903142" y="2283239"/>
              <a:ext cx="3107758" cy="3876916"/>
            </a:xfrm>
            <a:prstGeom prst="rect">
              <a:avLst/>
            </a:prstGeom>
            <a:noFill/>
            <a:ln>
              <a:solidFill>
                <a:srgbClr val="445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/>
                  </a:solidFill>
                  <a:cs typeface="+mn-ea"/>
                  <a:sym typeface="+mn-lt"/>
                </a:rPr>
                <a:t>对于代码逻辑和思维有了进步</a:t>
              </a:r>
            </a:p>
          </p:txBody>
        </p:sp>
        <p:sp>
          <p:nvSpPr>
            <p:cNvPr id="9" name="íṡľíḍè-Rectangle 41">
              <a:extLst>
                <a:ext uri="{FF2B5EF4-FFF2-40B4-BE49-F238E27FC236}">
                  <a16:creationId xmlns:a16="http://schemas.microsoft.com/office/drawing/2014/main" id="{2FCBA2DE-D322-4C9D-AFD3-87FCDA4FAB37}"/>
                </a:ext>
              </a:extLst>
            </p:cNvPr>
            <p:cNvSpPr/>
            <p:nvPr/>
          </p:nvSpPr>
          <p:spPr>
            <a:xfrm>
              <a:off x="8604225" y="5298911"/>
              <a:ext cx="1705593" cy="353720"/>
            </a:xfrm>
            <a:prstGeom prst="rect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cs typeface="+mn-ea"/>
                  <a:sym typeface="+mn-lt"/>
                </a:rPr>
                <a:t>逻辑</a:t>
              </a:r>
            </a:p>
          </p:txBody>
        </p:sp>
        <p:sp>
          <p:nvSpPr>
            <p:cNvPr id="10" name="íṡľíḍè-TextBox 49">
              <a:extLst>
                <a:ext uri="{FF2B5EF4-FFF2-40B4-BE49-F238E27FC236}">
                  <a16:creationId xmlns:a16="http://schemas.microsoft.com/office/drawing/2014/main" id="{D72F9EC6-2F0A-4831-A9D5-26FE28639D5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79345" y="3316061"/>
              <a:ext cx="2155353" cy="328231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2133" dirty="0">
                  <a:solidFill>
                    <a:srgbClr val="44526F"/>
                  </a:solidFill>
                  <a:cs typeface="+mn-ea"/>
                  <a:sym typeface="+mn-lt"/>
                </a:rPr>
                <a:t>逻辑</a:t>
              </a:r>
              <a:endParaRPr lang="zh-CN" altLang="en-US" sz="2133" dirty="0">
                <a:solidFill>
                  <a:srgbClr val="44526F"/>
                </a:solidFill>
                <a:effectLst/>
                <a:cs typeface="+mn-ea"/>
                <a:sym typeface="+mn-lt"/>
              </a:endParaRPr>
            </a:p>
          </p:txBody>
        </p:sp>
        <p:cxnSp>
          <p:nvCxnSpPr>
            <p:cNvPr id="11" name="îŝḷîḓé-Straight Connector 50">
              <a:extLst>
                <a:ext uri="{FF2B5EF4-FFF2-40B4-BE49-F238E27FC236}">
                  <a16:creationId xmlns:a16="http://schemas.microsoft.com/office/drawing/2014/main" id="{A276CC95-E901-4366-8FB9-B4DD7E824B84}"/>
                </a:ext>
              </a:extLst>
            </p:cNvPr>
            <p:cNvCxnSpPr>
              <a:cxnSpLocks/>
            </p:cNvCxnSpPr>
            <p:nvPr/>
          </p:nvCxnSpPr>
          <p:spPr>
            <a:xfrm>
              <a:off x="8420289" y="3255265"/>
              <a:ext cx="2073465" cy="0"/>
            </a:xfrm>
            <a:prstGeom prst="line">
              <a:avLst/>
            </a:prstGeom>
            <a:ln>
              <a:solidFill>
                <a:srgbClr val="4452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îŝḷîḓé-Freeform: Shape 60">
              <a:extLst>
                <a:ext uri="{FF2B5EF4-FFF2-40B4-BE49-F238E27FC236}">
                  <a16:creationId xmlns:a16="http://schemas.microsoft.com/office/drawing/2014/main" id="{53FC9F84-5F9B-4B5B-8787-4F1B44F4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6003" y="2629549"/>
              <a:ext cx="482037" cy="482037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3" name="组合 22">
            <a:extLst>
              <a:ext uri="{FF2B5EF4-FFF2-40B4-BE49-F238E27FC236}">
                <a16:creationId xmlns:a16="http://schemas.microsoft.com/office/drawing/2014/main" id="{86A1BF4B-2A1B-4A96-A840-D089A26CA448}"/>
              </a:ext>
            </a:extLst>
          </p:cNvPr>
          <p:cNvGrpSpPr/>
          <p:nvPr/>
        </p:nvGrpSpPr>
        <p:grpSpPr>
          <a:xfrm>
            <a:off x="1181102" y="1940333"/>
            <a:ext cx="3107758" cy="3876916"/>
            <a:chOff x="1181102" y="2283239"/>
            <a:chExt cx="3107758" cy="3876916"/>
          </a:xfrm>
        </p:grpSpPr>
        <p:sp>
          <p:nvSpPr>
            <p:cNvPr id="14" name="íṡľíḍè-Rectangle 27">
              <a:extLst>
                <a:ext uri="{FF2B5EF4-FFF2-40B4-BE49-F238E27FC236}">
                  <a16:creationId xmlns:a16="http://schemas.microsoft.com/office/drawing/2014/main" id="{01FC1053-B1C9-4F7C-9F95-C8266C39459A}"/>
                </a:ext>
              </a:extLst>
            </p:cNvPr>
            <p:cNvSpPr/>
            <p:nvPr/>
          </p:nvSpPr>
          <p:spPr>
            <a:xfrm>
              <a:off x="1181102" y="2283239"/>
              <a:ext cx="3107758" cy="3876916"/>
            </a:xfrm>
            <a:prstGeom prst="rect">
              <a:avLst/>
            </a:prstGeom>
            <a:noFill/>
            <a:ln>
              <a:solidFill>
                <a:srgbClr val="445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C++</a:t>
              </a:r>
              <a:r>
                <a:rPr lang="zh-CN" altLang="en-US" sz="1100" dirty="0">
                  <a:solidFill>
                    <a:schemeClr val="tx1"/>
                  </a:solidFill>
                  <a:cs typeface="+mn-ea"/>
                  <a:sym typeface="+mn-lt"/>
                </a:rPr>
                <a:t>阅读能力提升、</a:t>
              </a: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1100" dirty="0">
                  <a:solidFill>
                    <a:schemeClr val="tx1"/>
                  </a:solidFill>
                  <a:cs typeface="+mn-ea"/>
                  <a:sym typeface="+mn-lt"/>
                </a:rPr>
                <a:t>编写能力有进步</a:t>
              </a:r>
            </a:p>
          </p:txBody>
        </p:sp>
        <p:sp>
          <p:nvSpPr>
            <p:cNvPr id="15" name="íṡľíḍè-Rectangle 38">
              <a:extLst>
                <a:ext uri="{FF2B5EF4-FFF2-40B4-BE49-F238E27FC236}">
                  <a16:creationId xmlns:a16="http://schemas.microsoft.com/office/drawing/2014/main" id="{2B17520E-8375-4303-B1C2-48485ADDC970}"/>
                </a:ext>
              </a:extLst>
            </p:cNvPr>
            <p:cNvSpPr/>
            <p:nvPr/>
          </p:nvSpPr>
          <p:spPr>
            <a:xfrm>
              <a:off x="1882185" y="5298911"/>
              <a:ext cx="1705593" cy="353720"/>
            </a:xfrm>
            <a:prstGeom prst="rect">
              <a:avLst/>
            </a:prstGeom>
            <a:solidFill>
              <a:srgbClr val="445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cs typeface="+mn-ea"/>
                  <a:sym typeface="+mn-lt"/>
                </a:rPr>
                <a:t>编程语言</a:t>
              </a:r>
            </a:p>
          </p:txBody>
        </p:sp>
        <p:sp>
          <p:nvSpPr>
            <p:cNvPr id="16" name="íṡľíḍè-TextBox 45">
              <a:extLst>
                <a:ext uri="{FF2B5EF4-FFF2-40B4-BE49-F238E27FC236}">
                  <a16:creationId xmlns:a16="http://schemas.microsoft.com/office/drawing/2014/main" id="{36A7269F-47B9-443F-A083-2F89707E73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57305" y="3316070"/>
              <a:ext cx="2155353" cy="328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2133" dirty="0">
                  <a:solidFill>
                    <a:srgbClr val="44526F"/>
                  </a:solidFill>
                  <a:effectLst/>
                  <a:cs typeface="+mn-ea"/>
                  <a:sym typeface="+mn-lt"/>
                </a:rPr>
                <a:t>编程语言</a:t>
              </a:r>
            </a:p>
          </p:txBody>
        </p:sp>
        <p:cxnSp>
          <p:nvCxnSpPr>
            <p:cNvPr id="17" name="íṡľíḍè-Straight Connector 46">
              <a:extLst>
                <a:ext uri="{FF2B5EF4-FFF2-40B4-BE49-F238E27FC236}">
                  <a16:creationId xmlns:a16="http://schemas.microsoft.com/office/drawing/2014/main" id="{27234F5C-55B1-487B-A7F5-DD899AC24881}"/>
                </a:ext>
              </a:extLst>
            </p:cNvPr>
            <p:cNvCxnSpPr>
              <a:cxnSpLocks/>
            </p:cNvCxnSpPr>
            <p:nvPr/>
          </p:nvCxnSpPr>
          <p:spPr>
            <a:xfrm>
              <a:off x="1815298" y="3255270"/>
              <a:ext cx="1839366" cy="0"/>
            </a:xfrm>
            <a:prstGeom prst="line">
              <a:avLst/>
            </a:prstGeom>
            <a:ln>
              <a:solidFill>
                <a:srgbClr val="4452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îŝḷîḓé-Freeform: Shape 61">
              <a:extLst>
                <a:ext uri="{FF2B5EF4-FFF2-40B4-BE49-F238E27FC236}">
                  <a16:creationId xmlns:a16="http://schemas.microsoft.com/office/drawing/2014/main" id="{DC758CA2-AC82-499B-B610-8F14F9C1D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2629551"/>
              <a:ext cx="482037" cy="482037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44526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9" name="组合 21">
            <a:extLst>
              <a:ext uri="{FF2B5EF4-FFF2-40B4-BE49-F238E27FC236}">
                <a16:creationId xmlns:a16="http://schemas.microsoft.com/office/drawing/2014/main" id="{D3D40228-F570-4879-8A5C-582E21123AF7}"/>
              </a:ext>
            </a:extLst>
          </p:cNvPr>
          <p:cNvGrpSpPr/>
          <p:nvPr/>
        </p:nvGrpSpPr>
        <p:grpSpPr>
          <a:xfrm>
            <a:off x="4273359" y="1724120"/>
            <a:ext cx="3645285" cy="4349549"/>
            <a:chOff x="4273359" y="2067026"/>
            <a:chExt cx="3645285" cy="4349549"/>
          </a:xfrm>
        </p:grpSpPr>
        <p:sp>
          <p:nvSpPr>
            <p:cNvPr id="20" name="íṡľíḍè-Rectangle 28">
              <a:extLst>
                <a:ext uri="{FF2B5EF4-FFF2-40B4-BE49-F238E27FC236}">
                  <a16:creationId xmlns:a16="http://schemas.microsoft.com/office/drawing/2014/main" id="{65B3CDD4-4BC7-4451-BF23-13F6B3E8E480}"/>
                </a:ext>
              </a:extLst>
            </p:cNvPr>
            <p:cNvSpPr/>
            <p:nvPr/>
          </p:nvSpPr>
          <p:spPr>
            <a:xfrm>
              <a:off x="4273359" y="2067026"/>
              <a:ext cx="3645285" cy="4349549"/>
            </a:xfrm>
            <a:prstGeom prst="rect">
              <a:avLst/>
            </a:prstGeom>
            <a:solidFill>
              <a:srgbClr val="44526F"/>
            </a:solidFill>
            <a:ln w="889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能够了解整体框架的设计和思路</a:t>
              </a:r>
            </a:p>
          </p:txBody>
        </p:sp>
        <p:sp>
          <p:nvSpPr>
            <p:cNvPr id="21" name="íṡľíḍè-TextBox 32">
              <a:extLst>
                <a:ext uri="{FF2B5EF4-FFF2-40B4-BE49-F238E27FC236}">
                  <a16:creationId xmlns:a16="http://schemas.microsoft.com/office/drawing/2014/main" id="{956F07B8-3B82-4040-BCFE-00B2F133CB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53632" y="3118500"/>
              <a:ext cx="2684738" cy="410433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2667" b="1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框架</a:t>
              </a:r>
            </a:p>
          </p:txBody>
        </p:sp>
        <p:cxnSp>
          <p:nvCxnSpPr>
            <p:cNvPr id="26" name="íṡľíḍè-Straight Connector 33">
              <a:extLst>
                <a:ext uri="{FF2B5EF4-FFF2-40B4-BE49-F238E27FC236}">
                  <a16:creationId xmlns:a16="http://schemas.microsoft.com/office/drawing/2014/main" id="{13028A73-465F-475F-9D8E-A0DC38C49FF8}"/>
                </a:ext>
              </a:extLst>
            </p:cNvPr>
            <p:cNvCxnSpPr>
              <a:cxnSpLocks/>
            </p:cNvCxnSpPr>
            <p:nvPr/>
          </p:nvCxnSpPr>
          <p:spPr>
            <a:xfrm>
              <a:off x="4668021" y="3032179"/>
              <a:ext cx="28559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íṡľíḍè-Rectangle 35">
              <a:extLst>
                <a:ext uri="{FF2B5EF4-FFF2-40B4-BE49-F238E27FC236}">
                  <a16:creationId xmlns:a16="http://schemas.microsoft.com/office/drawing/2014/main" id="{191B49E2-2B53-4E0A-904B-BCB7587B25B0}"/>
                </a:ext>
              </a:extLst>
            </p:cNvPr>
            <p:cNvSpPr/>
            <p:nvPr/>
          </p:nvSpPr>
          <p:spPr>
            <a:xfrm>
              <a:off x="4777885" y="5096530"/>
              <a:ext cx="2636232" cy="404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4526F"/>
                  </a:solidFill>
                  <a:cs typeface="+mn-ea"/>
                  <a:sym typeface="+mn-lt"/>
                </a:rPr>
                <a:t>框架</a:t>
              </a:r>
            </a:p>
          </p:txBody>
        </p:sp>
        <p:sp>
          <p:nvSpPr>
            <p:cNvPr id="29" name="îŝḷîḓé-Freeform: Shape 62">
              <a:extLst>
                <a:ext uri="{FF2B5EF4-FFF2-40B4-BE49-F238E27FC236}">
                  <a16:creationId xmlns:a16="http://schemas.microsoft.com/office/drawing/2014/main" id="{5227BCF9-D70B-41A4-B4AA-D6957BFE7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83" y="2394305"/>
              <a:ext cx="482037" cy="482037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854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8939">
        <p15:prstTrans prst="curtains"/>
      </p:transition>
    </mc:Choice>
    <mc:Fallback xmlns="">
      <p:transition spd="slow" advClick="0" advTm="893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深蓝简约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A3600"/>
      </a:accent1>
      <a:accent2>
        <a:srgbClr val="EC9F6A"/>
      </a:accent2>
      <a:accent3>
        <a:srgbClr val="25BFD1"/>
      </a:accent3>
      <a:accent4>
        <a:srgbClr val="5A8FB6"/>
      </a:accent4>
      <a:accent5>
        <a:srgbClr val="8D8D8D"/>
      </a:accent5>
      <a:accent6>
        <a:srgbClr val="B8B8B8"/>
      </a:accent6>
      <a:hlink>
        <a:srgbClr val="4472C4"/>
      </a:hlink>
      <a:folHlink>
        <a:srgbClr val="BFBFBF"/>
      </a:folHlink>
    </a:clrScheme>
    <a:fontScheme name="piv3cig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</TotalTime>
  <Words>893</Words>
  <Application>Microsoft Office PowerPoint</Application>
  <PresentationFormat>宽屏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Noto Sans S Chinese Light</vt:lpstr>
      <vt:lpstr>Noto Sans S Chinese Regular</vt:lpstr>
      <vt:lpstr>微软雅黑</vt:lpstr>
      <vt:lpstr>Arial</vt:lpstr>
      <vt:lpstr>Calibri</vt:lpstr>
      <vt:lpstr>深蓝简约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深蓝简约</dc:title>
  <dc:creator>Durpe Law</dc:creator>
  <cp:keywords/>
  <dc:description/>
  <cp:lastModifiedBy>Law Durpe</cp:lastModifiedBy>
  <cp:revision>76</cp:revision>
  <dcterms:created xsi:type="dcterms:W3CDTF">2020-03-09T01:23:38Z</dcterms:created>
  <dcterms:modified xsi:type="dcterms:W3CDTF">2021-01-25T16:35:36Z</dcterms:modified>
</cp:coreProperties>
</file>