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B4D2B8-7EAC-4268-80A2-6610928156A8}"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FAD24-74DB-4E89-B792-4F35167E6DB7}" type="slidenum">
              <a:rPr lang="en-US" smtClean="0"/>
              <a:t>‹#›</a:t>
            </a:fld>
            <a:endParaRPr lang="en-US"/>
          </a:p>
        </p:txBody>
      </p:sp>
    </p:spTree>
    <p:extLst>
      <p:ext uri="{BB962C8B-B14F-4D97-AF65-F5344CB8AC3E}">
        <p14:creationId xmlns:p14="http://schemas.microsoft.com/office/powerpoint/2010/main" val="976423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B4D2B8-7EAC-4268-80A2-6610928156A8}"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FAD24-74DB-4E89-B792-4F35167E6DB7}" type="slidenum">
              <a:rPr lang="en-US" smtClean="0"/>
              <a:t>‹#›</a:t>
            </a:fld>
            <a:endParaRPr lang="en-US"/>
          </a:p>
        </p:txBody>
      </p:sp>
    </p:spTree>
    <p:extLst>
      <p:ext uri="{BB962C8B-B14F-4D97-AF65-F5344CB8AC3E}">
        <p14:creationId xmlns:p14="http://schemas.microsoft.com/office/powerpoint/2010/main" val="3869514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B4D2B8-7EAC-4268-80A2-6610928156A8}"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FAD24-74DB-4E89-B792-4F35167E6DB7}" type="slidenum">
              <a:rPr lang="en-US" smtClean="0"/>
              <a:t>‹#›</a:t>
            </a:fld>
            <a:endParaRPr lang="en-US"/>
          </a:p>
        </p:txBody>
      </p:sp>
    </p:spTree>
    <p:extLst>
      <p:ext uri="{BB962C8B-B14F-4D97-AF65-F5344CB8AC3E}">
        <p14:creationId xmlns:p14="http://schemas.microsoft.com/office/powerpoint/2010/main" val="2141863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B4D2B8-7EAC-4268-80A2-6610928156A8}"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FAD24-74DB-4E89-B792-4F35167E6DB7}" type="slidenum">
              <a:rPr lang="en-US" smtClean="0"/>
              <a:t>‹#›</a:t>
            </a:fld>
            <a:endParaRPr lang="en-US"/>
          </a:p>
        </p:txBody>
      </p:sp>
    </p:spTree>
    <p:extLst>
      <p:ext uri="{BB962C8B-B14F-4D97-AF65-F5344CB8AC3E}">
        <p14:creationId xmlns:p14="http://schemas.microsoft.com/office/powerpoint/2010/main" val="839577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B4D2B8-7EAC-4268-80A2-6610928156A8}"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FAD24-74DB-4E89-B792-4F35167E6DB7}" type="slidenum">
              <a:rPr lang="en-US" smtClean="0"/>
              <a:t>‹#›</a:t>
            </a:fld>
            <a:endParaRPr lang="en-US"/>
          </a:p>
        </p:txBody>
      </p:sp>
    </p:spTree>
    <p:extLst>
      <p:ext uri="{BB962C8B-B14F-4D97-AF65-F5344CB8AC3E}">
        <p14:creationId xmlns:p14="http://schemas.microsoft.com/office/powerpoint/2010/main" val="1809109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B4D2B8-7EAC-4268-80A2-6610928156A8}" type="datetimeFigureOut">
              <a:rPr lang="en-US" smtClean="0"/>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FFAD24-74DB-4E89-B792-4F35167E6DB7}" type="slidenum">
              <a:rPr lang="en-US" smtClean="0"/>
              <a:t>‹#›</a:t>
            </a:fld>
            <a:endParaRPr lang="en-US"/>
          </a:p>
        </p:txBody>
      </p:sp>
    </p:spTree>
    <p:extLst>
      <p:ext uri="{BB962C8B-B14F-4D97-AF65-F5344CB8AC3E}">
        <p14:creationId xmlns:p14="http://schemas.microsoft.com/office/powerpoint/2010/main" val="1696405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B4D2B8-7EAC-4268-80A2-6610928156A8}" type="datetimeFigureOut">
              <a:rPr lang="en-US" smtClean="0"/>
              <a:t>10/8/2023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FFAD24-74DB-4E89-B792-4F35167E6DB7}" type="slidenum">
              <a:rPr lang="en-US" smtClean="0"/>
              <a:t>‹#›</a:t>
            </a:fld>
            <a:endParaRPr lang="en-US"/>
          </a:p>
        </p:txBody>
      </p:sp>
    </p:spTree>
    <p:extLst>
      <p:ext uri="{BB962C8B-B14F-4D97-AF65-F5344CB8AC3E}">
        <p14:creationId xmlns:p14="http://schemas.microsoft.com/office/powerpoint/2010/main" val="1114386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B4D2B8-7EAC-4268-80A2-6610928156A8}" type="datetimeFigureOut">
              <a:rPr lang="en-US" smtClean="0"/>
              <a:t>10/8/2023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FFAD24-74DB-4E89-B792-4F35167E6DB7}" type="slidenum">
              <a:rPr lang="en-US" smtClean="0"/>
              <a:t>‹#›</a:t>
            </a:fld>
            <a:endParaRPr lang="en-US"/>
          </a:p>
        </p:txBody>
      </p:sp>
    </p:spTree>
    <p:extLst>
      <p:ext uri="{BB962C8B-B14F-4D97-AF65-F5344CB8AC3E}">
        <p14:creationId xmlns:p14="http://schemas.microsoft.com/office/powerpoint/2010/main" val="1018038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B4D2B8-7EAC-4268-80A2-6610928156A8}" type="datetimeFigureOut">
              <a:rPr lang="en-US" smtClean="0"/>
              <a:t>10/8/2023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FFAD24-74DB-4E89-B792-4F35167E6DB7}" type="slidenum">
              <a:rPr lang="en-US" smtClean="0"/>
              <a:t>‹#›</a:t>
            </a:fld>
            <a:endParaRPr lang="en-US"/>
          </a:p>
        </p:txBody>
      </p:sp>
    </p:spTree>
    <p:extLst>
      <p:ext uri="{BB962C8B-B14F-4D97-AF65-F5344CB8AC3E}">
        <p14:creationId xmlns:p14="http://schemas.microsoft.com/office/powerpoint/2010/main" val="185232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B4D2B8-7EAC-4268-80A2-6610928156A8}" type="datetimeFigureOut">
              <a:rPr lang="en-US" smtClean="0"/>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FFAD24-74DB-4E89-B792-4F35167E6DB7}" type="slidenum">
              <a:rPr lang="en-US" smtClean="0"/>
              <a:t>‹#›</a:t>
            </a:fld>
            <a:endParaRPr lang="en-US"/>
          </a:p>
        </p:txBody>
      </p:sp>
    </p:spTree>
    <p:extLst>
      <p:ext uri="{BB962C8B-B14F-4D97-AF65-F5344CB8AC3E}">
        <p14:creationId xmlns:p14="http://schemas.microsoft.com/office/powerpoint/2010/main" val="1335086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B4D2B8-7EAC-4268-80A2-6610928156A8}" type="datetimeFigureOut">
              <a:rPr lang="en-US" smtClean="0"/>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FFAD24-74DB-4E89-B792-4F35167E6DB7}" type="slidenum">
              <a:rPr lang="en-US" smtClean="0"/>
              <a:t>‹#›</a:t>
            </a:fld>
            <a:endParaRPr lang="en-US"/>
          </a:p>
        </p:txBody>
      </p:sp>
    </p:spTree>
    <p:extLst>
      <p:ext uri="{BB962C8B-B14F-4D97-AF65-F5344CB8AC3E}">
        <p14:creationId xmlns:p14="http://schemas.microsoft.com/office/powerpoint/2010/main" val="3658076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B4D2B8-7EAC-4268-80A2-6610928156A8}" type="datetimeFigureOut">
              <a:rPr lang="en-US" smtClean="0"/>
              <a:t>10/8/2023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FFAD24-74DB-4E89-B792-4F35167E6DB7}" type="slidenum">
              <a:rPr lang="en-US" smtClean="0"/>
              <a:t>‹#›</a:t>
            </a:fld>
            <a:endParaRPr lang="en-US"/>
          </a:p>
        </p:txBody>
      </p:sp>
    </p:spTree>
    <p:extLst>
      <p:ext uri="{BB962C8B-B14F-4D97-AF65-F5344CB8AC3E}">
        <p14:creationId xmlns:p14="http://schemas.microsoft.com/office/powerpoint/2010/main" val="2885385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solidFill>
                  <a:schemeClr val="accent1"/>
                </a:solidFill>
                <a:latin typeface="Algerian" panose="04020705040A02060702" pitchFamily="82" charset="0"/>
              </a:rPr>
              <a:t>Smart public rest room</a:t>
            </a:r>
            <a:endParaRPr lang="en-US" dirty="0">
              <a:solidFill>
                <a:schemeClr val="accent1"/>
              </a:solidFill>
              <a:latin typeface="Algerian" panose="04020705040A02060702" pitchFamily="82"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510" y="1942689"/>
            <a:ext cx="10324980" cy="4134838"/>
          </a:xfrm>
          <a:prstGeom prst="rect">
            <a:avLst/>
          </a:prstGeom>
        </p:spPr>
      </p:pic>
    </p:spTree>
    <p:extLst>
      <p:ext uri="{BB962C8B-B14F-4D97-AF65-F5344CB8AC3E}">
        <p14:creationId xmlns:p14="http://schemas.microsoft.com/office/powerpoint/2010/main" val="8892786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629" y="86627"/>
            <a:ext cx="11944952" cy="1760995"/>
          </a:xfrm>
          <a:prstGeom prst="rect">
            <a:avLst/>
          </a:prstGeom>
        </p:spPr>
        <p:txBody>
          <a:bodyPr wrap="square">
            <a:spAutoFit/>
          </a:bodyPr>
          <a:lstStyle/>
          <a:p>
            <a:pPr marR="0" lvl="0">
              <a:lnSpc>
                <a:spcPct val="106000"/>
              </a:lnSpc>
              <a:spcBef>
                <a:spcPts val="0"/>
              </a:spcBef>
              <a:spcAft>
                <a:spcPts val="750"/>
              </a:spcAft>
              <a:buSzPts val="1000"/>
              <a:tabLst>
                <a:tab pos="457200" algn="l"/>
              </a:tabLst>
            </a:pPr>
            <a:r>
              <a:rPr lang="en-US" sz="2400" b="1" dirty="0" smtClean="0">
                <a:solidFill>
                  <a:srgbClr val="1F1F1F"/>
                </a:solidFill>
                <a:effectLst/>
                <a:latin typeface="Bodoni MT" panose="02070603080606020203" pitchFamily="18" charset="0"/>
                <a:ea typeface="Times New Roman" panose="02020603050405020304" pitchFamily="18" charset="0"/>
                <a:cs typeface="Arial" panose="020B0604020202020204" pitchFamily="34" charset="0"/>
              </a:rPr>
              <a:t>Improved user experience:</a:t>
            </a:r>
          </a:p>
          <a:p>
            <a:pPr marR="0" lvl="0">
              <a:lnSpc>
                <a:spcPct val="106000"/>
              </a:lnSpc>
              <a:spcBef>
                <a:spcPts val="0"/>
              </a:spcBef>
              <a:spcAft>
                <a:spcPts val="750"/>
              </a:spcAft>
              <a:buSzPts val="1000"/>
              <a:tabLst>
                <a:tab pos="457200" algn="l"/>
              </a:tabLst>
            </a:pPr>
            <a:r>
              <a:rPr lang="en-US" sz="2400" b="1" dirty="0">
                <a:solidFill>
                  <a:srgbClr val="1F1F1F"/>
                </a:solidFill>
                <a:latin typeface="Bodoni MT" panose="02070603080606020203" pitchFamily="18" charset="0"/>
                <a:ea typeface="Times New Roman" panose="02020603050405020304" pitchFamily="18" charset="0"/>
                <a:cs typeface="Arial" panose="020B0604020202020204" pitchFamily="34" charset="0"/>
              </a:rPr>
              <a:t>	</a:t>
            </a:r>
            <a:r>
              <a:rPr lang="en-US" sz="2400" dirty="0" smtClean="0">
                <a:solidFill>
                  <a:srgbClr val="1F1F1F"/>
                </a:solidFill>
                <a:effectLst/>
                <a:latin typeface="Bodoni MT" panose="02070603080606020203" pitchFamily="18" charset="0"/>
                <a:ea typeface="Times New Roman" panose="02020603050405020304" pitchFamily="18" charset="0"/>
                <a:cs typeface="Arial" panose="020B0604020202020204" pitchFamily="34" charset="0"/>
              </a:rPr>
              <a:t>Smart restrooms can improve the user experience by providing real-time information about the restroom environment and by automating tasks, such as flushing toilets and turning on lights.</a:t>
            </a:r>
            <a:endParaRPr lang="en-US" sz="24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8190" y="1847622"/>
            <a:ext cx="9435830" cy="4650455"/>
          </a:xfrm>
          <a:prstGeom prst="rect">
            <a:avLst/>
          </a:prstGeom>
        </p:spPr>
      </p:pic>
    </p:spTree>
    <p:extLst>
      <p:ext uri="{BB962C8B-B14F-4D97-AF65-F5344CB8AC3E}">
        <p14:creationId xmlns:p14="http://schemas.microsoft.com/office/powerpoint/2010/main" val="1050053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12060455" cy="2272097"/>
          </a:xfrm>
          <a:prstGeom prst="rect">
            <a:avLst/>
          </a:prstGeom>
        </p:spPr>
        <p:txBody>
          <a:bodyPr wrap="square">
            <a:spAutoFit/>
          </a:bodyPr>
          <a:lstStyle/>
          <a:p>
            <a:pPr>
              <a:lnSpc>
                <a:spcPct val="106000"/>
              </a:lnSpc>
              <a:spcBef>
                <a:spcPts val="1800"/>
              </a:spcBef>
              <a:spcAft>
                <a:spcPts val="1800"/>
              </a:spcAft>
            </a:pPr>
            <a:r>
              <a:rPr lang="en-US" sz="2400" b="1" dirty="0" smtClean="0">
                <a:solidFill>
                  <a:srgbClr val="1F1F1F"/>
                </a:solidFill>
                <a:effectLst/>
                <a:latin typeface="Bell MT" panose="02020503060305020303" pitchFamily="18" charset="0"/>
                <a:ea typeface="Times New Roman" panose="02020603050405020304" pitchFamily="18" charset="0"/>
                <a:cs typeface="Arial" panose="020B0604020202020204" pitchFamily="34" charset="0"/>
              </a:rPr>
              <a:t>Conclusion</a:t>
            </a:r>
            <a:r>
              <a:rPr lang="en-US" sz="2400" dirty="0" smtClean="0">
                <a:latin typeface="Bell MT" panose="02020503060305020303" pitchFamily="18" charset="0"/>
                <a:ea typeface="Calibri" panose="020F0502020204030204" pitchFamily="34" charset="0"/>
                <a:cs typeface="Latha" panose="020B0604020202020204" pitchFamily="34" charset="0"/>
              </a:rPr>
              <a:t>:</a:t>
            </a:r>
          </a:p>
          <a:p>
            <a:pPr>
              <a:lnSpc>
                <a:spcPct val="106000"/>
              </a:lnSpc>
            </a:pPr>
            <a:r>
              <a:rPr lang="en-US" sz="2400" dirty="0" smtClean="0">
                <a:solidFill>
                  <a:srgbClr val="1F1F1F"/>
                </a:solidFill>
                <a:effectLst/>
                <a:latin typeface="Bell MT" panose="02020503060305020303" pitchFamily="18" charset="0"/>
                <a:ea typeface="Times New Roman" panose="02020603050405020304" pitchFamily="18" charset="0"/>
                <a:cs typeface="Arial" panose="020B0604020202020204" pitchFamily="34" charset="0"/>
              </a:rPr>
              <a:t>	Smart public restrooms are a promising new technology that can help to improve hygiene, maintenance, and user experience in public restrooms. As the cost of IOT devices and technologies continues to decline, it is likely that smart public restrooms will become more common in the coming years.</a:t>
            </a:r>
            <a:endParaRPr lang="en-US" sz="2400" dirty="0">
              <a:effectLst/>
              <a:latin typeface="Bell MT" panose="02020503060305020303" pitchFamily="18" charset="0"/>
              <a:ea typeface="Calibri" panose="020F0502020204030204" pitchFamily="34" charset="0"/>
              <a:cs typeface="Latha"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839" y="2272097"/>
            <a:ext cx="10330774" cy="4187069"/>
          </a:xfrm>
          <a:prstGeom prst="rect">
            <a:avLst/>
          </a:prstGeom>
        </p:spPr>
      </p:pic>
    </p:spTree>
    <p:extLst>
      <p:ext uri="{BB962C8B-B14F-4D97-AF65-F5344CB8AC3E}">
        <p14:creationId xmlns:p14="http://schemas.microsoft.com/office/powerpoint/2010/main" val="2705424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8908" y="473655"/>
            <a:ext cx="9772073" cy="2308324"/>
          </a:xfrm>
          <a:prstGeom prst="rect">
            <a:avLst/>
          </a:prstGeom>
        </p:spPr>
        <p:txBody>
          <a:bodyPr wrap="square">
            <a:spAutoFit/>
          </a:bodyPr>
          <a:lstStyle/>
          <a:p>
            <a:r>
              <a:rPr lang="en-US" sz="2400" b="1" dirty="0" smtClean="0">
                <a:latin typeface="Bell MT" panose="02020503060305020303" pitchFamily="18" charset="0"/>
              </a:rPr>
              <a:t>DEFINITION</a:t>
            </a:r>
          </a:p>
          <a:p>
            <a:r>
              <a:rPr lang="en-US" dirty="0" smtClean="0"/>
              <a:t>	</a:t>
            </a:r>
            <a:r>
              <a:rPr lang="en-US" sz="2400" dirty="0" smtClean="0">
                <a:latin typeface="Bell MT" panose="02020503060305020303" pitchFamily="18" charset="0"/>
              </a:rPr>
              <a:t>Smart public restrooms are public restrooms that use the Internet of Things (IOT) to improve hygiene, maintenance, and user experience. They use a variety of sensors and devices to collect data about the restroom environment and usage, which is then used to automate tasks and provide real-time information to users and restroom managers.</a:t>
            </a:r>
            <a:endParaRPr lang="en-US" sz="2400" dirty="0">
              <a:latin typeface="Bell MT" panose="02020503060305020303"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1462" y="2781979"/>
            <a:ext cx="7201402" cy="3600701"/>
          </a:xfrm>
          <a:prstGeom prst="rect">
            <a:avLst/>
          </a:prstGeom>
        </p:spPr>
      </p:pic>
    </p:spTree>
    <p:extLst>
      <p:ext uri="{BB962C8B-B14F-4D97-AF65-F5344CB8AC3E}">
        <p14:creationId xmlns:p14="http://schemas.microsoft.com/office/powerpoint/2010/main" val="58500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7999" y="279401"/>
            <a:ext cx="11465827" cy="2041264"/>
          </a:xfrm>
          <a:prstGeom prst="rect">
            <a:avLst/>
          </a:prstGeom>
        </p:spPr>
        <p:txBody>
          <a:bodyPr wrap="square">
            <a:spAutoFit/>
          </a:bodyPr>
          <a:lstStyle/>
          <a:p>
            <a:pPr>
              <a:lnSpc>
                <a:spcPct val="106000"/>
              </a:lnSpc>
            </a:pPr>
            <a:r>
              <a:rPr lang="en-US" sz="2400" b="1" dirty="0" smtClean="0">
                <a:latin typeface="Bell MT" panose="02020503060305020303" pitchFamily="18" charset="0"/>
                <a:ea typeface="Calibri" panose="020F0502020204030204" pitchFamily="34" charset="0"/>
                <a:cs typeface="Latha" panose="020B0604020202020204" pitchFamily="34" charset="0"/>
              </a:rPr>
              <a:t>MODULES:</a:t>
            </a:r>
          </a:p>
          <a:p>
            <a:pPr>
              <a:lnSpc>
                <a:spcPct val="106000"/>
              </a:lnSpc>
            </a:pPr>
            <a:r>
              <a:rPr lang="en-US" sz="2400" b="1" dirty="0" smtClean="0">
                <a:solidFill>
                  <a:srgbClr val="1F1F1F"/>
                </a:solidFill>
                <a:effectLst/>
                <a:latin typeface="Bell MT" panose="02020503060305020303" pitchFamily="18" charset="0"/>
                <a:ea typeface="Times New Roman" panose="02020603050405020304" pitchFamily="18" charset="0"/>
                <a:cs typeface="Arial" panose="020B0604020202020204" pitchFamily="34" charset="0"/>
              </a:rPr>
              <a:t>Occupancy sensors</a:t>
            </a:r>
            <a:r>
              <a:rPr lang="en-US" sz="2400" dirty="0" smtClean="0">
                <a:solidFill>
                  <a:srgbClr val="1F1F1F"/>
                </a:solidFill>
                <a:effectLst/>
                <a:latin typeface="Bell MT" panose="02020503060305020303" pitchFamily="18" charset="0"/>
                <a:ea typeface="Times New Roman" panose="02020603050405020304" pitchFamily="18" charset="0"/>
                <a:cs typeface="Arial" panose="020B0604020202020204" pitchFamily="34" charset="0"/>
              </a:rPr>
              <a:t>: </a:t>
            </a:r>
          </a:p>
          <a:p>
            <a:pPr>
              <a:lnSpc>
                <a:spcPct val="106000"/>
              </a:lnSpc>
            </a:pPr>
            <a:r>
              <a:rPr lang="en-US" sz="2400" dirty="0" smtClean="0">
                <a:solidFill>
                  <a:srgbClr val="1F1F1F"/>
                </a:solidFill>
                <a:effectLst/>
                <a:latin typeface="Bell MT" panose="02020503060305020303" pitchFamily="18" charset="0"/>
                <a:ea typeface="Times New Roman" panose="02020603050405020304" pitchFamily="18" charset="0"/>
                <a:cs typeface="Arial" panose="020B0604020202020204" pitchFamily="34" charset="0"/>
              </a:rPr>
              <a:t>	These sensors detect whether or not a restroom stall is occupied, which can be used to display occupancy status to users and to trigger automated tasks, such as flushing toilets and turning on lights.</a:t>
            </a:r>
            <a:r>
              <a:rPr lang="en-US" sz="2400" dirty="0" smtClean="0">
                <a:effectLst/>
                <a:latin typeface="Bell MT" panose="02020503060305020303" pitchFamily="18" charset="0"/>
                <a:ea typeface="Calibri" panose="020F0502020204030204" pitchFamily="34" charset="0"/>
                <a:cs typeface="Latha" panose="020B0604020202020204" pitchFamily="34" charset="0"/>
              </a:rPr>
              <a:t> </a:t>
            </a:r>
            <a:endParaRPr lang="en-US" sz="2400" dirty="0">
              <a:latin typeface="Bell MT" panose="02020503060305020303"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727" y="2637230"/>
            <a:ext cx="9316370" cy="3755277"/>
          </a:xfrm>
          <a:prstGeom prst="rect">
            <a:avLst/>
          </a:prstGeom>
        </p:spPr>
      </p:pic>
    </p:spTree>
    <p:extLst>
      <p:ext uri="{BB962C8B-B14F-4D97-AF65-F5344CB8AC3E}">
        <p14:creationId xmlns:p14="http://schemas.microsoft.com/office/powerpoint/2010/main" val="24872423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7515" y="269508"/>
            <a:ext cx="11290433" cy="1760995"/>
          </a:xfrm>
          <a:prstGeom prst="rect">
            <a:avLst/>
          </a:prstGeom>
        </p:spPr>
        <p:txBody>
          <a:bodyPr wrap="square">
            <a:spAutoFit/>
          </a:bodyPr>
          <a:lstStyle/>
          <a:p>
            <a:pPr marR="0" lvl="0">
              <a:lnSpc>
                <a:spcPct val="106000"/>
              </a:lnSpc>
              <a:spcBef>
                <a:spcPts val="0"/>
              </a:spcBef>
              <a:spcAft>
                <a:spcPts val="750"/>
              </a:spcAft>
              <a:buSzPts val="1000"/>
              <a:tabLst>
                <a:tab pos="457200" algn="l"/>
              </a:tabLst>
            </a:pPr>
            <a:r>
              <a:rPr lang="en-US" sz="2400" dirty="0" smtClean="0">
                <a:solidFill>
                  <a:srgbClr val="1F1F1F"/>
                </a:solidFill>
                <a:effectLst/>
                <a:latin typeface="Bell MT" panose="02020503060305020303" pitchFamily="18" charset="0"/>
                <a:ea typeface="Times New Roman" panose="02020603050405020304" pitchFamily="18" charset="0"/>
                <a:cs typeface="Arial" panose="020B0604020202020204" pitchFamily="34" charset="0"/>
              </a:rPr>
              <a:t> </a:t>
            </a:r>
            <a:r>
              <a:rPr lang="en-US" sz="2400" b="1" dirty="0" smtClean="0">
                <a:solidFill>
                  <a:srgbClr val="1F1F1F"/>
                </a:solidFill>
                <a:effectLst/>
                <a:latin typeface="Bell MT" panose="02020503060305020303" pitchFamily="18" charset="0"/>
                <a:ea typeface="Times New Roman" panose="02020603050405020304" pitchFamily="18" charset="0"/>
                <a:cs typeface="Arial" panose="020B0604020202020204" pitchFamily="34" charset="0"/>
              </a:rPr>
              <a:t>Hygiene sensors:</a:t>
            </a:r>
            <a:r>
              <a:rPr lang="en-US" sz="2400" dirty="0" smtClean="0">
                <a:solidFill>
                  <a:srgbClr val="1F1F1F"/>
                </a:solidFill>
                <a:effectLst/>
                <a:latin typeface="Bell MT" panose="02020503060305020303" pitchFamily="18" charset="0"/>
                <a:ea typeface="Times New Roman" panose="02020603050405020304" pitchFamily="18" charset="0"/>
                <a:cs typeface="Arial" panose="020B0604020202020204" pitchFamily="34" charset="0"/>
              </a:rPr>
              <a:t> </a:t>
            </a:r>
          </a:p>
          <a:p>
            <a:pPr marR="0" lvl="0">
              <a:lnSpc>
                <a:spcPct val="106000"/>
              </a:lnSpc>
              <a:spcBef>
                <a:spcPts val="0"/>
              </a:spcBef>
              <a:spcAft>
                <a:spcPts val="750"/>
              </a:spcAft>
              <a:buSzPts val="1000"/>
              <a:tabLst>
                <a:tab pos="457200" algn="l"/>
              </a:tabLst>
            </a:pPr>
            <a:r>
              <a:rPr lang="en-US" sz="2400" dirty="0" smtClean="0">
                <a:solidFill>
                  <a:srgbClr val="1F1F1F"/>
                </a:solidFill>
                <a:effectLst/>
                <a:latin typeface="Bell MT" panose="02020503060305020303" pitchFamily="18" charset="0"/>
                <a:ea typeface="Times New Roman" panose="02020603050405020304" pitchFamily="18" charset="0"/>
                <a:cs typeface="Arial" panose="020B0604020202020204" pitchFamily="34" charset="0"/>
              </a:rPr>
              <a:t>	These sensors detect the cleanliness of the restroom environment, such as the presence of dirt or bacteria on surfaces. This data can be used to trigger automated cleaning tasks or to alert restroom managers of potential hygiene issues.</a:t>
            </a:r>
            <a:endParaRPr lang="en-US" sz="2400" dirty="0">
              <a:effectLst/>
              <a:latin typeface="Bell MT" panose="02020503060305020303" pitchFamily="18" charset="0"/>
              <a:ea typeface="Calibri" panose="020F0502020204030204" pitchFamily="34" charset="0"/>
              <a:cs typeface="Latha"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030503"/>
            <a:ext cx="10000034" cy="4409209"/>
          </a:xfrm>
          <a:prstGeom prst="rect">
            <a:avLst/>
          </a:prstGeom>
        </p:spPr>
      </p:pic>
    </p:spTree>
    <p:extLst>
      <p:ext uri="{BB962C8B-B14F-4D97-AF65-F5344CB8AC3E}">
        <p14:creationId xmlns:p14="http://schemas.microsoft.com/office/powerpoint/2010/main" val="733072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673" y="225677"/>
            <a:ext cx="12159915" cy="1748748"/>
          </a:xfrm>
          <a:prstGeom prst="rect">
            <a:avLst/>
          </a:prstGeom>
        </p:spPr>
        <p:txBody>
          <a:bodyPr wrap="square">
            <a:spAutoFit/>
          </a:bodyPr>
          <a:lstStyle/>
          <a:p>
            <a:pPr marR="0" lvl="0">
              <a:lnSpc>
                <a:spcPct val="106000"/>
              </a:lnSpc>
              <a:spcBef>
                <a:spcPts val="0"/>
              </a:spcBef>
              <a:spcAft>
                <a:spcPts val="750"/>
              </a:spcAft>
              <a:buSzPts val="1000"/>
              <a:tabLst>
                <a:tab pos="457200" algn="l"/>
              </a:tabLst>
            </a:pPr>
            <a:r>
              <a:rPr lang="en-US" sz="2400" b="1" dirty="0" smtClean="0">
                <a:solidFill>
                  <a:srgbClr val="1F1F1F"/>
                </a:solidFill>
                <a:effectLst/>
                <a:latin typeface="Bodoni MT" panose="02070603080606020203" pitchFamily="18" charset="0"/>
                <a:ea typeface="Times New Roman" panose="02020603050405020304" pitchFamily="18" charset="0"/>
                <a:cs typeface="Arial" panose="020B0604020202020204" pitchFamily="34" charset="0"/>
              </a:rPr>
              <a:t>Usage sensors:</a:t>
            </a:r>
            <a:r>
              <a:rPr lang="en-US" sz="2400" dirty="0" smtClean="0">
                <a:solidFill>
                  <a:srgbClr val="1F1F1F"/>
                </a:solidFill>
                <a:effectLst/>
                <a:latin typeface="Bodoni MT" panose="02070603080606020203" pitchFamily="18" charset="0"/>
                <a:ea typeface="Times New Roman" panose="02020603050405020304" pitchFamily="18" charset="0"/>
                <a:cs typeface="Arial" panose="020B0604020202020204" pitchFamily="34" charset="0"/>
              </a:rPr>
              <a:t> </a:t>
            </a:r>
          </a:p>
          <a:p>
            <a:pPr lvl="1">
              <a:lnSpc>
                <a:spcPct val="106000"/>
              </a:lnSpc>
              <a:spcAft>
                <a:spcPts val="750"/>
              </a:spcAft>
              <a:buSzPts val="1000"/>
              <a:tabLst>
                <a:tab pos="457200" algn="l"/>
              </a:tabLst>
            </a:pPr>
            <a:r>
              <a:rPr lang="en-US" sz="2400" dirty="0" smtClean="0">
                <a:solidFill>
                  <a:srgbClr val="1F1F1F"/>
                </a:solidFill>
                <a:effectLst/>
                <a:latin typeface="Bodoni MT" panose="02070603080606020203" pitchFamily="18" charset="0"/>
                <a:ea typeface="Times New Roman" panose="02020603050405020304" pitchFamily="18" charset="0"/>
                <a:cs typeface="Arial" panose="020B0604020202020204" pitchFamily="34" charset="0"/>
              </a:rPr>
              <a:t>	These sensors track how often different restroom facilities are used. This data can be used to optimize maintenance schedules and to identify areas where additional facilities may be needed.</a:t>
            </a:r>
            <a:endParaRPr lang="en-US" sz="24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689" y="1974425"/>
            <a:ext cx="11017989" cy="4609192"/>
          </a:xfrm>
          <a:prstGeom prst="rect">
            <a:avLst/>
          </a:prstGeom>
        </p:spPr>
      </p:pic>
    </p:spTree>
    <p:extLst>
      <p:ext uri="{BB962C8B-B14F-4D97-AF65-F5344CB8AC3E}">
        <p14:creationId xmlns:p14="http://schemas.microsoft.com/office/powerpoint/2010/main" val="2547868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9178" y="329128"/>
            <a:ext cx="11328935" cy="1748748"/>
          </a:xfrm>
          <a:prstGeom prst="rect">
            <a:avLst/>
          </a:prstGeom>
        </p:spPr>
        <p:txBody>
          <a:bodyPr wrap="square">
            <a:spAutoFit/>
          </a:bodyPr>
          <a:lstStyle/>
          <a:p>
            <a:pPr marR="0" lvl="0">
              <a:lnSpc>
                <a:spcPct val="106000"/>
              </a:lnSpc>
              <a:spcBef>
                <a:spcPts val="0"/>
              </a:spcBef>
              <a:spcAft>
                <a:spcPts val="750"/>
              </a:spcAft>
              <a:buSzPts val="1000"/>
              <a:tabLst>
                <a:tab pos="457200" algn="l"/>
              </a:tabLst>
            </a:pPr>
            <a:r>
              <a:rPr lang="en-US" sz="2400" b="1" dirty="0" smtClean="0">
                <a:solidFill>
                  <a:srgbClr val="1F1F1F"/>
                </a:solidFill>
                <a:effectLst/>
                <a:latin typeface="Bodoni MT" panose="02070603080606020203" pitchFamily="18" charset="0"/>
                <a:ea typeface="Times New Roman" panose="02020603050405020304" pitchFamily="18" charset="0"/>
                <a:cs typeface="Arial" panose="020B0604020202020204" pitchFamily="34" charset="0"/>
              </a:rPr>
              <a:t>Smart </a:t>
            </a:r>
            <a:r>
              <a:rPr lang="en-US" sz="2400" b="1" dirty="0" smtClean="0">
                <a:solidFill>
                  <a:srgbClr val="1F1F1F"/>
                </a:solidFill>
                <a:effectLst/>
                <a:latin typeface="Bodoni MT" panose="02070603080606020203" pitchFamily="18" charset="0"/>
                <a:ea typeface="Times New Roman" panose="02020603050405020304" pitchFamily="18" charset="0"/>
                <a:cs typeface="Arial" panose="020B0604020202020204" pitchFamily="34" charset="0"/>
              </a:rPr>
              <a:t>futures</a:t>
            </a:r>
            <a:r>
              <a:rPr lang="en-US" sz="2400" b="1" dirty="0" smtClean="0">
                <a:solidFill>
                  <a:srgbClr val="1F1F1F"/>
                </a:solidFill>
                <a:effectLst/>
                <a:latin typeface="Bodoni MT" panose="02070603080606020203" pitchFamily="18" charset="0"/>
                <a:ea typeface="Times New Roman" panose="02020603050405020304" pitchFamily="18" charset="0"/>
                <a:cs typeface="Arial" panose="020B0604020202020204" pitchFamily="34" charset="0"/>
              </a:rPr>
              <a:t>:</a:t>
            </a:r>
          </a:p>
          <a:p>
            <a:pPr lvl="1">
              <a:lnSpc>
                <a:spcPct val="106000"/>
              </a:lnSpc>
              <a:spcAft>
                <a:spcPts val="750"/>
              </a:spcAft>
              <a:buSzPts val="1000"/>
              <a:tabLst>
                <a:tab pos="457200" algn="l"/>
              </a:tabLst>
            </a:pPr>
            <a:r>
              <a:rPr lang="en-US" sz="2400" b="1" dirty="0">
                <a:solidFill>
                  <a:srgbClr val="1F1F1F"/>
                </a:solidFill>
                <a:latin typeface="Bodoni MT" panose="02070603080606020203" pitchFamily="18" charset="0"/>
                <a:ea typeface="Times New Roman" panose="02020603050405020304" pitchFamily="18" charset="0"/>
                <a:cs typeface="Arial" panose="020B0604020202020204" pitchFamily="34" charset="0"/>
              </a:rPr>
              <a:t>	</a:t>
            </a:r>
            <a:r>
              <a:rPr lang="en-US" sz="2400" b="1" dirty="0" smtClean="0">
                <a:solidFill>
                  <a:srgbClr val="1F1F1F"/>
                </a:solidFill>
                <a:effectLst/>
                <a:latin typeface="Bodoni MT" panose="02070603080606020203" pitchFamily="18" charset="0"/>
                <a:ea typeface="Times New Roman" panose="02020603050405020304" pitchFamily="18" charset="0"/>
                <a:cs typeface="Arial" panose="020B0604020202020204" pitchFamily="34" charset="0"/>
              </a:rPr>
              <a:t> </a:t>
            </a:r>
            <a:r>
              <a:rPr lang="en-US" sz="2400" dirty="0" smtClean="0">
                <a:solidFill>
                  <a:srgbClr val="1F1F1F"/>
                </a:solidFill>
                <a:effectLst/>
                <a:latin typeface="Bodoni MT" panose="02070603080606020203" pitchFamily="18" charset="0"/>
                <a:ea typeface="Times New Roman" panose="02020603050405020304" pitchFamily="18" charset="0"/>
                <a:cs typeface="Arial" panose="020B0604020202020204" pitchFamily="34" charset="0"/>
              </a:rPr>
              <a:t>Smart </a:t>
            </a:r>
            <a:r>
              <a:rPr lang="en-US" sz="2400" dirty="0" smtClean="0">
                <a:solidFill>
                  <a:srgbClr val="1F1F1F"/>
                </a:solidFill>
                <a:effectLst/>
                <a:latin typeface="Bodoni MT" panose="02070603080606020203" pitchFamily="18" charset="0"/>
                <a:ea typeface="Times New Roman" panose="02020603050405020304" pitchFamily="18" charset="0"/>
                <a:cs typeface="Arial" panose="020B0604020202020204" pitchFamily="34" charset="0"/>
              </a:rPr>
              <a:t>futures</a:t>
            </a:r>
            <a:r>
              <a:rPr lang="en-US" sz="2400" dirty="0" smtClean="0">
                <a:solidFill>
                  <a:srgbClr val="1F1F1F"/>
                </a:solidFill>
                <a:effectLst/>
                <a:latin typeface="Bodoni MT" panose="02070603080606020203" pitchFamily="18" charset="0"/>
                <a:ea typeface="Times New Roman" panose="02020603050405020304" pitchFamily="18" charset="0"/>
                <a:cs typeface="Arial" panose="020B0604020202020204" pitchFamily="34" charset="0"/>
              </a:rPr>
              <a:t>, such as toilets, faucets, and soap dispensers, can be used to automatic tasks and to reduce water and energy consumption. For example, a smart toilet may flush automatically when the user stands up.</a:t>
            </a:r>
            <a:endParaRPr lang="en-US" sz="24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168" y="2354094"/>
            <a:ext cx="10252953" cy="4295585"/>
          </a:xfrm>
          <a:prstGeom prst="rect">
            <a:avLst/>
          </a:prstGeom>
        </p:spPr>
      </p:pic>
    </p:spTree>
    <p:extLst>
      <p:ext uri="{BB962C8B-B14F-4D97-AF65-F5344CB8AC3E}">
        <p14:creationId xmlns:p14="http://schemas.microsoft.com/office/powerpoint/2010/main" val="266745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133" y="231006"/>
            <a:ext cx="11800572" cy="1266885"/>
          </a:xfrm>
          <a:prstGeom prst="rect">
            <a:avLst/>
          </a:prstGeom>
        </p:spPr>
        <p:txBody>
          <a:bodyPr wrap="square">
            <a:spAutoFit/>
          </a:bodyPr>
          <a:lstStyle/>
          <a:p>
            <a:pPr marL="342900" marR="0" lvl="0" indent="-342900">
              <a:lnSpc>
                <a:spcPct val="106000"/>
              </a:lnSpc>
              <a:spcBef>
                <a:spcPts val="0"/>
              </a:spcBef>
              <a:spcAft>
                <a:spcPts val="750"/>
              </a:spcAft>
              <a:buSzPts val="1000"/>
              <a:buFont typeface="Symbol" panose="05050102010706020507" pitchFamily="18" charset="2"/>
              <a:buChar char=""/>
              <a:tabLst>
                <a:tab pos="457200" algn="l"/>
              </a:tabLst>
            </a:pPr>
            <a:r>
              <a:rPr lang="en-US" sz="2400" b="1" dirty="0" smtClean="0">
                <a:solidFill>
                  <a:srgbClr val="1F1F1F"/>
                </a:solidFill>
                <a:effectLst/>
                <a:latin typeface="Bodoni MT" panose="02070603080606020203" pitchFamily="18" charset="0"/>
                <a:ea typeface="Times New Roman" panose="02020603050405020304" pitchFamily="18" charset="0"/>
                <a:cs typeface="Arial" panose="020B0604020202020204" pitchFamily="34" charset="0"/>
              </a:rPr>
              <a:t>Real-time information displays:</a:t>
            </a:r>
            <a:r>
              <a:rPr lang="en-US" sz="2400" dirty="0" smtClean="0">
                <a:solidFill>
                  <a:srgbClr val="1F1F1F"/>
                </a:solidFill>
                <a:effectLst/>
                <a:latin typeface="Bodoni MT" panose="02070603080606020203" pitchFamily="18" charset="0"/>
                <a:ea typeface="Times New Roman" panose="02020603050405020304" pitchFamily="18" charset="0"/>
                <a:cs typeface="Arial" panose="020B0604020202020204" pitchFamily="34" charset="0"/>
              </a:rPr>
              <a:t> These displays provide users with real-time information about the restroom environment, such as occupancy status, hygiene levels, and the availability of supplies.</a:t>
            </a:r>
            <a:endParaRPr lang="en-US" sz="24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490" y="1497891"/>
            <a:ext cx="9919858" cy="4980730"/>
          </a:xfrm>
          <a:prstGeom prst="rect">
            <a:avLst/>
          </a:prstGeom>
        </p:spPr>
      </p:pic>
    </p:spTree>
    <p:extLst>
      <p:ext uri="{BB962C8B-B14F-4D97-AF65-F5344CB8AC3E}">
        <p14:creationId xmlns:p14="http://schemas.microsoft.com/office/powerpoint/2010/main" val="3467363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384" y="173255"/>
            <a:ext cx="11819822" cy="2049920"/>
          </a:xfrm>
          <a:prstGeom prst="rect">
            <a:avLst/>
          </a:prstGeom>
        </p:spPr>
        <p:txBody>
          <a:bodyPr wrap="square">
            <a:spAutoFit/>
          </a:bodyPr>
          <a:lstStyle/>
          <a:p>
            <a:pPr>
              <a:lnSpc>
                <a:spcPct val="106000"/>
              </a:lnSpc>
            </a:pPr>
            <a:r>
              <a:rPr lang="en-US" sz="2400" b="1" dirty="0" smtClean="0">
                <a:solidFill>
                  <a:srgbClr val="1F1F1F"/>
                </a:solidFill>
                <a:effectLst/>
                <a:latin typeface="Bodoni MT" panose="02070603080606020203" pitchFamily="18" charset="0"/>
                <a:ea typeface="Times New Roman" panose="02020603050405020304" pitchFamily="18" charset="0"/>
                <a:cs typeface="Arial" panose="020B0604020202020204" pitchFamily="34" charset="0"/>
              </a:rPr>
              <a:t>Benefits</a:t>
            </a:r>
          </a:p>
          <a:p>
            <a:pPr>
              <a:lnSpc>
                <a:spcPct val="106000"/>
              </a:lnSpc>
            </a:pPr>
            <a:endParaRPr lang="en-US" sz="2400" b="1" dirty="0" smtClean="0">
              <a:solidFill>
                <a:srgbClr val="1F1F1F"/>
              </a:solidFill>
              <a:effectLst/>
              <a:latin typeface="Bodoni MT" panose="02070603080606020203" pitchFamily="18" charset="0"/>
              <a:ea typeface="Times New Roman" panose="02020603050405020304" pitchFamily="18" charset="0"/>
              <a:cs typeface="Arial" panose="020B0604020202020204" pitchFamily="34" charset="0"/>
            </a:endParaRPr>
          </a:p>
          <a:p>
            <a:pPr>
              <a:lnSpc>
                <a:spcPct val="106000"/>
              </a:lnSpc>
            </a:pPr>
            <a:r>
              <a:rPr lang="en-US" sz="2400" b="1" dirty="0" smtClean="0">
                <a:solidFill>
                  <a:srgbClr val="1F1F1F"/>
                </a:solidFill>
                <a:effectLst/>
                <a:latin typeface="Bodoni MT" panose="02070603080606020203" pitchFamily="18" charset="0"/>
                <a:ea typeface="Times New Roman" panose="02020603050405020304" pitchFamily="18" charset="0"/>
                <a:cs typeface="Arial" panose="020B0604020202020204" pitchFamily="34" charset="0"/>
              </a:rPr>
              <a:t>Improved hygiene</a:t>
            </a:r>
            <a:r>
              <a:rPr lang="en-US" sz="2400" dirty="0" smtClean="0">
                <a:solidFill>
                  <a:srgbClr val="1F1F1F"/>
                </a:solidFill>
                <a:effectLst/>
                <a:latin typeface="Bodoni MT" panose="02070603080606020203" pitchFamily="18" charset="0"/>
                <a:ea typeface="Times New Roman" panose="02020603050405020304" pitchFamily="18" charset="0"/>
                <a:cs typeface="Arial" panose="020B0604020202020204" pitchFamily="34" charset="0"/>
              </a:rPr>
              <a:t>: </a:t>
            </a:r>
          </a:p>
          <a:p>
            <a:pPr>
              <a:lnSpc>
                <a:spcPct val="106000"/>
              </a:lnSpc>
            </a:pPr>
            <a:r>
              <a:rPr lang="en-US" sz="2400" dirty="0">
                <a:solidFill>
                  <a:srgbClr val="1F1F1F"/>
                </a:solidFill>
                <a:latin typeface="Bodoni MT" panose="02070603080606020203" pitchFamily="18" charset="0"/>
                <a:ea typeface="Times New Roman" panose="02020603050405020304" pitchFamily="18" charset="0"/>
                <a:cs typeface="Arial" panose="020B0604020202020204" pitchFamily="34" charset="0"/>
              </a:rPr>
              <a:t>	</a:t>
            </a:r>
            <a:r>
              <a:rPr lang="en-US" sz="2400" dirty="0" smtClean="0">
                <a:solidFill>
                  <a:srgbClr val="1F1F1F"/>
                </a:solidFill>
                <a:effectLst/>
                <a:latin typeface="Bodoni MT" panose="02070603080606020203" pitchFamily="18" charset="0"/>
                <a:ea typeface="Times New Roman" panose="02020603050405020304" pitchFamily="18" charset="0"/>
                <a:cs typeface="Arial" panose="020B0604020202020204" pitchFamily="34" charset="0"/>
              </a:rPr>
              <a:t>Smart restrooms can help to improve hygiene by automating cleaning tasks and by alerting restroom managers of potential hygiene issues.</a:t>
            </a:r>
            <a:endParaRPr lang="en-US" sz="24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6022" y="2220822"/>
            <a:ext cx="9124546" cy="4637178"/>
          </a:xfrm>
          <a:prstGeom prst="rect">
            <a:avLst/>
          </a:prstGeom>
        </p:spPr>
      </p:pic>
    </p:spTree>
    <p:extLst>
      <p:ext uri="{BB962C8B-B14F-4D97-AF65-F5344CB8AC3E}">
        <p14:creationId xmlns:p14="http://schemas.microsoft.com/office/powerpoint/2010/main" val="2754404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6627"/>
            <a:ext cx="12192000" cy="1200329"/>
          </a:xfrm>
          <a:prstGeom prst="rect">
            <a:avLst/>
          </a:prstGeom>
        </p:spPr>
        <p:txBody>
          <a:bodyPr wrap="square">
            <a:spAutoFit/>
          </a:bodyPr>
          <a:lstStyle/>
          <a:p>
            <a:r>
              <a:rPr lang="en-US" sz="2400" b="1" dirty="0" smtClean="0">
                <a:solidFill>
                  <a:srgbClr val="1F1F1F"/>
                </a:solidFill>
                <a:effectLst/>
                <a:latin typeface="Bodoni MT" panose="02070603080606020203" pitchFamily="18" charset="0"/>
                <a:ea typeface="Times New Roman" panose="02020603050405020304" pitchFamily="18" charset="0"/>
                <a:cs typeface="Arial" panose="020B0604020202020204" pitchFamily="34" charset="0"/>
              </a:rPr>
              <a:t>Reduced maintenance costs:</a:t>
            </a:r>
            <a:r>
              <a:rPr lang="en-US" sz="2400" dirty="0" smtClean="0">
                <a:solidFill>
                  <a:srgbClr val="1F1F1F"/>
                </a:solidFill>
                <a:effectLst/>
                <a:latin typeface="Bodoni MT" panose="02070603080606020203" pitchFamily="18" charset="0"/>
                <a:ea typeface="Times New Roman" panose="02020603050405020304" pitchFamily="18" charset="0"/>
                <a:cs typeface="Arial" panose="020B0604020202020204" pitchFamily="34" charset="0"/>
              </a:rPr>
              <a:t> </a:t>
            </a:r>
          </a:p>
          <a:p>
            <a:r>
              <a:rPr lang="en-US" sz="2400" dirty="0">
                <a:solidFill>
                  <a:srgbClr val="1F1F1F"/>
                </a:solidFill>
                <a:latin typeface="Bodoni MT" panose="02070603080606020203" pitchFamily="18" charset="0"/>
                <a:ea typeface="Times New Roman" panose="02020603050405020304" pitchFamily="18" charset="0"/>
                <a:cs typeface="Arial" panose="020B0604020202020204" pitchFamily="34" charset="0"/>
              </a:rPr>
              <a:t>	</a:t>
            </a:r>
            <a:r>
              <a:rPr lang="en-US" sz="2400" dirty="0" smtClean="0">
                <a:solidFill>
                  <a:srgbClr val="1F1F1F"/>
                </a:solidFill>
                <a:effectLst/>
                <a:latin typeface="Bodoni MT" panose="02070603080606020203" pitchFamily="18" charset="0"/>
                <a:ea typeface="Times New Roman" panose="02020603050405020304" pitchFamily="18" charset="0"/>
                <a:cs typeface="Arial" panose="020B0604020202020204" pitchFamily="34" charset="0"/>
              </a:rPr>
              <a:t>Smart restrooms can help to reduce maintenance costs by optimizing maintenance schedules and by identifying areas where additional maintenance may be needed</a:t>
            </a:r>
            <a:endParaRPr lang="en-US" sz="2400" dirty="0"/>
          </a:p>
        </p:txBody>
      </p:sp>
      <p:pic>
        <p:nvPicPr>
          <p:cNvPr id="6" name="Picture 5"/>
          <p:cNvPicPr>
            <a:picLocks noChangeAspect="1"/>
          </p:cNvPicPr>
          <p:nvPr/>
        </p:nvPicPr>
        <p:blipFill>
          <a:blip r:embed="rId2"/>
          <a:stretch>
            <a:fillRect/>
          </a:stretch>
        </p:blipFill>
        <p:spPr>
          <a:xfrm>
            <a:off x="1539189" y="1286956"/>
            <a:ext cx="9113621" cy="5571044"/>
          </a:xfrm>
          <a:prstGeom prst="rect">
            <a:avLst/>
          </a:prstGeom>
        </p:spPr>
      </p:pic>
    </p:spTree>
    <p:extLst>
      <p:ext uri="{BB962C8B-B14F-4D97-AF65-F5344CB8AC3E}">
        <p14:creationId xmlns:p14="http://schemas.microsoft.com/office/powerpoint/2010/main" val="699213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34</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Arial</vt:lpstr>
      <vt:lpstr>Bell MT</vt:lpstr>
      <vt:lpstr>Bodoni MT</vt:lpstr>
      <vt:lpstr>Calibri</vt:lpstr>
      <vt:lpstr>Calibri Light</vt:lpstr>
      <vt:lpstr>Latha</vt:lpstr>
      <vt:lpstr>Symbol</vt:lpstr>
      <vt:lpstr>Times New Roman</vt:lpstr>
      <vt:lpstr>Office Theme</vt:lpstr>
      <vt:lpstr>Smart public rest 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public rest room</dc:title>
  <dc:creator>Microsoft account</dc:creator>
  <cp:lastModifiedBy>Microsoft account</cp:lastModifiedBy>
  <cp:revision>10</cp:revision>
  <dcterms:created xsi:type="dcterms:W3CDTF">2023-10-06T15:39:20Z</dcterms:created>
  <dcterms:modified xsi:type="dcterms:W3CDTF">2023-10-08T05:16:37Z</dcterms:modified>
</cp:coreProperties>
</file>