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7"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smtClean="0">
                <a:solidFill>
                  <a:schemeClr val="accent1">
                    <a:lumMod val="75000"/>
                  </a:schemeClr>
                </a:solidFill>
                <a:latin typeface="Arial" pitchFamily="34" charset="0"/>
                <a:cs typeface="Arial" pitchFamily="34" charset="0"/>
              </a:rPr>
              <a:t>By:Sejal</a:t>
            </a:r>
            <a:r>
              <a:rPr lang="en-US" sz="2000" b="1" dirty="0" smtClean="0">
                <a:solidFill>
                  <a:schemeClr val="accent1">
                    <a:lumMod val="75000"/>
                  </a:schemeClr>
                </a:solidFill>
                <a:latin typeface="Arial" pitchFamily="34" charset="0"/>
                <a:cs typeface="Arial" pitchFamily="34" charset="0"/>
              </a:rPr>
              <a:t> Sunil </a:t>
            </a:r>
            <a:r>
              <a:rPr lang="en-US" sz="2000" b="1" dirty="0" err="1" smtClean="0">
                <a:solidFill>
                  <a:schemeClr val="accent1">
                    <a:lumMod val="75000"/>
                  </a:schemeClr>
                </a:solidFill>
                <a:latin typeface="Arial" pitchFamily="34" charset="0"/>
                <a:cs typeface="Arial" pitchFamily="34" charset="0"/>
              </a:rPr>
              <a:t>Takalkar</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Seja</a:t>
            </a:r>
            <a:r>
              <a:rPr lang="en-US" sz="2000" b="1" dirty="0" err="1" smtClean="0">
                <a:solidFill>
                  <a:schemeClr val="accent1">
                    <a:lumMod val="75000"/>
                  </a:schemeClr>
                </a:solidFill>
                <a:latin typeface="Arial"/>
                <a:cs typeface="Arial"/>
              </a:rPr>
              <a:t>l</a:t>
            </a:r>
            <a:r>
              <a:rPr lang="en-US" sz="2000" b="1" dirty="0" smtClean="0">
                <a:solidFill>
                  <a:schemeClr val="accent1">
                    <a:lumMod val="75000"/>
                  </a:schemeClr>
                </a:solidFill>
                <a:latin typeface="Arial"/>
                <a:cs typeface="Arial"/>
              </a:rPr>
              <a:t> Sunil </a:t>
            </a:r>
            <a:r>
              <a:rPr lang="en-US" sz="2000" b="1" dirty="0" err="1" smtClean="0">
                <a:solidFill>
                  <a:schemeClr val="accent1">
                    <a:lumMod val="75000"/>
                  </a:schemeClr>
                </a:solidFill>
                <a:latin typeface="Arial"/>
                <a:cs typeface="Arial"/>
              </a:rPr>
              <a:t>Takalkar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TY.BSC.CS From MITACSC</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https://github.com/Durva-afk/stego.project.git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2" name="Content Placeholder 1"/>
          <p:cNvSpPr>
            <a:spLocks noGrp="1" noChangeArrowheads="1"/>
          </p:cNvSpPr>
          <p:nvPr>
            <p:ph idx="1"/>
          </p:nvPr>
        </p:nvSpPr>
        <p:spPr bwMode="auto">
          <a:xfrm>
            <a:off x="581193" y="3308178"/>
            <a:ext cx="1028897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The future scope of </a:t>
            </a:r>
            <a:r>
              <a:rPr kumimoji="0" lang="en-US" altLang="en-US" sz="1800" b="1" i="0" u="none" strike="noStrike" cap="none" normalizeH="0" baseline="0" smtClean="0">
                <a:ln>
                  <a:noFill/>
                </a:ln>
                <a:solidFill>
                  <a:schemeClr val="tx1"/>
                </a:solidFill>
                <a:effectLst/>
                <a:latin typeface="Arial" panose="020B0604020202020204" pitchFamily="34" charset="0"/>
              </a:rPr>
              <a:t>Secure Data Hiding in Images Using Steganography</a:t>
            </a:r>
            <a:r>
              <a:rPr kumimoji="0" lang="en-US" altLang="en-US" sz="1800" b="0" i="0" u="none" strike="noStrike" cap="none" normalizeH="0" baseline="0" smtClean="0">
                <a:ln>
                  <a:noFill/>
                </a:ln>
                <a:solidFill>
                  <a:schemeClr val="tx1"/>
                </a:solidFill>
                <a:effectLst/>
                <a:latin typeface="Arial" panose="020B0604020202020204" pitchFamily="34" charset="0"/>
              </a:rPr>
              <a:t> includes advancements like AI-enhanced algorithms, multimedia steganography (for videos and audio), integration with blockchain for secure transactions, real-time data hiding in live communications, and quantum-resistant techniques for long-term security. These developments will expand its applications across industries, ensuring greater privacy and protection for digital data in the face of emerging technologies and threats.</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351314"/>
            <a:ext cx="11029615" cy="3559642"/>
          </a:xfrm>
        </p:spPr>
        <p:txBody>
          <a:bodyPr/>
          <a:lstStyle/>
          <a:p>
            <a:pPr marL="0" indent="0">
              <a:buNone/>
            </a:pPr>
            <a:r>
              <a:rPr lang="en-IN" sz="3200" dirty="0" smtClean="0">
                <a:solidFill>
                  <a:srgbClr val="0F0F0F"/>
                </a:solidFill>
                <a:ea typeface="+mn-lt"/>
                <a:cs typeface="+mn-lt"/>
              </a:rPr>
              <a:t>I </a:t>
            </a:r>
            <a:endParaRPr lang="en-IN" dirty="0"/>
          </a:p>
        </p:txBody>
      </p:sp>
      <p:sp>
        <p:nvSpPr>
          <p:cNvPr id="6" name="Rectangle 3"/>
          <p:cNvSpPr>
            <a:spLocks noChangeArrowheads="1"/>
          </p:cNvSpPr>
          <p:nvPr/>
        </p:nvSpPr>
        <p:spPr bwMode="auto">
          <a:xfrm rot="10800000" flipV="1">
            <a:off x="251926" y="1674593"/>
            <a:ext cx="1159795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rPr>
              <a:t>The problem with data security in digital communication is the vulnerability of sensitive information to unauthorized access and interception. Traditional encryption methods may raise suspicion or be easily detected. Steganography provides a solution by embedding confidential data within image files, making it less detectable and more secure. The challenge lies in finding efficient methods for hiding data in images without compromising the quality or visibility of the image itself.</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Python Libraries:</a:t>
            </a:r>
            <a:endParaRPr lang="en-US" dirty="0"/>
          </a:p>
          <a:p>
            <a:r>
              <a:rPr lang="en-US" b="1" dirty="0"/>
              <a:t>Pillow (PIL)</a:t>
            </a:r>
            <a:r>
              <a:rPr lang="en-US" dirty="0"/>
              <a:t>: Used for image manipulation and processing.</a:t>
            </a:r>
          </a:p>
          <a:p>
            <a:r>
              <a:rPr lang="en-US" b="1" dirty="0" err="1"/>
              <a:t>Stegano</a:t>
            </a:r>
            <a:r>
              <a:rPr lang="en-US" dirty="0"/>
              <a:t>: A Python library specifically designed for hiding and extracting data from images.</a:t>
            </a:r>
          </a:p>
          <a:p>
            <a:r>
              <a:rPr lang="en-US" b="1" dirty="0" err="1"/>
              <a:t>OpenCV</a:t>
            </a:r>
            <a:r>
              <a:rPr lang="en-US" dirty="0"/>
              <a:t>: A powerful library for image processing that can also be used for implementing steganography techniques.</a:t>
            </a:r>
          </a:p>
          <a:p>
            <a:pPr marL="0" indent="0">
              <a:buNone/>
            </a:pPr>
            <a:r>
              <a:rPr lang="en-US" b="1" dirty="0" smtClean="0"/>
              <a:t>      Steganography </a:t>
            </a:r>
            <a:r>
              <a:rPr lang="en-US" b="1" dirty="0"/>
              <a:t>Library (Java)</a:t>
            </a:r>
            <a:r>
              <a:rPr lang="en-US" dirty="0"/>
              <a:t>: A simple library to perform text-based steganography in images</a:t>
            </a:r>
            <a:r>
              <a:rPr lang="en-US" dirty="0" smtClean="0"/>
              <a:t>.</a:t>
            </a:r>
          </a:p>
          <a:p>
            <a:r>
              <a:rPr lang="en-IN" b="1" dirty="0"/>
              <a:t>Platforms:</a:t>
            </a:r>
          </a:p>
          <a:p>
            <a:r>
              <a:rPr lang="en-IN" b="1" dirty="0"/>
              <a:t>Python Environment</a:t>
            </a:r>
            <a:r>
              <a:rPr lang="en-IN" dirty="0"/>
              <a:t>: Tools like </a:t>
            </a:r>
            <a:r>
              <a:rPr lang="en-IN" dirty="0" err="1"/>
              <a:t>Jupyter</a:t>
            </a:r>
            <a:r>
              <a:rPr lang="en-IN" dirty="0"/>
              <a:t> Notebook or Google </a:t>
            </a:r>
            <a:r>
              <a:rPr lang="en-IN" dirty="0" err="1"/>
              <a:t>Colab</a:t>
            </a:r>
            <a:r>
              <a:rPr lang="en-IN" dirty="0"/>
              <a:t> for prototyping and running Python code.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55000" lnSpcReduction="20000"/>
          </a:bodyPr>
          <a:lstStyle/>
          <a:p>
            <a:r>
              <a:rPr lang="en-US" sz="1800" b="1" dirty="0"/>
              <a:t>1. Real-World Applications:</a:t>
            </a:r>
          </a:p>
          <a:p>
            <a:r>
              <a:rPr lang="en-US" sz="1800" b="1" dirty="0"/>
              <a:t>Digital Watermarking</a:t>
            </a:r>
            <a:r>
              <a:rPr lang="en-US" sz="1800" dirty="0"/>
              <a:t>: Protect copyrighted media like images, videos, and music from piracy.</a:t>
            </a:r>
          </a:p>
          <a:p>
            <a:r>
              <a:rPr lang="en-US" sz="1800" b="1" dirty="0"/>
              <a:t>Confidential Communication</a:t>
            </a:r>
            <a:r>
              <a:rPr lang="en-US" sz="1800" dirty="0"/>
              <a:t>: Government or military-grade communication uses steganography to secure sensitive data, ensuring it remains undetected during transmission.</a:t>
            </a:r>
          </a:p>
          <a:p>
            <a:r>
              <a:rPr lang="en-US" sz="1800" b="1" dirty="0"/>
              <a:t>Secure Digital Voting</a:t>
            </a:r>
            <a:r>
              <a:rPr lang="en-US" sz="1800" dirty="0"/>
              <a:t>: Hiding voting information within images to ensure both anonymity and integrity during elections.</a:t>
            </a:r>
          </a:p>
          <a:p>
            <a:r>
              <a:rPr lang="en-US" sz="1800" b="1" dirty="0"/>
              <a:t>2. Steganography vs. Encryption:</a:t>
            </a:r>
          </a:p>
          <a:p>
            <a:r>
              <a:rPr lang="en-US" sz="1800" dirty="0"/>
              <a:t>Unlike traditional encryption, which transforms data into unreadable formats, steganography hides data in plain sight, making it virtually undetectable. Highlighting this difference could create a "wow" moment for the audience.</a:t>
            </a:r>
          </a:p>
          <a:p>
            <a:r>
              <a:rPr lang="en-US" sz="1800" b="1" dirty="0"/>
              <a:t>3. Compression-Free Data Embedding:</a:t>
            </a:r>
          </a:p>
          <a:p>
            <a:r>
              <a:rPr lang="en-US" sz="1800" dirty="0"/>
              <a:t>The ability to hide large amounts of data in an image without noticeable degradation in image quality, even after compression, can be a remarkable feature of steganography systems.</a:t>
            </a:r>
          </a:p>
          <a:p>
            <a:r>
              <a:rPr lang="en-US" sz="1800" b="1" dirty="0"/>
              <a:t>4. Advanced Techniques:</a:t>
            </a:r>
          </a:p>
          <a:p>
            <a:r>
              <a:rPr lang="en-US" sz="1800" b="1" dirty="0"/>
              <a:t>LSB (Least Significant Bit) Method</a:t>
            </a:r>
            <a:r>
              <a:rPr lang="en-US" sz="1800" dirty="0"/>
              <a:t>: Embedding data in the least significant bits of pixel values, which has minimal effect on image quality.</a:t>
            </a:r>
          </a:p>
          <a:p>
            <a:r>
              <a:rPr lang="en-US" sz="1800" b="1" dirty="0"/>
              <a:t>Transform Domain Techniques</a:t>
            </a:r>
            <a:r>
              <a:rPr lang="en-US" sz="1800" dirty="0"/>
              <a:t>: Use of more advanced methods like DCT (Discrete Cosine Transform) or wavelet transforms to hide data, which are less detectable by standard methods.</a:t>
            </a:r>
          </a:p>
          <a:p>
            <a:r>
              <a:rPr lang="en-US" sz="1800" b="1" dirty="0"/>
              <a:t>5. Incorporating Encryption:</a:t>
            </a:r>
          </a:p>
          <a:p>
            <a:r>
              <a:rPr lang="en-US" sz="1800" dirty="0"/>
              <a:t>Demonstrating how you can encrypt the hidden data before embedding it inside an image. This dual-layer protection would show a higher level of security in the system.</a:t>
            </a:r>
          </a:p>
          <a:p>
            <a:r>
              <a:rPr lang="en-US" sz="1800" b="1" dirty="0"/>
              <a:t>6. Live Demo/Visuals:</a:t>
            </a:r>
          </a:p>
          <a:p>
            <a:r>
              <a:rPr lang="en-US" sz="1800" dirty="0"/>
              <a:t>A live demo of embedding and extracting hidden data within an image could make a significant impact. Showing how easy or hard it is to detect hidden data would be a great visual showcase.</a:t>
            </a:r>
          </a:p>
          <a:p>
            <a:r>
              <a:rPr lang="en-US" sz="1800" b="1" dirty="0"/>
              <a:t>7. Future of Steganography:</a:t>
            </a:r>
          </a:p>
          <a:p>
            <a:r>
              <a:rPr lang="en-US" sz="1800" dirty="0"/>
              <a:t>Discussing the potential future advancements, like AI-assisted steganography, where deep learning algorithms create more sophisticated hiding techniques, would add a futuristic edge to your presentation.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70000" lnSpcReduction="20000"/>
          </a:bodyPr>
          <a:lstStyle/>
          <a:p>
            <a:r>
              <a:rPr lang="en-US" dirty="0"/>
              <a:t>The </a:t>
            </a:r>
            <a:r>
              <a:rPr lang="en-US" b="1" dirty="0"/>
              <a:t>end users</a:t>
            </a:r>
            <a:r>
              <a:rPr lang="en-US" dirty="0"/>
              <a:t> of steganography in image-based secure data hiding can come from various fields, each with specific needs for confidentiality, security, and privacy. Here are some key categories of end users:</a:t>
            </a:r>
          </a:p>
          <a:p>
            <a:r>
              <a:rPr lang="en-US" b="1" dirty="0"/>
              <a:t>1. Government and Military Organizations:</a:t>
            </a:r>
          </a:p>
          <a:p>
            <a:r>
              <a:rPr lang="en-US" b="1" dirty="0"/>
              <a:t>Purpose</a:t>
            </a:r>
            <a:r>
              <a:rPr lang="en-US" dirty="0"/>
              <a:t>: Secure communication, covert operations, and confidential data transmission.</a:t>
            </a:r>
          </a:p>
          <a:p>
            <a:r>
              <a:rPr lang="en-US" b="1" dirty="0"/>
              <a:t>Why</a:t>
            </a:r>
            <a:r>
              <a:rPr lang="en-US" dirty="0"/>
              <a:t>: To prevent unauthorized interception and ensure that sensitive information remains hidden from adversaries during communication.</a:t>
            </a:r>
          </a:p>
          <a:p>
            <a:r>
              <a:rPr lang="en-US" b="1" dirty="0"/>
              <a:t>2. Intelligence Agencies:</a:t>
            </a:r>
          </a:p>
          <a:p>
            <a:r>
              <a:rPr lang="en-US" b="1" dirty="0"/>
              <a:t>Purpose</a:t>
            </a:r>
            <a:r>
              <a:rPr lang="en-US" dirty="0"/>
              <a:t>: Secret information sharing and secure intelligence operations.</a:t>
            </a:r>
          </a:p>
          <a:p>
            <a:r>
              <a:rPr lang="en-US" b="1" dirty="0"/>
              <a:t>Why</a:t>
            </a:r>
            <a:r>
              <a:rPr lang="en-US" dirty="0"/>
              <a:t>: Embedding secret messages within images can prevent detection, making it useful for intelligence gathering without alerting adversaries.</a:t>
            </a:r>
          </a:p>
          <a:p>
            <a:r>
              <a:rPr lang="en-US" b="1" dirty="0"/>
              <a:t>3. Corporate Entities:</a:t>
            </a:r>
          </a:p>
          <a:p>
            <a:r>
              <a:rPr lang="en-US" b="1" dirty="0"/>
              <a:t>Purpose</a:t>
            </a:r>
            <a:r>
              <a:rPr lang="en-US" dirty="0"/>
              <a:t>: Protecting intellectual property, secure communication within companies, and safeguarding trade secrets.</a:t>
            </a:r>
          </a:p>
          <a:p>
            <a:r>
              <a:rPr lang="en-US" b="1" dirty="0"/>
              <a:t>Why</a:t>
            </a:r>
            <a:r>
              <a:rPr lang="en-US" dirty="0"/>
              <a:t>: To prevent unauthorized access or tampering with confidential business data during transmission, such as product designs or financial reports.</a:t>
            </a:r>
          </a:p>
          <a:p>
            <a:r>
              <a:rPr lang="en-US" b="1" dirty="0"/>
              <a:t>4. Digital Artists and Content Creators:</a:t>
            </a:r>
          </a:p>
          <a:p>
            <a:r>
              <a:rPr lang="en-US" b="1" dirty="0"/>
              <a:t>Purpose</a:t>
            </a:r>
            <a:r>
              <a:rPr lang="en-US" dirty="0"/>
              <a:t>: Digital watermarking and copyright protection.</a:t>
            </a:r>
          </a:p>
          <a:p>
            <a:r>
              <a:rPr lang="en-US" b="1" dirty="0"/>
              <a:t>Why</a:t>
            </a:r>
            <a:r>
              <a:rPr lang="en-US" dirty="0"/>
              <a:t>: Creators use steganography to embed watermarks or copyright information in images or videos to protect their content from piracy and unauthorized use.</a:t>
            </a:r>
          </a:p>
          <a:p>
            <a:r>
              <a:rPr lang="en-US" b="1" dirty="0"/>
              <a:t>5. Law Enforcement:</a:t>
            </a:r>
          </a:p>
          <a:p>
            <a:r>
              <a:rPr lang="en-US" b="1" dirty="0"/>
              <a:t>Purpose</a:t>
            </a:r>
            <a:r>
              <a:rPr lang="en-US" dirty="0"/>
              <a:t>: Protecting sensitive evidence and communicating undercover operations</a:t>
            </a:r>
            <a:r>
              <a:rPr lang="en-US" dirty="0" smtClean="0"/>
              <a:t>.</a:t>
            </a:r>
            <a:endParaRPr lang="en-US"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675" y="1437191"/>
            <a:ext cx="5040326" cy="30649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633" y="2969680"/>
            <a:ext cx="5601886" cy="328742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9753" y="1301750"/>
            <a:ext cx="4552493" cy="4673600"/>
          </a:xfrm>
        </p:spPr>
      </p:pic>
    </p:spTree>
    <p:extLst>
      <p:ext uri="{BB962C8B-B14F-4D97-AF65-F5344CB8AC3E}">
        <p14:creationId xmlns:p14="http://schemas.microsoft.com/office/powerpoint/2010/main" val="159829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p:cNvSpPr>
            <a:spLocks noGrp="1" noChangeArrowheads="1"/>
          </p:cNvSpPr>
          <p:nvPr>
            <p:ph idx="1"/>
          </p:nvPr>
        </p:nvSpPr>
        <p:spPr bwMode="auto">
          <a:xfrm>
            <a:off x="581192" y="2925705"/>
            <a:ext cx="1130600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conclusion, this project on </a:t>
            </a:r>
            <a:r>
              <a:rPr kumimoji="0" lang="en-US" altLang="en-US" sz="1800" b="1" i="0" u="none" strike="noStrike" cap="none" normalizeH="0" baseline="0" dirty="0" smtClean="0">
                <a:ln>
                  <a:noFill/>
                </a:ln>
                <a:solidFill>
                  <a:schemeClr val="tx1"/>
                </a:solidFill>
                <a:effectLst/>
                <a:latin typeface="Arial" panose="020B0604020202020204" pitchFamily="34" charset="0"/>
              </a:rPr>
              <a:t>Secure Data Hiding in Images Using Steganography</a:t>
            </a:r>
            <a:r>
              <a:rPr kumimoji="0" lang="en-US" altLang="en-US" sz="1800" b="0" i="0" u="none" strike="noStrike" cap="none" normalizeH="0" baseline="0" dirty="0" smtClean="0">
                <a:ln>
                  <a:noFill/>
                </a:ln>
                <a:solidFill>
                  <a:schemeClr val="tx1"/>
                </a:solidFill>
                <a:effectLst/>
                <a:latin typeface="Arial" panose="020B0604020202020204" pitchFamily="34" charset="0"/>
              </a:rPr>
              <a:t> addresses the need for enhanced security in data transmission. By embedding confidential information within images, steganography provides a covert method to hide data, making it difficult to detect while ensuring privacy. This technique, combined with encryption, offers a robust solution to protect sensitive information in various fields, from government to digital media. Ultimately, steganography proves to be a powerful tool for secure, hidden communication in the digital age.</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910</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runwalshruti13@gmail.com</cp:lastModifiedBy>
  <cp:revision>28</cp:revision>
  <dcterms:created xsi:type="dcterms:W3CDTF">2021-05-26T16:50:10Z</dcterms:created>
  <dcterms:modified xsi:type="dcterms:W3CDTF">2025-02-25T11:52:04Z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