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2"/>
  </p:notesMasterIdLst>
  <p:handoutMasterIdLst>
    <p:handoutMasterId r:id="rId53"/>
  </p:handoutMasterIdLst>
  <p:sldIdLst>
    <p:sldId id="473" r:id="rId5"/>
    <p:sldId id="560" r:id="rId6"/>
    <p:sldId id="638" r:id="rId7"/>
    <p:sldId id="639" r:id="rId8"/>
    <p:sldId id="640" r:id="rId9"/>
    <p:sldId id="641" r:id="rId10"/>
    <p:sldId id="642" r:id="rId11"/>
    <p:sldId id="643" r:id="rId12"/>
    <p:sldId id="644" r:id="rId13"/>
    <p:sldId id="645" r:id="rId14"/>
    <p:sldId id="646" r:id="rId15"/>
    <p:sldId id="647" r:id="rId16"/>
    <p:sldId id="648" r:id="rId17"/>
    <p:sldId id="649" r:id="rId18"/>
    <p:sldId id="650" r:id="rId19"/>
    <p:sldId id="654" r:id="rId20"/>
    <p:sldId id="651" r:id="rId21"/>
    <p:sldId id="652" r:id="rId22"/>
    <p:sldId id="655" r:id="rId23"/>
    <p:sldId id="656" r:id="rId24"/>
    <p:sldId id="657" r:id="rId25"/>
    <p:sldId id="658" r:id="rId26"/>
    <p:sldId id="659" r:id="rId27"/>
    <p:sldId id="660" r:id="rId28"/>
    <p:sldId id="665" r:id="rId29"/>
    <p:sldId id="666" r:id="rId30"/>
    <p:sldId id="670" r:id="rId31"/>
    <p:sldId id="671" r:id="rId32"/>
    <p:sldId id="672" r:id="rId33"/>
    <p:sldId id="673" r:id="rId34"/>
    <p:sldId id="676" r:id="rId35"/>
    <p:sldId id="678" r:id="rId36"/>
    <p:sldId id="679" r:id="rId37"/>
    <p:sldId id="680" r:id="rId38"/>
    <p:sldId id="681" r:id="rId39"/>
    <p:sldId id="682" r:id="rId40"/>
    <p:sldId id="717" r:id="rId41"/>
    <p:sldId id="718" r:id="rId42"/>
    <p:sldId id="719" r:id="rId43"/>
    <p:sldId id="721" r:id="rId44"/>
    <p:sldId id="722" r:id="rId45"/>
    <p:sldId id="724" r:id="rId46"/>
    <p:sldId id="723" r:id="rId47"/>
    <p:sldId id="720" r:id="rId48"/>
    <p:sldId id="725" r:id="rId49"/>
    <p:sldId id="726" r:id="rId50"/>
    <p:sldId id="63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739014-1931-FA44-9F06-67ACB09D33AF}">
          <p14:sldIdLst>
            <p14:sldId id="473"/>
            <p14:sldId id="560"/>
            <p14:sldId id="638"/>
            <p14:sldId id="639"/>
            <p14:sldId id="640"/>
            <p14:sldId id="641"/>
            <p14:sldId id="642"/>
            <p14:sldId id="643"/>
            <p14:sldId id="644"/>
            <p14:sldId id="645"/>
            <p14:sldId id="646"/>
            <p14:sldId id="647"/>
            <p14:sldId id="648"/>
            <p14:sldId id="649"/>
            <p14:sldId id="650"/>
            <p14:sldId id="654"/>
            <p14:sldId id="651"/>
            <p14:sldId id="652"/>
            <p14:sldId id="655"/>
            <p14:sldId id="656"/>
            <p14:sldId id="657"/>
            <p14:sldId id="658"/>
            <p14:sldId id="659"/>
            <p14:sldId id="660"/>
            <p14:sldId id="665"/>
            <p14:sldId id="666"/>
            <p14:sldId id="670"/>
            <p14:sldId id="671"/>
            <p14:sldId id="672"/>
            <p14:sldId id="673"/>
            <p14:sldId id="676"/>
            <p14:sldId id="678"/>
            <p14:sldId id="679"/>
            <p14:sldId id="680"/>
            <p14:sldId id="681"/>
            <p14:sldId id="682"/>
            <p14:sldId id="717"/>
            <p14:sldId id="718"/>
            <p14:sldId id="719"/>
            <p14:sldId id="721"/>
            <p14:sldId id="722"/>
            <p14:sldId id="724"/>
            <p14:sldId id="723"/>
            <p14:sldId id="720"/>
            <p14:sldId id="725"/>
            <p14:sldId id="726"/>
            <p14:sldId id="6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CA1"/>
    <a:srgbClr val="CA0000"/>
    <a:srgbClr val="B80000"/>
    <a:srgbClr val="D30000"/>
    <a:srgbClr val="FFFFFF"/>
    <a:srgbClr val="BEDF8D"/>
    <a:srgbClr val="8AA427"/>
    <a:srgbClr val="276DCF"/>
    <a:srgbClr val="135ABC"/>
    <a:srgbClr val="4578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81636" autoAdjust="0"/>
  </p:normalViewPr>
  <p:slideViewPr>
    <p:cSldViewPr snapToGrid="0" snapToObjects="1">
      <p:cViewPr varScale="1">
        <p:scale>
          <a:sx n="60" d="100"/>
          <a:sy n="60" d="100"/>
        </p:scale>
        <p:origin x="1710" y="6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147709-4FDD-E94B-B462-1BCDF36D3752}" type="datetimeFigureOut">
              <a:rPr lang="en-US" smtClean="0"/>
              <a:pPr/>
              <a:t>8/28/2019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74DC0D-2AC5-FC4F-9BF0-661F3F50B38E}" type="slidenum">
              <a:rPr lang="en-US" smtClean="0"/>
              <a:pPr/>
              <a:t>‹#›</a:t>
            </a:fld>
            <a:endParaRPr lang="en-US"/>
          </a:p>
        </p:txBody>
      </p:sp>
    </p:spTree>
    <p:extLst>
      <p:ext uri="{BB962C8B-B14F-4D97-AF65-F5344CB8AC3E}">
        <p14:creationId xmlns:p14="http://schemas.microsoft.com/office/powerpoint/2010/main" val="4027498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D3617-3CA6-407E-A0AD-980995FED255}" type="datetimeFigureOut">
              <a:rPr lang="en-US" smtClean="0"/>
              <a:pPr/>
              <a:t>8/28/2019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05D0F-4754-4FEB-932A-3304C840411F}" type="slidenum">
              <a:rPr lang="en-US" smtClean="0"/>
              <a:pPr/>
              <a:t>‹#›</a:t>
            </a:fld>
            <a:endParaRPr lang="en-US" dirty="0"/>
          </a:p>
        </p:txBody>
      </p:sp>
    </p:spTree>
    <p:extLst>
      <p:ext uri="{BB962C8B-B14F-4D97-AF65-F5344CB8AC3E}">
        <p14:creationId xmlns:p14="http://schemas.microsoft.com/office/powerpoint/2010/main" val="22600518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a:t>
            </a:fld>
            <a:endParaRPr lang="en-US" dirty="0"/>
          </a:p>
        </p:txBody>
      </p:sp>
    </p:spTree>
    <p:extLst>
      <p:ext uri="{BB962C8B-B14F-4D97-AF65-F5344CB8AC3E}">
        <p14:creationId xmlns:p14="http://schemas.microsoft.com/office/powerpoint/2010/main" val="359129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Simple Mail Transfer Protocol (SMTP) is an Internet standard for electronic mail (email) transmission.</a:t>
            </a:r>
          </a:p>
          <a:p>
            <a:pPr marL="228600" indent="-228600">
              <a:buAutoNum type="arabicPeriod"/>
            </a:pPr>
            <a:r>
              <a:rPr lang="en-US" dirty="0" smtClean="0"/>
              <a:t>SMTP (Simple Mail Transfer Protocol) is a TCP/IP protocol used in sending and receiving e-mail.</a:t>
            </a:r>
          </a:p>
          <a:p>
            <a:pPr marL="228600" indent="-228600">
              <a:buAutoNum type="arabicPeriod"/>
            </a:pPr>
            <a:r>
              <a:rPr lang="en-US" dirty="0" smtClean="0"/>
              <a:t>However, since it is limited in its ability to queue messages at the receiving end, it is usually used with one of two other protocols, POP3 or IMAP, that let the user save messages in a server mailbox and download them periodically from the server.</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10</a:t>
            </a:fld>
            <a:endParaRPr lang="en-US" dirty="0"/>
          </a:p>
        </p:txBody>
      </p:sp>
    </p:spTree>
    <p:extLst>
      <p:ext uri="{BB962C8B-B14F-4D97-AF65-F5344CB8AC3E}">
        <p14:creationId xmlns:p14="http://schemas.microsoft.com/office/powerpoint/2010/main" val="212876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mail user agent: MUA</a:t>
            </a:r>
          </a:p>
          <a:p>
            <a:pPr marL="228600" indent="-228600">
              <a:buAutoNum type="arabicPeriod"/>
            </a:pPr>
            <a:r>
              <a:rPr lang="en-US" dirty="0" smtClean="0"/>
              <a:t>mail submission agent: MSA</a:t>
            </a:r>
          </a:p>
          <a:p>
            <a:pPr marL="228600" indent="-228600">
              <a:buAutoNum type="arabicPeriod"/>
            </a:pPr>
            <a:r>
              <a:rPr lang="en-US" dirty="0" smtClean="0"/>
              <a:t>mail transfer agent: MTA</a:t>
            </a:r>
          </a:p>
          <a:p>
            <a:pPr marL="228600" indent="-228600">
              <a:buAutoNum type="arabicPeriod"/>
            </a:pPr>
            <a:r>
              <a:rPr lang="en-US" dirty="0" smtClean="0"/>
              <a:t>mail delivery agent:</a:t>
            </a:r>
            <a:r>
              <a:rPr lang="en-US" baseline="0" dirty="0" smtClean="0"/>
              <a:t> </a:t>
            </a:r>
            <a:r>
              <a:rPr lang="en-US" dirty="0" smtClean="0"/>
              <a:t>MDA</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11</a:t>
            </a:fld>
            <a:endParaRPr lang="en-US" dirty="0"/>
          </a:p>
        </p:txBody>
      </p:sp>
    </p:spTree>
    <p:extLst>
      <p:ext uri="{BB962C8B-B14F-4D97-AF65-F5344CB8AC3E}">
        <p14:creationId xmlns:p14="http://schemas.microsoft.com/office/powerpoint/2010/main" val="63847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Telnet is a user command and an underlying TCP/IP protocol for accessing remote computers.</a:t>
            </a:r>
          </a:p>
          <a:p>
            <a:pPr marL="228600" indent="-228600">
              <a:buAutoNum type="arabicPeriod"/>
            </a:pPr>
            <a:r>
              <a:rPr lang="en-US" dirty="0" smtClean="0"/>
              <a:t>Telnet is a protocol used on the Internet or local area networks to provide a bidirectional interactive text-oriented communication facility using a virtual terminal connection.</a:t>
            </a:r>
          </a:p>
          <a:p>
            <a:pPr marL="228600" indent="-228600">
              <a:buAutoNum type="arabicPeriod"/>
            </a:pPr>
            <a:r>
              <a:rPr lang="en-US" dirty="0" smtClean="0"/>
              <a:t>Remote login to hosts on the internet.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12</a:t>
            </a:fld>
            <a:endParaRPr lang="en-US" dirty="0"/>
          </a:p>
        </p:txBody>
      </p:sp>
    </p:spTree>
    <p:extLst>
      <p:ext uri="{BB962C8B-B14F-4D97-AF65-F5344CB8AC3E}">
        <p14:creationId xmlns:p14="http://schemas.microsoft.com/office/powerpoint/2010/main" val="1843704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13</a:t>
            </a:fld>
            <a:endParaRPr lang="en-US" dirty="0"/>
          </a:p>
        </p:txBody>
      </p:sp>
    </p:spTree>
    <p:extLst>
      <p:ext uri="{BB962C8B-B14F-4D97-AF65-F5344CB8AC3E}">
        <p14:creationId xmlns:p14="http://schemas.microsoft.com/office/powerpoint/2010/main" val="145833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Make the web </a:t>
            </a:r>
            <a:r>
              <a:rPr lang="en-US" dirty="0" err="1" smtClean="0"/>
              <a:t>statefull</a:t>
            </a:r>
            <a:r>
              <a:rPr lang="en-US" dirty="0" smtClean="0"/>
              <a:t>.</a:t>
            </a:r>
          </a:p>
          <a:p>
            <a:pPr marL="228600" indent="-228600">
              <a:buAutoNum type="arabicPeriod"/>
            </a:pPr>
            <a:r>
              <a:rPr lang="en-US" dirty="0" smtClean="0"/>
              <a:t>Track information of user.</a:t>
            </a:r>
          </a:p>
          <a:p>
            <a:pPr marL="228600" indent="-228600">
              <a:buAutoNum type="arabicPeriod"/>
            </a:pPr>
            <a:r>
              <a:rPr lang="en-US" dirty="0" smtClean="0"/>
              <a:t>Storing</a:t>
            </a:r>
            <a:r>
              <a:rPr lang="en-US" baseline="0" dirty="0" smtClean="0"/>
              <a:t> variables and across multipage.</a:t>
            </a:r>
            <a:endParaRPr lang="en-US" dirty="0" smtClean="0"/>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14</a:t>
            </a:fld>
            <a:endParaRPr lang="en-US" dirty="0"/>
          </a:p>
        </p:txBody>
      </p:sp>
    </p:spTree>
    <p:extLst>
      <p:ext uri="{BB962C8B-B14F-4D97-AF65-F5344CB8AC3E}">
        <p14:creationId xmlns:p14="http://schemas.microsoft.com/office/powerpoint/2010/main" val="226828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15</a:t>
            </a:fld>
            <a:endParaRPr lang="en-US" dirty="0"/>
          </a:p>
        </p:txBody>
      </p:sp>
    </p:spTree>
    <p:extLst>
      <p:ext uri="{BB962C8B-B14F-4D97-AF65-F5344CB8AC3E}">
        <p14:creationId xmlns:p14="http://schemas.microsoft.com/office/powerpoint/2010/main" val="286185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 cookie is a small piece of information that is persisted between the multiple client requests.</a:t>
            </a:r>
          </a:p>
          <a:p>
            <a:pPr marL="228600" indent="-228600">
              <a:buAutoNum type="arabicPeriod"/>
            </a:pPr>
            <a:r>
              <a:rPr lang="en-US" dirty="0" smtClean="0"/>
              <a:t>    Non-persistent cookie (It is </a:t>
            </a:r>
            <a:r>
              <a:rPr lang="en-US" b="1" dirty="0" smtClean="0"/>
              <a:t>valid for single session</a:t>
            </a:r>
            <a:r>
              <a:rPr lang="en-US" dirty="0" smtClean="0"/>
              <a:t> only. It is removed each time when user closes the browser.)</a:t>
            </a:r>
          </a:p>
          <a:p>
            <a:pPr marL="228600" indent="-228600">
              <a:buAutoNum type="arabicPeriod"/>
            </a:pPr>
            <a:r>
              <a:rPr lang="en-US" dirty="0" smtClean="0"/>
              <a:t>    Persistent cookie (It is </a:t>
            </a:r>
            <a:r>
              <a:rPr lang="en-US" b="1" dirty="0" smtClean="0"/>
              <a:t>valid for multiple session</a:t>
            </a:r>
            <a:r>
              <a:rPr lang="en-US" dirty="0" smtClean="0"/>
              <a:t> . It is not removed each time when user closes the browser. It is removed only if user logout or </a:t>
            </a:r>
            <a:r>
              <a:rPr lang="en-US" dirty="0" err="1" smtClean="0"/>
              <a:t>signout</a:t>
            </a:r>
            <a:r>
              <a:rPr lang="en-US"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16</a:t>
            </a:fld>
            <a:endParaRPr lang="en-US" dirty="0"/>
          </a:p>
        </p:txBody>
      </p:sp>
    </p:spTree>
    <p:extLst>
      <p:ext uri="{BB962C8B-B14F-4D97-AF65-F5344CB8AC3E}">
        <p14:creationId xmlns:p14="http://schemas.microsoft.com/office/powerpoint/2010/main" val="388074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17</a:t>
            </a:fld>
            <a:endParaRPr lang="en-US" dirty="0"/>
          </a:p>
        </p:txBody>
      </p:sp>
    </p:spTree>
    <p:extLst>
      <p:ext uri="{BB962C8B-B14F-4D97-AF65-F5344CB8AC3E}">
        <p14:creationId xmlns:p14="http://schemas.microsoft.com/office/powerpoint/2010/main" val="1801152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18</a:t>
            </a:fld>
            <a:endParaRPr lang="en-US" dirty="0"/>
          </a:p>
        </p:txBody>
      </p:sp>
    </p:spTree>
    <p:extLst>
      <p:ext uri="{BB962C8B-B14F-4D97-AF65-F5344CB8AC3E}">
        <p14:creationId xmlns:p14="http://schemas.microsoft.com/office/powerpoint/2010/main" val="112725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19</a:t>
            </a:fld>
            <a:endParaRPr lang="en-US" dirty="0"/>
          </a:p>
        </p:txBody>
      </p:sp>
    </p:spTree>
    <p:extLst>
      <p:ext uri="{BB962C8B-B14F-4D97-AF65-F5344CB8AC3E}">
        <p14:creationId xmlns:p14="http://schemas.microsoft.com/office/powerpoint/2010/main" val="224513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a:t>
            </a:fld>
            <a:endParaRPr lang="en-US" dirty="0"/>
          </a:p>
        </p:txBody>
      </p:sp>
    </p:spTree>
    <p:extLst>
      <p:ext uri="{BB962C8B-B14F-4D97-AF65-F5344CB8AC3E}">
        <p14:creationId xmlns:p14="http://schemas.microsoft.com/office/powerpoint/2010/main" val="1357691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20</a:t>
            </a:fld>
            <a:endParaRPr lang="en-US" dirty="0"/>
          </a:p>
        </p:txBody>
      </p:sp>
    </p:spTree>
    <p:extLst>
      <p:ext uri="{BB962C8B-B14F-4D97-AF65-F5344CB8AC3E}">
        <p14:creationId xmlns:p14="http://schemas.microsoft.com/office/powerpoint/2010/main" val="411882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21</a:t>
            </a:fld>
            <a:endParaRPr lang="en-US" dirty="0"/>
          </a:p>
        </p:txBody>
      </p:sp>
    </p:spTree>
    <p:extLst>
      <p:ext uri="{BB962C8B-B14F-4D97-AF65-F5344CB8AC3E}">
        <p14:creationId xmlns:p14="http://schemas.microsoft.com/office/powerpoint/2010/main" val="907484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Request is </a:t>
            </a:r>
            <a:r>
              <a:rPr lang="en-US" dirty="0" err="1" smtClean="0"/>
              <a:t>HttpServletRequest</a:t>
            </a:r>
            <a:r>
              <a:rPr lang="en-US" dirty="0" smtClean="0"/>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22</a:t>
            </a:fld>
            <a:endParaRPr lang="en-US" dirty="0"/>
          </a:p>
        </p:txBody>
      </p:sp>
    </p:spTree>
    <p:extLst>
      <p:ext uri="{BB962C8B-B14F-4D97-AF65-F5344CB8AC3E}">
        <p14:creationId xmlns:p14="http://schemas.microsoft.com/office/powerpoint/2010/main" val="876403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23</a:t>
            </a:fld>
            <a:endParaRPr lang="en-US" dirty="0"/>
          </a:p>
        </p:txBody>
      </p:sp>
    </p:spTree>
    <p:extLst>
      <p:ext uri="{BB962C8B-B14F-4D97-AF65-F5344CB8AC3E}">
        <p14:creationId xmlns:p14="http://schemas.microsoft.com/office/powerpoint/2010/main" val="632150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24</a:t>
            </a:fld>
            <a:endParaRPr lang="en-US" dirty="0"/>
          </a:p>
        </p:txBody>
      </p:sp>
    </p:spTree>
    <p:extLst>
      <p:ext uri="{BB962C8B-B14F-4D97-AF65-F5344CB8AC3E}">
        <p14:creationId xmlns:p14="http://schemas.microsoft.com/office/powerpoint/2010/main" val="1910565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25</a:t>
            </a:fld>
            <a:endParaRPr lang="en-US" dirty="0"/>
          </a:p>
        </p:txBody>
      </p:sp>
    </p:spTree>
    <p:extLst>
      <p:ext uri="{BB962C8B-B14F-4D97-AF65-F5344CB8AC3E}">
        <p14:creationId xmlns:p14="http://schemas.microsoft.com/office/powerpoint/2010/main" val="328587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26</a:t>
            </a:fld>
            <a:endParaRPr lang="en-US" dirty="0"/>
          </a:p>
        </p:txBody>
      </p:sp>
    </p:spTree>
    <p:extLst>
      <p:ext uri="{BB962C8B-B14F-4D97-AF65-F5344CB8AC3E}">
        <p14:creationId xmlns:p14="http://schemas.microsoft.com/office/powerpoint/2010/main" val="96435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27</a:t>
            </a:fld>
            <a:endParaRPr lang="en-US" dirty="0"/>
          </a:p>
        </p:txBody>
      </p:sp>
    </p:spTree>
    <p:extLst>
      <p:ext uri="{BB962C8B-B14F-4D97-AF65-F5344CB8AC3E}">
        <p14:creationId xmlns:p14="http://schemas.microsoft.com/office/powerpoint/2010/main" val="3107935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28</a:t>
            </a:fld>
            <a:endParaRPr lang="en-US" dirty="0"/>
          </a:p>
        </p:txBody>
      </p:sp>
    </p:spTree>
    <p:extLst>
      <p:ext uri="{BB962C8B-B14F-4D97-AF65-F5344CB8AC3E}">
        <p14:creationId xmlns:p14="http://schemas.microsoft.com/office/powerpoint/2010/main" val="3465108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29</a:t>
            </a:fld>
            <a:endParaRPr lang="en-US" dirty="0"/>
          </a:p>
        </p:txBody>
      </p:sp>
    </p:spTree>
    <p:extLst>
      <p:ext uri="{BB962C8B-B14F-4D97-AF65-F5344CB8AC3E}">
        <p14:creationId xmlns:p14="http://schemas.microsoft.com/office/powerpoint/2010/main" val="141437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a:t>
            </a:fld>
            <a:endParaRPr lang="en-US" dirty="0"/>
          </a:p>
        </p:txBody>
      </p:sp>
    </p:spTree>
    <p:extLst>
      <p:ext uri="{BB962C8B-B14F-4D97-AF65-F5344CB8AC3E}">
        <p14:creationId xmlns:p14="http://schemas.microsoft.com/office/powerpoint/2010/main" val="2814357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30</a:t>
            </a:fld>
            <a:endParaRPr lang="en-US" dirty="0"/>
          </a:p>
        </p:txBody>
      </p:sp>
    </p:spTree>
    <p:extLst>
      <p:ext uri="{BB962C8B-B14F-4D97-AF65-F5344CB8AC3E}">
        <p14:creationId xmlns:p14="http://schemas.microsoft.com/office/powerpoint/2010/main" val="3998282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GET</a:t>
            </a:r>
            <a:r>
              <a:rPr lang="en-US" dirty="0" smtClean="0"/>
              <a:t>- It requests the data from a specified resource</a:t>
            </a:r>
          </a:p>
          <a:p>
            <a:r>
              <a:rPr lang="en-US" b="1" dirty="0" smtClean="0"/>
              <a:t>POST</a:t>
            </a:r>
            <a:r>
              <a:rPr lang="en-US" dirty="0" smtClean="0"/>
              <a:t>- It submits the processed data to a specified resource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31</a:t>
            </a:fld>
            <a:endParaRPr lang="en-US" dirty="0"/>
          </a:p>
        </p:txBody>
      </p:sp>
    </p:spTree>
    <p:extLst>
      <p:ext uri="{BB962C8B-B14F-4D97-AF65-F5344CB8AC3E}">
        <p14:creationId xmlns:p14="http://schemas.microsoft.com/office/powerpoint/2010/main" val="1995855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32</a:t>
            </a:fld>
            <a:endParaRPr lang="en-US" dirty="0"/>
          </a:p>
        </p:txBody>
      </p:sp>
    </p:spTree>
    <p:extLst>
      <p:ext uri="{BB962C8B-B14F-4D97-AF65-F5344CB8AC3E}">
        <p14:creationId xmlns:p14="http://schemas.microsoft.com/office/powerpoint/2010/main" val="939228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Web server contains only web or servlet container. It can be used for servlet, </a:t>
            </a:r>
            <a:r>
              <a:rPr lang="en-US" dirty="0" err="1" smtClean="0"/>
              <a:t>jsp</a:t>
            </a:r>
            <a:r>
              <a:rPr lang="en-US" dirty="0" smtClean="0"/>
              <a:t>, struts, </a:t>
            </a:r>
            <a:r>
              <a:rPr lang="en-US" dirty="0" err="1" smtClean="0"/>
              <a:t>jsf</a:t>
            </a:r>
            <a:r>
              <a:rPr lang="en-US" dirty="0" smtClean="0"/>
              <a:t> etc. It can't be used for EJB.</a:t>
            </a:r>
          </a:p>
          <a:p>
            <a:pPr marL="228600" indent="-228600">
              <a:buAutoNum type="arabicPeriod"/>
            </a:pPr>
            <a:r>
              <a:rPr lang="en-US" dirty="0" smtClean="0"/>
              <a:t>Examples of Web Servers are: </a:t>
            </a:r>
            <a:r>
              <a:rPr lang="en-US" b="1" dirty="0" smtClean="0"/>
              <a:t>Apache Tomcat </a:t>
            </a:r>
            <a:r>
              <a:rPr lang="en-US" dirty="0" smtClean="0"/>
              <a:t>and </a:t>
            </a:r>
            <a:r>
              <a:rPr lang="en-US" b="1" dirty="0" smtClean="0"/>
              <a:t>Resin</a:t>
            </a:r>
            <a:r>
              <a:rPr lang="en-US" dirty="0" smtClean="0"/>
              <a: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33</a:t>
            </a:fld>
            <a:endParaRPr lang="en-US" dirty="0"/>
          </a:p>
        </p:txBody>
      </p:sp>
    </p:spTree>
    <p:extLst>
      <p:ext uri="{BB962C8B-B14F-4D97-AF65-F5344CB8AC3E}">
        <p14:creationId xmlns:p14="http://schemas.microsoft.com/office/powerpoint/2010/main" val="3490637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Application server contains Web and EJB containers. It can be used for servlet, </a:t>
            </a:r>
            <a:r>
              <a:rPr lang="en-US" dirty="0" err="1" smtClean="0"/>
              <a:t>jsp</a:t>
            </a:r>
            <a:r>
              <a:rPr lang="en-US" dirty="0" smtClean="0"/>
              <a:t>, struts, </a:t>
            </a:r>
            <a:r>
              <a:rPr lang="en-US" dirty="0" err="1" smtClean="0"/>
              <a:t>jsf</a:t>
            </a:r>
            <a:r>
              <a:rPr lang="en-US" dirty="0" smtClean="0"/>
              <a:t>, </a:t>
            </a:r>
            <a:r>
              <a:rPr lang="en-US" dirty="0" err="1" smtClean="0"/>
              <a:t>ejb</a:t>
            </a:r>
            <a:r>
              <a:rPr lang="en-US" dirty="0" smtClean="0"/>
              <a:t> etc. It is a component based product that lies in the middle-tier of a server centric architecture.</a:t>
            </a:r>
          </a:p>
          <a:p>
            <a:pPr marL="228600" indent="-228600">
              <a:buAutoNum type="arabicPeriod"/>
            </a:pPr>
            <a:r>
              <a:rPr lang="en-US" dirty="0" smtClean="0"/>
              <a:t>Example</a:t>
            </a:r>
          </a:p>
          <a:p>
            <a:r>
              <a:rPr lang="en-US" b="1" dirty="0" err="1" smtClean="0"/>
              <a:t>JBoss</a:t>
            </a:r>
            <a:r>
              <a:rPr lang="en-US" b="1" dirty="0" smtClean="0"/>
              <a:t>:</a:t>
            </a:r>
            <a:r>
              <a:rPr lang="en-US" dirty="0" smtClean="0"/>
              <a:t> Open-source server from </a:t>
            </a:r>
            <a:r>
              <a:rPr lang="en-US" dirty="0" err="1" smtClean="0"/>
              <a:t>JBoss</a:t>
            </a:r>
            <a:r>
              <a:rPr lang="en-US" dirty="0" smtClean="0"/>
              <a:t> community.</a:t>
            </a:r>
          </a:p>
          <a:p>
            <a:r>
              <a:rPr lang="en-US" b="1" dirty="0" smtClean="0"/>
              <a:t>Glassfish:</a:t>
            </a:r>
            <a:r>
              <a:rPr lang="en-US" dirty="0" smtClean="0"/>
              <a:t> Provided by Sun Microsystem. Now acquired by Oracle.</a:t>
            </a:r>
          </a:p>
          <a:p>
            <a:r>
              <a:rPr lang="en-US" b="1" dirty="0" err="1" smtClean="0"/>
              <a:t>Weblogic</a:t>
            </a:r>
            <a:r>
              <a:rPr lang="en-US" b="1" dirty="0" smtClean="0"/>
              <a:t>:</a:t>
            </a:r>
            <a:r>
              <a:rPr lang="en-US" dirty="0" smtClean="0"/>
              <a:t> Provided by Oracle. It more secured.</a:t>
            </a:r>
          </a:p>
          <a:p>
            <a:r>
              <a:rPr lang="en-US" b="1" dirty="0" err="1" smtClean="0"/>
              <a:t>Websphere</a:t>
            </a:r>
            <a:r>
              <a:rPr lang="en-US" b="1" dirty="0" smtClean="0"/>
              <a:t>:</a:t>
            </a:r>
            <a:r>
              <a:rPr lang="en-US" dirty="0" smtClean="0"/>
              <a:t> Provided by IBM.</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34</a:t>
            </a:fld>
            <a:endParaRPr lang="en-US" dirty="0"/>
          </a:p>
        </p:txBody>
      </p:sp>
    </p:spTree>
    <p:extLst>
      <p:ext uri="{BB962C8B-B14F-4D97-AF65-F5344CB8AC3E}">
        <p14:creationId xmlns:p14="http://schemas.microsoft.com/office/powerpoint/2010/main" val="976823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Content Type is also known as MIME (Multipurpose internet Mail Extension) Type. It is a </a:t>
            </a:r>
            <a:r>
              <a:rPr lang="en-US" b="1" dirty="0" smtClean="0"/>
              <a:t>HTTP header </a:t>
            </a:r>
            <a:r>
              <a:rPr lang="en-US" dirty="0" smtClean="0"/>
              <a:t>that provides the description about what are you sending to the browser.</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35</a:t>
            </a:fld>
            <a:endParaRPr lang="en-US" dirty="0"/>
          </a:p>
        </p:txBody>
      </p:sp>
    </p:spTree>
    <p:extLst>
      <p:ext uri="{BB962C8B-B14F-4D97-AF65-F5344CB8AC3E}">
        <p14:creationId xmlns:p14="http://schemas.microsoft.com/office/powerpoint/2010/main" val="751252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Content Type is also known as MIME (Multipurpose internet Mail Extension) Type. It is a </a:t>
            </a:r>
            <a:r>
              <a:rPr lang="en-US" b="1" dirty="0" smtClean="0"/>
              <a:t>HTTP header </a:t>
            </a:r>
            <a:r>
              <a:rPr lang="en-US" dirty="0" smtClean="0"/>
              <a:t>that provides the description about what are you sending to the browser.</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36</a:t>
            </a:fld>
            <a:endParaRPr lang="en-US" dirty="0"/>
          </a:p>
        </p:txBody>
      </p:sp>
    </p:spTree>
    <p:extLst>
      <p:ext uri="{BB962C8B-B14F-4D97-AF65-F5344CB8AC3E}">
        <p14:creationId xmlns:p14="http://schemas.microsoft.com/office/powerpoint/2010/main" val="3006370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37</a:t>
            </a:fld>
            <a:endParaRPr lang="en-US" dirty="0"/>
          </a:p>
        </p:txBody>
      </p:sp>
    </p:spTree>
    <p:extLst>
      <p:ext uri="{BB962C8B-B14F-4D97-AF65-F5344CB8AC3E}">
        <p14:creationId xmlns:p14="http://schemas.microsoft.com/office/powerpoint/2010/main" val="460584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is a client server application or application component for communication.</a:t>
            </a:r>
          </a:p>
          <a:p>
            <a:pPr marL="228600" indent="-228600">
              <a:buAutoNum type="arabicPeriod"/>
            </a:pPr>
            <a:r>
              <a:rPr lang="en-US" dirty="0" smtClean="0"/>
              <a:t>method of communication between two devices over network.</a:t>
            </a:r>
          </a:p>
          <a:p>
            <a:pPr marL="228600" indent="-228600">
              <a:buAutoNum type="arabicPeriod"/>
            </a:pPr>
            <a:r>
              <a:rPr lang="en-US" dirty="0" smtClean="0"/>
              <a:t>is a software system for interoperable machine to machine communication.</a:t>
            </a:r>
          </a:p>
          <a:p>
            <a:pPr marL="228600" indent="-228600">
              <a:buAutoNum type="arabicPeriod"/>
            </a:pPr>
            <a:r>
              <a:rPr lang="en-US" dirty="0" smtClean="0"/>
              <a:t>is a collection of standards or protocols for exchanging information between two devices or application.</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38</a:t>
            </a:fld>
            <a:endParaRPr lang="en-US" dirty="0"/>
          </a:p>
        </p:txBody>
      </p:sp>
    </p:spTree>
    <p:extLst>
      <p:ext uri="{BB962C8B-B14F-4D97-AF65-F5344CB8AC3E}">
        <p14:creationId xmlns:p14="http://schemas.microsoft.com/office/powerpoint/2010/main" val="323912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Simple Object Access Protocol (SOAP)</a:t>
            </a:r>
          </a:p>
          <a:p>
            <a:pPr marL="228600" indent="-228600">
              <a:buAutoNum type="arabicPeriod"/>
            </a:pPr>
            <a:r>
              <a:rPr lang="en-US" dirty="0" smtClean="0"/>
              <a:t>Representational State Transfer (RESTful)</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39</a:t>
            </a:fld>
            <a:endParaRPr lang="en-US" dirty="0"/>
          </a:p>
        </p:txBody>
      </p:sp>
    </p:spTree>
    <p:extLst>
      <p:ext uri="{BB962C8B-B14F-4D97-AF65-F5344CB8AC3E}">
        <p14:creationId xmlns:p14="http://schemas.microsoft.com/office/powerpoint/2010/main" val="67767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a:t>
            </a:fld>
            <a:endParaRPr lang="en-US" dirty="0"/>
          </a:p>
        </p:txBody>
      </p:sp>
    </p:spTree>
    <p:extLst>
      <p:ext uri="{BB962C8B-B14F-4D97-AF65-F5344CB8AC3E}">
        <p14:creationId xmlns:p14="http://schemas.microsoft.com/office/powerpoint/2010/main" val="2748972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40</a:t>
            </a:fld>
            <a:endParaRPr lang="en-US" dirty="0"/>
          </a:p>
        </p:txBody>
      </p:sp>
    </p:spTree>
    <p:extLst>
      <p:ext uri="{BB962C8B-B14F-4D97-AF65-F5344CB8AC3E}">
        <p14:creationId xmlns:p14="http://schemas.microsoft.com/office/powerpoint/2010/main" val="820197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41</a:t>
            </a:fld>
            <a:endParaRPr lang="en-US" dirty="0"/>
          </a:p>
        </p:txBody>
      </p:sp>
    </p:spTree>
    <p:extLst>
      <p:ext uri="{BB962C8B-B14F-4D97-AF65-F5344CB8AC3E}">
        <p14:creationId xmlns:p14="http://schemas.microsoft.com/office/powerpoint/2010/main" val="4195400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42</a:t>
            </a:fld>
            <a:endParaRPr lang="en-US" dirty="0"/>
          </a:p>
        </p:txBody>
      </p:sp>
    </p:spTree>
    <p:extLst>
      <p:ext uri="{BB962C8B-B14F-4D97-AF65-F5344CB8AC3E}">
        <p14:creationId xmlns:p14="http://schemas.microsoft.com/office/powerpoint/2010/main" val="2854790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43</a:t>
            </a:fld>
            <a:endParaRPr lang="en-US" dirty="0"/>
          </a:p>
        </p:txBody>
      </p:sp>
    </p:spTree>
    <p:extLst>
      <p:ext uri="{BB962C8B-B14F-4D97-AF65-F5344CB8AC3E}">
        <p14:creationId xmlns:p14="http://schemas.microsoft.com/office/powerpoint/2010/main" val="2179495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44</a:t>
            </a:fld>
            <a:endParaRPr lang="en-US" dirty="0"/>
          </a:p>
        </p:txBody>
      </p:sp>
    </p:spTree>
    <p:extLst>
      <p:ext uri="{BB962C8B-B14F-4D97-AF65-F5344CB8AC3E}">
        <p14:creationId xmlns:p14="http://schemas.microsoft.com/office/powerpoint/2010/main" val="3958739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45</a:t>
            </a:fld>
            <a:endParaRPr lang="en-US" dirty="0"/>
          </a:p>
        </p:txBody>
      </p:sp>
    </p:spTree>
    <p:extLst>
      <p:ext uri="{BB962C8B-B14F-4D97-AF65-F5344CB8AC3E}">
        <p14:creationId xmlns:p14="http://schemas.microsoft.com/office/powerpoint/2010/main" val="13633244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46</a:t>
            </a:fld>
            <a:endParaRPr lang="en-US" dirty="0"/>
          </a:p>
        </p:txBody>
      </p:sp>
    </p:spTree>
    <p:extLst>
      <p:ext uri="{BB962C8B-B14F-4D97-AF65-F5344CB8AC3E}">
        <p14:creationId xmlns:p14="http://schemas.microsoft.com/office/powerpoint/2010/main" val="27938166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47</a:t>
            </a:fld>
            <a:endParaRPr lang="en-US" dirty="0"/>
          </a:p>
        </p:txBody>
      </p:sp>
    </p:spTree>
    <p:extLst>
      <p:ext uri="{BB962C8B-B14F-4D97-AF65-F5344CB8AC3E}">
        <p14:creationId xmlns:p14="http://schemas.microsoft.com/office/powerpoint/2010/main" val="340054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HTTP (Hypertext Transfer Protocol) is the set of rules for transferring files (text, graphic images, sound, video, and other multimedia files) on the World Wide Web.</a:t>
            </a:r>
          </a:p>
          <a:p>
            <a:pPr marL="228600" indent="-228600">
              <a:buAutoNum type="arabicPeriod"/>
            </a:pPr>
            <a:r>
              <a:rPr lang="en-US" dirty="0" smtClean="0"/>
              <a:t>HTTP is an application protocol that runs on top of the TCP/IP suite of protocols (the foundation protocols for the Internet).</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5</a:t>
            </a:fld>
            <a:endParaRPr lang="en-US" dirty="0"/>
          </a:p>
        </p:txBody>
      </p:sp>
    </p:spTree>
    <p:extLst>
      <p:ext uri="{BB962C8B-B14F-4D97-AF65-F5344CB8AC3E}">
        <p14:creationId xmlns:p14="http://schemas.microsoft.com/office/powerpoint/2010/main" val="49318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6</a:t>
            </a:fld>
            <a:endParaRPr lang="en-US" dirty="0"/>
          </a:p>
        </p:txBody>
      </p:sp>
    </p:spTree>
    <p:extLst>
      <p:ext uri="{BB962C8B-B14F-4D97-AF65-F5344CB8AC3E}">
        <p14:creationId xmlns:p14="http://schemas.microsoft.com/office/powerpoint/2010/main" val="425187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Domain Name System (DNS) is a hierarchical decentralized naming system for computers, services, or other resources connected to the Internet or a private network.</a:t>
            </a:r>
          </a:p>
          <a:p>
            <a:pPr marL="228600" indent="-228600">
              <a:buAutoNum type="arabicPeriod"/>
            </a:pPr>
            <a:r>
              <a:rPr lang="en-US" dirty="0" smtClean="0"/>
              <a:t>The domain name system (DNS) is the way that internet domain names are located and translated into internet protocol (IP) addresses.</a:t>
            </a: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7</a:t>
            </a:fld>
            <a:endParaRPr lang="en-US" dirty="0"/>
          </a:p>
        </p:txBody>
      </p:sp>
    </p:spTree>
    <p:extLst>
      <p:ext uri="{BB962C8B-B14F-4D97-AF65-F5344CB8AC3E}">
        <p14:creationId xmlns:p14="http://schemas.microsoft.com/office/powerpoint/2010/main" val="345792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8</a:t>
            </a:fld>
            <a:endParaRPr lang="en-US" dirty="0"/>
          </a:p>
        </p:txBody>
      </p:sp>
    </p:spTree>
    <p:extLst>
      <p:ext uri="{BB962C8B-B14F-4D97-AF65-F5344CB8AC3E}">
        <p14:creationId xmlns:p14="http://schemas.microsoft.com/office/powerpoint/2010/main" val="143774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4A705D0F-4754-4FEB-932A-3304C840411F}" type="slidenum">
              <a:rPr lang="en-US" smtClean="0"/>
              <a:pPr/>
              <a:t>9</a:t>
            </a:fld>
            <a:endParaRPr lang="en-US" dirty="0"/>
          </a:p>
        </p:txBody>
      </p:sp>
    </p:spTree>
    <p:extLst>
      <p:ext uri="{BB962C8B-B14F-4D97-AF65-F5344CB8AC3E}">
        <p14:creationId xmlns:p14="http://schemas.microsoft.com/office/powerpoint/2010/main" val="393291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85800" y="3600451"/>
            <a:ext cx="7772400" cy="203834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2C184628-0067-42BE-BC24-742B45739A07}" type="datetime1">
              <a:rPr lang="en-US" smtClean="0"/>
              <a:t>8/28/2019</a:t>
            </a:fld>
            <a:endParaRPr lang="en-US" dirty="0"/>
          </a:p>
        </p:txBody>
      </p:sp>
      <p:sp>
        <p:nvSpPr>
          <p:cNvPr id="5" name="Footer Placeholder 4"/>
          <p:cNvSpPr>
            <a:spLocks noGrp="1"/>
          </p:cNvSpPr>
          <p:nvPr>
            <p:ph type="ftr" sz="quarter" idx="11"/>
          </p:nvPr>
        </p:nvSpPr>
        <p:spPr/>
        <p:txBody>
          <a:bodyPr/>
          <a:lstStyle/>
          <a:p>
            <a:r>
              <a:rPr lang="en-US" smtClean="0"/>
              <a:t>© Copyright 2017 SmartOSC | Confidential </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208413819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F26F6829-6F10-4A61-B511-0A3A05EF87E6}" type="datetime1">
              <a:rPr lang="en-US" smtClean="0"/>
              <a:t>8/28/2019</a:t>
            </a:fld>
            <a:endParaRPr lang="en-US" dirty="0"/>
          </a:p>
        </p:txBody>
      </p:sp>
      <p:sp>
        <p:nvSpPr>
          <p:cNvPr id="5" name="Footer Placeholder 4"/>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292279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28510"/>
            <a:ext cx="2057400" cy="51976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28510"/>
            <a:ext cx="6019800" cy="519765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6B774C1B-A0DE-4869-9CAB-556282AFA0F8}" type="datetime1">
              <a:rPr lang="en-US" smtClean="0"/>
              <a:t>8/28/2019</a:t>
            </a:fld>
            <a:endParaRPr lang="en-US" dirty="0"/>
          </a:p>
        </p:txBody>
      </p:sp>
      <p:sp>
        <p:nvSpPr>
          <p:cNvPr id="5" name="Footer Placeholder 4"/>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42131139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1344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17581"/>
            <a:ext cx="8229600" cy="431695"/>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86B60714-A623-4013-8E2D-B1404DE39513}" type="datetime1">
              <a:rPr lang="en-US" smtClean="0"/>
              <a:t>8/28/2019</a:t>
            </a:fld>
            <a:endParaRPr lang="en-US" dirty="0"/>
          </a:p>
        </p:txBody>
      </p:sp>
      <p:sp>
        <p:nvSpPr>
          <p:cNvPr id="5" name="Footer Placeholder 4"/>
          <p:cNvSpPr>
            <a:spLocks noGrp="1"/>
          </p:cNvSpPr>
          <p:nvPr>
            <p:ph type="ftr" sz="quarter" idx="11"/>
          </p:nvPr>
        </p:nvSpPr>
        <p:spPr>
          <a:xfrm>
            <a:off x="457200" y="6356351"/>
            <a:ext cx="7162516" cy="365125"/>
          </a:xfrm>
        </p:spPr>
        <p:txBody>
          <a:bodyPr/>
          <a:lstStyle/>
          <a:p>
            <a:r>
              <a:rPr lang="en-US" smtClean="0"/>
              <a:t>© Copyright 2017 SmartOSC | Confidential </a:t>
            </a:r>
            <a:endParaRPr lang="en-US" dirty="0" smtClean="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42741836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6950824-90FC-4713-8D13-2240229A9942}" type="datetime1">
              <a:rPr lang="en-US" smtClean="0"/>
              <a:t>8/28/2019</a:t>
            </a:fld>
            <a:endParaRPr lang="en-US" dirty="0"/>
          </a:p>
        </p:txBody>
      </p:sp>
      <p:sp>
        <p:nvSpPr>
          <p:cNvPr id="5" name="Footer Placeholder 4"/>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6" name="Slide Number Placeholder 5"/>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286257860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28510"/>
            <a:ext cx="4038600" cy="5427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928510"/>
            <a:ext cx="4038600" cy="5427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1AB5BE57-FF18-4569-8BEC-C9C9A2BE0C03}" type="datetime1">
              <a:rPr lang="en-US" smtClean="0"/>
              <a:t>8/28/2019</a:t>
            </a:fld>
            <a:endParaRPr lang="en-US" dirty="0"/>
          </a:p>
        </p:txBody>
      </p:sp>
      <p:sp>
        <p:nvSpPr>
          <p:cNvPr id="6" name="Footer Placeholder 5"/>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116626045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95350"/>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35113"/>
            <a:ext cx="4040188" cy="4821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895350"/>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535113"/>
            <a:ext cx="4041775" cy="4821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C363D9CE-6938-48C4-BECF-621A0703B68D}" type="datetime1">
              <a:rPr lang="en-US" smtClean="0"/>
              <a:t>8/28/2019</a:t>
            </a:fld>
            <a:endParaRPr lang="en-US" dirty="0"/>
          </a:p>
        </p:txBody>
      </p:sp>
      <p:sp>
        <p:nvSpPr>
          <p:cNvPr id="8" name="Footer Placeholder 7"/>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9" name="Slide Number Placeholder 8"/>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202422225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9861D5E2-F78F-433D-8EAB-5594AB5F294D}" type="datetime1">
              <a:rPr lang="en-US" smtClean="0"/>
              <a:t>8/28/2019</a:t>
            </a:fld>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375724919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BBC6FE2-8D91-4095-89B5-CEE38C31EF53}" type="datetime1">
              <a:rPr lang="en-US" smtClean="0"/>
              <a:t>8/28/2019</a:t>
            </a:fld>
            <a:endParaRPr lang="en-US" dirty="0"/>
          </a:p>
        </p:txBody>
      </p:sp>
      <p:sp>
        <p:nvSpPr>
          <p:cNvPr id="3" name="Footer Placeholder 2"/>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4" name="Slide Number Placeholder 3"/>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39959306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42164"/>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42164"/>
            <a:ext cx="5111750" cy="51840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2104216"/>
            <a:ext cx="3008313" cy="4021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4056C512-A731-4B30-8AFB-5B1CEC1ABC82}" type="datetime1">
              <a:rPr lang="en-US" smtClean="0"/>
              <a:t>8/28/2019</a:t>
            </a:fld>
            <a:endParaRPr lang="en-US" dirty="0"/>
          </a:p>
        </p:txBody>
      </p:sp>
      <p:sp>
        <p:nvSpPr>
          <p:cNvPr id="6" name="Footer Placeholder 5"/>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395705534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FF52FAE4-697C-422A-9E28-BB1D043A92D9}" type="datetime1">
              <a:rPr lang="en-US" smtClean="0"/>
              <a:t>8/28/2019</a:t>
            </a:fld>
            <a:endParaRPr lang="en-US" dirty="0"/>
          </a:p>
        </p:txBody>
      </p:sp>
      <p:sp>
        <p:nvSpPr>
          <p:cNvPr id="6" name="Footer Placeholder 5"/>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7" name="Slide Number Placeholder 6"/>
          <p:cNvSpPr>
            <a:spLocks noGrp="1"/>
          </p:cNvSpPr>
          <p:nvPr>
            <p:ph type="sldNum" sz="quarter" idx="12"/>
          </p:nvPr>
        </p:nvSpPr>
        <p:spPr/>
        <p:txBody>
          <a:body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303775907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403504" y="202710"/>
            <a:ext cx="1499508" cy="533890"/>
          </a:xfrm>
          <a:prstGeom prst="rect">
            <a:avLst/>
          </a:prstGeom>
        </p:spPr>
      </p:pic>
      <p:pic>
        <p:nvPicPr>
          <p:cNvPr id="8" name="Picture 7"/>
          <p:cNvPicPr>
            <a:picLocks noChangeAspect="1"/>
          </p:cNvPicPr>
          <p:nvPr userDrawn="1"/>
        </p:nvPicPr>
        <p:blipFill>
          <a:blip r:embed="rId15">
            <a:extLst>
              <a:ext uri="{BEBA8EAE-BF5A-486C-A8C5-ECC9F3942E4B}">
                <a14:imgProps xmlns:a14="http://schemas.microsoft.com/office/drawing/2010/main">
                  <a14:imgLayer r:embed="rId16">
                    <a14:imgEffect>
                      <a14:saturation sat="74000"/>
                    </a14:imgEffect>
                    <a14:imgEffect>
                      <a14:brightnessContrast bright="12000"/>
                    </a14:imgEffect>
                  </a14:imgLayer>
                </a14:imgProps>
              </a:ext>
              <a:ext uri="{28A0092B-C50C-407E-A947-70E740481C1C}">
                <a14:useLocalDpi xmlns:a14="http://schemas.microsoft.com/office/drawing/2010/main" val="0"/>
              </a:ext>
            </a:extLst>
          </a:blip>
          <a:stretch>
            <a:fillRect/>
          </a:stretch>
        </p:blipFill>
        <p:spPr>
          <a:xfrm>
            <a:off x="0" y="644280"/>
            <a:ext cx="9144000" cy="270120"/>
          </a:xfrm>
          <a:prstGeom prst="rect">
            <a:avLst/>
          </a:prstGeom>
        </p:spPr>
      </p:pic>
      <p:sp>
        <p:nvSpPr>
          <p:cNvPr id="2" name="Title Placeholder 1"/>
          <p:cNvSpPr>
            <a:spLocks noGrp="1"/>
          </p:cNvSpPr>
          <p:nvPr>
            <p:ph type="title"/>
          </p:nvPr>
        </p:nvSpPr>
        <p:spPr>
          <a:xfrm>
            <a:off x="457200" y="150421"/>
            <a:ext cx="8229600" cy="431695"/>
          </a:xfrm>
          <a:prstGeom prst="rect">
            <a:avLst/>
          </a:prstGeom>
        </p:spPr>
        <p:txBody>
          <a:bodyPr vert="horz" lIns="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14401"/>
            <a:ext cx="8229600" cy="5441950"/>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457200" y="6356351"/>
            <a:ext cx="716251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 Copyright 2017 SmartOSC | Confidential </a:t>
            </a:r>
            <a:endParaRPr lang="en-US" dirty="0"/>
          </a:p>
        </p:txBody>
      </p:sp>
      <p:sp>
        <p:nvSpPr>
          <p:cNvPr id="6" name="Slide Number Placeholder 5"/>
          <p:cNvSpPr>
            <a:spLocks noGrp="1"/>
          </p:cNvSpPr>
          <p:nvPr>
            <p:ph type="sldNum" sz="quarter" idx="4"/>
          </p:nvPr>
        </p:nvSpPr>
        <p:spPr>
          <a:xfrm>
            <a:off x="7619716" y="6356351"/>
            <a:ext cx="106708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9EB7D-BACC-264B-9E30-9834195E9950}" type="slidenum">
              <a:rPr lang="en-US" smtClean="0"/>
              <a:pPr/>
              <a:t>‹#›</a:t>
            </a:fld>
            <a:endParaRPr lang="en-US" dirty="0"/>
          </a:p>
        </p:txBody>
      </p:sp>
    </p:spTree>
    <p:extLst>
      <p:ext uri="{BB962C8B-B14F-4D97-AF65-F5344CB8AC3E}">
        <p14:creationId xmlns:p14="http://schemas.microsoft.com/office/powerpoint/2010/main" val="139132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ransition>
    <p:fade/>
  </p:transition>
  <p:timing>
    <p:tnLst>
      <p:par>
        <p:cTn id="1" dur="indefinite" restart="never" nodeType="tmRoot"/>
      </p:par>
    </p:tnLst>
  </p:timing>
  <p:hf hdr="0" dt="0"/>
  <p:txStyles>
    <p:titleStyle>
      <a:lvl1pPr algn="l" defTabSz="4572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8"/>
            <a:ext cx="9144000" cy="4358640"/>
          </a:xfrm>
          <a:prstGeom prst="rect">
            <a:avLst/>
          </a:prstGeom>
        </p:spPr>
      </p:pic>
      <p:sp>
        <p:nvSpPr>
          <p:cNvPr id="2" name="Title 1"/>
          <p:cNvSpPr>
            <a:spLocks noGrp="1"/>
          </p:cNvSpPr>
          <p:nvPr>
            <p:ph type="ctrTitle"/>
          </p:nvPr>
        </p:nvSpPr>
        <p:spPr>
          <a:xfrm>
            <a:off x="476466" y="4431707"/>
            <a:ext cx="6647665" cy="871120"/>
          </a:xfrm>
        </p:spPr>
        <p:txBody>
          <a:bodyPr/>
          <a:lstStyle/>
          <a:p>
            <a:r>
              <a:rPr lang="en-US" b="1" dirty="0">
                <a:solidFill>
                  <a:schemeClr val="accent1"/>
                </a:solidFill>
              </a:rPr>
              <a:t>Web </a:t>
            </a:r>
            <a:r>
              <a:rPr lang="en-US" b="1" dirty="0" smtClean="0">
                <a:solidFill>
                  <a:schemeClr val="accent1"/>
                </a:solidFill>
              </a:rPr>
              <a:t>Fundamentals</a:t>
            </a:r>
            <a:endParaRPr lang="en-US" sz="2000" b="1" dirty="0" smtClean="0">
              <a:solidFill>
                <a:schemeClr val="accent1"/>
              </a:solidFill>
            </a:endParaRPr>
          </a:p>
        </p:txBody>
      </p:sp>
      <p:sp>
        <p:nvSpPr>
          <p:cNvPr id="3" name="Subtitle 2"/>
          <p:cNvSpPr>
            <a:spLocks noGrp="1"/>
          </p:cNvSpPr>
          <p:nvPr>
            <p:ph type="subTitle" idx="1"/>
          </p:nvPr>
        </p:nvSpPr>
        <p:spPr>
          <a:xfrm>
            <a:off x="492232" y="5759328"/>
            <a:ext cx="6048963" cy="399742"/>
          </a:xfrm>
        </p:spPr>
        <p:txBody>
          <a:bodyPr>
            <a:noAutofit/>
          </a:bodyPr>
          <a:lstStyle/>
          <a:p>
            <a:pPr algn="l"/>
            <a:r>
              <a:rPr lang="en-US" sz="1600" dirty="0" err="1" smtClean="0">
                <a:solidFill>
                  <a:srgbClr val="2A6CA6"/>
                </a:solidFill>
              </a:rPr>
              <a:t>Phong</a:t>
            </a:r>
            <a:r>
              <a:rPr lang="en-US" sz="1600" dirty="0" smtClean="0">
                <a:solidFill>
                  <a:srgbClr val="2A6CA6"/>
                </a:solidFill>
              </a:rPr>
              <a:t> Tran</a:t>
            </a:r>
          </a:p>
          <a:p>
            <a:pPr algn="l"/>
            <a:fld id="{B5B0EBA2-6EB7-46A0-AF86-20B065964C51}" type="datetime4">
              <a:rPr lang="en-US" sz="1600" smtClean="0">
                <a:solidFill>
                  <a:srgbClr val="2A6CA6"/>
                </a:solidFill>
              </a:rPr>
              <a:pPr algn="l"/>
              <a:t>August 28, 2019</a:t>
            </a:fld>
            <a:endParaRPr lang="en-US" sz="1600" dirty="0">
              <a:solidFill>
                <a:srgbClr val="2A6CA6"/>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60" y="2279663"/>
            <a:ext cx="3255737" cy="1875667"/>
          </a:xfrm>
          <a:prstGeom prst="rect">
            <a:avLst/>
          </a:prstGeom>
          <a:ln>
            <a:noFill/>
          </a:ln>
        </p:spPr>
      </p:pic>
    </p:spTree>
    <p:extLst>
      <p:ext uri="{BB962C8B-B14F-4D97-AF65-F5344CB8AC3E}">
        <p14:creationId xmlns:p14="http://schemas.microsoft.com/office/powerpoint/2010/main" val="428837836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pt-BR" dirty="0"/>
              <a:t>Simple Mail Transfer Protocol (SMTP)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8179" y="1013260"/>
            <a:ext cx="7167336" cy="5119526"/>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10</a:t>
            </a:fld>
            <a:endParaRPr lang="en-US" dirty="0"/>
          </a:p>
        </p:txBody>
      </p:sp>
    </p:spTree>
    <p:extLst>
      <p:ext uri="{BB962C8B-B14F-4D97-AF65-F5344CB8AC3E}">
        <p14:creationId xmlns:p14="http://schemas.microsoft.com/office/powerpoint/2010/main" val="37248435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pt-BR" dirty="0"/>
              <a:t>SMTP - Mail processing model</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11</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180157"/>
            <a:ext cx="8229600" cy="4910435"/>
          </a:xfrm>
        </p:spPr>
      </p:pic>
    </p:spTree>
    <p:extLst>
      <p:ext uri="{BB962C8B-B14F-4D97-AF65-F5344CB8AC3E}">
        <p14:creationId xmlns:p14="http://schemas.microsoft.com/office/powerpoint/2010/main" val="42156796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Telnet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086088"/>
            <a:ext cx="8229600" cy="4114800"/>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12</a:t>
            </a:fld>
            <a:endParaRPr lang="en-US" dirty="0"/>
          </a:p>
        </p:txBody>
      </p:sp>
    </p:spTree>
    <p:extLst>
      <p:ext uri="{BB962C8B-B14F-4D97-AF65-F5344CB8AC3E}">
        <p14:creationId xmlns:p14="http://schemas.microsoft.com/office/powerpoint/2010/main" val="182510079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Session/Cookie</a:t>
            </a:r>
          </a:p>
        </p:txBody>
      </p:sp>
      <p:sp>
        <p:nvSpPr>
          <p:cNvPr id="3" name="Content Placeholder 2"/>
          <p:cNvSpPr>
            <a:spLocks noGrp="1"/>
          </p:cNvSpPr>
          <p:nvPr>
            <p:ph idx="1"/>
          </p:nvPr>
        </p:nvSpPr>
        <p:spPr/>
        <p:txBody>
          <a:bodyPr>
            <a:normAutofit/>
          </a:bodyPr>
          <a:lstStyle/>
          <a:p>
            <a:r>
              <a:rPr lang="en-US" sz="2800" dirty="0"/>
              <a:t>What is a "Session"?</a:t>
            </a:r>
          </a:p>
          <a:p>
            <a:r>
              <a:rPr lang="en-US" sz="2800" dirty="0"/>
              <a:t>What is a "Cookie</a:t>
            </a:r>
            <a:r>
              <a:rPr lang="en-US" sz="2800" dirty="0" smtClean="0"/>
              <a:t>"?</a:t>
            </a:r>
          </a:p>
          <a:p>
            <a:r>
              <a:rPr lang="en-US" sz="2800" dirty="0"/>
              <a:t>Setting and reading </a:t>
            </a:r>
            <a:r>
              <a:rPr lang="en-US" sz="2800" dirty="0" smtClean="0"/>
              <a:t>cookies</a:t>
            </a:r>
          </a:p>
          <a:p>
            <a:r>
              <a:rPr lang="en-US" sz="2800" dirty="0"/>
              <a:t>Using </a:t>
            </a:r>
            <a:r>
              <a:rPr lang="en-US" sz="2800" dirty="0" smtClean="0"/>
              <a:t>Sessions</a:t>
            </a:r>
          </a:p>
          <a:p>
            <a:endParaRPr lang="en-US" sz="2800" dirty="0" smtClean="0"/>
          </a:p>
          <a:p>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13</a:t>
            </a:fld>
            <a:endParaRPr lang="en-US" dirty="0"/>
          </a:p>
        </p:txBody>
      </p:sp>
    </p:spTree>
    <p:extLst>
      <p:ext uri="{BB962C8B-B14F-4D97-AF65-F5344CB8AC3E}">
        <p14:creationId xmlns:p14="http://schemas.microsoft.com/office/powerpoint/2010/main" val="39118387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What is a "Session"?</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14</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836564" y="1470736"/>
            <a:ext cx="7470871" cy="354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5642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err="1" smtClean="0"/>
              <a:t>HttpSession</a:t>
            </a:r>
            <a:r>
              <a:rPr lang="en-US" dirty="0"/>
              <a:t> In Servlet</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94865"/>
            <a:ext cx="8065243" cy="3965411"/>
          </a:xfrm>
        </p:spPr>
      </p:pic>
    </p:spTree>
    <p:extLst>
      <p:ext uri="{BB962C8B-B14F-4D97-AF65-F5344CB8AC3E}">
        <p14:creationId xmlns:p14="http://schemas.microsoft.com/office/powerpoint/2010/main" val="32755470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What is a "Cookie"?</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567" y="1270231"/>
            <a:ext cx="7620188" cy="2434665"/>
          </a:xfrm>
        </p:spPr>
      </p:pic>
    </p:spTree>
    <p:extLst>
      <p:ext uri="{BB962C8B-B14F-4D97-AF65-F5344CB8AC3E}">
        <p14:creationId xmlns:p14="http://schemas.microsoft.com/office/powerpoint/2010/main" val="37763120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Session vs Cookie</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17</a:t>
            </a:fld>
            <a:endParaRPr lang="en-US" dirty="0"/>
          </a:p>
        </p:txBody>
      </p:sp>
      <p:pic>
        <p:nvPicPr>
          <p:cNvPr id="7" name="Content Placeholder 6"/>
          <p:cNvPicPr>
            <a:picLocks noGrp="1" noChangeAspect="1"/>
          </p:cNvPicPr>
          <p:nvPr>
            <p:ph idx="1"/>
          </p:nvPr>
        </p:nvPicPr>
        <p:blipFill>
          <a:blip r:embed="rId3"/>
          <a:stretch>
            <a:fillRect/>
          </a:stretch>
        </p:blipFill>
        <p:spPr>
          <a:xfrm>
            <a:off x="261306" y="1268248"/>
            <a:ext cx="8425494" cy="3319518"/>
          </a:xfrm>
          <a:prstGeom prst="rect">
            <a:avLst/>
          </a:prstGeom>
        </p:spPr>
      </p:pic>
    </p:spTree>
    <p:extLst>
      <p:ext uri="{BB962C8B-B14F-4D97-AF65-F5344CB8AC3E}">
        <p14:creationId xmlns:p14="http://schemas.microsoft.com/office/powerpoint/2010/main" val="348145096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Setting and reading cookies</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18</a:t>
            </a:fld>
            <a:endParaRPr lang="en-US" dirty="0"/>
          </a:p>
        </p:txBody>
      </p:sp>
      <p:pic>
        <p:nvPicPr>
          <p:cNvPr id="8" name="Content Placeholder 6"/>
          <p:cNvPicPr>
            <a:picLocks noGrp="1" noChangeAspect="1"/>
          </p:cNvPicPr>
          <p:nvPr>
            <p:ph idx="1"/>
          </p:nvPr>
        </p:nvPicPr>
        <p:blipFill>
          <a:blip r:embed="rId3"/>
          <a:stretch>
            <a:fillRect/>
          </a:stretch>
        </p:blipFill>
        <p:spPr>
          <a:xfrm>
            <a:off x="251405" y="1277445"/>
            <a:ext cx="8435395" cy="1323865"/>
          </a:xfrm>
          <a:prstGeom prst="rect">
            <a:avLst/>
          </a:prstGeom>
        </p:spPr>
      </p:pic>
    </p:spTree>
    <p:extLst>
      <p:ext uri="{BB962C8B-B14F-4D97-AF65-F5344CB8AC3E}">
        <p14:creationId xmlns:p14="http://schemas.microsoft.com/office/powerpoint/2010/main" val="31071678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Setting and reading </a:t>
            </a:r>
            <a:r>
              <a:rPr lang="en-US" dirty="0" smtClean="0"/>
              <a:t>cookies - Constructor</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19</a:t>
            </a:fld>
            <a:endParaRPr lang="en-US" dirty="0"/>
          </a:p>
        </p:txBody>
      </p:sp>
      <p:pic>
        <p:nvPicPr>
          <p:cNvPr id="6" name="Content Placeholder 5"/>
          <p:cNvPicPr>
            <a:picLocks noGrp="1" noChangeAspect="1"/>
          </p:cNvPicPr>
          <p:nvPr>
            <p:ph idx="1"/>
          </p:nvPr>
        </p:nvPicPr>
        <p:blipFill>
          <a:blip r:embed="rId3"/>
          <a:stretch>
            <a:fillRect/>
          </a:stretch>
        </p:blipFill>
        <p:spPr>
          <a:xfrm>
            <a:off x="457200" y="1155223"/>
            <a:ext cx="8229600" cy="1240076"/>
          </a:xfrm>
          <a:prstGeom prst="rect">
            <a:avLst/>
          </a:prstGeom>
        </p:spPr>
      </p:pic>
    </p:spTree>
    <p:extLst>
      <p:ext uri="{BB962C8B-B14F-4D97-AF65-F5344CB8AC3E}">
        <p14:creationId xmlns:p14="http://schemas.microsoft.com/office/powerpoint/2010/main" val="598038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r>
              <a:rPr lang="en-US" sz="2800" dirty="0"/>
              <a:t>Client - Server Model</a:t>
            </a:r>
          </a:p>
          <a:p>
            <a:r>
              <a:rPr lang="en-US" sz="2800" dirty="0"/>
              <a:t>Session/Cookie</a:t>
            </a:r>
          </a:p>
          <a:p>
            <a:r>
              <a:rPr lang="en-US" sz="2800" dirty="0" err="1" smtClean="0"/>
              <a:t>Webservice</a:t>
            </a:r>
            <a:endParaRPr lang="en-US" sz="2800" dirty="0"/>
          </a:p>
          <a:p>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a:t>
            </a:fld>
            <a:endParaRPr lang="en-US" dirty="0"/>
          </a:p>
        </p:txBody>
      </p:sp>
    </p:spTree>
    <p:extLst>
      <p:ext uri="{BB962C8B-B14F-4D97-AF65-F5344CB8AC3E}">
        <p14:creationId xmlns:p14="http://schemas.microsoft.com/office/powerpoint/2010/main" val="1254350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Setting and reading </a:t>
            </a:r>
            <a:r>
              <a:rPr lang="en-US" dirty="0" smtClean="0"/>
              <a:t>cookies - Methods</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20</a:t>
            </a:fld>
            <a:endParaRPr lang="en-US" dirty="0"/>
          </a:p>
        </p:txBody>
      </p:sp>
      <p:pic>
        <p:nvPicPr>
          <p:cNvPr id="7" name="Content Placeholder 6"/>
          <p:cNvPicPr>
            <a:picLocks noGrp="1" noChangeAspect="1"/>
          </p:cNvPicPr>
          <p:nvPr>
            <p:ph idx="1"/>
          </p:nvPr>
        </p:nvPicPr>
        <p:blipFill>
          <a:blip r:embed="rId3"/>
          <a:stretch>
            <a:fillRect/>
          </a:stretch>
        </p:blipFill>
        <p:spPr>
          <a:xfrm>
            <a:off x="457200" y="1251887"/>
            <a:ext cx="8229600" cy="2383487"/>
          </a:xfrm>
          <a:prstGeom prst="rect">
            <a:avLst/>
          </a:prstGeom>
        </p:spPr>
      </p:pic>
    </p:spTree>
    <p:extLst>
      <p:ext uri="{BB962C8B-B14F-4D97-AF65-F5344CB8AC3E}">
        <p14:creationId xmlns:p14="http://schemas.microsoft.com/office/powerpoint/2010/main" val="373970294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Using Sessions</a:t>
            </a:r>
          </a:p>
        </p:txBody>
      </p:sp>
      <p:sp>
        <p:nvSpPr>
          <p:cNvPr id="3" name="Content Placeholder 2"/>
          <p:cNvSpPr>
            <a:spLocks noGrp="1"/>
          </p:cNvSpPr>
          <p:nvPr>
            <p:ph idx="1"/>
          </p:nvPr>
        </p:nvSpPr>
        <p:spPr/>
        <p:txBody>
          <a:bodyPr>
            <a:normAutofit/>
          </a:bodyPr>
          <a:lstStyle/>
          <a:p>
            <a:r>
              <a:rPr lang="en-US" sz="2800" dirty="0"/>
              <a:t>Creating or Accessing a </a:t>
            </a:r>
            <a:r>
              <a:rPr lang="en-US" sz="2800" dirty="0" smtClean="0"/>
              <a:t>Session</a:t>
            </a:r>
          </a:p>
          <a:p>
            <a:r>
              <a:rPr lang="en-US" sz="2800" dirty="0"/>
              <a:t>Examining Session </a:t>
            </a:r>
            <a:r>
              <a:rPr lang="en-US" sz="2800" dirty="0" smtClean="0"/>
              <a:t>Properties</a:t>
            </a:r>
          </a:p>
          <a:p>
            <a:r>
              <a:rPr lang="en-US" sz="2800" dirty="0"/>
              <a:t>Binding Data to a </a:t>
            </a:r>
            <a:r>
              <a:rPr lang="en-US" sz="2800" dirty="0" smtClean="0"/>
              <a:t>Session</a:t>
            </a:r>
          </a:p>
          <a:p>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21</a:t>
            </a:fld>
            <a:endParaRPr lang="en-US" dirty="0"/>
          </a:p>
        </p:txBody>
      </p:sp>
    </p:spTree>
    <p:extLst>
      <p:ext uri="{BB962C8B-B14F-4D97-AF65-F5344CB8AC3E}">
        <p14:creationId xmlns:p14="http://schemas.microsoft.com/office/powerpoint/2010/main" val="170376186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Creating or Accessing a Session</a:t>
            </a:r>
          </a:p>
        </p:txBody>
      </p:sp>
      <p:pic>
        <p:nvPicPr>
          <p:cNvPr id="6" name="Content Placeholder 5"/>
          <p:cNvPicPr>
            <a:picLocks noGrp="1" noChangeAspect="1"/>
          </p:cNvPicPr>
          <p:nvPr>
            <p:ph idx="1"/>
          </p:nvPr>
        </p:nvPicPr>
        <p:blipFill>
          <a:blip r:embed="rId3"/>
          <a:stretch>
            <a:fillRect/>
          </a:stretch>
        </p:blipFill>
        <p:spPr>
          <a:xfrm>
            <a:off x="587757" y="1303284"/>
            <a:ext cx="7583205" cy="907392"/>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22</a:t>
            </a:fld>
            <a:endParaRPr lang="en-US" dirty="0"/>
          </a:p>
        </p:txBody>
      </p:sp>
    </p:spTree>
    <p:extLst>
      <p:ext uri="{BB962C8B-B14F-4D97-AF65-F5344CB8AC3E}">
        <p14:creationId xmlns:p14="http://schemas.microsoft.com/office/powerpoint/2010/main" val="427933406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Examining Session Properties</a:t>
            </a:r>
          </a:p>
        </p:txBody>
      </p:sp>
      <p:pic>
        <p:nvPicPr>
          <p:cNvPr id="6" name="Content Placeholder 5"/>
          <p:cNvPicPr>
            <a:picLocks noGrp="1" noChangeAspect="1"/>
          </p:cNvPicPr>
          <p:nvPr>
            <p:ph idx="1"/>
          </p:nvPr>
        </p:nvPicPr>
        <p:blipFill>
          <a:blip r:embed="rId3"/>
          <a:stretch>
            <a:fillRect/>
          </a:stretch>
        </p:blipFill>
        <p:spPr>
          <a:xfrm>
            <a:off x="425668" y="1086452"/>
            <a:ext cx="8320308" cy="3958514"/>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23</a:t>
            </a:fld>
            <a:endParaRPr lang="en-US" dirty="0"/>
          </a:p>
        </p:txBody>
      </p:sp>
    </p:spTree>
    <p:extLst>
      <p:ext uri="{BB962C8B-B14F-4D97-AF65-F5344CB8AC3E}">
        <p14:creationId xmlns:p14="http://schemas.microsoft.com/office/powerpoint/2010/main" val="255551753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Binding Data to a Session</a:t>
            </a:r>
          </a:p>
        </p:txBody>
      </p:sp>
      <p:pic>
        <p:nvPicPr>
          <p:cNvPr id="6" name="Content Placeholder 5"/>
          <p:cNvPicPr>
            <a:picLocks noGrp="1" noChangeAspect="1"/>
          </p:cNvPicPr>
          <p:nvPr>
            <p:ph idx="1"/>
          </p:nvPr>
        </p:nvPicPr>
        <p:blipFill>
          <a:blip r:embed="rId3"/>
          <a:stretch>
            <a:fillRect/>
          </a:stretch>
        </p:blipFill>
        <p:spPr>
          <a:xfrm>
            <a:off x="268013" y="1208240"/>
            <a:ext cx="8613960" cy="3694839"/>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24</a:t>
            </a:fld>
            <a:endParaRPr lang="en-US" dirty="0"/>
          </a:p>
        </p:txBody>
      </p:sp>
    </p:spTree>
    <p:extLst>
      <p:ext uri="{BB962C8B-B14F-4D97-AF65-F5344CB8AC3E}">
        <p14:creationId xmlns:p14="http://schemas.microsoft.com/office/powerpoint/2010/main" val="259821137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Overview of HTML</a:t>
            </a:r>
          </a:p>
        </p:txBody>
      </p:sp>
      <p:sp>
        <p:nvSpPr>
          <p:cNvPr id="3" name="Content Placeholder 2"/>
          <p:cNvSpPr>
            <a:spLocks noGrp="1"/>
          </p:cNvSpPr>
          <p:nvPr>
            <p:ph idx="1"/>
          </p:nvPr>
        </p:nvSpPr>
        <p:spPr/>
        <p:txBody>
          <a:bodyPr>
            <a:normAutofit/>
          </a:bodyPr>
          <a:lstStyle/>
          <a:p>
            <a:r>
              <a:rPr lang="en-US" sz="2800" dirty="0"/>
              <a:t>HTML stands for Hyper Text Markup </a:t>
            </a:r>
            <a:r>
              <a:rPr lang="en-US" sz="2800" dirty="0" smtClean="0"/>
              <a:t>Language</a:t>
            </a:r>
          </a:p>
          <a:p>
            <a:r>
              <a:rPr lang="en-US" sz="2800" dirty="0"/>
              <a:t>HTML describes the structure of Web pages using </a:t>
            </a:r>
            <a:r>
              <a:rPr lang="en-US" sz="2800" dirty="0" smtClean="0"/>
              <a:t>markup</a:t>
            </a:r>
          </a:p>
          <a:p>
            <a:r>
              <a:rPr lang="en-US" sz="2800" dirty="0"/>
              <a:t>HTML elements are the building blocks of HTML </a:t>
            </a:r>
            <a:r>
              <a:rPr lang="en-US" sz="2800" dirty="0" smtClean="0"/>
              <a:t>pages</a:t>
            </a:r>
          </a:p>
          <a:p>
            <a:r>
              <a:rPr lang="en-US" sz="2800" dirty="0"/>
              <a:t>HTML elements are represented by </a:t>
            </a:r>
            <a:r>
              <a:rPr lang="en-US" sz="2800" dirty="0" smtClean="0"/>
              <a:t>tags</a:t>
            </a:r>
          </a:p>
          <a:p>
            <a:r>
              <a:rPr lang="en-US" sz="2800" dirty="0"/>
              <a:t>HTML tags label pieces of content such as "heading", "paragraph", "table", and so </a:t>
            </a:r>
            <a:r>
              <a:rPr lang="en-US" sz="2800" dirty="0" smtClean="0"/>
              <a:t>on</a:t>
            </a:r>
          </a:p>
          <a:p>
            <a:r>
              <a:rPr lang="en-US" sz="2800" dirty="0"/>
              <a:t>Browsers do not display the HTML tags, but use them to render the content of the page</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25</a:t>
            </a:fld>
            <a:endParaRPr lang="en-US" dirty="0"/>
          </a:p>
        </p:txBody>
      </p:sp>
    </p:spTree>
    <p:extLst>
      <p:ext uri="{BB962C8B-B14F-4D97-AF65-F5344CB8AC3E}">
        <p14:creationId xmlns:p14="http://schemas.microsoft.com/office/powerpoint/2010/main" val="26968485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HTML - Example</a:t>
            </a:r>
            <a:endParaRPr lang="en-US" dirty="0"/>
          </a:p>
        </p:txBody>
      </p:sp>
      <p:pic>
        <p:nvPicPr>
          <p:cNvPr id="6" name="Content Placeholder 5"/>
          <p:cNvPicPr>
            <a:picLocks noGrp="1" noChangeAspect="1"/>
          </p:cNvPicPr>
          <p:nvPr>
            <p:ph idx="1"/>
          </p:nvPr>
        </p:nvPicPr>
        <p:blipFill>
          <a:blip r:embed="rId3"/>
          <a:stretch>
            <a:fillRect/>
          </a:stretch>
        </p:blipFill>
        <p:spPr>
          <a:xfrm>
            <a:off x="709448" y="1170535"/>
            <a:ext cx="7418320" cy="4252803"/>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26</a:t>
            </a:fld>
            <a:endParaRPr lang="en-US" dirty="0"/>
          </a:p>
        </p:txBody>
      </p:sp>
    </p:spTree>
    <p:extLst>
      <p:ext uri="{BB962C8B-B14F-4D97-AF65-F5344CB8AC3E}">
        <p14:creationId xmlns:p14="http://schemas.microsoft.com/office/powerpoint/2010/main" val="167244166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 </a:t>
            </a:r>
            <a:r>
              <a:rPr lang="en-US" dirty="0" smtClean="0"/>
              <a:t>Terminology</a:t>
            </a:r>
            <a:endParaRPr lang="en-US" dirty="0"/>
          </a:p>
        </p:txBody>
      </p:sp>
      <p:sp>
        <p:nvSpPr>
          <p:cNvPr id="3" name="Content Placeholder 2"/>
          <p:cNvSpPr>
            <a:spLocks noGrp="1"/>
          </p:cNvSpPr>
          <p:nvPr>
            <p:ph idx="1"/>
          </p:nvPr>
        </p:nvSpPr>
        <p:spPr/>
        <p:txBody>
          <a:bodyPr>
            <a:normAutofit/>
          </a:bodyPr>
          <a:lstStyle/>
          <a:p>
            <a:r>
              <a:rPr lang="en-US" sz="2800" dirty="0"/>
              <a:t>Website: static vs </a:t>
            </a:r>
            <a:r>
              <a:rPr lang="en-US" sz="2800" dirty="0" smtClean="0"/>
              <a:t>dynamic.</a:t>
            </a:r>
          </a:p>
          <a:p>
            <a:r>
              <a:rPr lang="en-US" sz="2800" dirty="0"/>
              <a:t>Get </a:t>
            </a:r>
            <a:r>
              <a:rPr lang="en-US" sz="2800" dirty="0" smtClean="0"/>
              <a:t>vs Post</a:t>
            </a:r>
          </a:p>
          <a:p>
            <a:r>
              <a:rPr lang="en-US" sz="2800" dirty="0" smtClean="0"/>
              <a:t>Container</a:t>
            </a:r>
          </a:p>
          <a:p>
            <a:r>
              <a:rPr lang="en-US" sz="2800" dirty="0"/>
              <a:t>Server: Web vs </a:t>
            </a:r>
            <a:r>
              <a:rPr lang="en-US" sz="2800" dirty="0" smtClean="0"/>
              <a:t>Application</a:t>
            </a:r>
          </a:p>
          <a:p>
            <a:r>
              <a:rPr lang="en-US" sz="2800" dirty="0"/>
              <a:t>Content Type</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27</a:t>
            </a:fld>
            <a:endParaRPr lang="en-US" dirty="0"/>
          </a:p>
        </p:txBody>
      </p:sp>
    </p:spTree>
    <p:extLst>
      <p:ext uri="{BB962C8B-B14F-4D97-AF65-F5344CB8AC3E}">
        <p14:creationId xmlns:p14="http://schemas.microsoft.com/office/powerpoint/2010/main" val="182735913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Website: static vs dynamic</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9970" y="999691"/>
            <a:ext cx="4544059" cy="1924319"/>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28</a:t>
            </a:fld>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970" y="3381696"/>
            <a:ext cx="4563112" cy="2810267"/>
          </a:xfrm>
          <a:prstGeom prst="rect">
            <a:avLst/>
          </a:prstGeom>
        </p:spPr>
      </p:pic>
    </p:spTree>
    <p:extLst>
      <p:ext uri="{BB962C8B-B14F-4D97-AF65-F5344CB8AC3E}">
        <p14:creationId xmlns:p14="http://schemas.microsoft.com/office/powerpoint/2010/main" val="282945360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Website: static vs dynamic</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29</a:t>
            </a:fld>
            <a:endParaRPr lang="en-US" dirty="0"/>
          </a:p>
        </p:txBody>
      </p:sp>
      <p:pic>
        <p:nvPicPr>
          <p:cNvPr id="9" name="Content Placeholder 8"/>
          <p:cNvPicPr>
            <a:picLocks noGrp="1" noChangeAspect="1"/>
          </p:cNvPicPr>
          <p:nvPr>
            <p:ph idx="1"/>
          </p:nvPr>
        </p:nvPicPr>
        <p:blipFill>
          <a:blip r:embed="rId3"/>
          <a:stretch>
            <a:fillRect/>
          </a:stretch>
        </p:blipFill>
        <p:spPr>
          <a:xfrm>
            <a:off x="457200" y="1175676"/>
            <a:ext cx="8229600" cy="3021586"/>
          </a:xfrm>
          <a:prstGeom prst="rect">
            <a:avLst/>
          </a:prstGeom>
        </p:spPr>
      </p:pic>
    </p:spTree>
    <p:extLst>
      <p:ext uri="{BB962C8B-B14F-4D97-AF65-F5344CB8AC3E}">
        <p14:creationId xmlns:p14="http://schemas.microsoft.com/office/powerpoint/2010/main" val="26501932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Client - Server Model</a:t>
            </a:r>
          </a:p>
        </p:txBody>
      </p:sp>
      <p:sp>
        <p:nvSpPr>
          <p:cNvPr id="3" name="Content Placeholder 2"/>
          <p:cNvSpPr>
            <a:spLocks noGrp="1"/>
          </p:cNvSpPr>
          <p:nvPr>
            <p:ph idx="1"/>
          </p:nvPr>
        </p:nvSpPr>
        <p:spPr/>
        <p:txBody>
          <a:bodyPr>
            <a:normAutofit/>
          </a:bodyPr>
          <a:lstStyle/>
          <a:p>
            <a:r>
              <a:rPr lang="en-US" sz="2800" dirty="0"/>
              <a:t>What does Client-Server Model mean</a:t>
            </a:r>
            <a:r>
              <a:rPr lang="en-US" sz="2800" dirty="0" smtClean="0"/>
              <a:t>?</a:t>
            </a:r>
          </a:p>
          <a:p>
            <a:r>
              <a:rPr lang="en-US" sz="2800" dirty="0"/>
              <a:t>Hypertext Transfer Protocol (HTTP</a:t>
            </a:r>
            <a:r>
              <a:rPr lang="en-US" sz="2800" dirty="0" smtClean="0"/>
              <a:t>)</a:t>
            </a:r>
          </a:p>
          <a:p>
            <a:r>
              <a:rPr lang="en-US" sz="2800" dirty="0"/>
              <a:t>Domain Name System (DNS</a:t>
            </a:r>
            <a:r>
              <a:rPr lang="en-US" sz="2800" dirty="0" smtClean="0"/>
              <a:t>)</a:t>
            </a:r>
          </a:p>
          <a:p>
            <a:r>
              <a:rPr lang="pt-BR" sz="2800" dirty="0"/>
              <a:t>Simple Mail Transfer Protocol (SMTP</a:t>
            </a:r>
            <a:r>
              <a:rPr lang="pt-BR" sz="2800" dirty="0" smtClean="0"/>
              <a:t>)</a:t>
            </a:r>
          </a:p>
          <a:p>
            <a:r>
              <a:rPr lang="en-US" sz="2800" dirty="0" smtClean="0"/>
              <a:t>Telnet</a:t>
            </a:r>
          </a:p>
          <a:p>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a:t>
            </a:fld>
            <a:endParaRPr lang="en-US" dirty="0"/>
          </a:p>
        </p:txBody>
      </p:sp>
    </p:spTree>
    <p:extLst>
      <p:ext uri="{BB962C8B-B14F-4D97-AF65-F5344CB8AC3E}">
        <p14:creationId xmlns:p14="http://schemas.microsoft.com/office/powerpoint/2010/main" val="166656535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Get vs Post</a:t>
            </a:r>
          </a:p>
        </p:txBody>
      </p:sp>
      <p:sp>
        <p:nvSpPr>
          <p:cNvPr id="3" name="Content Placeholder 2"/>
          <p:cNvSpPr>
            <a:spLocks noGrp="1"/>
          </p:cNvSpPr>
          <p:nvPr>
            <p:ph idx="1"/>
          </p:nvPr>
        </p:nvSpPr>
        <p:spPr/>
        <p:txBody>
          <a:bodyPr>
            <a:normAutofit/>
          </a:bodyPr>
          <a:lstStyle/>
          <a:p>
            <a:r>
              <a:rPr lang="en-US" sz="2800" dirty="0" smtClean="0"/>
              <a:t>Get</a:t>
            </a:r>
          </a:p>
          <a:p>
            <a:r>
              <a:rPr lang="en-US" sz="2800" dirty="0" smtClean="0"/>
              <a:t>Post</a:t>
            </a:r>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30</a:t>
            </a:fld>
            <a:endParaRPr lang="en-US" dirty="0"/>
          </a:p>
        </p:txBody>
      </p:sp>
    </p:spTree>
    <p:extLst>
      <p:ext uri="{BB962C8B-B14F-4D97-AF65-F5344CB8AC3E}">
        <p14:creationId xmlns:p14="http://schemas.microsoft.com/office/powerpoint/2010/main" val="39866745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Get vs Post</a:t>
            </a:r>
          </a:p>
        </p:txBody>
      </p:sp>
      <p:pic>
        <p:nvPicPr>
          <p:cNvPr id="6" name="Content Placeholder 5"/>
          <p:cNvPicPr>
            <a:picLocks noGrp="1" noChangeAspect="1"/>
          </p:cNvPicPr>
          <p:nvPr>
            <p:ph idx="1"/>
          </p:nvPr>
        </p:nvPicPr>
        <p:blipFill>
          <a:blip r:embed="rId3"/>
          <a:stretch>
            <a:fillRect/>
          </a:stretch>
        </p:blipFill>
        <p:spPr>
          <a:xfrm>
            <a:off x="457200" y="1137735"/>
            <a:ext cx="8229600" cy="3016577"/>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31</a:t>
            </a:fld>
            <a:endParaRPr lang="en-US" dirty="0"/>
          </a:p>
        </p:txBody>
      </p:sp>
    </p:spTree>
    <p:extLst>
      <p:ext uri="{BB962C8B-B14F-4D97-AF65-F5344CB8AC3E}">
        <p14:creationId xmlns:p14="http://schemas.microsoft.com/office/powerpoint/2010/main" val="10387931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Server: Web vs Application</a:t>
            </a:r>
          </a:p>
        </p:txBody>
      </p:sp>
      <p:sp>
        <p:nvSpPr>
          <p:cNvPr id="3" name="Content Placeholder 2"/>
          <p:cNvSpPr>
            <a:spLocks noGrp="1"/>
          </p:cNvSpPr>
          <p:nvPr>
            <p:ph idx="1"/>
          </p:nvPr>
        </p:nvSpPr>
        <p:spPr/>
        <p:txBody>
          <a:bodyPr>
            <a:normAutofit/>
          </a:bodyPr>
          <a:lstStyle/>
          <a:p>
            <a:r>
              <a:rPr lang="en-US" sz="2800" dirty="0" smtClean="0"/>
              <a:t>Web Server</a:t>
            </a:r>
          </a:p>
          <a:p>
            <a:r>
              <a:rPr lang="en-US" sz="2800" dirty="0" smtClean="0"/>
              <a:t>Application Server</a:t>
            </a:r>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32</a:t>
            </a:fld>
            <a:endParaRPr lang="en-US" dirty="0"/>
          </a:p>
        </p:txBody>
      </p:sp>
    </p:spTree>
    <p:extLst>
      <p:ext uri="{BB962C8B-B14F-4D97-AF65-F5344CB8AC3E}">
        <p14:creationId xmlns:p14="http://schemas.microsoft.com/office/powerpoint/2010/main" val="352217473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 Server</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158" y="1115293"/>
            <a:ext cx="8341554" cy="4836327"/>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33</a:t>
            </a:fld>
            <a:endParaRPr lang="en-US" dirty="0"/>
          </a:p>
        </p:txBody>
      </p:sp>
    </p:spTree>
    <p:extLst>
      <p:ext uri="{BB962C8B-B14F-4D97-AF65-F5344CB8AC3E}">
        <p14:creationId xmlns:p14="http://schemas.microsoft.com/office/powerpoint/2010/main" val="397249618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Application Server</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305" y="891651"/>
            <a:ext cx="7192999" cy="5307581"/>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34</a:t>
            </a:fld>
            <a:endParaRPr lang="en-US" dirty="0"/>
          </a:p>
        </p:txBody>
      </p:sp>
    </p:spTree>
    <p:extLst>
      <p:ext uri="{BB962C8B-B14F-4D97-AF65-F5344CB8AC3E}">
        <p14:creationId xmlns:p14="http://schemas.microsoft.com/office/powerpoint/2010/main" val="203608198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Content Type</a:t>
            </a:r>
          </a:p>
        </p:txBody>
      </p:sp>
      <p:sp>
        <p:nvSpPr>
          <p:cNvPr id="3" name="Content Placeholder 2"/>
          <p:cNvSpPr>
            <a:spLocks noGrp="1"/>
          </p:cNvSpPr>
          <p:nvPr>
            <p:ph idx="1"/>
          </p:nvPr>
        </p:nvSpPr>
        <p:spPr/>
        <p:txBody>
          <a:bodyPr>
            <a:normAutofit/>
          </a:bodyPr>
          <a:lstStyle/>
          <a:p>
            <a:r>
              <a:rPr lang="en-US" sz="2800" dirty="0"/>
              <a:t>It supports the non-ASCII </a:t>
            </a:r>
            <a:r>
              <a:rPr lang="en-US" sz="2800" dirty="0" smtClean="0"/>
              <a:t>characters</a:t>
            </a:r>
          </a:p>
          <a:p>
            <a:r>
              <a:rPr lang="en-US" sz="2800" dirty="0"/>
              <a:t>It supports the multiple attachments in a single </a:t>
            </a:r>
            <a:r>
              <a:rPr lang="en-US" sz="2800" dirty="0" smtClean="0"/>
              <a:t>message</a:t>
            </a:r>
          </a:p>
          <a:p>
            <a:r>
              <a:rPr lang="en-US" sz="2800" dirty="0"/>
              <a:t>It supports the attachment which contains executable audio, images and video files etc</a:t>
            </a:r>
            <a:r>
              <a:rPr lang="en-US" sz="2800" dirty="0" smtClean="0"/>
              <a:t>.</a:t>
            </a:r>
          </a:p>
          <a:p>
            <a:r>
              <a:rPr lang="en-US" sz="2800" dirty="0"/>
              <a:t>It supports the unlimited message length</a:t>
            </a:r>
            <a:r>
              <a:rPr lang="en-US" sz="2800" dirty="0" smtClean="0"/>
              <a:t>.</a:t>
            </a:r>
          </a:p>
          <a:p>
            <a:endParaRPr lang="en-US" sz="2800"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35</a:t>
            </a:fld>
            <a:endParaRPr lang="en-US" dirty="0"/>
          </a:p>
        </p:txBody>
      </p:sp>
    </p:spTree>
    <p:extLst>
      <p:ext uri="{BB962C8B-B14F-4D97-AF65-F5344CB8AC3E}">
        <p14:creationId xmlns:p14="http://schemas.microsoft.com/office/powerpoint/2010/main" val="16496568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List of Content Types</a:t>
            </a:r>
          </a:p>
        </p:txBody>
      </p:sp>
      <p:pic>
        <p:nvPicPr>
          <p:cNvPr id="6" name="Content Placeholder 5"/>
          <p:cNvPicPr>
            <a:picLocks noGrp="1" noChangeAspect="1"/>
          </p:cNvPicPr>
          <p:nvPr>
            <p:ph idx="1"/>
          </p:nvPr>
        </p:nvPicPr>
        <p:blipFill>
          <a:blip r:embed="rId3"/>
          <a:stretch>
            <a:fillRect/>
          </a:stretch>
        </p:blipFill>
        <p:spPr>
          <a:xfrm>
            <a:off x="609349" y="981071"/>
            <a:ext cx="3957022" cy="4697834"/>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36</a:t>
            </a:fld>
            <a:endParaRPr lang="en-US" dirty="0"/>
          </a:p>
        </p:txBody>
      </p:sp>
      <p:pic>
        <p:nvPicPr>
          <p:cNvPr id="7" name="Picture 6"/>
          <p:cNvPicPr>
            <a:picLocks noChangeAspect="1"/>
          </p:cNvPicPr>
          <p:nvPr/>
        </p:nvPicPr>
        <p:blipFill>
          <a:blip r:embed="rId4"/>
          <a:stretch>
            <a:fillRect/>
          </a:stretch>
        </p:blipFill>
        <p:spPr>
          <a:xfrm>
            <a:off x="4933198" y="981070"/>
            <a:ext cx="3568668" cy="3623013"/>
          </a:xfrm>
          <a:prstGeom prst="rect">
            <a:avLst/>
          </a:prstGeom>
        </p:spPr>
      </p:pic>
    </p:spTree>
    <p:extLst>
      <p:ext uri="{BB962C8B-B14F-4D97-AF65-F5344CB8AC3E}">
        <p14:creationId xmlns:p14="http://schemas.microsoft.com/office/powerpoint/2010/main" val="348490001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err="1"/>
              <a:t>Webservice</a:t>
            </a:r>
            <a:endParaRPr lang="en-US" dirty="0"/>
          </a:p>
        </p:txBody>
      </p:sp>
      <p:sp>
        <p:nvSpPr>
          <p:cNvPr id="3" name="Content Placeholder 2"/>
          <p:cNvSpPr>
            <a:spLocks noGrp="1"/>
          </p:cNvSpPr>
          <p:nvPr>
            <p:ph idx="1"/>
          </p:nvPr>
        </p:nvSpPr>
        <p:spPr/>
        <p:txBody>
          <a:bodyPr>
            <a:normAutofit/>
          </a:bodyPr>
          <a:lstStyle/>
          <a:p>
            <a:r>
              <a:rPr lang="en-US" sz="2800" dirty="0"/>
              <a:t>What are Web Services </a:t>
            </a:r>
            <a:r>
              <a:rPr lang="en-US" sz="2800" dirty="0" smtClean="0"/>
              <a:t>?</a:t>
            </a:r>
          </a:p>
          <a:p>
            <a:r>
              <a:rPr lang="en-US" sz="2800" dirty="0"/>
              <a:t>How does a web service work </a:t>
            </a:r>
            <a:r>
              <a:rPr lang="en-US" sz="2800" dirty="0" smtClean="0"/>
              <a:t>?</a:t>
            </a:r>
          </a:p>
          <a:p>
            <a:r>
              <a:rPr lang="en-US" sz="2800" dirty="0"/>
              <a:t>Web Service </a:t>
            </a:r>
            <a:r>
              <a:rPr lang="en-US" sz="2800" dirty="0" smtClean="0"/>
              <a:t>Architecture</a:t>
            </a:r>
          </a:p>
          <a:p>
            <a:r>
              <a:rPr lang="en-US" sz="2800" dirty="0"/>
              <a:t>Web Service </a:t>
            </a:r>
            <a:r>
              <a:rPr lang="en-US" sz="2800" dirty="0" smtClean="0"/>
              <a:t>Components</a:t>
            </a:r>
          </a:p>
          <a:p>
            <a:r>
              <a:rPr lang="en-US" sz="2800" dirty="0"/>
              <a:t>Web Service Security</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37</a:t>
            </a:fld>
            <a:endParaRPr lang="en-US" dirty="0"/>
          </a:p>
        </p:txBody>
      </p:sp>
    </p:spTree>
    <p:extLst>
      <p:ext uri="{BB962C8B-B14F-4D97-AF65-F5344CB8AC3E}">
        <p14:creationId xmlns:p14="http://schemas.microsoft.com/office/powerpoint/2010/main" val="399167872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What are Web Services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87670"/>
            <a:ext cx="8117813" cy="3970143"/>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38</a:t>
            </a:fld>
            <a:endParaRPr lang="en-US" dirty="0"/>
          </a:p>
        </p:txBody>
      </p:sp>
    </p:spTree>
    <p:extLst>
      <p:ext uri="{BB962C8B-B14F-4D97-AF65-F5344CB8AC3E}">
        <p14:creationId xmlns:p14="http://schemas.microsoft.com/office/powerpoint/2010/main" val="356442883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Types of Web Services</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39</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0876" y="1268659"/>
            <a:ext cx="5917290" cy="4634836"/>
          </a:xfrm>
        </p:spPr>
      </p:pic>
    </p:spTree>
    <p:extLst>
      <p:ext uri="{BB962C8B-B14F-4D97-AF65-F5344CB8AC3E}">
        <p14:creationId xmlns:p14="http://schemas.microsoft.com/office/powerpoint/2010/main" val="112735470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What does Client-Server Model mean?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07415"/>
            <a:ext cx="8229600" cy="4937760"/>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a:t>
            </a:fld>
            <a:endParaRPr lang="en-US" dirty="0"/>
          </a:p>
        </p:txBody>
      </p:sp>
    </p:spTree>
    <p:extLst>
      <p:ext uri="{BB962C8B-B14F-4D97-AF65-F5344CB8AC3E}">
        <p14:creationId xmlns:p14="http://schemas.microsoft.com/office/powerpoint/2010/main" val="130482606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SOAP</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40</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409" y="1175167"/>
            <a:ext cx="8484619" cy="4343317"/>
          </a:xfrm>
        </p:spPr>
      </p:pic>
    </p:spTree>
    <p:extLst>
      <p:ext uri="{BB962C8B-B14F-4D97-AF65-F5344CB8AC3E}">
        <p14:creationId xmlns:p14="http://schemas.microsoft.com/office/powerpoint/2010/main" val="276566611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err="1" smtClean="0"/>
              <a:t>RESTFul</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41</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365417"/>
            <a:ext cx="8225721" cy="3896394"/>
          </a:xfrm>
        </p:spPr>
      </p:pic>
    </p:spTree>
    <p:extLst>
      <p:ext uri="{BB962C8B-B14F-4D97-AF65-F5344CB8AC3E}">
        <p14:creationId xmlns:p14="http://schemas.microsoft.com/office/powerpoint/2010/main" val="133805102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SOAP vs </a:t>
            </a:r>
            <a:r>
              <a:rPr lang="en-US" dirty="0" err="1" smtClean="0"/>
              <a:t>RESTFul</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288607"/>
            <a:ext cx="8229600" cy="4083939"/>
          </a:xfrm>
        </p:spPr>
      </p:pic>
    </p:spTree>
    <p:extLst>
      <p:ext uri="{BB962C8B-B14F-4D97-AF65-F5344CB8AC3E}">
        <p14:creationId xmlns:p14="http://schemas.microsoft.com/office/powerpoint/2010/main" val="394761553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SOAP vs </a:t>
            </a:r>
            <a:r>
              <a:rPr lang="en-US" dirty="0" err="1" smtClean="0"/>
              <a:t>RESTFul</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43</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4837" y="853083"/>
            <a:ext cx="6954253" cy="5208977"/>
          </a:xfrm>
        </p:spPr>
      </p:pic>
    </p:spTree>
    <p:extLst>
      <p:ext uri="{BB962C8B-B14F-4D97-AF65-F5344CB8AC3E}">
        <p14:creationId xmlns:p14="http://schemas.microsoft.com/office/powerpoint/2010/main" val="224493797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How does a web service work ?</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093" y="888916"/>
            <a:ext cx="7113169" cy="5340451"/>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44</a:t>
            </a:fld>
            <a:endParaRPr lang="en-US" dirty="0"/>
          </a:p>
        </p:txBody>
      </p:sp>
    </p:spTree>
    <p:extLst>
      <p:ext uri="{BB962C8B-B14F-4D97-AF65-F5344CB8AC3E}">
        <p14:creationId xmlns:p14="http://schemas.microsoft.com/office/powerpoint/2010/main" val="286467013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 Service Components</a:t>
            </a:r>
          </a:p>
        </p:txBody>
      </p:sp>
      <p:pic>
        <p:nvPicPr>
          <p:cNvPr id="6" name="Content Placeholder 5"/>
          <p:cNvPicPr>
            <a:picLocks noGrp="1" noChangeAspect="1"/>
          </p:cNvPicPr>
          <p:nvPr>
            <p:ph idx="1"/>
          </p:nvPr>
        </p:nvPicPr>
        <p:blipFill>
          <a:blip r:embed="rId3"/>
          <a:stretch>
            <a:fillRect/>
          </a:stretch>
        </p:blipFill>
        <p:spPr>
          <a:xfrm>
            <a:off x="1427746" y="1246605"/>
            <a:ext cx="6792131" cy="4336048"/>
          </a:xfrm>
          <a:prstGeom prst="rect">
            <a:avLst/>
          </a:prstGeo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45</a:t>
            </a:fld>
            <a:endParaRPr lang="en-US" dirty="0"/>
          </a:p>
        </p:txBody>
      </p:sp>
    </p:spTree>
    <p:extLst>
      <p:ext uri="{BB962C8B-B14F-4D97-AF65-F5344CB8AC3E}">
        <p14:creationId xmlns:p14="http://schemas.microsoft.com/office/powerpoint/2010/main" val="128563756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Web Service Security</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2368" y="851903"/>
            <a:ext cx="7339264" cy="5504448"/>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46</a:t>
            </a:fld>
            <a:endParaRPr lang="en-US" dirty="0"/>
          </a:p>
        </p:txBody>
      </p:sp>
    </p:spTree>
    <p:extLst>
      <p:ext uri="{BB962C8B-B14F-4D97-AF65-F5344CB8AC3E}">
        <p14:creationId xmlns:p14="http://schemas.microsoft.com/office/powerpoint/2010/main" val="266541792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Q &amp; A</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47</a:t>
            </a:fld>
            <a:endParaRPr lang="en-US" dirty="0"/>
          </a:p>
        </p:txBody>
      </p:sp>
      <p:pic>
        <p:nvPicPr>
          <p:cNvPr id="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4294" y="2669075"/>
            <a:ext cx="2615411" cy="1932599"/>
          </a:xfrm>
        </p:spPr>
      </p:pic>
    </p:spTree>
    <p:extLst>
      <p:ext uri="{BB962C8B-B14F-4D97-AF65-F5344CB8AC3E}">
        <p14:creationId xmlns:p14="http://schemas.microsoft.com/office/powerpoint/2010/main" val="15855343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Hypertext Transfer Protocol (HTTP)</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8943" y="1345849"/>
            <a:ext cx="7842334" cy="2689122"/>
          </a:xfrm>
        </p:spPr>
      </p:pic>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5</a:t>
            </a:fld>
            <a:endParaRPr lang="en-US" dirty="0"/>
          </a:p>
        </p:txBody>
      </p:sp>
    </p:spTree>
    <p:extLst>
      <p:ext uri="{BB962C8B-B14F-4D97-AF65-F5344CB8AC3E}">
        <p14:creationId xmlns:p14="http://schemas.microsoft.com/office/powerpoint/2010/main" val="4389606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HTTP - Methods</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6</a:t>
            </a:fld>
            <a:endParaRPr lang="en-US" dirty="0"/>
          </a:p>
        </p:txBody>
      </p:sp>
      <p:pic>
        <p:nvPicPr>
          <p:cNvPr id="7" name="Content Placeholder 6"/>
          <p:cNvPicPr>
            <a:picLocks noGrp="1" noChangeAspect="1"/>
          </p:cNvPicPr>
          <p:nvPr>
            <p:ph idx="1"/>
          </p:nvPr>
        </p:nvPicPr>
        <p:blipFill>
          <a:blip r:embed="rId3"/>
          <a:stretch>
            <a:fillRect/>
          </a:stretch>
        </p:blipFill>
        <p:spPr>
          <a:xfrm>
            <a:off x="405623" y="1239837"/>
            <a:ext cx="8406705" cy="3073083"/>
          </a:xfrm>
          <a:prstGeom prst="rect">
            <a:avLst/>
          </a:prstGeom>
        </p:spPr>
      </p:pic>
    </p:spTree>
    <p:extLst>
      <p:ext uri="{BB962C8B-B14F-4D97-AF65-F5344CB8AC3E}">
        <p14:creationId xmlns:p14="http://schemas.microsoft.com/office/powerpoint/2010/main" val="24026435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a:t>Domain Name System (DNS)</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7</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3912" y="1373187"/>
            <a:ext cx="7496175" cy="4524375"/>
          </a:xfrm>
        </p:spPr>
      </p:pic>
    </p:spTree>
    <p:extLst>
      <p:ext uri="{BB962C8B-B14F-4D97-AF65-F5344CB8AC3E}">
        <p14:creationId xmlns:p14="http://schemas.microsoft.com/office/powerpoint/2010/main" val="205221396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DNS </a:t>
            </a:r>
            <a:r>
              <a:rPr lang="en-US" dirty="0"/>
              <a:t>- How does DNS work?</a:t>
            </a:r>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8</a:t>
            </a:fld>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8437" y="914400"/>
            <a:ext cx="7547125" cy="5441950"/>
          </a:xfrm>
        </p:spPr>
      </p:pic>
    </p:spTree>
    <p:extLst>
      <p:ext uri="{BB962C8B-B14F-4D97-AF65-F5344CB8AC3E}">
        <p14:creationId xmlns:p14="http://schemas.microsoft.com/office/powerpoint/2010/main" val="192050704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97"/>
            <a:ext cx="8229600" cy="431695"/>
          </a:xfrm>
        </p:spPr>
        <p:txBody>
          <a:bodyPr/>
          <a:lstStyle/>
          <a:p>
            <a:r>
              <a:rPr lang="en-US" dirty="0" smtClean="0"/>
              <a:t>DNS </a:t>
            </a:r>
            <a:r>
              <a:rPr lang="en-US" dirty="0"/>
              <a:t>- </a:t>
            </a:r>
            <a:r>
              <a:rPr lang="en-US" dirty="0" smtClean="0"/>
              <a:t>Hierarchy</a:t>
            </a:r>
            <a:endParaRPr lang="en-US" dirty="0"/>
          </a:p>
        </p:txBody>
      </p:sp>
      <p:sp>
        <p:nvSpPr>
          <p:cNvPr id="4" name="Footer Placeholder 3"/>
          <p:cNvSpPr>
            <a:spLocks noGrp="1"/>
          </p:cNvSpPr>
          <p:nvPr>
            <p:ph type="ftr" sz="quarter" idx="11"/>
          </p:nvPr>
        </p:nvSpPr>
        <p:spPr/>
        <p:txBody>
          <a:bodyPr/>
          <a:lstStyle/>
          <a:p>
            <a:r>
              <a:rPr lang="en-US" dirty="0" smtClean="0"/>
              <a:t>© Copyright 2017 </a:t>
            </a:r>
            <a:r>
              <a:rPr lang="en-US" dirty="0" err="1" smtClean="0"/>
              <a:t>SmartOSC</a:t>
            </a:r>
            <a:r>
              <a:rPr lang="en-US" dirty="0" smtClean="0"/>
              <a:t> | Confidential </a:t>
            </a:r>
            <a:endParaRPr lang="en-US" dirty="0"/>
          </a:p>
        </p:txBody>
      </p:sp>
      <p:sp>
        <p:nvSpPr>
          <p:cNvPr id="5" name="Slide Number Placeholder 4"/>
          <p:cNvSpPr>
            <a:spLocks noGrp="1"/>
          </p:cNvSpPr>
          <p:nvPr>
            <p:ph type="sldNum" sz="quarter" idx="12"/>
          </p:nvPr>
        </p:nvSpPr>
        <p:spPr/>
        <p:txBody>
          <a:bodyPr/>
          <a:lstStyle/>
          <a:p>
            <a:fld id="{6CC9EB7D-BACC-264B-9E30-9834195E9950}" type="slidenum">
              <a:rPr lang="en-US" smtClean="0"/>
              <a:pPr/>
              <a:t>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0" y="1111249"/>
            <a:ext cx="8427530" cy="4466591"/>
          </a:xfrm>
        </p:spPr>
      </p:pic>
    </p:spTree>
    <p:extLst>
      <p:ext uri="{BB962C8B-B14F-4D97-AF65-F5344CB8AC3E}">
        <p14:creationId xmlns:p14="http://schemas.microsoft.com/office/powerpoint/2010/main" val="43872267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55F7A6F7F7B740896DB9160BBA09C7" ma:contentTypeVersion="4" ma:contentTypeDescription="Create a new document." ma:contentTypeScope="" ma:versionID="7138455ed8931bf9581f57feeb0d039d">
  <xsd:schema xmlns:xsd="http://www.w3.org/2001/XMLSchema" xmlns:xs="http://www.w3.org/2001/XMLSchema" xmlns:p="http://schemas.microsoft.com/office/2006/metadata/properties" xmlns:ns2="36e35d19-e7db-44e8-9bef-21a47b05a1ae" targetNamespace="http://schemas.microsoft.com/office/2006/metadata/properties" ma:root="true" ma:fieldsID="ca4d648679c8d78c7e3e34410f574aa2" ns2:_="">
    <xsd:import namespace="36e35d19-e7db-44e8-9bef-21a47b05a1ae"/>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e35d19-e7db-44e8-9bef-21a47b05a1a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AF780C-CD31-4951-9ED5-F896705AA73F}">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elements/1.1/"/>
    <ds:schemaRef ds:uri="http://www.w3.org/XML/1998/namespace"/>
    <ds:schemaRef ds:uri="36e35d19-e7db-44e8-9bef-21a47b05a1a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0C49216-7DA0-49CF-9EBC-335106F5C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e35d19-e7db-44e8-9bef-21a47b05a1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85D4F-BDF4-44AD-8CEA-DA2B7E6BEC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43239</TotalTime>
  <Words>1387</Words>
  <Application>Microsoft Office PowerPoint</Application>
  <PresentationFormat>On-screen Show (4:3)</PresentationFormat>
  <Paragraphs>266</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Web Fundamentals</vt:lpstr>
      <vt:lpstr>Table of Contents</vt:lpstr>
      <vt:lpstr>Client - Server Model</vt:lpstr>
      <vt:lpstr>What does Client-Server Model mean?</vt:lpstr>
      <vt:lpstr>Hypertext Transfer Protocol (HTTP)</vt:lpstr>
      <vt:lpstr>HTTP - Methods</vt:lpstr>
      <vt:lpstr>Domain Name System (DNS)</vt:lpstr>
      <vt:lpstr>DNS - How does DNS work?</vt:lpstr>
      <vt:lpstr>DNS - Hierarchy</vt:lpstr>
      <vt:lpstr>Simple Mail Transfer Protocol (SMTP)</vt:lpstr>
      <vt:lpstr>SMTP - Mail processing model</vt:lpstr>
      <vt:lpstr>Telnet</vt:lpstr>
      <vt:lpstr>Session/Cookie</vt:lpstr>
      <vt:lpstr>What is a "Session"?</vt:lpstr>
      <vt:lpstr>HttpSession In Servlet</vt:lpstr>
      <vt:lpstr>What is a "Cookie"?</vt:lpstr>
      <vt:lpstr>Session vs Cookie</vt:lpstr>
      <vt:lpstr>Setting and reading cookies</vt:lpstr>
      <vt:lpstr>Setting and reading cookies - Constructor</vt:lpstr>
      <vt:lpstr>Setting and reading cookies - Methods</vt:lpstr>
      <vt:lpstr>Using Sessions</vt:lpstr>
      <vt:lpstr>Creating or Accessing a Session</vt:lpstr>
      <vt:lpstr>Examining Session Properties</vt:lpstr>
      <vt:lpstr>Binding Data to a Session</vt:lpstr>
      <vt:lpstr>Overview of HTML</vt:lpstr>
      <vt:lpstr>HTML - Example</vt:lpstr>
      <vt:lpstr>Web Terminology</vt:lpstr>
      <vt:lpstr>Website: static vs dynamic</vt:lpstr>
      <vt:lpstr>Website: static vs dynamic</vt:lpstr>
      <vt:lpstr>Get vs Post</vt:lpstr>
      <vt:lpstr>Get vs Post</vt:lpstr>
      <vt:lpstr>Server: Web vs Application</vt:lpstr>
      <vt:lpstr>Web Server</vt:lpstr>
      <vt:lpstr>Application Server</vt:lpstr>
      <vt:lpstr>Content Type</vt:lpstr>
      <vt:lpstr>List of Content Types</vt:lpstr>
      <vt:lpstr>Webservice</vt:lpstr>
      <vt:lpstr>What are Web Services ?</vt:lpstr>
      <vt:lpstr>Types of Web Services</vt:lpstr>
      <vt:lpstr>SOAP</vt:lpstr>
      <vt:lpstr>RESTFul</vt:lpstr>
      <vt:lpstr>SOAP vs RESTFul</vt:lpstr>
      <vt:lpstr>SOAP vs RESTFul</vt:lpstr>
      <vt:lpstr>How does a web service work ?</vt:lpstr>
      <vt:lpstr>Web Service Components</vt:lpstr>
      <vt:lpstr>Web Service Security</vt:lpstr>
      <vt:lpstr>Q &amp; A</vt:lpstr>
    </vt:vector>
  </TitlesOfParts>
  <Company>FPT Software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Solution Design &amp; Development of Software Update System</dc:title>
  <dc:subject>Proposal</dc:subject>
  <dc:creator>Nguyen Dang Quang</dc:creator>
  <cp:lastModifiedBy>PhongTQ-LA</cp:lastModifiedBy>
  <cp:revision>1744</cp:revision>
  <dcterms:created xsi:type="dcterms:W3CDTF">2013-02-04T04:12:00Z</dcterms:created>
  <dcterms:modified xsi:type="dcterms:W3CDTF">2019-08-28T07:42:03Z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0x0101000755F7A6F7F7B740896DB9160BBA09C7</vt:lpwstr>
  </property>
</Properties>
</file>