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1" r:id="rId9"/>
    <p:sldId id="267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5FCF"/>
    <a:srgbClr val="DE8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25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91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3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45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91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9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84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18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99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09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91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22" r:id="rId8"/>
    <p:sldLayoutId id="2147483719" r:id="rId9"/>
    <p:sldLayoutId id="2147483720" r:id="rId10"/>
    <p:sldLayoutId id="2147483721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U-nRo40YYU&amp;t" TargetMode="External"/><Relationship Id="rId2" Type="http://schemas.openxmlformats.org/officeDocument/2006/relationships/hyperlink" Target="https://www.youtube.com/watch?v=VCBfWsIhZU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3" descr="A white background with dots and lines&#10;&#10;Description automatically generated with low confidence">
            <a:extLst>
              <a:ext uri="{FF2B5EF4-FFF2-40B4-BE49-F238E27FC236}">
                <a16:creationId xmlns:a16="http://schemas.microsoft.com/office/drawing/2014/main" id="{7405D293-E617-BB92-AB27-8C5DE3DEDA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832" b="2044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19EC08-6C92-2800-D441-455DD04EB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8733639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5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2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Razvoj</a:t>
            </a:r>
            <a:r>
              <a:rPr lang="en-US" sz="52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2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softvera</a:t>
            </a:r>
            <a:r>
              <a:rPr lang="en-US" sz="52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2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otvorenog</a:t>
            </a:r>
            <a:r>
              <a:rPr lang="en-US" sz="52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2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koda</a:t>
            </a:r>
            <a:endParaRPr lang="sr-Latn-RS" sz="5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209F4-6E91-E0E0-F120-9DFE8AABC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DentalKeep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Aplikacija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sr-Latn-R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tomatolo</a:t>
            </a:r>
            <a:r>
              <a:rPr lang="sr-Latn-R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ške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Ordinacije</a:t>
            </a:r>
            <a:endParaRPr lang="sr-Latn-RS" sz="2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155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89A2D2-B3AA-488C-B20E-15DBB97548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0"/>
            <a:ext cx="3997615" cy="6816079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C8EAD1A-FDD8-42C1-BC99-CCB0CC628B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897C8CE-9AE7-4BB3-B76A-13264EA74A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170F5B-6304-6CC6-F53A-ED21F148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10606072" cy="1900861"/>
          </a:xfrm>
        </p:spPr>
        <p:txBody>
          <a:bodyPr>
            <a:normAutofit/>
          </a:bodyPr>
          <a:lstStyle/>
          <a:p>
            <a:r>
              <a:rPr lang="en-US" dirty="0" err="1" smtClean="0"/>
              <a:t>Zubari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ACD0C-74BF-45DD-EEEB-0781D4983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802"/>
            <a:ext cx="4647901" cy="3423812"/>
          </a:xfrm>
        </p:spPr>
        <p:txBody>
          <a:bodyPr>
            <a:normAutofit/>
          </a:bodyPr>
          <a:lstStyle/>
          <a:p>
            <a:r>
              <a:rPr lang="sr-Latn-RS" sz="1800" dirty="0" smtClean="0"/>
              <a:t>Kartica </a:t>
            </a:r>
            <a:r>
              <a:rPr lang="en-US" sz="1800" dirty="0" err="1" smtClean="0"/>
              <a:t>zubar</a:t>
            </a:r>
            <a:r>
              <a:rPr lang="sr-Latn-RS" sz="1800" dirty="0" smtClean="0"/>
              <a:t>i </a:t>
            </a:r>
            <a:r>
              <a:rPr lang="sr-Latn-RS" sz="1800" dirty="0"/>
              <a:t>služi za čuvanje </a:t>
            </a:r>
            <a:r>
              <a:rPr lang="en-US" sz="1800" dirty="0" err="1" smtClean="0"/>
              <a:t>osnovnih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informacija</a:t>
            </a:r>
            <a:r>
              <a:rPr lang="en-US" sz="1800" dirty="0" smtClean="0"/>
              <a:t> o </a:t>
            </a:r>
            <a:r>
              <a:rPr lang="en-US" sz="1800" dirty="0" err="1" smtClean="0"/>
              <a:t>zaposlenim</a:t>
            </a:r>
            <a:r>
              <a:rPr lang="en-US" sz="1800" dirty="0" smtClean="0"/>
              <a:t> </a:t>
            </a:r>
            <a:r>
              <a:rPr lang="en-US" sz="1800" dirty="0" err="1" smtClean="0"/>
              <a:t>zubarima</a:t>
            </a:r>
            <a:r>
              <a:rPr lang="sr-Latn-RS" sz="1800" dirty="0" smtClean="0"/>
              <a:t>.</a:t>
            </a:r>
            <a:endParaRPr lang="sr-Latn-R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4871C-AA62-E176-8B68-8B114E934F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215" y="2458253"/>
            <a:ext cx="4533900" cy="2410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8993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06C35EF-DBC8-41DC-A647-F1E0F599B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EB0BA5-59CA-4DBF-A716-BEEC67603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A8545C-2832-4EB7-9624-D6EEA011A8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1981" y="1"/>
            <a:ext cx="5236971" cy="6858000"/>
            <a:chOff x="20829" y="1"/>
            <a:chExt cx="5236971" cy="685799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DDB8A50-D39E-4D33-819B-739ECB9D10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DCB7945-057F-4373-B268-FF1BE88A4C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20523-0856-4E3A-BED9-828B6FE3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6858000" cy="166457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60B6-D5EB-F841-EF0D-EA644362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4474"/>
            <a:ext cx="6857558" cy="3728613"/>
          </a:xfrm>
        </p:spPr>
        <p:txBody>
          <a:bodyPr>
            <a:normAutofit/>
          </a:bodyPr>
          <a:lstStyle/>
          <a:p>
            <a:r>
              <a:rPr lang="sr-Latn-RS" sz="1800" dirty="0" smtClean="0">
                <a:solidFill>
                  <a:srgbClr val="FFFFFF"/>
                </a:solidFill>
              </a:rPr>
              <a:t>Aplikacija </a:t>
            </a:r>
            <a:r>
              <a:rPr lang="sr-Latn-RS" sz="1800" dirty="0">
                <a:solidFill>
                  <a:srgbClr val="FFFFFF"/>
                </a:solidFill>
              </a:rPr>
              <a:t>za Zubne Ordinacije nazvana “DentalKeep” služi za čuvanje, i tabelarni (čist) prikaz najbitnijih informacija za jednu Zubnu Ordinaciju. Čistim i lakim interfejsom postiže se lak i brz rad, a podaci se čuvaju u Bazi podataka što je u današnjici veoma bitno.</a:t>
            </a:r>
            <a:endParaRPr lang="sr-Latn-R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266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BF64-4D71-FDF0-BA27-3279E4351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782" y="755691"/>
            <a:ext cx="9198429" cy="1325563"/>
          </a:xfrm>
        </p:spPr>
        <p:txBody>
          <a:bodyPr/>
          <a:lstStyle/>
          <a:p>
            <a:pPr algn="ctr"/>
            <a:r>
              <a:rPr lang="sr-Latn-RS" dirty="0"/>
              <a:t>Predmetni projekat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A322-FE8F-4E5C-EF1C-C63134E16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303" y="2730501"/>
            <a:ext cx="6237381" cy="7842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err="1" smtClean="0"/>
              <a:t>Razvoj</a:t>
            </a:r>
            <a:r>
              <a:rPr lang="en-US" sz="2800" dirty="0" smtClean="0"/>
              <a:t> </a:t>
            </a:r>
            <a:r>
              <a:rPr lang="en-US" sz="2800" dirty="0" err="1" smtClean="0"/>
              <a:t>softvera</a:t>
            </a:r>
            <a:r>
              <a:rPr lang="en-US" sz="2800" dirty="0" smtClean="0"/>
              <a:t> </a:t>
            </a:r>
            <a:r>
              <a:rPr lang="en-US" sz="2800" dirty="0" err="1" smtClean="0"/>
              <a:t>otvorenog</a:t>
            </a:r>
            <a:r>
              <a:rPr lang="en-US" sz="2800" dirty="0" smtClean="0"/>
              <a:t> </a:t>
            </a:r>
            <a:r>
              <a:rPr lang="en-US" sz="2800" dirty="0" err="1" smtClean="0"/>
              <a:t>koda</a:t>
            </a:r>
            <a:endParaRPr lang="sr-Latn-R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BA3CE-3E2F-55D4-A895-2627704DCF13}"/>
              </a:ext>
            </a:extLst>
          </p:cNvPr>
          <p:cNvSpPr txBox="1"/>
          <p:nvPr/>
        </p:nvSpPr>
        <p:spPr>
          <a:xfrm>
            <a:off x="3398356" y="246402"/>
            <a:ext cx="53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Tehnički Fakultet </a:t>
            </a:r>
            <a:r>
              <a:rPr lang="en-US" dirty="0"/>
              <a:t>“</a:t>
            </a:r>
            <a:r>
              <a:rPr lang="sr-Latn-RS" dirty="0"/>
              <a:t>Mihajlo Pupin</a:t>
            </a:r>
            <a:r>
              <a:rPr lang="en-US" dirty="0"/>
              <a:t>”</a:t>
            </a:r>
            <a:r>
              <a:rPr lang="sr-Latn-RS" dirty="0"/>
              <a:t> </a:t>
            </a:r>
            <a:r>
              <a:rPr lang="en-US" dirty="0"/>
              <a:t>– </a:t>
            </a:r>
            <a:r>
              <a:rPr lang="sr-Latn-RS" dirty="0"/>
              <a:t>Zrenjanin</a:t>
            </a:r>
          </a:p>
        </p:txBody>
      </p:sp>
      <p:pic>
        <p:nvPicPr>
          <p:cNvPr id="6" name="Picture 5" descr="A black and white logo with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46106E46-8C39-B77E-4952-F88DB7129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15144" cy="1415144"/>
          </a:xfrm>
          <a:prstGeom prst="rect">
            <a:avLst/>
          </a:prstGeom>
        </p:spPr>
      </p:pic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CA9F0620-6791-B917-F478-6008013D0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0"/>
            <a:ext cx="1415144" cy="14151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52BD27-2226-5482-591A-BD12199FA422}"/>
              </a:ext>
            </a:extLst>
          </p:cNvPr>
          <p:cNvSpPr txBox="1"/>
          <p:nvPr/>
        </p:nvSpPr>
        <p:spPr>
          <a:xfrm>
            <a:off x="3111812" y="3231118"/>
            <a:ext cx="596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dirty="0"/>
              <a:t>DentalKeep – </a:t>
            </a:r>
            <a:r>
              <a:rPr lang="en-US" dirty="0" smtClean="0"/>
              <a:t>WPF </a:t>
            </a:r>
            <a:r>
              <a:rPr lang="sr-Latn-RS" dirty="0" smtClean="0"/>
              <a:t>Aplikacija </a:t>
            </a:r>
            <a:r>
              <a:rPr lang="sr-Latn-RS" dirty="0"/>
              <a:t>za stomatološke ordinacije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076236-DCBE-BC8C-B9FE-C077E5B5C2F9}"/>
              </a:ext>
            </a:extLst>
          </p:cNvPr>
          <p:cNvSpPr txBox="1"/>
          <p:nvPr/>
        </p:nvSpPr>
        <p:spPr>
          <a:xfrm>
            <a:off x="0" y="5886866"/>
            <a:ext cx="2424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400" b="1" dirty="0"/>
              <a:t>Predmetni profesor</a:t>
            </a:r>
            <a:r>
              <a:rPr lang="en-US" sz="1400" b="1" dirty="0" smtClean="0"/>
              <a:t>:</a:t>
            </a:r>
            <a:endParaRPr lang="en-US" sz="1400" dirty="0" smtClean="0"/>
          </a:p>
          <a:p>
            <a:pPr algn="ctr"/>
            <a:r>
              <a:rPr lang="en-US" sz="1400" dirty="0" smtClean="0"/>
              <a:t>Prof</a:t>
            </a:r>
            <a:r>
              <a:rPr lang="en-US" sz="1400" dirty="0"/>
              <a:t>. </a:t>
            </a:r>
            <a:r>
              <a:rPr lang="en-US" sz="1400" dirty="0" err="1"/>
              <a:t>dr</a:t>
            </a:r>
            <a:r>
              <a:rPr lang="en-US" sz="1400" dirty="0"/>
              <a:t> Zoltan </a:t>
            </a:r>
            <a:r>
              <a:rPr lang="en-US" sz="1400" dirty="0" err="1" smtClean="0"/>
              <a:t>Kazi</a:t>
            </a:r>
            <a:endParaRPr lang="en-US" sz="1400" dirty="0" smtClean="0"/>
          </a:p>
          <a:p>
            <a:pPr algn="ctr"/>
            <a:r>
              <a:rPr lang="en-US" sz="1400" b="1" dirty="0" err="1" smtClean="0"/>
              <a:t>Predmetni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asistent</a:t>
            </a:r>
            <a:r>
              <a:rPr lang="en-US" sz="1400" b="1" dirty="0" smtClean="0"/>
              <a:t>:</a:t>
            </a:r>
            <a:endParaRPr lang="en-US" sz="1400" b="1" dirty="0"/>
          </a:p>
          <a:p>
            <a:pPr algn="ctr"/>
            <a:r>
              <a:rPr lang="en-US" sz="1400" dirty="0" err="1"/>
              <a:t>Msc</a:t>
            </a:r>
            <a:r>
              <a:rPr lang="en-US" sz="1400" dirty="0"/>
              <a:t> </a:t>
            </a:r>
            <a:r>
              <a:rPr lang="en-US" sz="1400" dirty="0" err="1"/>
              <a:t>Velibor</a:t>
            </a:r>
            <a:r>
              <a:rPr lang="en-US" sz="1400" dirty="0"/>
              <a:t> </a:t>
            </a:r>
            <a:r>
              <a:rPr lang="en-US" sz="1400" dirty="0" err="1"/>
              <a:t>Premčevski</a:t>
            </a:r>
            <a:endParaRPr lang="sr-Latn-R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2EDEC5-158F-3005-FE46-C070153A6F6D}"/>
              </a:ext>
            </a:extLst>
          </p:cNvPr>
          <p:cNvSpPr txBox="1"/>
          <p:nvPr/>
        </p:nvSpPr>
        <p:spPr>
          <a:xfrm>
            <a:off x="10014802" y="5671422"/>
            <a:ext cx="21771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/>
              <a:t>Studenti</a:t>
            </a:r>
            <a:r>
              <a:rPr lang="en-US" sz="1400" b="1" dirty="0" smtClean="0"/>
              <a:t>: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Alen </a:t>
            </a:r>
            <a:r>
              <a:rPr lang="en-US" sz="1400" dirty="0" err="1"/>
              <a:t>Mesaro</a:t>
            </a:r>
            <a:r>
              <a:rPr lang="sr-Latn-RS" sz="1400" dirty="0"/>
              <a:t>š</a:t>
            </a:r>
            <a:r>
              <a:rPr lang="en-US" sz="1400" dirty="0"/>
              <a:t> SI </a:t>
            </a:r>
            <a:r>
              <a:rPr lang="en-US" sz="1400" dirty="0" smtClean="0"/>
              <a:t>43/21</a:t>
            </a:r>
          </a:p>
          <a:p>
            <a:pPr algn="ctr"/>
            <a:r>
              <a:rPr lang="en-US" sz="1400" dirty="0" err="1" smtClean="0"/>
              <a:t>Mihailo</a:t>
            </a:r>
            <a:r>
              <a:rPr lang="en-US" sz="1400" dirty="0" smtClean="0"/>
              <a:t> </a:t>
            </a:r>
            <a:r>
              <a:rPr lang="en-US" sz="1400" dirty="0" err="1"/>
              <a:t>Tanackov</a:t>
            </a:r>
            <a:r>
              <a:rPr lang="en-US" sz="1400" dirty="0"/>
              <a:t> SI 7/21</a:t>
            </a:r>
          </a:p>
          <a:p>
            <a:pPr algn="ctr"/>
            <a:r>
              <a:rPr lang="en-US" sz="1400" dirty="0" err="1"/>
              <a:t>Kristijan</a:t>
            </a:r>
            <a:r>
              <a:rPr lang="en-US" sz="1400" dirty="0"/>
              <a:t> </a:t>
            </a:r>
            <a:r>
              <a:rPr lang="en-US" sz="1400" dirty="0" err="1"/>
              <a:t>Kečkeš</a:t>
            </a:r>
            <a:r>
              <a:rPr lang="en-US" sz="1400" dirty="0"/>
              <a:t> SI 36/21</a:t>
            </a:r>
          </a:p>
          <a:p>
            <a:pPr algn="ctr"/>
            <a:r>
              <a:rPr lang="en-US" sz="1400" dirty="0" err="1"/>
              <a:t>Dušan</a:t>
            </a:r>
            <a:r>
              <a:rPr lang="en-US" sz="1400" dirty="0"/>
              <a:t> </a:t>
            </a:r>
            <a:r>
              <a:rPr lang="en-US" sz="1400" dirty="0" err="1"/>
              <a:t>Bilbija</a:t>
            </a:r>
            <a:r>
              <a:rPr lang="en-US" sz="1400" dirty="0"/>
              <a:t> SI 2/21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503A2-A3F7-F174-A9E9-E8E30C4C183C}"/>
              </a:ext>
            </a:extLst>
          </p:cNvPr>
          <p:cNvSpPr txBox="1"/>
          <p:nvPr/>
        </p:nvSpPr>
        <p:spPr>
          <a:xfrm>
            <a:off x="5495510" y="3613666"/>
            <a:ext cx="1200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sz="1050" b="1" dirty="0"/>
              <a:t>Zrenjanin, </a:t>
            </a:r>
            <a:r>
              <a:rPr lang="sr-Latn-RS" sz="1050" b="1" dirty="0" smtClean="0"/>
              <a:t>202</a:t>
            </a:r>
            <a:r>
              <a:rPr lang="en-US" sz="1050" b="1" dirty="0" smtClean="0"/>
              <a:t>5</a:t>
            </a:r>
            <a:r>
              <a:rPr lang="sr-Latn-RS" sz="1050" dirty="0" smtClean="0"/>
              <a:t>.</a:t>
            </a:r>
            <a:endParaRPr lang="sr-Latn-RS" sz="1050" dirty="0"/>
          </a:p>
        </p:txBody>
      </p:sp>
    </p:spTree>
    <p:extLst>
      <p:ext uri="{BB962C8B-B14F-4D97-AF65-F5344CB8AC3E}">
        <p14:creationId xmlns:p14="http://schemas.microsoft.com/office/powerpoint/2010/main" val="167650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5C1D-9FDB-EC37-BE67-BC55AB00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Resursi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A3FFF-2F45-EB0D-5956-D2F9B7E9A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Ideje</a:t>
            </a:r>
            <a:r>
              <a:rPr lang="en-US" dirty="0"/>
              <a:t> za d</a:t>
            </a:r>
            <a:r>
              <a:rPr lang="sr-Latn-RS" dirty="0"/>
              <a:t>izajn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:</a:t>
            </a:r>
          </a:p>
          <a:p>
            <a:r>
              <a:rPr lang="sr-Latn-RS" dirty="0">
                <a:hlinkClick r:id="rId2"/>
              </a:rPr>
              <a:t>https://www.youtube.com/watch?v=VCBfWsIhZUA</a:t>
            </a:r>
            <a:endParaRPr lang="en-US" dirty="0"/>
          </a:p>
          <a:p>
            <a:r>
              <a:rPr lang="sr-Latn-RS" dirty="0">
                <a:hlinkClick r:id="rId3"/>
              </a:rPr>
              <a:t>https://www.youtube.com/watch?v=oU-nRo40YYU&amp;t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Izrada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:</a:t>
            </a:r>
          </a:p>
          <a:p>
            <a:r>
              <a:rPr lang="en-US" dirty="0" err="1"/>
              <a:t>Materijali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predavanja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92589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2A6D-F4BD-6F49-26F1-345D85D7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je DentalKeep</a:t>
            </a:r>
            <a:r>
              <a:rPr lang="en-US" dirty="0"/>
              <a:t>?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A77BA-AD6D-B4DC-DA99-60ED93C21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DentalKeep</a:t>
            </a:r>
            <a:r>
              <a:rPr lang="en-US" dirty="0"/>
              <a:t> je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namenjena</a:t>
            </a:r>
            <a:r>
              <a:rPr lang="en-US" dirty="0"/>
              <a:t> </a:t>
            </a:r>
            <a:r>
              <a:rPr lang="sr-Latn-RS" dirty="0"/>
              <a:t>stomatološkim ordinacijama, radi lakšeg poslovanja.</a:t>
            </a:r>
          </a:p>
          <a:p>
            <a:r>
              <a:rPr lang="sr-Latn-RS" dirty="0"/>
              <a:t>DentalKeep sadrži podatke o </a:t>
            </a:r>
            <a:r>
              <a:rPr lang="sr-Latn-RS" dirty="0" smtClean="0"/>
              <a:t>pacijen</a:t>
            </a:r>
            <a:r>
              <a:rPr lang="en-US" dirty="0" err="1" smtClean="0"/>
              <a:t>tima</a:t>
            </a:r>
            <a:r>
              <a:rPr lang="sr-Latn-RS" dirty="0" smtClean="0"/>
              <a:t>, </a:t>
            </a:r>
            <a:r>
              <a:rPr lang="sr-Latn-RS" dirty="0"/>
              <a:t>kao i zakazane termine </a:t>
            </a:r>
            <a:r>
              <a:rPr lang="sr-Latn-RS" dirty="0" smtClean="0"/>
              <a:t>pregleda</a:t>
            </a:r>
            <a:r>
              <a:rPr lang="en-US" dirty="0" smtClean="0"/>
              <a:t>, </a:t>
            </a:r>
            <a:r>
              <a:rPr lang="en-US" dirty="0" err="1" smtClean="0"/>
              <a:t>preglede</a:t>
            </a:r>
            <a:r>
              <a:rPr lang="en-US" dirty="0" smtClean="0"/>
              <a:t>, </a:t>
            </a:r>
            <a:r>
              <a:rPr lang="en-US" dirty="0" err="1" smtClean="0"/>
              <a:t>bazu</a:t>
            </a:r>
            <a:r>
              <a:rPr lang="en-US" dirty="0" smtClean="0"/>
              <a:t> </a:t>
            </a:r>
            <a:r>
              <a:rPr lang="en-US" dirty="0" err="1" smtClean="0"/>
              <a:t>lekova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lekare</a:t>
            </a:r>
            <a:r>
              <a:rPr lang="sr-Latn-RS" dirty="0" smtClean="0"/>
              <a:t>.</a:t>
            </a:r>
            <a:endParaRPr lang="sr-Latn-RS" dirty="0"/>
          </a:p>
          <a:p>
            <a:r>
              <a:rPr lang="sr-Latn-RS" dirty="0"/>
              <a:t>Na ovaj način poslovanje se ubrzava, i čuvanje bitnih podataka je digitalizovano.</a:t>
            </a:r>
          </a:p>
        </p:txBody>
      </p:sp>
    </p:spTree>
    <p:extLst>
      <p:ext uri="{BB962C8B-B14F-4D97-AF65-F5344CB8AC3E}">
        <p14:creationId xmlns:p14="http://schemas.microsoft.com/office/powerpoint/2010/main" val="2096578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89A2D2-B3AA-488C-B20E-15DBB97548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0"/>
            <a:ext cx="3997615" cy="6816079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C8EAD1A-FDD8-42C1-BC99-CCB0CC628B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897C8CE-9AE7-4BB3-B76A-13264EA74A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71FEF9-CFE8-2902-EA07-E6158CAC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10606072" cy="1900861"/>
          </a:xfrm>
        </p:spPr>
        <p:txBody>
          <a:bodyPr>
            <a:normAutofit/>
          </a:bodyPr>
          <a:lstStyle/>
          <a:p>
            <a:r>
              <a:rPr lang="sr-Latn-R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8E3E-0DC7-ECB0-039C-DA590FB4A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801"/>
            <a:ext cx="5257800" cy="3612035"/>
          </a:xfrm>
        </p:spPr>
        <p:txBody>
          <a:bodyPr>
            <a:normAutofit/>
          </a:bodyPr>
          <a:lstStyle/>
          <a:p>
            <a:r>
              <a:rPr lang="sr-Latn-RS" sz="1800" dirty="0"/>
              <a:t>Kada korisnik pokrene aplikaciju, prezentovan je sa login formom.</a:t>
            </a:r>
          </a:p>
          <a:p>
            <a:r>
              <a:rPr lang="sr-Latn-RS" sz="1800" dirty="0" smtClean="0"/>
              <a:t>Postoj</a:t>
            </a:r>
            <a:r>
              <a:rPr lang="en-US" sz="1800" dirty="0" err="1" smtClean="0"/>
              <a:t>i</a:t>
            </a:r>
            <a:r>
              <a:rPr lang="sr-Latn-RS" sz="1800" dirty="0" smtClean="0"/>
              <a:t> </a:t>
            </a:r>
            <a:r>
              <a:rPr lang="en-US" sz="1800" dirty="0" err="1" smtClean="0"/>
              <a:t>jedan</a:t>
            </a:r>
            <a:r>
              <a:rPr lang="sr-Latn-RS" sz="1800" dirty="0" smtClean="0"/>
              <a:t> korisnik </a:t>
            </a:r>
            <a:r>
              <a:rPr lang="sr-Latn-RS" sz="1800" dirty="0"/>
              <a:t>– </a:t>
            </a:r>
            <a:r>
              <a:rPr lang="sr-Latn-RS" sz="1800" dirty="0" smtClean="0"/>
              <a:t>Dokto</a:t>
            </a:r>
            <a:r>
              <a:rPr lang="en-US" sz="1800" dirty="0" smtClean="0"/>
              <a:t>r</a:t>
            </a:r>
            <a:r>
              <a:rPr lang="sr-Latn-RS" sz="1800" dirty="0" smtClean="0"/>
              <a:t>.</a:t>
            </a:r>
            <a:endParaRPr lang="sr-Latn-RS" sz="1800" dirty="0"/>
          </a:p>
          <a:p>
            <a:r>
              <a:rPr lang="en-US" sz="1800" dirty="0" err="1" smtClean="0"/>
              <a:t>Kredencijali</a:t>
            </a:r>
            <a:r>
              <a:rPr lang="en-US" sz="1800" dirty="0" smtClean="0"/>
              <a:t>: 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sr-Latn-RS" sz="1800" dirty="0" smtClean="0"/>
              <a:t>Korisničko </a:t>
            </a:r>
            <a:r>
              <a:rPr lang="sr-Latn-RS" sz="1800" dirty="0"/>
              <a:t>ime</a:t>
            </a:r>
            <a:r>
              <a:rPr lang="en-US" sz="1800" dirty="0"/>
              <a:t>:</a:t>
            </a:r>
            <a:r>
              <a:rPr lang="sr-Latn-RS" sz="1800" dirty="0"/>
              <a:t> </a:t>
            </a:r>
            <a:r>
              <a:rPr lang="sr-Latn-RS" sz="1800" dirty="0" smtClean="0"/>
              <a:t>Doktor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Lozinka</a:t>
            </a:r>
            <a:r>
              <a:rPr lang="en-US" sz="1800" dirty="0"/>
              <a:t>: </a:t>
            </a:r>
            <a:r>
              <a:rPr lang="en-US" sz="1800" dirty="0" smtClean="0"/>
              <a:t>1234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A78C9-F7DA-BBCF-CC2F-CF07D8E1D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806" y="2799559"/>
            <a:ext cx="4817466" cy="30062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5995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2" name="Group 15">
            <a:extLst>
              <a:ext uri="{FF2B5EF4-FFF2-40B4-BE49-F238E27FC236}">
                <a16:creationId xmlns:a16="http://schemas.microsoft.com/office/drawing/2014/main" id="{F7A0AA6E-FBE4-4237-8777-A5766F0A5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57587" y="5080"/>
            <a:ext cx="4531366" cy="6014720"/>
            <a:chOff x="7657587" y="5080"/>
            <a:chExt cx="4531366" cy="60147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8ACF422-864A-48F3-BCDF-2EBADF4125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 flipV="1">
              <a:off x="7657587" y="5080"/>
              <a:ext cx="4531366" cy="486401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C7B8F36-FD07-41AE-BB00-D1D458C062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 flipV="1">
              <a:off x="8627628" y="5080"/>
              <a:ext cx="3561325" cy="601472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20523-0856-4E3A-BED9-828B6FE3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10606072" cy="190086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Meni</a:t>
            </a:r>
            <a:endParaRPr lang="sr-Latn-R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60B6-D5EB-F841-EF0D-EA644362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2" y="2353810"/>
            <a:ext cx="4647901" cy="327141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err="1">
                <a:solidFill>
                  <a:srgbClr val="FFFFFF"/>
                </a:solidFill>
              </a:rPr>
              <a:t>Kada</a:t>
            </a:r>
            <a:r>
              <a:rPr lang="en-US" sz="1800" dirty="0">
                <a:solidFill>
                  <a:srgbClr val="FFFFFF"/>
                </a:solidFill>
              </a:rPr>
              <a:t> se </a:t>
            </a:r>
            <a:r>
              <a:rPr lang="sr-Latn-RS" sz="1800" dirty="0">
                <a:solidFill>
                  <a:srgbClr val="FFFFFF"/>
                </a:solidFill>
              </a:rPr>
              <a:t>korisnik uloguje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prezentovan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sr-Latn-RS" sz="1800" dirty="0">
                <a:solidFill>
                  <a:srgbClr val="FFFFFF"/>
                </a:solidFill>
              </a:rPr>
              <a:t>je sa </a:t>
            </a:r>
            <a:r>
              <a:rPr lang="en-US" sz="1800" dirty="0" err="1" smtClean="0">
                <a:solidFill>
                  <a:srgbClr val="FFFFFF"/>
                </a:solidFill>
              </a:rPr>
              <a:t>glavnim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menijem</a:t>
            </a:r>
            <a:r>
              <a:rPr lang="en-US" sz="1800" dirty="0" smtClean="0">
                <a:solidFill>
                  <a:srgbClr val="FFFFFF"/>
                </a:solidFill>
              </a:rPr>
              <a:t>, </a:t>
            </a:r>
            <a:r>
              <a:rPr lang="en-US" sz="1800" dirty="0" err="1" smtClean="0">
                <a:solidFill>
                  <a:srgbClr val="FFFFFF"/>
                </a:solidFill>
              </a:rPr>
              <a:t>koji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sadr</a:t>
            </a:r>
            <a:r>
              <a:rPr lang="sr-Latn-RS" sz="1800" dirty="0" smtClean="0">
                <a:solidFill>
                  <a:srgbClr val="FFFFFF"/>
                </a:solidFill>
              </a:rPr>
              <a:t>ž</a:t>
            </a:r>
            <a:r>
              <a:rPr lang="en-US" sz="1800" dirty="0" err="1" smtClean="0">
                <a:solidFill>
                  <a:srgbClr val="FFFFFF"/>
                </a:solidFill>
              </a:rPr>
              <a:t>i</a:t>
            </a:r>
            <a:r>
              <a:rPr lang="en-US" sz="1800" dirty="0" smtClean="0">
                <a:solidFill>
                  <a:srgbClr val="FFFFFF"/>
                </a:solidFill>
              </a:rPr>
              <a:t> 5 </a:t>
            </a:r>
            <a:r>
              <a:rPr lang="en-US" sz="1800" dirty="0" err="1" smtClean="0">
                <a:solidFill>
                  <a:srgbClr val="FFFFFF"/>
                </a:solidFill>
              </a:rPr>
              <a:t>podmenija</a:t>
            </a:r>
            <a:r>
              <a:rPr lang="en-US" sz="1800" dirty="0" smtClean="0">
                <a:solidFill>
                  <a:srgbClr val="FFFFFF"/>
                </a:solidFill>
              </a:rPr>
              <a:t>:</a:t>
            </a:r>
          </a:p>
          <a:p>
            <a:pPr algn="ctr"/>
            <a:r>
              <a:rPr lang="en-US" sz="1800" dirty="0" err="1" smtClean="0">
                <a:solidFill>
                  <a:srgbClr val="FFFFFF"/>
                </a:solidFill>
              </a:rPr>
              <a:t>Pacijenti</a:t>
            </a:r>
            <a:endParaRPr lang="en-US" sz="1800" dirty="0" smtClean="0">
              <a:solidFill>
                <a:srgbClr val="FFFFFF"/>
              </a:solidFill>
            </a:endParaRPr>
          </a:p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Termini</a:t>
            </a:r>
          </a:p>
          <a:p>
            <a:pPr algn="ctr"/>
            <a:r>
              <a:rPr lang="en-US" sz="1800" dirty="0" err="1" smtClean="0">
                <a:solidFill>
                  <a:srgbClr val="FFFFFF"/>
                </a:solidFill>
              </a:rPr>
              <a:t>Pregledi</a:t>
            </a:r>
            <a:endParaRPr lang="en-US" sz="1800" dirty="0" smtClean="0">
              <a:solidFill>
                <a:srgbClr val="FFFFFF"/>
              </a:solidFill>
            </a:endParaRPr>
          </a:p>
          <a:p>
            <a:pPr algn="ctr"/>
            <a:r>
              <a:rPr lang="en-US" sz="1800" dirty="0" err="1" smtClean="0">
                <a:solidFill>
                  <a:srgbClr val="FFFFFF"/>
                </a:solidFill>
              </a:rPr>
              <a:t>Lekovi</a:t>
            </a:r>
            <a:endParaRPr lang="en-US" sz="1800" dirty="0" smtClean="0">
              <a:solidFill>
                <a:srgbClr val="FFFFFF"/>
              </a:solidFill>
            </a:endParaRPr>
          </a:p>
          <a:p>
            <a:pPr algn="ctr"/>
            <a:r>
              <a:rPr lang="en-US" sz="1800" dirty="0" err="1" smtClean="0">
                <a:solidFill>
                  <a:srgbClr val="FFFFFF"/>
                </a:solidFill>
              </a:rPr>
              <a:t>Zubari</a:t>
            </a:r>
            <a:endParaRPr lang="en-US" sz="1800" dirty="0" smtClean="0">
              <a:solidFill>
                <a:srgbClr val="FFFFFF"/>
              </a:solidFill>
            </a:endParaRPr>
          </a:p>
          <a:p>
            <a:r>
              <a:rPr lang="en-US" sz="1800" dirty="0" err="1" smtClean="0">
                <a:solidFill>
                  <a:srgbClr val="FFFFFF"/>
                </a:solidFill>
              </a:rPr>
              <a:t>Takodje</a:t>
            </a:r>
            <a:r>
              <a:rPr lang="en-US" sz="1800" dirty="0" smtClean="0">
                <a:solidFill>
                  <a:srgbClr val="FFFFFF"/>
                </a:solidFill>
              </a:rPr>
              <a:t> u </a:t>
            </a:r>
            <a:r>
              <a:rPr lang="en-US" sz="1800" dirty="0" err="1" smtClean="0">
                <a:solidFill>
                  <a:srgbClr val="FFFFFF"/>
                </a:solidFill>
              </a:rPr>
              <a:t>donjem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levom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uglu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postoji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dugme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za</a:t>
            </a:r>
            <a:r>
              <a:rPr lang="en-US" sz="1800" dirty="0" smtClean="0">
                <a:solidFill>
                  <a:srgbClr val="FFFFFF"/>
                </a:solidFill>
              </a:rPr>
              <a:t> logout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A10E9-12A7-48D1-3DC1-CD8281373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605" y="2416222"/>
            <a:ext cx="4525647" cy="3271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547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023279-4F54-38AE-0260-B578FD56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en-US" dirty="0" err="1" smtClean="0"/>
              <a:t>Pacijenti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82ED-EF78-A585-6851-EA51B1733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90730" cy="2667000"/>
          </a:xfrm>
        </p:spPr>
        <p:txBody>
          <a:bodyPr>
            <a:normAutofit/>
          </a:bodyPr>
          <a:lstStyle/>
          <a:p>
            <a:r>
              <a:rPr lang="en-US" sz="1800" dirty="0" err="1"/>
              <a:t>Kartica</a:t>
            </a:r>
            <a:r>
              <a:rPr lang="en-US" sz="1800" dirty="0"/>
              <a:t> </a:t>
            </a:r>
            <a:r>
              <a:rPr lang="en-US" sz="1800" dirty="0" err="1"/>
              <a:t>kartoni</a:t>
            </a:r>
            <a:r>
              <a:rPr lang="en-US" sz="1800" dirty="0"/>
              <a:t> </a:t>
            </a:r>
            <a:r>
              <a:rPr lang="en-US" sz="1800" dirty="0" err="1"/>
              <a:t>slu</a:t>
            </a:r>
            <a:r>
              <a:rPr lang="sr-Latn-RS" sz="1800" dirty="0"/>
              <a:t>ži za čuvanje opštih informacija o pacijentima.</a:t>
            </a:r>
          </a:p>
          <a:p>
            <a:r>
              <a:rPr lang="sr-Latn-RS" sz="1800" dirty="0"/>
              <a:t>Data je mogućnost unosa pacijenata, kao i njihov tabelarni </a:t>
            </a:r>
            <a:r>
              <a:rPr lang="sr-Latn-RS" sz="1800" dirty="0" smtClean="0"/>
              <a:t>prikaz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pretraga</a:t>
            </a:r>
            <a:r>
              <a:rPr lang="en-US" sz="1800" dirty="0" smtClean="0"/>
              <a:t> </a:t>
            </a:r>
            <a:r>
              <a:rPr lang="en-US" sz="1800" dirty="0" err="1" smtClean="0"/>
              <a:t>po</a:t>
            </a:r>
            <a:r>
              <a:rPr lang="en-US" sz="1800" dirty="0" smtClean="0"/>
              <a:t> </a:t>
            </a:r>
            <a:r>
              <a:rPr lang="en-US" sz="1800" dirty="0" err="1" smtClean="0"/>
              <a:t>imenu</a:t>
            </a:r>
            <a:r>
              <a:rPr lang="en-US" sz="1800" dirty="0" smtClean="0"/>
              <a:t>, </a:t>
            </a:r>
            <a:r>
              <a:rPr lang="en-US" sz="1800" dirty="0" err="1" smtClean="0"/>
              <a:t>prezimenu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JMBG-u</a:t>
            </a:r>
            <a:r>
              <a:rPr lang="sr-Latn-RS" sz="1800" dirty="0" smtClean="0"/>
              <a:t>.</a:t>
            </a:r>
            <a:endParaRPr lang="sr-Latn-R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042AD-C746-F0FE-D58A-2F1D9D214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787132"/>
            <a:ext cx="5881672" cy="31313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76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3279-4F54-38AE-0260-B578FD56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191000" cy="2682875"/>
          </a:xfrm>
        </p:spPr>
        <p:txBody>
          <a:bodyPr>
            <a:normAutofit/>
          </a:bodyPr>
          <a:lstStyle/>
          <a:p>
            <a:r>
              <a:rPr lang="en-US" dirty="0" err="1"/>
              <a:t>Kartoni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82ED-EF78-A585-6851-EA51B1733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90730" cy="266700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Klikom</a:t>
            </a:r>
            <a:r>
              <a:rPr lang="en-US" sz="1800" dirty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dugme</a:t>
            </a:r>
            <a:r>
              <a:rPr lang="en-US" sz="1800" dirty="0" smtClean="0"/>
              <a:t> </a:t>
            </a:r>
            <a:r>
              <a:rPr lang="en-US" sz="1800" dirty="0" err="1" smtClean="0"/>
              <a:t>Prika</a:t>
            </a:r>
            <a:r>
              <a:rPr lang="sr-Latn-RS" sz="1800" dirty="0" smtClean="0"/>
              <a:t>ž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karton</a:t>
            </a:r>
            <a:r>
              <a:rPr lang="en-US" sz="1800" dirty="0"/>
              <a:t> </a:t>
            </a:r>
            <a:r>
              <a:rPr lang="en-US" sz="1800" dirty="0" smtClean="0"/>
              <a:t>u </a:t>
            </a:r>
            <a:r>
              <a:rPr lang="en-US" sz="1800" dirty="0" err="1" smtClean="0"/>
              <a:t>pacijentu</a:t>
            </a:r>
            <a:r>
              <a:rPr lang="en-US" sz="1800" dirty="0" smtClean="0"/>
              <a:t>, </a:t>
            </a:r>
            <a:r>
              <a:rPr lang="en-US" sz="1800" dirty="0" err="1" smtClean="0"/>
              <a:t>otvara</a:t>
            </a:r>
            <a:r>
              <a:rPr lang="en-US" sz="1800" dirty="0" smtClean="0"/>
              <a:t> se </a:t>
            </a:r>
            <a:r>
              <a:rPr lang="en-US" sz="1800" dirty="0" err="1" smtClean="0"/>
              <a:t>novi</a:t>
            </a:r>
            <a:r>
              <a:rPr lang="en-US" sz="1800" dirty="0" smtClean="0"/>
              <a:t> </a:t>
            </a:r>
            <a:r>
              <a:rPr lang="en-US" sz="1800" dirty="0" err="1" smtClean="0"/>
              <a:t>prozor</a:t>
            </a:r>
            <a:r>
              <a:rPr lang="en-US" sz="1800" dirty="0" smtClean="0"/>
              <a:t> </a:t>
            </a:r>
            <a:r>
              <a:rPr lang="en-US" sz="1800" dirty="0" err="1" smtClean="0"/>
              <a:t>koji</a:t>
            </a:r>
            <a:r>
              <a:rPr lang="en-US" sz="1800" dirty="0" smtClean="0"/>
              <a:t> </a:t>
            </a:r>
            <a:r>
              <a:rPr lang="en-US" sz="1800" dirty="0" err="1" smtClean="0"/>
              <a:t>prikazuje</a:t>
            </a:r>
            <a:r>
              <a:rPr lang="en-US" sz="1800" dirty="0" smtClean="0"/>
              <a:t> </a:t>
            </a:r>
            <a:r>
              <a:rPr lang="en-US" sz="1800" dirty="0" err="1" smtClean="0"/>
              <a:t>istoriju</a:t>
            </a:r>
            <a:r>
              <a:rPr lang="en-US" sz="1800" dirty="0" smtClean="0"/>
              <a:t> </a:t>
            </a:r>
            <a:r>
              <a:rPr lang="en-US" sz="1800" dirty="0" err="1" smtClean="0"/>
              <a:t>termina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pregleda</a:t>
            </a:r>
            <a:r>
              <a:rPr lang="en-US" sz="1800" dirty="0" smtClean="0"/>
              <a:t> </a:t>
            </a:r>
            <a:r>
              <a:rPr lang="en-US" sz="1800" dirty="0" err="1" smtClean="0"/>
              <a:t>pacijenata</a:t>
            </a:r>
            <a:r>
              <a:rPr lang="en-US" sz="1800" dirty="0" smtClean="0"/>
              <a:t>.</a:t>
            </a:r>
            <a:endParaRPr lang="sr-Latn-R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042AD-C746-F0FE-D58A-2F1D9D214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376" y="1787132"/>
            <a:ext cx="5558119" cy="31313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7734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grpSp>
        <p:nvGrpSpPr>
          <p:cNvPr id="22" name="Group 15">
            <a:extLst>
              <a:ext uri="{FF2B5EF4-FFF2-40B4-BE49-F238E27FC236}">
                <a16:creationId xmlns:a16="http://schemas.microsoft.com/office/drawing/2014/main" id="{F7A0AA6E-FBE4-4237-8777-A5766F0A5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57587" y="5080"/>
            <a:ext cx="4531366" cy="6014720"/>
            <a:chOff x="7657587" y="5080"/>
            <a:chExt cx="4531366" cy="60147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8ACF422-864A-48F3-BCDF-2EBADF4125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 flipV="1">
              <a:off x="7657587" y="5080"/>
              <a:ext cx="4531366" cy="486401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C7B8F36-FD07-41AE-BB00-D1D458C062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 flipV="1">
              <a:off x="8627628" y="5080"/>
              <a:ext cx="3561325" cy="601472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20523-0856-4E3A-BED9-828B6FE3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10606072" cy="1900861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Termini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60B6-D5EB-F841-EF0D-EA644362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402" y="2748387"/>
            <a:ext cx="4647901" cy="3271413"/>
          </a:xfrm>
        </p:spPr>
        <p:txBody>
          <a:bodyPr>
            <a:normAutofit fontScale="92500" lnSpcReduction="10000"/>
          </a:bodyPr>
          <a:lstStyle/>
          <a:p>
            <a:r>
              <a:rPr lang="sr-Latn-RS" sz="1800" dirty="0">
                <a:solidFill>
                  <a:srgbClr val="FFFFFF"/>
                </a:solidFill>
              </a:rPr>
              <a:t>Kartica termini služi za čuvanje zakazanih termina, kako bi doktor imao uvid o svojim obavezama.</a:t>
            </a:r>
          </a:p>
          <a:p>
            <a:r>
              <a:rPr lang="sr-Latn-RS" sz="1800" dirty="0">
                <a:solidFill>
                  <a:srgbClr val="FFFFFF"/>
                </a:solidFill>
              </a:rPr>
              <a:t>Mogućnost unosa termina, kao i njihov tabelarni prikaz radi lakše i brže organizacije</a:t>
            </a:r>
            <a:r>
              <a:rPr lang="sr-Latn-RS" sz="1800" dirty="0" smtClean="0">
                <a:solidFill>
                  <a:srgbClr val="FFFFFF"/>
                </a:solidFill>
              </a:rPr>
              <a:t>.</a:t>
            </a:r>
            <a:endParaRPr lang="en-US" sz="1800" dirty="0" smtClean="0">
              <a:solidFill>
                <a:srgbClr val="FFFFFF"/>
              </a:solidFill>
            </a:endParaRPr>
          </a:p>
          <a:p>
            <a:r>
              <a:rPr lang="sr-Latn-RS" sz="1800" dirty="0" smtClean="0">
                <a:solidFill>
                  <a:schemeClr val="bg1"/>
                </a:solidFill>
              </a:rPr>
              <a:t>I</a:t>
            </a:r>
            <a:r>
              <a:rPr lang="en-US" sz="1800" dirty="0" err="1" smtClean="0">
                <a:solidFill>
                  <a:schemeClr val="bg1"/>
                </a:solidFill>
              </a:rPr>
              <a:t>znad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tabele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nalazi</a:t>
            </a:r>
            <a:r>
              <a:rPr lang="en-US" sz="1800" dirty="0" smtClean="0">
                <a:solidFill>
                  <a:schemeClr val="bg1"/>
                </a:solidFill>
              </a:rPr>
              <a:t> se dropdown </a:t>
            </a:r>
            <a:r>
              <a:rPr lang="sr-Latn-RS" sz="1800" dirty="0" smtClean="0">
                <a:solidFill>
                  <a:schemeClr val="bg1"/>
                </a:solidFill>
              </a:rPr>
              <a:t>sa </a:t>
            </a:r>
            <a:r>
              <a:rPr lang="sr-Latn-RS" sz="1800" dirty="0">
                <a:solidFill>
                  <a:schemeClr val="bg1"/>
                </a:solidFill>
              </a:rPr>
              <a:t>četiri opcije za </a:t>
            </a:r>
            <a:r>
              <a:rPr lang="en-US" sz="1800" dirty="0" err="1" smtClean="0">
                <a:solidFill>
                  <a:schemeClr val="bg1"/>
                </a:solidFill>
              </a:rPr>
              <a:t>filtraciju</a:t>
            </a:r>
            <a:r>
              <a:rPr lang="sr-Latn-RS" sz="1800" dirty="0" smtClean="0">
                <a:solidFill>
                  <a:schemeClr val="bg1"/>
                </a:solidFill>
              </a:rPr>
              <a:t> </a:t>
            </a:r>
            <a:r>
              <a:rPr lang="sr-Latn-RS" sz="1800" dirty="0">
                <a:solidFill>
                  <a:schemeClr val="bg1"/>
                </a:solidFill>
              </a:rPr>
              <a:t>termina: za danas, za 7 dana i za 30 dana, takođe je moguć prikaz svih </a:t>
            </a:r>
            <a:r>
              <a:rPr lang="sr-Latn-RS" sz="1800" dirty="0" smtClean="0">
                <a:solidFill>
                  <a:schemeClr val="bg1"/>
                </a:solidFill>
              </a:rPr>
              <a:t>termina, čime se omogućava brza filtracija prikaza.</a:t>
            </a:r>
            <a:endParaRPr lang="en-US" sz="1800" dirty="0">
              <a:solidFill>
                <a:schemeClr val="bg1"/>
              </a:solidFill>
            </a:endParaRPr>
          </a:p>
          <a:p>
            <a:endParaRPr lang="sr-Latn-RS" sz="18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918DE-AC0F-73DE-2F7E-1CCB604D2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101" y="1328330"/>
            <a:ext cx="6472053" cy="34366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4390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89A2D2-B3AA-488C-B20E-15DBB97548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0"/>
            <a:ext cx="3997615" cy="6816079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C8EAD1A-FDD8-42C1-BC99-CCB0CC628B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897C8CE-9AE7-4BB3-B76A-13264EA74A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170F5B-6304-6CC6-F53A-ED21F148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10606072" cy="1900861"/>
          </a:xfrm>
        </p:spPr>
        <p:txBody>
          <a:bodyPr>
            <a:normAutofit/>
          </a:bodyPr>
          <a:lstStyle/>
          <a:p>
            <a:r>
              <a:rPr lang="en-US" dirty="0" err="1" smtClean="0"/>
              <a:t>Pregledi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ACD0C-74BF-45DD-EEEB-0781D4983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802"/>
            <a:ext cx="4647901" cy="3423812"/>
          </a:xfrm>
        </p:spPr>
        <p:txBody>
          <a:bodyPr>
            <a:normAutofit/>
          </a:bodyPr>
          <a:lstStyle/>
          <a:p>
            <a:r>
              <a:rPr lang="sr-Latn-RS" sz="1800" dirty="0" smtClean="0"/>
              <a:t>Kartica </a:t>
            </a:r>
            <a:r>
              <a:rPr lang="en-US" sz="1800" dirty="0" err="1" smtClean="0"/>
              <a:t>pregled</a:t>
            </a:r>
            <a:r>
              <a:rPr lang="sr-Latn-RS" sz="1800" dirty="0" smtClean="0"/>
              <a:t>i </a:t>
            </a:r>
            <a:r>
              <a:rPr lang="sr-Latn-RS" sz="1800" dirty="0"/>
              <a:t>služi za čuvanje </a:t>
            </a:r>
            <a:r>
              <a:rPr lang="en-US" sz="1800" dirty="0" err="1" smtClean="0"/>
              <a:t>obavljen</a:t>
            </a:r>
            <a:r>
              <a:rPr lang="sr-Latn-RS" sz="1800" dirty="0" smtClean="0"/>
              <a:t>ih </a:t>
            </a:r>
            <a:r>
              <a:rPr lang="en-US" sz="1800" dirty="0" err="1" smtClean="0"/>
              <a:t>pregled</a:t>
            </a:r>
            <a:r>
              <a:rPr lang="sr-Latn-RS" sz="1800" dirty="0" smtClean="0"/>
              <a:t>a</a:t>
            </a:r>
            <a:r>
              <a:rPr lang="sr-Latn-RS" sz="1800" dirty="0"/>
              <a:t>, kako bi doktor imao uvid o </a:t>
            </a:r>
            <a:r>
              <a:rPr lang="en-US" sz="1800" dirty="0" err="1" smtClean="0"/>
              <a:t>istoriji</a:t>
            </a:r>
            <a:r>
              <a:rPr lang="en-US" sz="1800" dirty="0" smtClean="0"/>
              <a:t> </a:t>
            </a:r>
            <a:r>
              <a:rPr lang="en-US" sz="1800" dirty="0" err="1" smtClean="0"/>
              <a:t>pregleda</a:t>
            </a:r>
            <a:r>
              <a:rPr lang="sr-Latn-RS" sz="1800" dirty="0" smtClean="0"/>
              <a:t>.</a:t>
            </a:r>
            <a:endParaRPr lang="sr-Latn-RS" sz="1800" dirty="0"/>
          </a:p>
          <a:p>
            <a:r>
              <a:rPr lang="en-US" sz="1800" dirty="0" err="1" smtClean="0"/>
              <a:t>Pregled</a:t>
            </a:r>
            <a:r>
              <a:rPr lang="en-US" sz="1800" dirty="0" smtClean="0"/>
              <a:t> </a:t>
            </a:r>
            <a:r>
              <a:rPr lang="sr-Latn-RS" sz="1800" dirty="0" smtClean="0"/>
              <a:t>č</a:t>
            </a:r>
            <a:r>
              <a:rPr lang="en-US" sz="1800" dirty="0" err="1" smtClean="0"/>
              <a:t>uva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informacije</a:t>
            </a:r>
            <a:r>
              <a:rPr lang="en-US" sz="1800" dirty="0" smtClean="0"/>
              <a:t> o </a:t>
            </a:r>
            <a:r>
              <a:rPr lang="en-US" sz="1800" dirty="0" err="1" smtClean="0"/>
              <a:t>obavljenim</a:t>
            </a:r>
            <a:r>
              <a:rPr lang="en-US" sz="1800" dirty="0" smtClean="0"/>
              <a:t> </a:t>
            </a:r>
            <a:r>
              <a:rPr lang="en-US" sz="1800" dirty="0" err="1" smtClean="0"/>
              <a:t>intervencijama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lekovima</a:t>
            </a:r>
            <a:r>
              <a:rPr lang="en-US" sz="1800" dirty="0" smtClean="0"/>
              <a:t> </a:t>
            </a:r>
            <a:r>
              <a:rPr lang="en-US" sz="1800" dirty="0" err="1" smtClean="0"/>
              <a:t>ukoliko</a:t>
            </a:r>
            <a:r>
              <a:rPr lang="en-US" sz="1800" dirty="0" smtClean="0"/>
              <a:t> </a:t>
            </a:r>
            <a:r>
              <a:rPr lang="en-US" sz="1800" dirty="0" err="1" smtClean="0"/>
              <a:t>su</a:t>
            </a:r>
            <a:r>
              <a:rPr lang="en-US" sz="1800" dirty="0" smtClean="0"/>
              <a:t> </a:t>
            </a:r>
            <a:r>
              <a:rPr lang="en-US" sz="1800" dirty="0" err="1" smtClean="0"/>
              <a:t>izdati</a:t>
            </a:r>
            <a:r>
              <a:rPr lang="en-US" sz="1800" dirty="0" smtClean="0"/>
              <a:t> u </a:t>
            </a:r>
            <a:r>
              <a:rPr lang="en-US" sz="1800" dirty="0" err="1" smtClean="0"/>
              <a:t>toku</a:t>
            </a:r>
            <a:r>
              <a:rPr lang="en-US" sz="1800" dirty="0" smtClean="0"/>
              <a:t> tog </a:t>
            </a:r>
            <a:r>
              <a:rPr lang="en-US" sz="1800" dirty="0" err="1" smtClean="0"/>
              <a:t>pregleda</a:t>
            </a:r>
            <a:r>
              <a:rPr lang="en-US" sz="1800" dirty="0" smtClean="0"/>
              <a:t>.</a:t>
            </a:r>
            <a:endParaRPr lang="sr-Latn-R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4871C-AA62-E176-8B68-8B114E934F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215" y="2455708"/>
            <a:ext cx="4533900" cy="2415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7636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grpSp>
        <p:nvGrpSpPr>
          <p:cNvPr id="22" name="Group 15">
            <a:extLst>
              <a:ext uri="{FF2B5EF4-FFF2-40B4-BE49-F238E27FC236}">
                <a16:creationId xmlns:a16="http://schemas.microsoft.com/office/drawing/2014/main" id="{F7A0AA6E-FBE4-4237-8777-A5766F0A5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57587" y="5080"/>
            <a:ext cx="4531366" cy="6014720"/>
            <a:chOff x="7657587" y="5080"/>
            <a:chExt cx="4531366" cy="601472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8ACF422-864A-48F3-BCDF-2EBADF4125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 flipV="1">
              <a:off x="7657587" y="5080"/>
              <a:ext cx="4531366" cy="486401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C7B8F36-FD07-41AE-BB00-D1D458C062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 flipV="1">
              <a:off x="8627628" y="5080"/>
              <a:ext cx="3561325" cy="601472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20523-0856-4E3A-BED9-828B6FE3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10606072" cy="1900861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Lekovi</a:t>
            </a:r>
            <a:endParaRPr lang="sr-Latn-R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E60B6-D5EB-F841-EF0D-EA644362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402" y="2748387"/>
            <a:ext cx="4647901" cy="3271413"/>
          </a:xfrm>
        </p:spPr>
        <p:txBody>
          <a:bodyPr>
            <a:normAutofit/>
          </a:bodyPr>
          <a:lstStyle/>
          <a:p>
            <a:r>
              <a:rPr lang="sr-Latn-RS" sz="1800" dirty="0">
                <a:solidFill>
                  <a:srgbClr val="FFFFFF"/>
                </a:solidFill>
              </a:rPr>
              <a:t>Kartica </a:t>
            </a:r>
            <a:r>
              <a:rPr lang="en-US" sz="1800" dirty="0" err="1" smtClean="0">
                <a:solidFill>
                  <a:srgbClr val="FFFFFF"/>
                </a:solidFill>
              </a:rPr>
              <a:t>lekov</a:t>
            </a:r>
            <a:r>
              <a:rPr lang="sr-Latn-RS" sz="1800" dirty="0" smtClean="0">
                <a:solidFill>
                  <a:srgbClr val="FFFFFF"/>
                </a:solidFill>
              </a:rPr>
              <a:t>i </a:t>
            </a:r>
            <a:r>
              <a:rPr lang="sr-Latn-RS" sz="1800" dirty="0">
                <a:solidFill>
                  <a:srgbClr val="FFFFFF"/>
                </a:solidFill>
              </a:rPr>
              <a:t>služi za čuvanje </a:t>
            </a:r>
            <a:r>
              <a:rPr lang="en-US" sz="1800" dirty="0" err="1" smtClean="0">
                <a:solidFill>
                  <a:srgbClr val="FFFFFF"/>
                </a:solidFill>
              </a:rPr>
              <a:t>baze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lekova</a:t>
            </a:r>
            <a:r>
              <a:rPr lang="sr-Latn-RS" sz="1800" dirty="0" smtClean="0">
                <a:solidFill>
                  <a:srgbClr val="FFFFFF"/>
                </a:solidFill>
              </a:rPr>
              <a:t>, </a:t>
            </a:r>
            <a:r>
              <a:rPr lang="en-US" sz="1800" dirty="0" err="1" smtClean="0">
                <a:solidFill>
                  <a:srgbClr val="FFFFFF"/>
                </a:solidFill>
              </a:rPr>
              <a:t>njihovog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proizvo</a:t>
            </a:r>
            <a:r>
              <a:rPr lang="sr-Latn-RS" sz="1800" dirty="0" smtClean="0">
                <a:solidFill>
                  <a:srgbClr val="FFFFFF"/>
                </a:solidFill>
              </a:rPr>
              <a:t>đ</a:t>
            </a:r>
            <a:r>
              <a:rPr lang="en-US" sz="1800" dirty="0" smtClean="0">
                <a:solidFill>
                  <a:srgbClr val="FFFFFF"/>
                </a:solidFill>
              </a:rPr>
              <a:t>a</a:t>
            </a:r>
            <a:r>
              <a:rPr lang="sr-Latn-RS" sz="1800" dirty="0" smtClean="0">
                <a:solidFill>
                  <a:srgbClr val="FFFFFF"/>
                </a:solidFill>
              </a:rPr>
              <a:t>č</a:t>
            </a:r>
            <a:r>
              <a:rPr lang="en-US" sz="1800" dirty="0" smtClean="0">
                <a:solidFill>
                  <a:srgbClr val="FFFFFF"/>
                </a:solidFill>
              </a:rPr>
              <a:t>a, ja</a:t>
            </a:r>
            <a:r>
              <a:rPr lang="sr-Latn-RS" sz="1800" dirty="0" smtClean="0">
                <a:solidFill>
                  <a:srgbClr val="FFFFFF"/>
                </a:solidFill>
              </a:rPr>
              <a:t>č</a:t>
            </a:r>
            <a:r>
              <a:rPr lang="en-US" sz="1800" dirty="0" err="1" smtClean="0">
                <a:solidFill>
                  <a:srgbClr val="FFFFFF"/>
                </a:solidFill>
              </a:rPr>
              <a:t>ine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sr-Latn-RS" sz="1800" dirty="0" smtClean="0">
                <a:solidFill>
                  <a:srgbClr val="FFFFFF"/>
                </a:solidFill>
              </a:rPr>
              <a:t>i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doziranj</a:t>
            </a:r>
            <a:r>
              <a:rPr lang="sr-Latn-RS" sz="1800" dirty="0" smtClean="0">
                <a:solidFill>
                  <a:srgbClr val="FFFFFF"/>
                </a:solidFill>
              </a:rPr>
              <a:t>a.</a:t>
            </a:r>
            <a:endParaRPr lang="sr-Latn-RS" sz="18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918DE-AC0F-73DE-2F7E-1CCB604D2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547" y="1328330"/>
            <a:ext cx="6443160" cy="34366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514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213B32"/>
      </a:dk2>
      <a:lt2>
        <a:srgbClr val="E8E5E2"/>
      </a:lt2>
      <a:accent1>
        <a:srgbClr val="81A6C7"/>
      </a:accent1>
      <a:accent2>
        <a:srgbClr val="6CAEB2"/>
      </a:accent2>
      <a:accent3>
        <a:srgbClr val="78AD9A"/>
      </a:accent3>
      <a:accent4>
        <a:srgbClr val="6BB07B"/>
      </a:accent4>
      <a:accent5>
        <a:srgbClr val="83AD79"/>
      </a:accent5>
      <a:accent6>
        <a:srgbClr val="91AA68"/>
      </a:accent6>
      <a:hlink>
        <a:srgbClr val="9F7C5D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425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AvenirNext LT Pro Medium</vt:lpstr>
      <vt:lpstr>Sabon Next LT</vt:lpstr>
      <vt:lpstr>Times New Roman</vt:lpstr>
      <vt:lpstr>DappledVTI</vt:lpstr>
      <vt:lpstr>  Razvoj softvera otvorenog koda</vt:lpstr>
      <vt:lpstr>Šta je DentalKeep?</vt:lpstr>
      <vt:lpstr>Login</vt:lpstr>
      <vt:lpstr>Meni</vt:lpstr>
      <vt:lpstr>Pacijenti</vt:lpstr>
      <vt:lpstr>Kartoni</vt:lpstr>
      <vt:lpstr>Termini</vt:lpstr>
      <vt:lpstr>Pregledi</vt:lpstr>
      <vt:lpstr>Lekovi</vt:lpstr>
      <vt:lpstr>Zubari</vt:lpstr>
      <vt:lpstr>Zaključak</vt:lpstr>
      <vt:lpstr>Predmetni projekat</vt:lpstr>
      <vt:lpstr>Resursi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Projektovanje Softvera</dc:title>
  <dc:creator>Mesaroš Alen</dc:creator>
  <cp:lastModifiedBy>Korisnik</cp:lastModifiedBy>
  <cp:revision>23</cp:revision>
  <dcterms:created xsi:type="dcterms:W3CDTF">2023-05-21T20:36:50Z</dcterms:created>
  <dcterms:modified xsi:type="dcterms:W3CDTF">2025-09-03T10:20:31Z</dcterms:modified>
</cp:coreProperties>
</file>