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06351-8BC0-49B7-9894-E8ED7BC16374}" v="2793" dt="2020-06-30T10:05:33.309"/>
    <p1510:client id="{137AA73F-E433-4E6F-BE3F-F160016DB555}" v="110" dt="2020-07-01T14:55:49.185"/>
    <p1510:client id="{6384AE5A-A28C-4287-8CB0-0524AF0B5537}" v="2007" dt="2020-07-01T14:45:49.221"/>
    <p1510:client id="{A54572A1-EFC3-4B9D-A2CA-B52C2BBD2DCF}" v="223" dt="2020-07-01T15:42:38.191"/>
    <p1510:client id="{BCAD7C1B-31F5-4F85-81A1-D0667D13DDBB}" v="8859" dt="2020-06-30T18:39:02.402"/>
    <p1510:client id="{DAB3E464-8900-4455-9782-C93A0C237520}" v="106" dt="2020-07-01T15:17:54.470"/>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7/1/2020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7/1/2020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pPr>
            <a:r>
              <a:rPr lang="en-US">
                <a:solidFill>
                  <a:prstClr val="white">
                    <a:lumMod val="50000"/>
                  </a:prstClr>
                </a:solidFill>
                <a:cs typeface="Calibri" panose="020F0502020204030204" pitchFamily="34" charset="0"/>
              </a:rPr>
              <a:t>To change this poster, replace our </a:t>
            </a:r>
            <a:r>
              <a:rPr lang="en-US" baseline="0">
                <a:solidFill>
                  <a:prstClr val="white">
                    <a:lumMod val="50000"/>
                  </a:prstClr>
                </a:solidFill>
                <a:cs typeface="Calibri" panose="020F0502020204030204" pitchFamily="34" charset="0"/>
              </a:rPr>
              <a:t>sample content with your own</a:t>
            </a:r>
            <a:r>
              <a:rPr lang="en-US">
                <a:solidFill>
                  <a:prstClr val="white">
                    <a:lumMod val="50000"/>
                  </a:prstClr>
                </a:solidFill>
                <a:cs typeface="Calibri" panose="020F0502020204030204" pitchFamily="34" charset="0"/>
              </a:rPr>
              <a:t>. Or, if you'd rather start</a:t>
            </a:r>
            <a:r>
              <a:rPr lang="en-US" baseline="0">
                <a:solidFill>
                  <a:prstClr val="white">
                    <a:lumMod val="50000"/>
                  </a:prstClr>
                </a:solidFill>
                <a:cs typeface="Calibri" panose="020F0502020204030204" pitchFamily="34" charset="0"/>
              </a:rPr>
              <a:t> from a clean slate, use the New Slide button on the Home tab to insert a new page, then enter your text and content in the empty placeholders.</a:t>
            </a:r>
            <a:r>
              <a:rPr lang="en-US">
                <a:solidFill>
                  <a:prstClr val="white">
                    <a:lumMod val="50000"/>
                  </a:prstClr>
                </a:solidFill>
                <a:cs typeface="Calibri" panose="020F0502020204030204" pitchFamily="34" charset="0"/>
              </a:rPr>
              <a:t> If you need more placeholders for titles, subtitles or body text, copy any of the existing placeholders, then drag the new one into place. </a:t>
            </a:r>
            <a:endParaRPr lang="en-US" sz="1200">
              <a:solidFill>
                <a:prstClr val="white">
                  <a:lumMod val="50000"/>
                </a:prstClr>
              </a:solidFill>
              <a:cs typeface="Calibri" panose="020F0502020204030204" pitchFamily="34" charset="0"/>
            </a:endParaRP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195355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7/1/2020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7/1/2020</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18" Type="http://schemas.openxmlformats.org/officeDocument/2006/relationships/image" Target="../media/image16.jpe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descr="A close up of a logo&#10;&#10;Description automatically generated" title="Sample Picture"/>
          <p:cNvPicPr>
            <a:picLocks noChangeAspect="1"/>
          </p:cNvPicPr>
          <p:nvPr/>
        </p:nvPicPr>
        <p:blipFill rotWithShape="1">
          <a:blip r:embed="rId3"/>
          <a:srcRect l="20330" t="6061" r="25000" b="-1982"/>
          <a:stretch/>
        </p:blipFill>
        <p:spPr>
          <a:xfrm>
            <a:off x="1143001" y="230940"/>
            <a:ext cx="4525239" cy="4501207"/>
          </a:xfrm>
          <a:prstGeom prst="rect">
            <a:avLst/>
          </a:prstGeom>
        </p:spPr>
      </p:pic>
      <p:sp>
        <p:nvSpPr>
          <p:cNvPr id="4" name="Title 3"/>
          <p:cNvSpPr>
            <a:spLocks noGrp="1"/>
          </p:cNvSpPr>
          <p:nvPr>
            <p:ph type="title"/>
          </p:nvPr>
        </p:nvSpPr>
        <p:spPr/>
        <p:txBody>
          <a:bodyPr vert="horz" lIns="91440" tIns="45720" rIns="91440" bIns="45720" rtlCol="0" anchor="ctr">
            <a:normAutofit/>
          </a:bodyPr>
          <a:lstStyle/>
          <a:p>
            <a:pPr algn="ctr"/>
            <a:r>
              <a:rPr lang="sr-Latn-RS">
                <a:ea typeface="Cambria" panose="02040503050406030204"/>
              </a:rPr>
              <a:t>Generator koda na osnovu skice sa slike</a:t>
            </a:r>
          </a:p>
        </p:txBody>
      </p:sp>
      <p:sp>
        <p:nvSpPr>
          <p:cNvPr id="23" name="Text Placeholder 22"/>
          <p:cNvSpPr>
            <a:spLocks noGrp="1"/>
          </p:cNvSpPr>
          <p:nvPr>
            <p:ph type="body" sz="quarter" idx="36"/>
          </p:nvPr>
        </p:nvSpPr>
        <p:spPr>
          <a:xfrm>
            <a:off x="6400800" y="2982212"/>
            <a:ext cx="31089600" cy="1437388"/>
          </a:xfrm>
        </p:spPr>
        <p:txBody>
          <a:bodyPr vert="horz" lIns="91440" tIns="45720" rIns="91440" bIns="45720" rtlCol="0" anchor="ctr">
            <a:noAutofit/>
          </a:bodyPr>
          <a:lstStyle/>
          <a:p>
            <a:pPr algn="ctr"/>
            <a:r>
              <a:rPr lang="sr-Latn-RS" sz="3200">
                <a:cs typeface="Calibri"/>
              </a:rPr>
              <a:t>Dušan </a:t>
            </a:r>
            <a:r>
              <a:rPr lang="sr-Latn-RS" sz="3200" err="1">
                <a:cs typeface="Calibri"/>
              </a:rPr>
              <a:t>Bućan</a:t>
            </a:r>
            <a:r>
              <a:rPr lang="sr-Latn-RS" sz="3200">
                <a:cs typeface="Calibri"/>
              </a:rPr>
              <a:t>, Milica Travica</a:t>
            </a:r>
            <a:endParaRPr lang="en-US" sz="3200">
              <a:cs typeface="Calibri"/>
            </a:endParaRPr>
          </a:p>
          <a:p>
            <a:pPr algn="ctr"/>
            <a:r>
              <a:rPr lang="sr-Latn-RS" sz="3200">
                <a:cs typeface="Calibri"/>
              </a:rPr>
              <a:t>Fakultet tehničkih nauka, Novi Sad</a:t>
            </a:r>
          </a:p>
          <a:p>
            <a:endParaRPr lang="en-US">
              <a:cs typeface="Calibri"/>
            </a:endParaRPr>
          </a:p>
        </p:txBody>
      </p:sp>
      <p:pic>
        <p:nvPicPr>
          <p:cNvPr id="36" name="Picture 35" descr="A picture containing drawing, clock&#10;&#10;Description automatically generated" title="Sample Picture"/>
          <p:cNvPicPr>
            <a:picLocks noChangeAspect="1"/>
          </p:cNvPicPr>
          <p:nvPr/>
        </p:nvPicPr>
        <p:blipFill rotWithShape="1">
          <a:blip r:embed="rId4"/>
          <a:srcRect l="21367" r="23077"/>
          <a:stretch/>
        </p:blipFill>
        <p:spPr>
          <a:xfrm>
            <a:off x="37955971" y="220601"/>
            <a:ext cx="4728309" cy="4223712"/>
          </a:xfrm>
          <a:prstGeom prst="rect">
            <a:avLst/>
          </a:prstGeom>
        </p:spPr>
      </p:pic>
      <p:sp>
        <p:nvSpPr>
          <p:cNvPr id="5" name="Text Placeholder 4"/>
          <p:cNvSpPr>
            <a:spLocks noGrp="1"/>
          </p:cNvSpPr>
          <p:nvPr>
            <p:ph type="body" sz="quarter" idx="13"/>
          </p:nvPr>
        </p:nvSpPr>
        <p:spPr>
          <a:xfrm>
            <a:off x="1143000" y="5332396"/>
            <a:ext cx="12801600" cy="1219200"/>
          </a:xfrm>
        </p:spPr>
        <p:txBody>
          <a:bodyPr/>
          <a:lstStyle/>
          <a:p>
            <a:r>
              <a:rPr lang="sr-Latn-RS">
                <a:ea typeface="Cambria"/>
              </a:rPr>
              <a:t>DEFINICIJA PROBLEMA</a:t>
            </a:r>
          </a:p>
        </p:txBody>
      </p:sp>
      <p:sp>
        <p:nvSpPr>
          <p:cNvPr id="11" name="Content Placeholder 10"/>
          <p:cNvSpPr>
            <a:spLocks noGrp="1"/>
          </p:cNvSpPr>
          <p:nvPr>
            <p:ph sz="quarter" idx="24"/>
          </p:nvPr>
        </p:nvSpPr>
        <p:spPr>
          <a:xfrm>
            <a:off x="1114123" y="6551596"/>
            <a:ext cx="12830475" cy="4634565"/>
          </a:xfrm>
        </p:spPr>
        <p:txBody>
          <a:bodyPr vert="horz" lIns="365760" tIns="182880" rIns="91440" bIns="45720" rtlCol="0" anchor="t">
            <a:normAutofit lnSpcReduction="10000"/>
          </a:bodyPr>
          <a:lstStyle/>
          <a:p>
            <a:pPr marL="0" indent="0" algn="just">
              <a:buNone/>
            </a:pPr>
            <a:r>
              <a:rPr lang="sr-Latn-RS">
                <a:latin typeface="Calibri"/>
                <a:cs typeface="Calibri"/>
              </a:rPr>
              <a:t>Detekcija klas dijagrama, odnosno detekcija klasa, veza između klasa, metoda, atributa unutar klase, na osnovu kojih se kreiraju odgovarajuće java klase. Tekst koji se nalazi na slikama je ispisan štampanim slovima engleske latinice. Osim slova detektuju se i karakteri koji nam pomažu pri određivanju da li je atribut ili metoda klase privatna ili javna, kao i da li je u pitanju metoda ili atribut.</a:t>
            </a:r>
          </a:p>
          <a:p>
            <a:pPr marL="0" indent="0" algn="just">
              <a:buNone/>
            </a:pPr>
            <a:r>
              <a:rPr lang="sr-Latn-RS">
                <a:latin typeface="Calibri"/>
                <a:cs typeface="Calibri"/>
              </a:rPr>
              <a:t>Većina programa za kreiranje klas dijagrama podržava ovu funkcionalnost, odnosno generisanje koda na osnovu klas dijagrama, na primer PowerDesigner. Da ne bi programeri radili dupli posao, odnosno nakon skiciranja slike klas dijagrama kreirali isti u nekom od programa namenjenih za to, mogu da koriste generator koda na osnovu slike.</a:t>
            </a:r>
          </a:p>
        </p:txBody>
      </p:sp>
      <p:sp>
        <p:nvSpPr>
          <p:cNvPr id="7" name="Text Placeholder 6"/>
          <p:cNvSpPr>
            <a:spLocks noGrp="1"/>
          </p:cNvSpPr>
          <p:nvPr>
            <p:ph type="body" sz="quarter" idx="17"/>
          </p:nvPr>
        </p:nvSpPr>
        <p:spPr>
          <a:xfrm>
            <a:off x="1171876" y="10816871"/>
            <a:ext cx="12801600" cy="1219200"/>
          </a:xfrm>
        </p:spPr>
        <p:txBody>
          <a:bodyPr/>
          <a:lstStyle/>
          <a:p>
            <a:r>
              <a:rPr lang="en-US"/>
              <a:t>SKUP PODATAKA</a:t>
            </a:r>
          </a:p>
        </p:txBody>
      </p:sp>
      <p:sp>
        <p:nvSpPr>
          <p:cNvPr id="12" name="Content Placeholder 11"/>
          <p:cNvSpPr>
            <a:spLocks noGrp="1"/>
          </p:cNvSpPr>
          <p:nvPr>
            <p:ph sz="quarter" idx="25"/>
          </p:nvPr>
        </p:nvSpPr>
        <p:spPr>
          <a:xfrm>
            <a:off x="1171876" y="12036071"/>
            <a:ext cx="12859351" cy="5247684"/>
          </a:xfrm>
        </p:spPr>
        <p:txBody>
          <a:bodyPr vert="horz" lIns="365760" tIns="182880" rIns="91440" bIns="45720" rtlCol="0" anchor="t">
            <a:normAutofit/>
          </a:bodyPr>
          <a:lstStyle/>
          <a:p>
            <a:pPr marL="0" indent="0" algn="just">
              <a:buNone/>
            </a:pPr>
            <a:r>
              <a:rPr lang="sr-Latn-RS">
                <a:cs typeface="Calibri"/>
              </a:rPr>
              <a:t>Postoje tri skupa podataka za obučavanje.</a:t>
            </a:r>
            <a:endParaRPr lang="en-US">
              <a:cs typeface="Calibri"/>
            </a:endParaRPr>
          </a:p>
          <a:p>
            <a:pPr marL="0" indent="0" algn="just">
              <a:buNone/>
            </a:pPr>
            <a:r>
              <a:rPr lang="sr-Latn-RS">
                <a:cs typeface="Calibri"/>
              </a:rPr>
              <a:t>Prvi skup podataka se sastoji od slika klasa, kao i tekst fajla u kome se za svaku sliku nalazi naziv onoga šta je prikazano na slici kao i koordinate samog objekta. Ovaj skup podataka sadrži oko 50 slika, ali smo ga proširili primenom selectiv searcha i data augmentation i dobili oko 200 primera.</a:t>
            </a:r>
          </a:p>
          <a:p>
            <a:pPr marL="0" indent="0" algn="just">
              <a:buNone/>
            </a:pPr>
            <a:r>
              <a:rPr lang="sr-Latn-RS">
                <a:cs typeface="Calibri"/>
              </a:rPr>
              <a:t>Drugi skup podataka se sastoji od slika veza, slike su podeljene po folderu u zavisnosti od tipa veze kojoj pripada, kao i od pravca veze, zbog velike varijanse unutar veza. Kao što je prikazano na slikama ispod (prve dve slike sa leva) raspoređene su u različite foldere, ikao su istog tipa. Svaki folder jednog tipa veze podeljen je na dva skupa trening i test u razmeri 90:10. Ovaj skup podataka sadrži 528 slika. Na slikama ispod je prikazano nekoliko primera veza.</a:t>
            </a:r>
            <a:endParaRPr lang="sr-Latn-RS"/>
          </a:p>
          <a:p>
            <a:pPr marL="0" indent="0" algn="just">
              <a:buNone/>
            </a:pPr>
            <a:endParaRPr lang="sr-Latn-RS">
              <a:cs typeface="Calibri"/>
            </a:endParaRPr>
          </a:p>
        </p:txBody>
      </p:sp>
      <p:sp>
        <p:nvSpPr>
          <p:cNvPr id="8" name="Text Placeholder 7"/>
          <p:cNvSpPr>
            <a:spLocks noGrp="1"/>
          </p:cNvSpPr>
          <p:nvPr>
            <p:ph type="body" sz="quarter" idx="19"/>
          </p:nvPr>
        </p:nvSpPr>
        <p:spPr>
          <a:xfrm>
            <a:off x="1171876" y="23681556"/>
            <a:ext cx="12801600" cy="1219200"/>
          </a:xfrm>
        </p:spPr>
        <p:txBody>
          <a:bodyPr/>
          <a:lstStyle/>
          <a:p>
            <a:r>
              <a:rPr lang="sr-Latn-RS">
                <a:ea typeface="Cambria"/>
              </a:rPr>
              <a:t>Isprobane Metodologije</a:t>
            </a:r>
          </a:p>
        </p:txBody>
      </p:sp>
      <p:sp>
        <p:nvSpPr>
          <p:cNvPr id="9" name="Text Placeholder 8"/>
          <p:cNvSpPr>
            <a:spLocks noGrp="1"/>
          </p:cNvSpPr>
          <p:nvPr>
            <p:ph type="body" sz="quarter" idx="21"/>
          </p:nvPr>
        </p:nvSpPr>
        <p:spPr>
          <a:xfrm>
            <a:off x="15544800" y="5332396"/>
            <a:ext cx="12801600" cy="1219200"/>
          </a:xfrm>
        </p:spPr>
        <p:txBody>
          <a:bodyPr/>
          <a:lstStyle/>
          <a:p>
            <a:r>
              <a:rPr lang="sr-Latn-RS">
                <a:ea typeface="Cambria"/>
              </a:rPr>
              <a:t>Izabrane metodologije</a:t>
            </a:r>
          </a:p>
        </p:txBody>
      </p:sp>
      <p:sp>
        <p:nvSpPr>
          <p:cNvPr id="14" name="Content Placeholder 13"/>
          <p:cNvSpPr>
            <a:spLocks noGrp="1"/>
          </p:cNvSpPr>
          <p:nvPr>
            <p:ph sz="quarter" idx="27"/>
          </p:nvPr>
        </p:nvSpPr>
        <p:spPr>
          <a:xfrm>
            <a:off x="15515924" y="6551596"/>
            <a:ext cx="12801600" cy="5005137"/>
          </a:xfrm>
        </p:spPr>
        <p:txBody>
          <a:bodyPr vert="horz" lIns="365760" tIns="182880" rIns="91440" bIns="45720" rtlCol="0" anchor="t">
            <a:normAutofit/>
          </a:bodyPr>
          <a:lstStyle/>
          <a:p>
            <a:pPr marL="0" indent="0" algn="just">
              <a:buNone/>
            </a:pPr>
            <a:r>
              <a:rPr lang="sr-Latn-RS" dirty="0">
                <a:cs typeface="Calibri"/>
              </a:rPr>
              <a:t>Metodologija za koju smo se odlučili za detekciju klasa je </a:t>
            </a:r>
            <a:r>
              <a:rPr lang="sr-Latn-RS" dirty="0" err="1">
                <a:cs typeface="Calibri"/>
              </a:rPr>
              <a:t>sobel</a:t>
            </a:r>
            <a:r>
              <a:rPr lang="sr-Latn-RS" dirty="0">
                <a:cs typeface="Calibri"/>
              </a:rPr>
              <a:t> i </a:t>
            </a:r>
            <a:r>
              <a:rPr lang="sr-Latn-RS" dirty="0" err="1">
                <a:cs typeface="Calibri"/>
              </a:rPr>
              <a:t>selectiv</a:t>
            </a:r>
            <a:r>
              <a:rPr lang="sr-Latn-RS" dirty="0">
                <a:cs typeface="Calibri"/>
              </a:rPr>
              <a:t> </a:t>
            </a:r>
            <a:r>
              <a:rPr lang="sr-Latn-RS" dirty="0" err="1">
                <a:cs typeface="Calibri"/>
              </a:rPr>
              <a:t>search</a:t>
            </a:r>
            <a:r>
              <a:rPr lang="sr-Latn-RS" dirty="0">
                <a:cs typeface="Calibri"/>
              </a:rPr>
              <a:t>. Uz pomoć </a:t>
            </a:r>
            <a:r>
              <a:rPr lang="sr-Latn-RS" dirty="0" err="1">
                <a:cs typeface="Calibri"/>
              </a:rPr>
              <a:t>sobela</a:t>
            </a:r>
            <a:r>
              <a:rPr lang="sr-Latn-RS" dirty="0">
                <a:cs typeface="Calibri"/>
              </a:rPr>
              <a:t> detektujemo linije klasa i ukoliko su linije u neposrednoj okolini spajaju se njihovi regioni i to se smatra jednom klasom. Nakon što se odrede potencijalne klase radi se provera da li je to klasa ili neki drugi deo sa slike, ukoliko zadovolji određeni kriterijum potencijalna klasa se smatra pravom klasom. Potencijalna klasa se uz pomoć </a:t>
            </a:r>
            <a:r>
              <a:rPr lang="sr-Latn-RS" dirty="0" err="1">
                <a:cs typeface="Calibri"/>
              </a:rPr>
              <a:t>konvolutivne</a:t>
            </a:r>
            <a:r>
              <a:rPr lang="sr-Latn-RS" dirty="0">
                <a:cs typeface="Calibri"/>
              </a:rPr>
              <a:t> mreže pretvara u </a:t>
            </a:r>
            <a:r>
              <a:rPr lang="sr-Latn-RS" dirty="0" err="1">
                <a:cs typeface="Calibri"/>
              </a:rPr>
              <a:t>feature</a:t>
            </a:r>
            <a:r>
              <a:rPr lang="sr-Latn-RS" dirty="0">
                <a:cs typeface="Calibri"/>
              </a:rPr>
              <a:t> vektor koji se prosleđuje SVM-u na klasifikaciju, gde se donosi odluka da li je klasa ili pozadinski objekat. </a:t>
            </a:r>
            <a:r>
              <a:rPr lang="sr-Latn-RS" dirty="0">
                <a:ea typeface="+mn-lt"/>
                <a:cs typeface="+mn-lt"/>
              </a:rPr>
              <a:t>SVM je obučavan uz pomoć </a:t>
            </a:r>
            <a:r>
              <a:rPr lang="sr-Latn-RS" dirty="0" err="1">
                <a:ea typeface="+mn-lt"/>
                <a:cs typeface="+mn-lt"/>
              </a:rPr>
              <a:t>selectiv</a:t>
            </a:r>
            <a:r>
              <a:rPr lang="sr-Latn-RS" dirty="0">
                <a:ea typeface="+mn-lt"/>
                <a:cs typeface="+mn-lt"/>
              </a:rPr>
              <a:t> </a:t>
            </a:r>
            <a:r>
              <a:rPr lang="sr-Latn-RS" dirty="0" err="1">
                <a:ea typeface="+mn-lt"/>
                <a:cs typeface="+mn-lt"/>
              </a:rPr>
              <a:t>searcha</a:t>
            </a:r>
            <a:r>
              <a:rPr lang="sr-Latn-RS" dirty="0">
                <a:ea typeface="+mn-lt"/>
                <a:cs typeface="+mn-lt"/>
              </a:rPr>
              <a:t>, odnosno sa slike su detektovan klase i drugi objekti koji su </a:t>
            </a:r>
            <a:r>
              <a:rPr lang="sr-Latn-RS" dirty="0" err="1">
                <a:ea typeface="+mn-lt"/>
                <a:cs typeface="+mn-lt"/>
              </a:rPr>
              <a:t>predprocesirani</a:t>
            </a:r>
            <a:r>
              <a:rPr lang="sr-Latn-RS" dirty="0">
                <a:ea typeface="+mn-lt"/>
                <a:cs typeface="+mn-lt"/>
              </a:rPr>
              <a:t> uz pomoć </a:t>
            </a:r>
            <a:r>
              <a:rPr lang="sr-Latn-RS" dirty="0" err="1">
                <a:ea typeface="+mn-lt"/>
                <a:cs typeface="+mn-lt"/>
              </a:rPr>
              <a:t>konvolutivne</a:t>
            </a:r>
            <a:r>
              <a:rPr lang="sr-Latn-RS" dirty="0">
                <a:ea typeface="+mn-lt"/>
                <a:cs typeface="+mn-lt"/>
              </a:rPr>
              <a:t> mreže odnosno pretvoreni su u </a:t>
            </a:r>
            <a:r>
              <a:rPr lang="sr-Latn-RS" dirty="0" err="1">
                <a:ea typeface="+mn-lt"/>
                <a:cs typeface="+mn-lt"/>
              </a:rPr>
              <a:t>feature</a:t>
            </a:r>
            <a:r>
              <a:rPr lang="sr-Latn-RS" dirty="0">
                <a:ea typeface="+mn-lt"/>
                <a:cs typeface="+mn-lt"/>
              </a:rPr>
              <a:t> vektor i prosleđeni na klasifikaciju.</a:t>
            </a:r>
            <a:r>
              <a:rPr lang="sr-Latn-RS" dirty="0">
                <a:cs typeface="Calibri"/>
              </a:rPr>
              <a:t> Na slikama ispod su prikazane početna slika, </a:t>
            </a:r>
            <a:r>
              <a:rPr lang="sr-Latn-RS" dirty="0" err="1">
                <a:cs typeface="Calibri"/>
              </a:rPr>
              <a:t>sobel</a:t>
            </a:r>
            <a:r>
              <a:rPr lang="sr-Latn-RS" dirty="0">
                <a:cs typeface="Calibri"/>
              </a:rPr>
              <a:t>, i klase koje je detektovao kao krajnji rezultat.</a:t>
            </a:r>
            <a:endParaRPr lang="en-US" dirty="0">
              <a:cs typeface="Calibri"/>
            </a:endParaRPr>
          </a:p>
        </p:txBody>
      </p:sp>
      <p:sp>
        <p:nvSpPr>
          <p:cNvPr id="15" name="Content Placeholder 14"/>
          <p:cNvSpPr>
            <a:spLocks noGrp="1"/>
          </p:cNvSpPr>
          <p:nvPr>
            <p:ph sz="quarter" idx="28"/>
          </p:nvPr>
        </p:nvSpPr>
        <p:spPr>
          <a:xfrm>
            <a:off x="1135782" y="24891934"/>
            <a:ext cx="12801600" cy="8018643"/>
          </a:xfrm>
        </p:spPr>
        <p:txBody>
          <a:bodyPr vert="horz" lIns="91440" tIns="182880" rIns="91440" bIns="45720" rtlCol="0" anchor="t">
            <a:normAutofit lnSpcReduction="10000"/>
          </a:bodyPr>
          <a:lstStyle/>
          <a:p>
            <a:pPr marL="0" indent="0" algn="just">
              <a:buNone/>
            </a:pPr>
            <a:r>
              <a:rPr lang="sr-Latn-RS" dirty="0">
                <a:cs typeface="Calibri"/>
              </a:rPr>
              <a:t>Kako bi rešili problem detekcije klasa i veza između njih pokušali smo da napravimo mrežu koja će da razaznaje vrstu veze kao i klasu. Da bi detektovali same objekte koji se nalaze na slici pokušali smo nekoliko načina. Prvi način je pomoću </a:t>
            </a:r>
            <a:r>
              <a:rPr lang="sr-Latn-RS" dirty="0" err="1">
                <a:cs typeface="Calibri"/>
              </a:rPr>
              <a:t>sliding</a:t>
            </a:r>
            <a:r>
              <a:rPr lang="sr-Latn-RS" dirty="0">
                <a:cs typeface="Calibri"/>
              </a:rPr>
              <a:t> </a:t>
            </a:r>
            <a:r>
              <a:rPr lang="sr-Latn-RS" dirty="0" err="1">
                <a:cs typeface="Calibri"/>
              </a:rPr>
              <a:t>window</a:t>
            </a:r>
            <a:r>
              <a:rPr lang="sr-Latn-RS" dirty="0">
                <a:cs typeface="Calibri"/>
              </a:rPr>
              <a:t> i piramide slika, ovaj način nije bio baš uspešan jer klasu ne bi dovoljno dobro isekao, njoj bi pridružio i deo veze ili prazan prostor, ili u gorem slučaju odsekao deo klase, jer se kreće za određeni korak, što bi kasnije otežavalo posao za detekciju veza, kao i određivanje metoda i atributa same klase.</a:t>
            </a:r>
            <a:endParaRPr lang="en-US" dirty="0">
              <a:cs typeface="Calibri"/>
            </a:endParaRPr>
          </a:p>
          <a:p>
            <a:pPr marL="0" indent="0" algn="just">
              <a:buNone/>
            </a:pPr>
            <a:r>
              <a:rPr lang="sr-Latn-RS" dirty="0">
                <a:cs typeface="Calibri"/>
              </a:rPr>
              <a:t>Drugi način na koji smo pokušali da odredimo klase i veze jeste korišćenje mreže uz </a:t>
            </a:r>
            <a:r>
              <a:rPr lang="sr-Latn-RS" dirty="0" err="1">
                <a:cs typeface="Calibri"/>
              </a:rPr>
              <a:t>selectiv</a:t>
            </a:r>
            <a:r>
              <a:rPr lang="sr-Latn-RS" dirty="0">
                <a:cs typeface="Calibri"/>
              </a:rPr>
              <a:t> </a:t>
            </a:r>
            <a:r>
              <a:rPr lang="sr-Latn-RS" dirty="0" err="1">
                <a:cs typeface="Calibri"/>
              </a:rPr>
              <a:t>search</a:t>
            </a:r>
            <a:r>
              <a:rPr lang="sr-Latn-RS" dirty="0">
                <a:cs typeface="Calibri"/>
              </a:rPr>
              <a:t>, ovaj metod se pokazao loš za detekciju veza, dok je za detekciju klasa bio dosta uspešniji. Problem sa vezama je bio taj što ne bi prepoznavao celu vezu, što dovodi samim tim i do lošeg klasifikovanja veze ili bi prepoznao celu  vezu i u 90% slučajeva loše bi je klasifikovao. </a:t>
            </a:r>
          </a:p>
          <a:p>
            <a:pPr marL="0" indent="0" algn="just">
              <a:buNone/>
            </a:pPr>
            <a:r>
              <a:rPr lang="sr-Latn-RS" dirty="0">
                <a:cs typeface="Calibri"/>
              </a:rPr>
              <a:t>Problem detekcije karaktera smo pokušali da rešimo sa OCR-om, detekcija samih karaktera je u većini slučajeve bila uspešna, jedini razlog zbog kog nismo primenili ovo rešenje je jer smo pronašli bolje. Samo prepoznavanje karaktera smo pokušali da realizujemo </a:t>
            </a:r>
            <a:r>
              <a:rPr lang="sr-Latn-RS" dirty="0" err="1">
                <a:cs typeface="Calibri"/>
              </a:rPr>
              <a:t>predprocesiranjem</a:t>
            </a:r>
            <a:r>
              <a:rPr lang="sr-Latn-RS" dirty="0">
                <a:cs typeface="Calibri"/>
              </a:rPr>
              <a:t> slike karaktera uz pomoć </a:t>
            </a:r>
            <a:r>
              <a:rPr lang="sr-Latn-RS" dirty="0" err="1">
                <a:cs typeface="Calibri"/>
              </a:rPr>
              <a:t>konvolutivne</a:t>
            </a:r>
            <a:r>
              <a:rPr lang="sr-Latn-RS" dirty="0">
                <a:cs typeface="Calibri"/>
              </a:rPr>
              <a:t> mreže i klasifikacijom koristeći SVM, dobili smo dosta dobra rešenja na tesnom skupu, ali kada smo ovu metodologiju primenili na karaktere koje smo prepoznali unutar klase nismo dobijali dobra rešenja.</a:t>
            </a:r>
          </a:p>
        </p:txBody>
      </p:sp>
      <p:sp>
        <p:nvSpPr>
          <p:cNvPr id="17" name="Content Placeholder 16"/>
          <p:cNvSpPr>
            <a:spLocks noGrp="1"/>
          </p:cNvSpPr>
          <p:nvPr>
            <p:ph sz="quarter" idx="30"/>
          </p:nvPr>
        </p:nvSpPr>
        <p:spPr>
          <a:xfrm>
            <a:off x="15544800" y="28327630"/>
            <a:ext cx="12801600" cy="4369870"/>
          </a:xfrm>
        </p:spPr>
        <p:txBody>
          <a:bodyPr vert="horz" lIns="365760" tIns="182880" rIns="91440" bIns="45720" rtlCol="0" anchor="t">
            <a:normAutofit lnSpcReduction="10000"/>
          </a:bodyPr>
          <a:lstStyle/>
          <a:p>
            <a:pPr marL="0" indent="0" algn="just">
              <a:buNone/>
            </a:pPr>
            <a:r>
              <a:rPr lang="sr-Latn-RS">
                <a:cs typeface="Calibri"/>
              </a:rPr>
              <a:t>Kako bi odredili da li postoji veza  između dve klase i koja je ako postoji, prosleđivali smo sliku između dve klase SVM klasifikatoru za veze. </a:t>
            </a:r>
            <a:r>
              <a:rPr lang="sr-Latn-RS">
                <a:ea typeface="+mn-lt"/>
                <a:cs typeface="+mn-lt"/>
              </a:rPr>
              <a:t>Obučavanje klasifikatora je rađeno na primerima koje smo mi kreirali, sve slike su prvo predporcesirane u konvolutivnoj mreži, a nakon toga prosleđene na obučavanje.</a:t>
            </a:r>
            <a:r>
              <a:rPr lang="sr-Latn-RS">
                <a:cs typeface="Calibri"/>
              </a:rPr>
              <a:t> Smatra se da veza postoji ukoliko je verovatnoća da je veza koju je vratio klasifikator veća od 0,5, u suprotnom smatra se da veza ne postoji. Zbog mogućih različitih pravaca veza, kako bismo smanjili raznolikost unutar istog tipa veze podelili smo ih na levo i desno, kako ne bismo dodavali i za gore i dole rotiramo sliku veze pre prosleđivanja klasifikatoru kada se klase nalaze jedna ispod druge i time vertikalnu vezu posmatramo kao horizontalnu.</a:t>
            </a:r>
            <a:endParaRPr lang="en-US"/>
          </a:p>
        </p:txBody>
      </p:sp>
      <p:sp>
        <p:nvSpPr>
          <p:cNvPr id="18" name="Text Placeholder 17"/>
          <p:cNvSpPr>
            <a:spLocks noGrp="1"/>
          </p:cNvSpPr>
          <p:nvPr>
            <p:ph type="body" sz="quarter" idx="31"/>
          </p:nvPr>
        </p:nvSpPr>
        <p:spPr>
          <a:xfrm>
            <a:off x="29900880" y="5332396"/>
            <a:ext cx="12801600" cy="1219200"/>
          </a:xfrm>
        </p:spPr>
        <p:txBody>
          <a:bodyPr/>
          <a:lstStyle/>
          <a:p>
            <a:r>
              <a:rPr lang="sr-Latn-RS">
                <a:ea typeface="Cambria"/>
              </a:rPr>
              <a:t>Rezultati</a:t>
            </a:r>
            <a:endParaRPr lang="en-US">
              <a:ea typeface="Cambria"/>
            </a:endParaRPr>
          </a:p>
        </p:txBody>
      </p:sp>
      <p:sp>
        <p:nvSpPr>
          <p:cNvPr id="21" name="Text Placeholder 20"/>
          <p:cNvSpPr>
            <a:spLocks noGrp="1"/>
          </p:cNvSpPr>
          <p:nvPr>
            <p:ph type="body" sz="quarter" idx="34"/>
          </p:nvPr>
        </p:nvSpPr>
        <p:spPr>
          <a:xfrm>
            <a:off x="29900880" y="25225409"/>
            <a:ext cx="12801600" cy="1219200"/>
          </a:xfrm>
        </p:spPr>
        <p:txBody>
          <a:bodyPr/>
          <a:lstStyle/>
          <a:p>
            <a:r>
              <a:rPr lang="en-US">
                <a:ea typeface="Cambria"/>
              </a:rPr>
              <a:t>ZAKLJUČAK</a:t>
            </a:r>
            <a:endParaRPr lang="en-US"/>
          </a:p>
        </p:txBody>
      </p:sp>
      <p:sp>
        <p:nvSpPr>
          <p:cNvPr id="22" name="Content Placeholder 21"/>
          <p:cNvSpPr>
            <a:spLocks noGrp="1"/>
          </p:cNvSpPr>
          <p:nvPr>
            <p:ph sz="quarter" idx="35"/>
          </p:nvPr>
        </p:nvSpPr>
        <p:spPr>
          <a:xfrm>
            <a:off x="29900880" y="26450704"/>
            <a:ext cx="12830475" cy="6246795"/>
          </a:xfrm>
        </p:spPr>
        <p:txBody>
          <a:bodyPr vert="horz" lIns="365760" tIns="182880" rIns="91440" bIns="45720" rtlCol="0" anchor="t">
            <a:normAutofit/>
          </a:bodyPr>
          <a:lstStyle/>
          <a:p>
            <a:pPr marL="0" indent="0" algn="just">
              <a:buNone/>
            </a:pPr>
            <a:r>
              <a:rPr lang="sr-Latn-RS" dirty="0">
                <a:cs typeface="Calibri"/>
              </a:rPr>
              <a:t>Jedna od načina da se poboljša ovo rešenje je povećavanjem skupa podataka. Povećanjem skupa podataka za veze postigli bi se mnogo bolji rezultati. </a:t>
            </a:r>
            <a:endParaRPr lang="en-US" dirty="0"/>
          </a:p>
          <a:p>
            <a:pPr marL="0" indent="0" algn="just">
              <a:buNone/>
            </a:pPr>
            <a:r>
              <a:rPr lang="sr-Latn-RS" dirty="0">
                <a:cs typeface="Calibri"/>
              </a:rPr>
              <a:t>Ukoliko bi se odlučili da treniramo svoju mrežu, odnosno klasifikator za slova bilo bi mnogo bolje da se koriste primeri koje bi mi napisali, nego primeri koje smo pronašli na internetu. Razlog zbog kojeg bi trebao da se zameni </a:t>
            </a:r>
            <a:r>
              <a:rPr lang="sr-Latn-RS" dirty="0" err="1">
                <a:cs typeface="Calibri"/>
              </a:rPr>
              <a:t>tesseract</a:t>
            </a:r>
            <a:r>
              <a:rPr lang="sr-Latn-RS" dirty="0">
                <a:cs typeface="Calibri"/>
              </a:rPr>
              <a:t> je taj što on ne detektuje najbolje slova koja su ručno pisana, makar ona bila i štampana. Samu detekciju karaktera bismo mogli da poboljšamo i </a:t>
            </a:r>
            <a:r>
              <a:rPr lang="sr-Latn-RS" dirty="0" err="1">
                <a:cs typeface="Calibri"/>
              </a:rPr>
              <a:t>postprocesingom</a:t>
            </a:r>
            <a:r>
              <a:rPr lang="sr-Latn-RS" dirty="0">
                <a:cs typeface="Calibri"/>
              </a:rPr>
              <a:t>, na primer korišćenjem </a:t>
            </a:r>
            <a:r>
              <a:rPr lang="sr-Latn-RS" dirty="0" err="1">
                <a:cs typeface="Calibri"/>
              </a:rPr>
              <a:t>Levenštajnovog</a:t>
            </a:r>
            <a:r>
              <a:rPr lang="sr-Latn-RS" dirty="0">
                <a:cs typeface="Calibri"/>
              </a:rPr>
              <a:t> rastojanja.</a:t>
            </a:r>
            <a:endParaRPr lang="sr-Latn-RS" dirty="0"/>
          </a:p>
          <a:p>
            <a:pPr marL="0" indent="0" algn="just">
              <a:buNone/>
            </a:pPr>
            <a:r>
              <a:rPr lang="sr-Latn-RS" dirty="0">
                <a:cs typeface="Calibri"/>
              </a:rPr>
              <a:t>Samu klasifikaciju karaktera ili veza mogli bismo da poboljšamo korišćenjem nekog od modela ansambla, jer bi kombinovanje više modela davalo bolje rezultate.</a:t>
            </a:r>
          </a:p>
          <a:p>
            <a:pPr marL="0" indent="0" algn="just">
              <a:buNone/>
            </a:pPr>
            <a:r>
              <a:rPr lang="sr-Latn-RS" dirty="0">
                <a:cs typeface="Calibri"/>
              </a:rPr>
              <a:t>Takođe ukoliko bi imali više primera za obučavanje detekcije klasa uz pomoć </a:t>
            </a:r>
            <a:r>
              <a:rPr lang="sr-Latn-RS" dirty="0" err="1">
                <a:cs typeface="Calibri"/>
              </a:rPr>
              <a:t>selctiv</a:t>
            </a:r>
            <a:r>
              <a:rPr lang="sr-Latn-RS" dirty="0">
                <a:cs typeface="Calibri"/>
              </a:rPr>
              <a:t> </a:t>
            </a:r>
            <a:r>
              <a:rPr lang="sr-Latn-RS" dirty="0" err="1">
                <a:cs typeface="Calibri"/>
              </a:rPr>
              <a:t>searcha</a:t>
            </a:r>
            <a:r>
              <a:rPr lang="sr-Latn-RS" dirty="0">
                <a:cs typeface="Calibri"/>
              </a:rPr>
              <a:t>, davao bi bolje rezultate nego prepoznavanje regiona na osnovu linija klase.</a:t>
            </a:r>
          </a:p>
        </p:txBody>
      </p:sp>
      <p:pic>
        <p:nvPicPr>
          <p:cNvPr id="10" name="Picture 18" descr="A picture containing hanging, white, photo, light&#10;&#10;Description automatically generated">
            <a:extLst>
              <a:ext uri="{FF2B5EF4-FFF2-40B4-BE49-F238E27FC236}">
                <a16:creationId xmlns:a16="http://schemas.microsoft.com/office/drawing/2014/main" id="{B8050348-063F-4749-AA00-5857271015D0}"/>
              </a:ext>
            </a:extLst>
          </p:cNvPr>
          <p:cNvPicPr>
            <a:picLocks noChangeAspect="1"/>
          </p:cNvPicPr>
          <p:nvPr/>
        </p:nvPicPr>
        <p:blipFill>
          <a:blip r:embed="rId5"/>
          <a:stretch>
            <a:fillRect/>
          </a:stretch>
        </p:blipFill>
        <p:spPr>
          <a:xfrm>
            <a:off x="1140594" y="17282159"/>
            <a:ext cx="2887578" cy="2858704"/>
          </a:xfrm>
          <a:prstGeom prst="rect">
            <a:avLst/>
          </a:prstGeom>
        </p:spPr>
      </p:pic>
      <p:pic>
        <p:nvPicPr>
          <p:cNvPr id="19" name="Picture 19" descr="A picture containing white, small, dirty, sitting&#10;&#10;Description automatically generated">
            <a:extLst>
              <a:ext uri="{FF2B5EF4-FFF2-40B4-BE49-F238E27FC236}">
                <a16:creationId xmlns:a16="http://schemas.microsoft.com/office/drawing/2014/main" id="{236F6D90-D20E-4D06-88AD-90706BC3AFE3}"/>
              </a:ext>
            </a:extLst>
          </p:cNvPr>
          <p:cNvPicPr>
            <a:picLocks noChangeAspect="1"/>
          </p:cNvPicPr>
          <p:nvPr/>
        </p:nvPicPr>
        <p:blipFill>
          <a:blip r:embed="rId6"/>
          <a:stretch>
            <a:fillRect/>
          </a:stretch>
        </p:blipFill>
        <p:spPr>
          <a:xfrm>
            <a:off x="11073864" y="17282159"/>
            <a:ext cx="2858703" cy="2858703"/>
          </a:xfrm>
          <a:prstGeom prst="rect">
            <a:avLst/>
          </a:prstGeom>
        </p:spPr>
      </p:pic>
      <p:pic>
        <p:nvPicPr>
          <p:cNvPr id="20" name="Picture 25" descr="A picture containing whiteboard, flying, white, airplane&#10;&#10;Description automatically generated">
            <a:extLst>
              <a:ext uri="{FF2B5EF4-FFF2-40B4-BE49-F238E27FC236}">
                <a16:creationId xmlns:a16="http://schemas.microsoft.com/office/drawing/2014/main" id="{F9D1D8AB-8BCE-4777-B15B-7BDE803A709C}"/>
              </a:ext>
            </a:extLst>
          </p:cNvPr>
          <p:cNvPicPr>
            <a:picLocks noChangeAspect="1"/>
          </p:cNvPicPr>
          <p:nvPr/>
        </p:nvPicPr>
        <p:blipFill>
          <a:blip r:embed="rId7"/>
          <a:stretch>
            <a:fillRect/>
          </a:stretch>
        </p:blipFill>
        <p:spPr>
          <a:xfrm>
            <a:off x="7782024" y="17282160"/>
            <a:ext cx="2858703" cy="2858703"/>
          </a:xfrm>
          <a:prstGeom prst="rect">
            <a:avLst/>
          </a:prstGeom>
        </p:spPr>
      </p:pic>
      <p:sp>
        <p:nvSpPr>
          <p:cNvPr id="2" name="TextBox 1">
            <a:extLst>
              <a:ext uri="{FF2B5EF4-FFF2-40B4-BE49-F238E27FC236}">
                <a16:creationId xmlns:a16="http://schemas.microsoft.com/office/drawing/2014/main" id="{316A6B3B-474D-47FC-A855-CDC9CACE742C}"/>
              </a:ext>
            </a:extLst>
          </p:cNvPr>
          <p:cNvSpPr txBox="1"/>
          <p:nvPr/>
        </p:nvSpPr>
        <p:spPr>
          <a:xfrm>
            <a:off x="1166462" y="20299078"/>
            <a:ext cx="12788831" cy="3262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1200"/>
              </a:spcBef>
            </a:pPr>
            <a:r>
              <a:rPr lang="sr-Latn-RS" sz="2800" dirty="0">
                <a:ea typeface="+mn-lt"/>
                <a:cs typeface="+mn-lt"/>
              </a:rPr>
              <a:t>Slike iz prvog i drugog skupa podataka smo mi kreirali, vodili smo računa da osvetljenje bude različito, kao i ugao slikanja kako bismo povećali robusnost modela.</a:t>
            </a:r>
            <a:endParaRPr lang="en-US" sz="2800">
              <a:ea typeface="+mn-lt"/>
              <a:cs typeface="+mn-lt"/>
            </a:endParaRPr>
          </a:p>
          <a:p>
            <a:pPr algn="just">
              <a:spcBef>
                <a:spcPts val="1200"/>
              </a:spcBef>
            </a:pPr>
            <a:r>
              <a:rPr lang="sr-Latn-RS" sz="2800" dirty="0">
                <a:ea typeface="+mn-lt"/>
                <a:cs typeface="+mn-lt"/>
              </a:rPr>
              <a:t>U trećem skupu podataka nalaze karakteri, slike karaktera su takođe podeljene na trening i test skup. Slike karaktera slova smo pronašli na internetu, dok smo slike specijalnih karaktera koji se koriste u klasama mi kreirali.  Ovaj skup podataka smo koristili za klasifikaciju karaktera ali je davao loše rezultate i na kraju smo se odlučili za gotovo rešenje za detekciju karaktera (</a:t>
            </a:r>
            <a:r>
              <a:rPr lang="sr-Latn-RS" sz="2800" dirty="0" err="1">
                <a:ea typeface="+mn-lt"/>
                <a:cs typeface="+mn-lt"/>
              </a:rPr>
              <a:t>tesseract</a:t>
            </a:r>
            <a:r>
              <a:rPr lang="sr-Latn-RS" sz="2800" dirty="0">
                <a:ea typeface="+mn-lt"/>
                <a:cs typeface="+mn-lt"/>
              </a:rPr>
              <a:t>).</a:t>
            </a:r>
          </a:p>
        </p:txBody>
      </p:sp>
      <p:pic>
        <p:nvPicPr>
          <p:cNvPr id="3" name="Picture 12" descr="A picture containing indoor, table, sitting, computer&#10;&#10;Description automatically generated">
            <a:extLst>
              <a:ext uri="{FF2B5EF4-FFF2-40B4-BE49-F238E27FC236}">
                <a16:creationId xmlns:a16="http://schemas.microsoft.com/office/drawing/2014/main" id="{CF1860B8-5E8B-4D29-B91E-46F68CD825A1}"/>
              </a:ext>
            </a:extLst>
          </p:cNvPr>
          <p:cNvPicPr>
            <a:picLocks noChangeAspect="1"/>
          </p:cNvPicPr>
          <p:nvPr/>
        </p:nvPicPr>
        <p:blipFill>
          <a:blip r:embed="rId8"/>
          <a:stretch>
            <a:fillRect/>
          </a:stretch>
        </p:blipFill>
        <p:spPr>
          <a:xfrm>
            <a:off x="15721062" y="11958487"/>
            <a:ext cx="6381551" cy="3766485"/>
          </a:xfrm>
          <a:prstGeom prst="rect">
            <a:avLst/>
          </a:prstGeom>
        </p:spPr>
      </p:pic>
      <p:pic>
        <p:nvPicPr>
          <p:cNvPr id="27" name="Picture 29" descr="A screenshot of a cell phone&#10;&#10;Description automatically generated">
            <a:extLst>
              <a:ext uri="{FF2B5EF4-FFF2-40B4-BE49-F238E27FC236}">
                <a16:creationId xmlns:a16="http://schemas.microsoft.com/office/drawing/2014/main" id="{C01A21C7-45AE-4E6A-980F-C2B60EA9D9AB}"/>
              </a:ext>
            </a:extLst>
          </p:cNvPr>
          <p:cNvPicPr>
            <a:picLocks noGrp="1" noChangeAspect="1"/>
          </p:cNvPicPr>
          <p:nvPr>
            <p:ph sz="quarter" idx="23"/>
          </p:nvPr>
        </p:nvPicPr>
        <p:blipFill>
          <a:blip r:embed="rId9"/>
          <a:stretch>
            <a:fillRect/>
          </a:stretch>
        </p:blipFill>
        <p:spPr>
          <a:xfrm>
            <a:off x="22076343" y="11962998"/>
            <a:ext cx="6416844" cy="3775508"/>
          </a:xfrm>
        </p:spPr>
      </p:pic>
      <p:pic>
        <p:nvPicPr>
          <p:cNvPr id="30" name="Picture 30" descr="A white sign with black text&#10;&#10;Description automatically generated">
            <a:extLst>
              <a:ext uri="{FF2B5EF4-FFF2-40B4-BE49-F238E27FC236}">
                <a16:creationId xmlns:a16="http://schemas.microsoft.com/office/drawing/2014/main" id="{CD5865F5-7B07-477C-A410-21A719D03CA8}"/>
              </a:ext>
            </a:extLst>
          </p:cNvPr>
          <p:cNvPicPr>
            <a:picLocks noChangeAspect="1"/>
          </p:cNvPicPr>
          <p:nvPr/>
        </p:nvPicPr>
        <p:blipFill>
          <a:blip r:embed="rId10"/>
          <a:stretch>
            <a:fillRect/>
          </a:stretch>
        </p:blipFill>
        <p:spPr>
          <a:xfrm>
            <a:off x="15520738" y="15755729"/>
            <a:ext cx="4302490" cy="4207893"/>
          </a:xfrm>
          <a:prstGeom prst="rect">
            <a:avLst/>
          </a:prstGeom>
        </p:spPr>
      </p:pic>
      <p:pic>
        <p:nvPicPr>
          <p:cNvPr id="31" name="Picture 32" descr="A close up of a sign&#10;&#10;Description automatically generated">
            <a:extLst>
              <a:ext uri="{FF2B5EF4-FFF2-40B4-BE49-F238E27FC236}">
                <a16:creationId xmlns:a16="http://schemas.microsoft.com/office/drawing/2014/main" id="{F3750104-BA39-4636-A89C-F4A5AEC6E5E4}"/>
              </a:ext>
            </a:extLst>
          </p:cNvPr>
          <p:cNvPicPr>
            <a:picLocks noChangeAspect="1"/>
          </p:cNvPicPr>
          <p:nvPr/>
        </p:nvPicPr>
        <p:blipFill>
          <a:blip r:embed="rId11"/>
          <a:stretch>
            <a:fillRect/>
          </a:stretch>
        </p:blipFill>
        <p:spPr>
          <a:xfrm>
            <a:off x="19794353" y="15755731"/>
            <a:ext cx="4273618" cy="4207893"/>
          </a:xfrm>
          <a:prstGeom prst="rect">
            <a:avLst/>
          </a:prstGeom>
        </p:spPr>
      </p:pic>
      <p:pic>
        <p:nvPicPr>
          <p:cNvPr id="33" name="Picture 33" descr="A white sign with black text&#10;&#10;Description automatically generated">
            <a:extLst>
              <a:ext uri="{FF2B5EF4-FFF2-40B4-BE49-F238E27FC236}">
                <a16:creationId xmlns:a16="http://schemas.microsoft.com/office/drawing/2014/main" id="{AB1273E8-15FD-48B5-8EC1-BF9F5B64CDFA}"/>
              </a:ext>
            </a:extLst>
          </p:cNvPr>
          <p:cNvPicPr>
            <a:picLocks noChangeAspect="1"/>
          </p:cNvPicPr>
          <p:nvPr/>
        </p:nvPicPr>
        <p:blipFill>
          <a:blip r:embed="rId12"/>
          <a:stretch>
            <a:fillRect/>
          </a:stretch>
        </p:blipFill>
        <p:spPr>
          <a:xfrm>
            <a:off x="24100708" y="15769891"/>
            <a:ext cx="4323646" cy="4179569"/>
          </a:xfrm>
          <a:prstGeom prst="rect">
            <a:avLst/>
          </a:prstGeom>
        </p:spPr>
      </p:pic>
      <p:sp>
        <p:nvSpPr>
          <p:cNvPr id="38" name="Content Placeholder 37">
            <a:extLst>
              <a:ext uri="{FF2B5EF4-FFF2-40B4-BE49-F238E27FC236}">
                <a16:creationId xmlns:a16="http://schemas.microsoft.com/office/drawing/2014/main" id="{F5F22DEF-BDB0-4C23-A048-2BBBE074FBC9}"/>
              </a:ext>
            </a:extLst>
          </p:cNvPr>
          <p:cNvSpPr>
            <a:spLocks noGrp="1"/>
          </p:cNvSpPr>
          <p:nvPr>
            <p:ph sz="quarter" idx="33"/>
          </p:nvPr>
        </p:nvSpPr>
        <p:spPr>
          <a:xfrm>
            <a:off x="15520738" y="19966647"/>
            <a:ext cx="12888225" cy="3359216"/>
          </a:xfrm>
        </p:spPr>
        <p:txBody>
          <a:bodyPr vert="horz" lIns="365760" tIns="182880" rIns="91440" bIns="45720" rtlCol="0" anchor="t">
            <a:normAutofit/>
          </a:bodyPr>
          <a:lstStyle/>
          <a:p>
            <a:pPr marL="0" indent="0" algn="just">
              <a:buNone/>
            </a:pPr>
            <a:r>
              <a:rPr lang="sr-Latn-RS" dirty="0">
                <a:ea typeface="+mn-lt"/>
                <a:cs typeface="+mn-lt"/>
              </a:rPr>
              <a:t>Za detekciju karaktera iz klase koristili smo metodu iz cv2 biblioteke MSER. Nakon što bi detektovali karaktere u zavisnosti od njihovog položaja izdvajali bi redove karaktera koje prosleđujemo </a:t>
            </a:r>
            <a:r>
              <a:rPr lang="sr-Latn-RS" dirty="0" err="1">
                <a:latin typeface="Calibri"/>
                <a:ea typeface="+mn-lt"/>
                <a:cs typeface="+mn-lt"/>
              </a:rPr>
              <a:t>tesseract</a:t>
            </a:r>
            <a:r>
              <a:rPr lang="sr-Latn-RS" dirty="0">
                <a:latin typeface="Calibri"/>
                <a:ea typeface="+mn-lt"/>
                <a:cs typeface="+mn-lt"/>
              </a:rPr>
              <a:t>-u na detekciju. Razlog zbog kog smo se odlučili da </a:t>
            </a:r>
            <a:r>
              <a:rPr lang="sr-Latn-RS" dirty="0" err="1">
                <a:latin typeface="Calibri"/>
                <a:ea typeface="+mn-lt"/>
                <a:cs typeface="+mn-lt"/>
              </a:rPr>
              <a:t>tesseract</a:t>
            </a:r>
            <a:r>
              <a:rPr lang="sr-Latn-RS" dirty="0">
                <a:latin typeface="Calibri"/>
                <a:ea typeface="+mn-lt"/>
                <a:cs typeface="+mn-lt"/>
              </a:rPr>
              <a:t>-u prosleđujemo redove karaktera je to što tako daje najbolje rezultate, u odnosu na prosleđivanje jednog karaktera ili cele slike. Drugi razlog je to što je mnogo teže izdvojiti pojedinačne karaktere. Na slikama ispod je prikazana detekcija karaktera klase </a:t>
            </a:r>
            <a:r>
              <a:rPr lang="sr-Latn-RS" dirty="0" err="1">
                <a:latin typeface="Calibri"/>
                <a:ea typeface="+mn-lt"/>
                <a:cs typeface="+mn-lt"/>
              </a:rPr>
              <a:t>KlasaB</a:t>
            </a:r>
            <a:r>
              <a:rPr lang="sr-Latn-RS" dirty="0">
                <a:latin typeface="Calibri"/>
                <a:ea typeface="+mn-lt"/>
                <a:cs typeface="+mn-lt"/>
              </a:rPr>
              <a:t> (levo) i redovi karaktera koji se prosleđuju na detekciju (desno).</a:t>
            </a:r>
            <a:endParaRPr lang="sr-Latn-RS" dirty="0">
              <a:latin typeface="Calibri"/>
              <a:cs typeface="Calibri" panose="020F0502020204030204"/>
            </a:endParaRPr>
          </a:p>
        </p:txBody>
      </p:sp>
      <p:pic>
        <p:nvPicPr>
          <p:cNvPr id="39" name="Picture 39" descr="A close up of a logo&#10;&#10;Description automatically generated">
            <a:extLst>
              <a:ext uri="{FF2B5EF4-FFF2-40B4-BE49-F238E27FC236}">
                <a16:creationId xmlns:a16="http://schemas.microsoft.com/office/drawing/2014/main" id="{90B4D416-4F0F-4601-B637-E8B62590F560}"/>
              </a:ext>
            </a:extLst>
          </p:cNvPr>
          <p:cNvPicPr>
            <a:picLocks noChangeAspect="1"/>
          </p:cNvPicPr>
          <p:nvPr/>
        </p:nvPicPr>
        <p:blipFill>
          <a:blip r:embed="rId13"/>
          <a:stretch>
            <a:fillRect/>
          </a:stretch>
        </p:blipFill>
        <p:spPr>
          <a:xfrm>
            <a:off x="21093765" y="23356700"/>
            <a:ext cx="2743200" cy="931653"/>
          </a:xfrm>
          <a:prstGeom prst="rect">
            <a:avLst/>
          </a:prstGeom>
        </p:spPr>
      </p:pic>
      <p:pic>
        <p:nvPicPr>
          <p:cNvPr id="40" name="Picture 40" descr="A picture containing clock&#10;&#10;Description automatically generated">
            <a:extLst>
              <a:ext uri="{FF2B5EF4-FFF2-40B4-BE49-F238E27FC236}">
                <a16:creationId xmlns:a16="http://schemas.microsoft.com/office/drawing/2014/main" id="{8993507C-1DE1-490D-8BC6-FB625FEEB7B9}"/>
              </a:ext>
            </a:extLst>
          </p:cNvPr>
          <p:cNvPicPr>
            <a:picLocks noChangeAspect="1"/>
          </p:cNvPicPr>
          <p:nvPr/>
        </p:nvPicPr>
        <p:blipFill>
          <a:blip r:embed="rId14"/>
          <a:stretch>
            <a:fillRect/>
          </a:stretch>
        </p:blipFill>
        <p:spPr>
          <a:xfrm>
            <a:off x="22162168" y="24767735"/>
            <a:ext cx="3638349" cy="939415"/>
          </a:xfrm>
          <a:prstGeom prst="rect">
            <a:avLst/>
          </a:prstGeom>
        </p:spPr>
      </p:pic>
      <p:pic>
        <p:nvPicPr>
          <p:cNvPr id="41" name="Picture 41" descr="A picture containing clock, meter&#10;&#10;Description automatically generated">
            <a:extLst>
              <a:ext uri="{FF2B5EF4-FFF2-40B4-BE49-F238E27FC236}">
                <a16:creationId xmlns:a16="http://schemas.microsoft.com/office/drawing/2014/main" id="{29281032-A1DA-4A3C-9793-531ABA908592}"/>
              </a:ext>
            </a:extLst>
          </p:cNvPr>
          <p:cNvPicPr>
            <a:picLocks noChangeAspect="1"/>
          </p:cNvPicPr>
          <p:nvPr/>
        </p:nvPicPr>
        <p:blipFill>
          <a:blip r:embed="rId15"/>
          <a:stretch>
            <a:fillRect/>
          </a:stretch>
        </p:blipFill>
        <p:spPr>
          <a:xfrm>
            <a:off x="23519331" y="26094154"/>
            <a:ext cx="3551722" cy="943144"/>
          </a:xfrm>
          <a:prstGeom prst="rect">
            <a:avLst/>
          </a:prstGeom>
        </p:spPr>
      </p:pic>
      <p:pic>
        <p:nvPicPr>
          <p:cNvPr id="42" name="Picture 42" descr="A picture containing clock&#10;&#10;Description automatically generated">
            <a:extLst>
              <a:ext uri="{FF2B5EF4-FFF2-40B4-BE49-F238E27FC236}">
                <a16:creationId xmlns:a16="http://schemas.microsoft.com/office/drawing/2014/main" id="{0A1D1717-F711-4FB2-99A5-8C8BE60AAF3E}"/>
              </a:ext>
            </a:extLst>
          </p:cNvPr>
          <p:cNvPicPr>
            <a:picLocks noChangeAspect="1"/>
          </p:cNvPicPr>
          <p:nvPr/>
        </p:nvPicPr>
        <p:blipFill>
          <a:blip r:embed="rId16"/>
          <a:stretch>
            <a:fillRect/>
          </a:stretch>
        </p:blipFill>
        <p:spPr>
          <a:xfrm>
            <a:off x="24327853" y="27412241"/>
            <a:ext cx="4071486" cy="905791"/>
          </a:xfrm>
          <a:prstGeom prst="rect">
            <a:avLst/>
          </a:prstGeom>
        </p:spPr>
      </p:pic>
      <p:pic>
        <p:nvPicPr>
          <p:cNvPr id="43" name="Picture 43" descr="A close up of a sign&#10;&#10;Description automatically generated">
            <a:extLst>
              <a:ext uri="{FF2B5EF4-FFF2-40B4-BE49-F238E27FC236}">
                <a16:creationId xmlns:a16="http://schemas.microsoft.com/office/drawing/2014/main" id="{15251015-5630-4CA4-A416-6E7AD297972A}"/>
              </a:ext>
            </a:extLst>
          </p:cNvPr>
          <p:cNvPicPr>
            <a:picLocks noChangeAspect="1"/>
          </p:cNvPicPr>
          <p:nvPr/>
        </p:nvPicPr>
        <p:blipFill>
          <a:blip r:embed="rId17"/>
          <a:stretch>
            <a:fillRect/>
          </a:stretch>
        </p:blipFill>
        <p:spPr>
          <a:xfrm>
            <a:off x="15534123" y="23335348"/>
            <a:ext cx="5575129" cy="4988091"/>
          </a:xfrm>
          <a:prstGeom prst="rect">
            <a:avLst/>
          </a:prstGeom>
        </p:spPr>
      </p:pic>
      <p:pic>
        <p:nvPicPr>
          <p:cNvPr id="25" name="Picture 25" descr="A picture containing text, building, white, empty&#10;&#10;Description automatically generated">
            <a:extLst>
              <a:ext uri="{FF2B5EF4-FFF2-40B4-BE49-F238E27FC236}">
                <a16:creationId xmlns:a16="http://schemas.microsoft.com/office/drawing/2014/main" id="{DDAA7D94-6B49-45E7-9D40-1A293E9FFA99}"/>
              </a:ext>
            </a:extLst>
          </p:cNvPr>
          <p:cNvPicPr>
            <a:picLocks noGrp="1" noChangeAspect="1"/>
          </p:cNvPicPr>
          <p:nvPr>
            <p:ph sz="quarter" idx="26"/>
          </p:nvPr>
        </p:nvPicPr>
        <p:blipFill>
          <a:blip r:embed="rId18"/>
          <a:stretch>
            <a:fillRect/>
          </a:stretch>
        </p:blipFill>
        <p:spPr>
          <a:xfrm>
            <a:off x="4440254" y="17288055"/>
            <a:ext cx="2857500" cy="2857500"/>
          </a:xfrm>
        </p:spPr>
      </p:pic>
      <p:sp>
        <p:nvSpPr>
          <p:cNvPr id="13" name="TextBox 12">
            <a:extLst>
              <a:ext uri="{FF2B5EF4-FFF2-40B4-BE49-F238E27FC236}">
                <a16:creationId xmlns:a16="http://schemas.microsoft.com/office/drawing/2014/main" id="{B1927052-D603-4F21-8184-DF7251D2E260}"/>
              </a:ext>
            </a:extLst>
          </p:cNvPr>
          <p:cNvSpPr txBox="1"/>
          <p:nvPr/>
        </p:nvSpPr>
        <p:spPr>
          <a:xfrm>
            <a:off x="29669656" y="8805593"/>
            <a:ext cx="1341650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600">
              <a:cs typeface="Calibri"/>
            </a:endParaRPr>
          </a:p>
        </p:txBody>
      </p:sp>
      <p:sp>
        <p:nvSpPr>
          <p:cNvPr id="28" name="Content Placeholder 27">
            <a:extLst>
              <a:ext uri="{FF2B5EF4-FFF2-40B4-BE49-F238E27FC236}">
                <a16:creationId xmlns:a16="http://schemas.microsoft.com/office/drawing/2014/main" id="{203BD71F-E216-4323-B46F-FDFBEF00013D}"/>
              </a:ext>
            </a:extLst>
          </p:cNvPr>
          <p:cNvSpPr>
            <a:spLocks noGrp="1"/>
          </p:cNvSpPr>
          <p:nvPr>
            <p:ph sz="quarter" idx="32"/>
          </p:nvPr>
        </p:nvSpPr>
        <p:spPr>
          <a:xfrm>
            <a:off x="29903136" y="6545379"/>
            <a:ext cx="12801600" cy="8134642"/>
          </a:xfrm>
        </p:spPr>
        <p:txBody>
          <a:bodyPr vert="horz" lIns="365760" tIns="182880" rIns="91440" bIns="45720" rtlCol="0" anchor="t">
            <a:normAutofit/>
          </a:bodyPr>
          <a:lstStyle/>
          <a:p>
            <a:pPr marL="0" indent="0" algn="just">
              <a:spcBef>
                <a:spcPts val="0"/>
              </a:spcBef>
              <a:buNone/>
            </a:pPr>
            <a:r>
              <a:rPr lang="sr-Latn-RS" dirty="0">
                <a:ea typeface="+mn-lt"/>
                <a:cs typeface="+mn-lt"/>
              </a:rPr>
              <a:t>Test skup se sastoji od 13 slika klas dijagrama, koje su generisane korišćenjem različitih metoda. Ručnim skiciranjem je generisano 6 slika, koje su slikane pri različitim osvetljenjem. Korišćenjem </a:t>
            </a:r>
            <a:r>
              <a:rPr lang="sr-Latn-RS" dirty="0" err="1">
                <a:ea typeface="+mn-lt"/>
                <a:cs typeface="+mn-lt"/>
              </a:rPr>
              <a:t>Paint</a:t>
            </a:r>
            <a:r>
              <a:rPr lang="sr-Latn-RS" dirty="0">
                <a:ea typeface="+mn-lt"/>
                <a:cs typeface="+mn-lt"/>
              </a:rPr>
              <a:t>-a generisano je još 5 slika i generisana je jedna slika uz pomoć alata (</a:t>
            </a:r>
            <a:r>
              <a:rPr lang="sr-Latn-RS" dirty="0" err="1">
                <a:ea typeface="+mn-lt"/>
                <a:cs typeface="+mn-lt"/>
              </a:rPr>
              <a:t>LucidChart</a:t>
            </a:r>
            <a:r>
              <a:rPr lang="sr-Latn-RS" dirty="0">
                <a:ea typeface="+mn-lt"/>
                <a:cs typeface="+mn-lt"/>
              </a:rPr>
              <a:t>) za </a:t>
            </a:r>
            <a:r>
              <a:rPr lang="sr-Latn-RS" dirty="0" err="1">
                <a:ea typeface="+mn-lt"/>
                <a:cs typeface="+mn-lt"/>
              </a:rPr>
              <a:t>online</a:t>
            </a:r>
            <a:r>
              <a:rPr lang="sr-Latn-RS" dirty="0">
                <a:ea typeface="+mn-lt"/>
                <a:cs typeface="+mn-lt"/>
              </a:rPr>
              <a:t> skiciranje UML dijagrama. U metriku za evaluaciju generisanog koda smo uključili:</a:t>
            </a:r>
          </a:p>
          <a:p>
            <a:pPr marL="514350" indent="-514350">
              <a:spcBef>
                <a:spcPts val="0"/>
              </a:spcBef>
              <a:buAutoNum type="arabicPeriod"/>
            </a:pPr>
            <a:r>
              <a:rPr lang="sr-Latn-RS" dirty="0">
                <a:ea typeface="+mn-lt"/>
                <a:cs typeface="+mn-lt"/>
              </a:rPr>
              <a:t>Procenat uspešno pronađenih klasa</a:t>
            </a:r>
          </a:p>
          <a:p>
            <a:pPr marL="514350" indent="-514350">
              <a:spcBef>
                <a:spcPts val="0"/>
              </a:spcBef>
              <a:buAutoNum type="arabicPeriod"/>
            </a:pPr>
            <a:r>
              <a:rPr lang="sr-Latn-RS" dirty="0">
                <a:ea typeface="+mn-lt"/>
                <a:cs typeface="+mn-lt"/>
              </a:rPr>
              <a:t>Procenta uspešno prepoznatih veza (pored tipa veze i smer veze ako je bitno)</a:t>
            </a:r>
          </a:p>
          <a:p>
            <a:pPr marL="514350" indent="-514350">
              <a:spcBef>
                <a:spcPts val="0"/>
              </a:spcBef>
              <a:buAutoNum type="arabicPeriod"/>
            </a:pPr>
            <a:r>
              <a:rPr lang="sr-Latn-RS" dirty="0">
                <a:ea typeface="+mn-lt"/>
                <a:cs typeface="+mn-lt"/>
              </a:rPr>
              <a:t>Procenat ukupnog uspešnog pronalaska atributa</a:t>
            </a:r>
          </a:p>
          <a:p>
            <a:pPr marL="514350" indent="-514350" algn="just">
              <a:spcBef>
                <a:spcPts val="0"/>
              </a:spcBef>
              <a:buAutoNum type="arabicPeriod"/>
            </a:pPr>
            <a:r>
              <a:rPr lang="sr-Latn-RS" dirty="0">
                <a:ea typeface="+mn-lt"/>
                <a:cs typeface="+mn-lt"/>
              </a:rPr>
              <a:t>Procenat atributa kod kojih su pravilno generisani tip i </a:t>
            </a:r>
            <a:r>
              <a:rPr lang="sr-Latn-RS" dirty="0" err="1">
                <a:ea typeface="+mn-lt"/>
                <a:cs typeface="+mn-lt"/>
              </a:rPr>
              <a:t>modifikator</a:t>
            </a:r>
            <a:r>
              <a:rPr lang="sr-Latn-RS" dirty="0">
                <a:ea typeface="+mn-lt"/>
                <a:cs typeface="+mn-lt"/>
              </a:rPr>
              <a:t> pristupa</a:t>
            </a:r>
            <a:endParaRPr lang="sr-Latn-RS">
              <a:cs typeface="Calibri" panose="020F0502020204030204"/>
            </a:endParaRPr>
          </a:p>
          <a:p>
            <a:pPr marL="514350" indent="-514350">
              <a:spcBef>
                <a:spcPts val="0"/>
              </a:spcBef>
              <a:buAutoNum type="arabicPeriod"/>
            </a:pPr>
            <a:r>
              <a:rPr lang="sr-Latn-RS" dirty="0">
                <a:ea typeface="+mn-lt"/>
                <a:cs typeface="+mn-lt"/>
              </a:rPr>
              <a:t>Procenat uspešno generisanih imena klasa</a:t>
            </a:r>
          </a:p>
          <a:p>
            <a:pPr marL="514350" indent="-514350">
              <a:spcBef>
                <a:spcPts val="0"/>
              </a:spcBef>
              <a:buAutoNum type="arabicPeriod"/>
            </a:pPr>
            <a:r>
              <a:rPr lang="sr-Latn-RS" dirty="0">
                <a:ea typeface="+mn-lt"/>
                <a:cs typeface="+mn-lt"/>
              </a:rPr>
              <a:t>Procenat uspešno generisanih naziva atributa</a:t>
            </a:r>
          </a:p>
          <a:p>
            <a:pPr marL="514350" indent="-514350">
              <a:spcBef>
                <a:spcPts val="0"/>
              </a:spcBef>
              <a:buAutoNum type="arabicPeriod"/>
            </a:pPr>
            <a:r>
              <a:rPr lang="sr-Latn-RS" dirty="0">
                <a:ea typeface="+mn-lt"/>
                <a:cs typeface="+mn-lt"/>
              </a:rPr>
              <a:t>Procenat uspešno generisanih naziva metoda</a:t>
            </a:r>
          </a:p>
          <a:p>
            <a:pPr marL="0" indent="0" algn="just">
              <a:spcBef>
                <a:spcPts val="0"/>
              </a:spcBef>
              <a:buNone/>
            </a:pPr>
            <a:r>
              <a:rPr lang="sr-Latn-RS" dirty="0">
                <a:ea typeface="+mn-lt"/>
                <a:cs typeface="+mn-lt"/>
              </a:rPr>
              <a:t>Metrike od broja 1 do 4 ukazuju kolika je tačnost generisanog koda i direktno opisuju usklađenost funkcionalnosti generisanog koda sa specifikacijom (UML dijagramom). Metrike od broja 5 do 7 pokazuju tačnost  OCR-a i imaju manji značaj jer ne opisuju usklađenost funkcionalnosti generisani koda sa specifikacijom, već čitljivost koda, lakše razumevanje koda i održavanje.</a:t>
            </a:r>
          </a:p>
          <a:p>
            <a:pPr marL="0" indent="0" algn="just">
              <a:spcBef>
                <a:spcPts val="0"/>
              </a:spcBef>
              <a:buNone/>
            </a:pPr>
            <a:r>
              <a:rPr lang="sr-Latn-RS" dirty="0">
                <a:ea typeface="+mn-lt"/>
                <a:cs typeface="+mn-lt"/>
              </a:rPr>
              <a:t>U tabeli 1 se mogu videti rezultati dobijeni na test skupu.</a:t>
            </a:r>
          </a:p>
          <a:p>
            <a:pPr marL="1097280">
              <a:spcBef>
                <a:spcPts val="0"/>
              </a:spcBef>
            </a:pPr>
            <a:endParaRPr lang="en-US">
              <a:ea typeface="+mn-lt"/>
              <a:cs typeface="+mn-lt"/>
            </a:endParaRPr>
          </a:p>
          <a:p>
            <a:pPr marL="1097280">
              <a:spcBef>
                <a:spcPts val="0"/>
              </a:spcBef>
            </a:pPr>
            <a:endParaRPr lang="en-US">
              <a:ea typeface="+mn-lt"/>
              <a:cs typeface="+mn-lt"/>
            </a:endParaRPr>
          </a:p>
          <a:p>
            <a:pPr marL="1097280">
              <a:spcBef>
                <a:spcPts val="0"/>
              </a:spcBef>
            </a:pPr>
            <a:endParaRPr lang="en-US">
              <a:ea typeface="+mn-lt"/>
              <a:cs typeface="+mn-lt"/>
            </a:endParaRPr>
          </a:p>
          <a:p>
            <a:pPr marL="1097280">
              <a:spcBef>
                <a:spcPts val="0"/>
              </a:spcBef>
            </a:pPr>
            <a:endParaRPr lang="en-US">
              <a:ea typeface="+mn-lt"/>
              <a:cs typeface="+mn-lt"/>
            </a:endParaRPr>
          </a:p>
          <a:p>
            <a:pPr marL="1097280">
              <a:spcBef>
                <a:spcPts val="0"/>
              </a:spcBef>
            </a:pPr>
            <a:endParaRPr lang="en-US">
              <a:ea typeface="+mn-lt"/>
              <a:cs typeface="+mn-lt"/>
            </a:endParaRPr>
          </a:p>
          <a:p>
            <a:pPr marL="1097280">
              <a:spcBef>
                <a:spcPts val="0"/>
              </a:spcBef>
            </a:pPr>
            <a:endParaRPr lang="en-US">
              <a:cs typeface="Calibri"/>
            </a:endParaRPr>
          </a:p>
          <a:p>
            <a:endParaRPr lang="en-US">
              <a:cs typeface="Calibri"/>
            </a:endParaRPr>
          </a:p>
        </p:txBody>
      </p:sp>
      <p:graphicFrame>
        <p:nvGraphicFramePr>
          <p:cNvPr id="32" name="Table 33">
            <a:extLst>
              <a:ext uri="{FF2B5EF4-FFF2-40B4-BE49-F238E27FC236}">
                <a16:creationId xmlns:a16="http://schemas.microsoft.com/office/drawing/2014/main" id="{9A0FF396-D761-4CB9-B8E0-11163B06475F}"/>
              </a:ext>
            </a:extLst>
          </p:cNvPr>
          <p:cNvGraphicFramePr>
            <a:graphicFrameLocks noGrp="1"/>
          </p:cNvGraphicFramePr>
          <p:nvPr>
            <p:extLst>
              <p:ext uri="{D42A27DB-BD31-4B8C-83A1-F6EECF244321}">
                <p14:modId xmlns:p14="http://schemas.microsoft.com/office/powerpoint/2010/main" val="796151202"/>
              </p:ext>
            </p:extLst>
          </p:nvPr>
        </p:nvGraphicFramePr>
        <p:xfrm>
          <a:off x="30204075" y="14640025"/>
          <a:ext cx="12413357" cy="9601200"/>
        </p:xfrm>
        <a:graphic>
          <a:graphicData uri="http://schemas.openxmlformats.org/drawingml/2006/table">
            <a:tbl>
              <a:tblPr firstRow="1" bandRow="1">
                <a:tableStyleId>{3B4B98B0-60AC-42C2-AFA5-B58CD77FA1E5}</a:tableStyleId>
              </a:tblPr>
              <a:tblGrid>
                <a:gridCol w="8001795">
                  <a:extLst>
                    <a:ext uri="{9D8B030D-6E8A-4147-A177-3AD203B41FA5}">
                      <a16:colId xmlns:a16="http://schemas.microsoft.com/office/drawing/2014/main" val="2616630959"/>
                    </a:ext>
                  </a:extLst>
                </a:gridCol>
                <a:gridCol w="4411562">
                  <a:extLst>
                    <a:ext uri="{9D8B030D-6E8A-4147-A177-3AD203B41FA5}">
                      <a16:colId xmlns:a16="http://schemas.microsoft.com/office/drawing/2014/main" val="1789959691"/>
                    </a:ext>
                  </a:extLst>
                </a:gridCol>
              </a:tblGrid>
              <a:tr h="635267">
                <a:tc>
                  <a:txBody>
                    <a:bodyPr/>
                    <a:lstStyle/>
                    <a:p>
                      <a:r>
                        <a:rPr lang="sr-Latn-RS" sz="2800" b="0" noProof="0" dirty="0"/>
                        <a:t>Procenat uspešno pronađenih klasa</a:t>
                      </a:r>
                    </a:p>
                    <a:p>
                      <a:pPr lvl="0">
                        <a:buNone/>
                      </a:pPr>
                      <a:endParaRPr lang="sr-Latn-RS" sz="2800" b="0" noProof="0" dirty="0"/>
                    </a:p>
                    <a:p>
                      <a:pPr lvl="0">
                        <a:buNone/>
                      </a:pPr>
                      <a:endParaRPr lang="sr-Latn-RS" sz="2800" b="0" noProof="0" dirty="0"/>
                    </a:p>
                  </a:txBody>
                  <a:tcPr/>
                </a:tc>
                <a:tc>
                  <a:txBody>
                    <a:bodyPr/>
                    <a:lstStyle/>
                    <a:p>
                      <a:pPr lvl="0">
                        <a:buNone/>
                      </a:pPr>
                      <a:r>
                        <a:rPr lang="en-US" sz="2800" b="0" i="0" u="none" strike="noStrike" noProof="0" dirty="0">
                          <a:latin typeface="Calibri"/>
                        </a:rPr>
                        <a:t>0.7115384615384616</a:t>
                      </a:r>
                      <a:endParaRPr lang="en-US" dirty="0"/>
                    </a:p>
                  </a:txBody>
                  <a:tcPr/>
                </a:tc>
                <a:extLst>
                  <a:ext uri="{0D108BD9-81ED-4DB2-BD59-A6C34878D82A}">
                    <a16:rowId xmlns:a16="http://schemas.microsoft.com/office/drawing/2014/main" val="1220294925"/>
                  </a:ext>
                </a:extLst>
              </a:tr>
              <a:tr h="664143">
                <a:tc>
                  <a:txBody>
                    <a:bodyPr/>
                    <a:lstStyle/>
                    <a:p>
                      <a:r>
                        <a:rPr lang="sr-Latn-RS" sz="2800" noProof="0" dirty="0"/>
                        <a:t>Procenat uspešno prepoznatih veza</a:t>
                      </a:r>
                    </a:p>
                    <a:p>
                      <a:pPr lvl="0">
                        <a:buNone/>
                      </a:pPr>
                      <a:endParaRPr lang="sr-Latn-RS" sz="2800" noProof="0" dirty="0"/>
                    </a:p>
                    <a:p>
                      <a:pPr lvl="0">
                        <a:buNone/>
                      </a:pPr>
                      <a:endParaRPr lang="sr-Latn-RS" sz="2800" noProof="0" dirty="0"/>
                    </a:p>
                  </a:txBody>
                  <a:tcPr/>
                </a:tc>
                <a:tc>
                  <a:txBody>
                    <a:bodyPr/>
                    <a:lstStyle/>
                    <a:p>
                      <a:pPr lvl="0">
                        <a:buNone/>
                      </a:pPr>
                      <a:r>
                        <a:rPr lang="en-US" sz="2800" b="0" i="0" u="none" strike="noStrike" noProof="0" dirty="0">
                          <a:latin typeface="Calibri"/>
                        </a:rPr>
                        <a:t>0.303030303030303</a:t>
                      </a:r>
                      <a:endParaRPr lang="en-US" sz="2800" dirty="0"/>
                    </a:p>
                  </a:txBody>
                  <a:tcPr/>
                </a:tc>
                <a:extLst>
                  <a:ext uri="{0D108BD9-81ED-4DB2-BD59-A6C34878D82A}">
                    <a16:rowId xmlns:a16="http://schemas.microsoft.com/office/drawing/2014/main" val="348321982"/>
                  </a:ext>
                </a:extLst>
              </a:tr>
              <a:tr h="664143">
                <a:tc>
                  <a:txBody>
                    <a:bodyPr/>
                    <a:lstStyle/>
                    <a:p>
                      <a:r>
                        <a:rPr lang="sr-Latn-RS" sz="2800" noProof="0" dirty="0"/>
                        <a:t>Procenat ukupnog uspešnog pronalaska atributa</a:t>
                      </a:r>
                    </a:p>
                    <a:p>
                      <a:pPr lvl="0">
                        <a:buNone/>
                      </a:pPr>
                      <a:endParaRPr lang="sr-Latn-RS" sz="2800" noProof="0" dirty="0"/>
                    </a:p>
                    <a:p>
                      <a:pPr lvl="0">
                        <a:buNone/>
                      </a:pPr>
                      <a:endParaRPr lang="sr-Latn-RS" sz="2800" noProof="0" dirty="0"/>
                    </a:p>
                  </a:txBody>
                  <a:tcPr/>
                </a:tc>
                <a:tc>
                  <a:txBody>
                    <a:bodyPr/>
                    <a:lstStyle/>
                    <a:p>
                      <a:pPr lvl="0">
                        <a:buNone/>
                      </a:pPr>
                      <a:r>
                        <a:rPr lang="en-US" sz="2800" b="0" i="0" u="none" strike="noStrike" noProof="0" dirty="0">
                          <a:latin typeface="Calibri"/>
                        </a:rPr>
                        <a:t>0.8910256410256411</a:t>
                      </a:r>
                      <a:endParaRPr lang="en-US" sz="2800" dirty="0"/>
                    </a:p>
                  </a:txBody>
                  <a:tcPr/>
                </a:tc>
                <a:extLst>
                  <a:ext uri="{0D108BD9-81ED-4DB2-BD59-A6C34878D82A}">
                    <a16:rowId xmlns:a16="http://schemas.microsoft.com/office/drawing/2014/main" val="347821208"/>
                  </a:ext>
                </a:extLst>
              </a:tr>
              <a:tr h="981776">
                <a:tc>
                  <a:txBody>
                    <a:bodyPr/>
                    <a:lstStyle/>
                    <a:p>
                      <a:pPr marL="0" marR="0" lvl="0" indent="0" algn="l">
                        <a:lnSpc>
                          <a:spcPct val="100000"/>
                        </a:lnSpc>
                        <a:spcBef>
                          <a:spcPts val="0"/>
                        </a:spcBef>
                        <a:spcAft>
                          <a:spcPts val="0"/>
                        </a:spcAft>
                        <a:buNone/>
                      </a:pPr>
                      <a:r>
                        <a:rPr lang="sr-Latn-RS" sz="2800" b="0" i="0" u="none" strike="noStrike" noProof="0" dirty="0">
                          <a:latin typeface="Calibri"/>
                        </a:rPr>
                        <a:t>Procenat atributa kod kojih su pravilno generisani tip i </a:t>
                      </a:r>
                      <a:r>
                        <a:rPr lang="sr-Latn-RS" sz="2800" b="0" i="0" u="none" strike="noStrike" noProof="0" dirty="0" err="1">
                          <a:latin typeface="Calibri"/>
                        </a:rPr>
                        <a:t>modifikator</a:t>
                      </a:r>
                      <a:r>
                        <a:rPr lang="sr-Latn-RS" sz="2800" b="0" i="0" u="none" strike="noStrike" noProof="0" dirty="0">
                          <a:latin typeface="Calibri"/>
                        </a:rPr>
                        <a:t> pristupa</a:t>
                      </a:r>
                    </a:p>
                    <a:p>
                      <a:pPr marL="0" marR="0" lvl="0" indent="0" algn="l">
                        <a:lnSpc>
                          <a:spcPct val="100000"/>
                        </a:lnSpc>
                        <a:spcBef>
                          <a:spcPts val="0"/>
                        </a:spcBef>
                        <a:spcAft>
                          <a:spcPts val="0"/>
                        </a:spcAft>
                        <a:buNone/>
                      </a:pPr>
                      <a:endParaRPr lang="sr-Latn-RS" sz="2800" b="0" i="0" u="none" strike="noStrike" noProof="0" dirty="0">
                        <a:latin typeface="Calibri"/>
                      </a:endParaRPr>
                    </a:p>
                  </a:txBody>
                  <a:tcPr/>
                </a:tc>
                <a:tc>
                  <a:txBody>
                    <a:bodyPr/>
                    <a:lstStyle/>
                    <a:p>
                      <a:pPr lvl="0">
                        <a:buNone/>
                      </a:pPr>
                      <a:r>
                        <a:rPr lang="en-US" sz="2800" b="0" i="0" u="none" strike="noStrike" noProof="0" dirty="0">
                          <a:latin typeface="Calibri"/>
                        </a:rPr>
                        <a:t>0.5448717948717948</a:t>
                      </a:r>
                      <a:endParaRPr lang="en-US" sz="2800" dirty="0"/>
                    </a:p>
                  </a:txBody>
                  <a:tcPr/>
                </a:tc>
                <a:extLst>
                  <a:ext uri="{0D108BD9-81ED-4DB2-BD59-A6C34878D82A}">
                    <a16:rowId xmlns:a16="http://schemas.microsoft.com/office/drawing/2014/main" val="3335970209"/>
                  </a:ext>
                </a:extLst>
              </a:tr>
              <a:tr h="693018">
                <a:tc>
                  <a:txBody>
                    <a:bodyPr/>
                    <a:lstStyle/>
                    <a:p>
                      <a:pPr lvl="0">
                        <a:buNone/>
                      </a:pPr>
                      <a:r>
                        <a:rPr lang="sr-Latn-RS" sz="2800" b="0" i="0" u="none" strike="noStrike" noProof="0" dirty="0">
                          <a:latin typeface="Calibri"/>
                        </a:rPr>
                        <a:t>Procenat uspešno generisanih imena klasa</a:t>
                      </a:r>
                    </a:p>
                    <a:p>
                      <a:pPr lvl="0">
                        <a:buNone/>
                      </a:pPr>
                      <a:endParaRPr lang="sr-Latn-RS" sz="2800" b="0" i="0" u="none" strike="noStrike" noProof="0" dirty="0">
                        <a:latin typeface="Calibri"/>
                      </a:endParaRPr>
                    </a:p>
                    <a:p>
                      <a:pPr lvl="0">
                        <a:buNone/>
                      </a:pPr>
                      <a:endParaRPr lang="sr-Latn-RS" sz="2800" b="0" i="0" u="none" strike="noStrike" noProof="0" dirty="0">
                        <a:latin typeface="Calibri"/>
                      </a:endParaRPr>
                    </a:p>
                  </a:txBody>
                  <a:tcPr/>
                </a:tc>
                <a:tc>
                  <a:txBody>
                    <a:bodyPr/>
                    <a:lstStyle/>
                    <a:p>
                      <a:pPr lvl="0">
                        <a:buNone/>
                      </a:pPr>
                      <a:r>
                        <a:rPr lang="en-US" sz="2800" b="0" i="0" u="none" strike="noStrike" noProof="0" dirty="0">
                          <a:latin typeface="Calibri"/>
                        </a:rPr>
                        <a:t>0.5256410256410255</a:t>
                      </a:r>
                      <a:endParaRPr lang="en-US" sz="2800" dirty="0"/>
                    </a:p>
                  </a:txBody>
                  <a:tcPr/>
                </a:tc>
                <a:extLst>
                  <a:ext uri="{0D108BD9-81ED-4DB2-BD59-A6C34878D82A}">
                    <a16:rowId xmlns:a16="http://schemas.microsoft.com/office/drawing/2014/main" val="2012158951"/>
                  </a:ext>
                </a:extLst>
              </a:tr>
              <a:tr h="952901">
                <a:tc>
                  <a:txBody>
                    <a:bodyPr/>
                    <a:lstStyle/>
                    <a:p>
                      <a:pPr marL="0" marR="0" lvl="0" indent="0" algn="l">
                        <a:lnSpc>
                          <a:spcPct val="100000"/>
                        </a:lnSpc>
                        <a:spcBef>
                          <a:spcPts val="0"/>
                        </a:spcBef>
                        <a:spcAft>
                          <a:spcPts val="0"/>
                        </a:spcAft>
                        <a:buNone/>
                      </a:pPr>
                      <a:r>
                        <a:rPr lang="sr-Latn-RS" sz="2800" b="0" i="0" u="none" strike="noStrike" noProof="0" dirty="0">
                          <a:latin typeface="Calibri"/>
                        </a:rPr>
                        <a:t>Procenat uspešno generisanih naziva atributa</a:t>
                      </a:r>
                    </a:p>
                    <a:p>
                      <a:pPr marL="0" marR="0" lvl="0" indent="0" algn="l">
                        <a:lnSpc>
                          <a:spcPct val="100000"/>
                        </a:lnSpc>
                        <a:spcBef>
                          <a:spcPts val="0"/>
                        </a:spcBef>
                        <a:spcAft>
                          <a:spcPts val="0"/>
                        </a:spcAft>
                        <a:buNone/>
                      </a:pPr>
                      <a:endParaRPr lang="sr-Latn-RS" sz="2800" b="0" i="0" u="none" strike="noStrike" noProof="0" dirty="0">
                        <a:latin typeface="Calibri"/>
                      </a:endParaRPr>
                    </a:p>
                    <a:p>
                      <a:pPr marL="0" marR="0" lvl="0" indent="0" algn="l">
                        <a:lnSpc>
                          <a:spcPct val="100000"/>
                        </a:lnSpc>
                        <a:spcBef>
                          <a:spcPts val="0"/>
                        </a:spcBef>
                        <a:spcAft>
                          <a:spcPts val="0"/>
                        </a:spcAft>
                        <a:buNone/>
                      </a:pPr>
                      <a:endParaRPr lang="sr-Latn-RS" sz="2800" b="0" i="0" u="none" strike="noStrike" noProof="0" dirty="0">
                        <a:latin typeface="Calibri"/>
                      </a:endParaRPr>
                    </a:p>
                  </a:txBody>
                  <a:tcPr/>
                </a:tc>
                <a:tc>
                  <a:txBody>
                    <a:bodyPr/>
                    <a:lstStyle/>
                    <a:p>
                      <a:pPr lvl="0">
                        <a:buNone/>
                      </a:pPr>
                      <a:r>
                        <a:rPr lang="en-US" sz="2800" b="0" i="0" u="none" strike="noStrike" noProof="0" dirty="0">
                          <a:latin typeface="Calibri"/>
                        </a:rPr>
                        <a:t>0.44166666666666665</a:t>
                      </a:r>
                      <a:endParaRPr lang="en-US" dirty="0"/>
                    </a:p>
                  </a:txBody>
                  <a:tcPr/>
                </a:tc>
                <a:extLst>
                  <a:ext uri="{0D108BD9-81ED-4DB2-BD59-A6C34878D82A}">
                    <a16:rowId xmlns:a16="http://schemas.microsoft.com/office/drawing/2014/main" val="1431825754"/>
                  </a:ext>
                </a:extLst>
              </a:tr>
              <a:tr h="931030">
                <a:tc>
                  <a:txBody>
                    <a:bodyPr/>
                    <a:lstStyle/>
                    <a:p>
                      <a:pPr marL="0" marR="0" lvl="0" indent="0" algn="l">
                        <a:lnSpc>
                          <a:spcPct val="100000"/>
                        </a:lnSpc>
                        <a:spcBef>
                          <a:spcPts val="0"/>
                        </a:spcBef>
                        <a:spcAft>
                          <a:spcPts val="0"/>
                        </a:spcAft>
                        <a:buNone/>
                      </a:pPr>
                      <a:r>
                        <a:rPr lang="sr-Latn-RS" sz="2800" b="0" i="0" u="none" strike="noStrike" noProof="0" dirty="0">
                          <a:latin typeface="Calibri"/>
                        </a:rPr>
                        <a:t>Procenat uspešno generisanih naziva metoda</a:t>
                      </a:r>
                    </a:p>
                    <a:p>
                      <a:pPr marL="0" marR="0" lvl="0" indent="0" algn="l">
                        <a:lnSpc>
                          <a:spcPct val="100000"/>
                        </a:lnSpc>
                        <a:spcBef>
                          <a:spcPts val="0"/>
                        </a:spcBef>
                        <a:spcAft>
                          <a:spcPts val="0"/>
                        </a:spcAft>
                        <a:buNone/>
                      </a:pPr>
                      <a:endParaRPr lang="sr-Latn-RS" sz="2800" b="0" i="0" u="none" strike="noStrike" noProof="0" dirty="0">
                        <a:latin typeface="Calibri"/>
                      </a:endParaRPr>
                    </a:p>
                    <a:p>
                      <a:pPr marL="0" marR="0" lvl="0" indent="0" algn="l">
                        <a:lnSpc>
                          <a:spcPct val="100000"/>
                        </a:lnSpc>
                        <a:spcBef>
                          <a:spcPts val="0"/>
                        </a:spcBef>
                        <a:spcAft>
                          <a:spcPts val="0"/>
                        </a:spcAft>
                        <a:buNone/>
                      </a:pPr>
                      <a:endParaRPr lang="sr-Latn-RS" sz="2800" b="0" i="0" u="none" strike="noStrike" noProof="0" dirty="0">
                        <a:latin typeface="Calibri"/>
                      </a:endParaRPr>
                    </a:p>
                  </a:txBody>
                  <a:tcPr/>
                </a:tc>
                <a:tc>
                  <a:txBody>
                    <a:bodyPr/>
                    <a:lstStyle/>
                    <a:p>
                      <a:pPr lvl="0">
                        <a:buNone/>
                      </a:pPr>
                      <a:r>
                        <a:rPr lang="en-US" sz="2800" b="0" i="0" u="none" strike="noStrike" noProof="0" dirty="0">
                          <a:latin typeface="Calibri"/>
                        </a:rPr>
                        <a:t>0.46969696969696967</a:t>
                      </a:r>
                      <a:endParaRPr lang="en-US" dirty="0"/>
                    </a:p>
                  </a:txBody>
                  <a:tcPr/>
                </a:tc>
                <a:extLst>
                  <a:ext uri="{0D108BD9-81ED-4DB2-BD59-A6C34878D82A}">
                    <a16:rowId xmlns:a16="http://schemas.microsoft.com/office/drawing/2014/main" val="2549773108"/>
                  </a:ext>
                </a:extLst>
              </a:tr>
            </a:tbl>
          </a:graphicData>
        </a:graphic>
      </p:graphicFrame>
      <p:sp>
        <p:nvSpPr>
          <p:cNvPr id="6" name="TextBox 5">
            <a:extLst>
              <a:ext uri="{FF2B5EF4-FFF2-40B4-BE49-F238E27FC236}">
                <a16:creationId xmlns:a16="http://schemas.microsoft.com/office/drawing/2014/main" id="{997177A5-0870-42F5-BA46-DC6D321FEFCF}"/>
              </a:ext>
            </a:extLst>
          </p:cNvPr>
          <p:cNvSpPr txBox="1"/>
          <p:nvPr/>
        </p:nvSpPr>
        <p:spPr>
          <a:xfrm>
            <a:off x="35368455" y="24417818"/>
            <a:ext cx="1387688" cy="523220"/>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ctr"/>
            <a:r>
              <a:rPr lang="sr-Latn-RS" sz="2800" dirty="0"/>
              <a:t>Tabela </a:t>
            </a:r>
            <a:r>
              <a:rPr lang="en-US" sz="2800" dirty="0"/>
              <a:t>1</a:t>
            </a:r>
            <a:endParaRPr lang="en-US" sz="2800" dirty="0">
              <a:cs typeface="Calibri"/>
            </a:endParaRP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Medical Poster</vt:lpstr>
      <vt:lpstr>Generator koda na osnovu skice sa slike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Title] Lorem ipsum dolor sit amet, consectetuer adipiscing elit maecenas porttitor congue massa fusce</dc:title>
  <dc:creator/>
  <cp:revision>130</cp:revision>
  <dcterms:created xsi:type="dcterms:W3CDTF">2013-12-03T00:45:10Z</dcterms:created>
  <dcterms:modified xsi:type="dcterms:W3CDTF">2020-07-01T15:42:51Z</dcterms:modified>
</cp:coreProperties>
</file>