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181173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57F26-4186-4894-BA32-BBD62BB74E51}"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269316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2066931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845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1210365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3479555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2309861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1557799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172534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131723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323212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57F26-4186-4894-BA32-BBD62BB74E51}"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350602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57F26-4186-4894-BA32-BBD62BB74E51}" type="datetimeFigureOut">
              <a:rPr lang="en-US" smtClean="0"/>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424757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335252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47186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057F26-4186-4894-BA32-BBD62BB74E51}" type="datetimeFigureOut">
              <a:rPr lang="en-US" smtClean="0"/>
              <a:t>7/4/2024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304088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57F26-4186-4894-BA32-BBD62BB74E51}"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FADD3-C356-455A-930A-02FC48F62AA1}" type="slidenum">
              <a:rPr lang="en-US" smtClean="0"/>
              <a:t>‹#›</a:t>
            </a:fld>
            <a:endParaRPr lang="en-US"/>
          </a:p>
        </p:txBody>
      </p:sp>
    </p:spTree>
    <p:extLst>
      <p:ext uri="{BB962C8B-B14F-4D97-AF65-F5344CB8AC3E}">
        <p14:creationId xmlns:p14="http://schemas.microsoft.com/office/powerpoint/2010/main" val="84503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057F26-4186-4894-BA32-BBD62BB74E51}" type="datetimeFigureOut">
              <a:rPr lang="en-US" smtClean="0"/>
              <a:t>7/4/2024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2FADD3-C356-455A-930A-02FC48F62AA1}" type="slidenum">
              <a:rPr lang="en-US" smtClean="0"/>
              <a:t>‹#›</a:t>
            </a:fld>
            <a:endParaRPr lang="en-US"/>
          </a:p>
        </p:txBody>
      </p:sp>
    </p:spTree>
    <p:extLst>
      <p:ext uri="{BB962C8B-B14F-4D97-AF65-F5344CB8AC3E}">
        <p14:creationId xmlns:p14="http://schemas.microsoft.com/office/powerpoint/2010/main" val="10194209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C8A1-1BC2-FCD5-1B30-C121D766B305}"/>
              </a:ext>
            </a:extLst>
          </p:cNvPr>
          <p:cNvSpPr>
            <a:spLocks noGrp="1"/>
          </p:cNvSpPr>
          <p:nvPr>
            <p:ph type="ctrTitle"/>
          </p:nvPr>
        </p:nvSpPr>
        <p:spPr/>
        <p:txBody>
          <a:bodyPr/>
          <a:lstStyle/>
          <a:p>
            <a:r>
              <a:rPr lang="en-US" sz="4800" dirty="0" err="1"/>
              <a:t>Generisanje</a:t>
            </a:r>
            <a:r>
              <a:rPr lang="en-US" sz="4800" dirty="0"/>
              <a:t> </a:t>
            </a:r>
            <a:r>
              <a:rPr lang="en-US" sz="4800" dirty="0" err="1"/>
              <a:t>recepata</a:t>
            </a:r>
            <a:r>
              <a:rPr lang="en-US" sz="4800" dirty="0"/>
              <a:t> </a:t>
            </a:r>
            <a:r>
              <a:rPr lang="en-US" sz="4800" dirty="0" err="1"/>
              <a:t>na</a:t>
            </a:r>
            <a:r>
              <a:rPr lang="en-US" sz="4800" dirty="0"/>
              <a:t> </a:t>
            </a:r>
            <a:r>
              <a:rPr lang="en-US" sz="4800" dirty="0" err="1"/>
              <a:t>osnovu</a:t>
            </a:r>
            <a:r>
              <a:rPr lang="en-US" sz="4800" dirty="0"/>
              <a:t> </a:t>
            </a:r>
            <a:r>
              <a:rPr lang="en-US" sz="4800" dirty="0" err="1"/>
              <a:t>prikupljenih</a:t>
            </a:r>
            <a:r>
              <a:rPr lang="en-US" sz="4800" dirty="0"/>
              <a:t> </a:t>
            </a:r>
            <a:r>
              <a:rPr lang="en-US" sz="4800" dirty="0" err="1"/>
              <a:t>podataka</a:t>
            </a:r>
            <a:endParaRPr lang="en-US" sz="4800" dirty="0"/>
          </a:p>
        </p:txBody>
      </p:sp>
      <p:sp>
        <p:nvSpPr>
          <p:cNvPr id="3" name="Subtitle 2">
            <a:extLst>
              <a:ext uri="{FF2B5EF4-FFF2-40B4-BE49-F238E27FC236}">
                <a16:creationId xmlns:a16="http://schemas.microsoft.com/office/drawing/2014/main" id="{B3EA533C-AA67-F4F3-731B-531494337C70}"/>
              </a:ext>
            </a:extLst>
          </p:cNvPr>
          <p:cNvSpPr>
            <a:spLocks noGrp="1"/>
          </p:cNvSpPr>
          <p:nvPr>
            <p:ph type="subTitle" idx="1"/>
          </p:nvPr>
        </p:nvSpPr>
        <p:spPr/>
        <p:txBody>
          <a:bodyPr/>
          <a:lstStyle/>
          <a:p>
            <a:r>
              <a:rPr lang="en-US" dirty="0" err="1"/>
              <a:t>Damjanov</a:t>
            </a:r>
            <a:r>
              <a:rPr lang="en-US" dirty="0"/>
              <a:t> Du</a:t>
            </a:r>
            <a:r>
              <a:rPr lang="sr-Latn-RS" dirty="0"/>
              <a:t>šan sv68/2021</a:t>
            </a:r>
          </a:p>
          <a:p>
            <a:r>
              <a:rPr lang="sr-Latn-RS" dirty="0"/>
              <a:t>Džudžar nataša sv14/2021</a:t>
            </a:r>
            <a:endParaRPr lang="en-US" dirty="0"/>
          </a:p>
        </p:txBody>
      </p:sp>
    </p:spTree>
    <p:extLst>
      <p:ext uri="{BB962C8B-B14F-4D97-AF65-F5344CB8AC3E}">
        <p14:creationId xmlns:p14="http://schemas.microsoft.com/office/powerpoint/2010/main" val="158984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6A32F6-E481-CD46-9DB6-E4A43E123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978" y="526009"/>
            <a:ext cx="7534461" cy="5572231"/>
          </a:xfrm>
        </p:spPr>
      </p:pic>
      <p:sp>
        <p:nvSpPr>
          <p:cNvPr id="6" name="TextBox 5">
            <a:extLst>
              <a:ext uri="{FF2B5EF4-FFF2-40B4-BE49-F238E27FC236}">
                <a16:creationId xmlns:a16="http://schemas.microsoft.com/office/drawing/2014/main" id="{1AB78E0F-98AC-37BD-466A-D7E362EA41DE}"/>
              </a:ext>
            </a:extLst>
          </p:cNvPr>
          <p:cNvSpPr txBox="1"/>
          <p:nvPr/>
        </p:nvSpPr>
        <p:spPr>
          <a:xfrm>
            <a:off x="3479143" y="6147325"/>
            <a:ext cx="4916129" cy="369332"/>
          </a:xfrm>
          <a:prstGeom prst="rect">
            <a:avLst/>
          </a:prstGeom>
          <a:noFill/>
        </p:spPr>
        <p:txBody>
          <a:bodyPr wrap="square" rtlCol="0">
            <a:spAutoFit/>
          </a:bodyPr>
          <a:lstStyle/>
          <a:p>
            <a:r>
              <a:rPr lang="sr-Latn-RS" dirty="0"/>
              <a:t>Primer novonastalo izgenerisanog recepta</a:t>
            </a:r>
            <a:endParaRPr lang="en-US" dirty="0"/>
          </a:p>
        </p:txBody>
      </p:sp>
    </p:spTree>
    <p:extLst>
      <p:ext uri="{BB962C8B-B14F-4D97-AF65-F5344CB8AC3E}">
        <p14:creationId xmlns:p14="http://schemas.microsoft.com/office/powerpoint/2010/main" val="9417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0D31-E892-3FEF-0E1D-5E082ED6F708}"/>
              </a:ext>
            </a:extLst>
          </p:cNvPr>
          <p:cNvSpPr>
            <a:spLocks noGrp="1"/>
          </p:cNvSpPr>
          <p:nvPr>
            <p:ph type="title"/>
          </p:nvPr>
        </p:nvSpPr>
        <p:spPr/>
        <p:txBody>
          <a:bodyPr/>
          <a:lstStyle/>
          <a:p>
            <a:r>
              <a:rPr lang="sr-Latn-RS" dirty="0"/>
              <a:t>Evaluacija programa</a:t>
            </a:r>
            <a:endParaRPr lang="en-US" dirty="0"/>
          </a:p>
        </p:txBody>
      </p:sp>
      <p:sp>
        <p:nvSpPr>
          <p:cNvPr id="3" name="Content Placeholder 2">
            <a:extLst>
              <a:ext uri="{FF2B5EF4-FFF2-40B4-BE49-F238E27FC236}">
                <a16:creationId xmlns:a16="http://schemas.microsoft.com/office/drawing/2014/main" id="{C0E848CA-2C6E-B5CC-ACC6-6B77CA160A05}"/>
              </a:ext>
            </a:extLst>
          </p:cNvPr>
          <p:cNvSpPr>
            <a:spLocks noGrp="1"/>
          </p:cNvSpPr>
          <p:nvPr>
            <p:ph idx="1"/>
          </p:nvPr>
        </p:nvSpPr>
        <p:spPr/>
        <p:txBody>
          <a:bodyPr/>
          <a:lstStyle/>
          <a:p>
            <a:r>
              <a:rPr lang="sr-Latn-RS" dirty="0"/>
              <a:t>Same epohe trajale su poprilično dugo. Iako je ovo mnogo ubrzano korišćenjem CUDA programa, i dalje je trening umeo da traje solidnu količinu vremena. </a:t>
            </a:r>
          </a:p>
          <a:p>
            <a:r>
              <a:rPr lang="sr-Latn-RS" dirty="0"/>
              <a:t>Model sam po sebi uspeva da generiše nove recepte, razume da treba da generiše delove naslova i instrukcija. </a:t>
            </a:r>
          </a:p>
          <a:p>
            <a:r>
              <a:rPr lang="sr-Latn-RS" dirty="0"/>
              <a:t>Takođe ovde delove odlično indentira i čini tekst veoma lako čitljivim</a:t>
            </a:r>
          </a:p>
          <a:p>
            <a:r>
              <a:rPr lang="sr-Latn-RS" dirty="0"/>
              <a:t>Loša strana modela je ta što iz nekog razloga preskače generisanje dela sa sastojcima. Automatski posle naslova preskače na generisanje instrukcija, iako svaki recept iz dataseta ima posebno odvojen deo za sastojke izmedju ova dva dela.</a:t>
            </a:r>
            <a:endParaRPr lang="en-US" dirty="0"/>
          </a:p>
        </p:txBody>
      </p:sp>
    </p:spTree>
    <p:extLst>
      <p:ext uri="{BB962C8B-B14F-4D97-AF65-F5344CB8AC3E}">
        <p14:creationId xmlns:p14="http://schemas.microsoft.com/office/powerpoint/2010/main" val="101969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483B-B474-6941-9A47-4211B152A05B}"/>
              </a:ext>
            </a:extLst>
          </p:cNvPr>
          <p:cNvSpPr>
            <a:spLocks noGrp="1"/>
          </p:cNvSpPr>
          <p:nvPr>
            <p:ph type="title"/>
          </p:nvPr>
        </p:nvSpPr>
        <p:spPr/>
        <p:txBody>
          <a:bodyPr/>
          <a:lstStyle/>
          <a:p>
            <a:r>
              <a:rPr lang="sr-Latn-RS" dirty="0"/>
              <a:t>Zaključak</a:t>
            </a:r>
            <a:endParaRPr lang="en-US" dirty="0"/>
          </a:p>
        </p:txBody>
      </p:sp>
      <p:sp>
        <p:nvSpPr>
          <p:cNvPr id="3" name="Content Placeholder 2">
            <a:extLst>
              <a:ext uri="{FF2B5EF4-FFF2-40B4-BE49-F238E27FC236}">
                <a16:creationId xmlns:a16="http://schemas.microsoft.com/office/drawing/2014/main" id="{DBC682B2-BE17-FE61-0EF4-7ECD20666709}"/>
              </a:ext>
            </a:extLst>
          </p:cNvPr>
          <p:cNvSpPr>
            <a:spLocks noGrp="1"/>
          </p:cNvSpPr>
          <p:nvPr>
            <p:ph idx="1"/>
          </p:nvPr>
        </p:nvSpPr>
        <p:spPr/>
        <p:txBody>
          <a:bodyPr/>
          <a:lstStyle/>
          <a:p>
            <a:r>
              <a:rPr lang="sr-Latn-RS" dirty="0"/>
              <a:t>Sam model ima mnogo mogućnosti da postane bolji. Verujem da uz adekvatno vreme i raspoložive resurse, puštanjem modela na duži trening nad većim skupom podataka, on bi sigurno uspeo da otkloni svoje najveće greške</a:t>
            </a:r>
          </a:p>
          <a:p>
            <a:r>
              <a:rPr lang="sr-Latn-RS" dirty="0"/>
              <a:t>Za najveću manu ovog modela uzimam preskakanje generisanja dela sa sastojcima recepta. </a:t>
            </a:r>
          </a:p>
          <a:p>
            <a:r>
              <a:rPr lang="sr-Latn-RS" dirty="0"/>
              <a:t>Sa vremena na vreme on uspeva da ubaci te sastojke unutar dela sa intrukcijama ili negde između naslova i instrukcija što me navodi na mišljenje da je model samo treniran nad previše ogranicenim skupom podataka.</a:t>
            </a:r>
          </a:p>
          <a:p>
            <a:r>
              <a:rPr lang="sr-Latn-RS" dirty="0"/>
              <a:t>Takođe postoji mogućnosti kreiranja interfejsa za ovaj projekat da bi on bio pristupačniji, privlačniji i lakše korišćen od strane više korisnika</a:t>
            </a:r>
            <a:endParaRPr lang="en-US" dirty="0"/>
          </a:p>
        </p:txBody>
      </p:sp>
    </p:spTree>
    <p:extLst>
      <p:ext uri="{BB962C8B-B14F-4D97-AF65-F5344CB8AC3E}">
        <p14:creationId xmlns:p14="http://schemas.microsoft.com/office/powerpoint/2010/main" val="273136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C91F-A35B-48D5-A50E-3FCC5CD7FF1F}"/>
              </a:ext>
            </a:extLst>
          </p:cNvPr>
          <p:cNvSpPr>
            <a:spLocks noGrp="1"/>
          </p:cNvSpPr>
          <p:nvPr>
            <p:ph type="title"/>
          </p:nvPr>
        </p:nvSpPr>
        <p:spPr>
          <a:xfrm>
            <a:off x="1009904" y="1494937"/>
            <a:ext cx="9404723" cy="1267928"/>
          </a:xfrm>
        </p:spPr>
        <p:txBody>
          <a:bodyPr/>
          <a:lstStyle/>
          <a:p>
            <a:pPr algn="ctr"/>
            <a:r>
              <a:rPr lang="sr-Latn-RS" b="1" dirty="0"/>
              <a:t>HVALA NA PAŽNJI!</a:t>
            </a:r>
            <a:br>
              <a:rPr lang="sr-Latn-RS" b="1" dirty="0"/>
            </a:br>
            <a:endParaRPr lang="en-US" b="1" dirty="0"/>
          </a:p>
        </p:txBody>
      </p:sp>
      <p:sp>
        <p:nvSpPr>
          <p:cNvPr id="4" name="TextBox 3">
            <a:extLst>
              <a:ext uri="{FF2B5EF4-FFF2-40B4-BE49-F238E27FC236}">
                <a16:creationId xmlns:a16="http://schemas.microsoft.com/office/drawing/2014/main" id="{19E2F291-B3A8-C590-13D3-283E06E8D874}"/>
              </a:ext>
            </a:extLst>
          </p:cNvPr>
          <p:cNvSpPr txBox="1"/>
          <p:nvPr/>
        </p:nvSpPr>
        <p:spPr>
          <a:xfrm>
            <a:off x="934065" y="3982065"/>
            <a:ext cx="5014451" cy="646331"/>
          </a:xfrm>
          <a:prstGeom prst="rect">
            <a:avLst/>
          </a:prstGeom>
          <a:noFill/>
        </p:spPr>
        <p:txBody>
          <a:bodyPr wrap="square" rtlCol="0">
            <a:spAutoFit/>
          </a:bodyPr>
          <a:lstStyle/>
          <a:p>
            <a:r>
              <a:rPr lang="sr-Latn-RS" dirty="0"/>
              <a:t>Dušan Damjanov SV 68/2021</a:t>
            </a:r>
          </a:p>
          <a:p>
            <a:r>
              <a:rPr lang="sr-Latn-RS" dirty="0"/>
              <a:t>Nataša Džudžar SV 14/2021</a:t>
            </a:r>
            <a:endParaRPr lang="en-US" dirty="0"/>
          </a:p>
        </p:txBody>
      </p:sp>
    </p:spTree>
    <p:extLst>
      <p:ext uri="{BB962C8B-B14F-4D97-AF65-F5344CB8AC3E}">
        <p14:creationId xmlns:p14="http://schemas.microsoft.com/office/powerpoint/2010/main" val="394126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DF53-2168-23FA-1ABB-EC2F37D26D84}"/>
              </a:ext>
            </a:extLst>
          </p:cNvPr>
          <p:cNvSpPr>
            <a:spLocks noGrp="1"/>
          </p:cNvSpPr>
          <p:nvPr>
            <p:ph type="title"/>
          </p:nvPr>
        </p:nvSpPr>
        <p:spPr/>
        <p:txBody>
          <a:bodyPr/>
          <a:lstStyle/>
          <a:p>
            <a:r>
              <a:rPr lang="sr-Latn-RS" dirty="0"/>
              <a:t>Uvod u projekat</a:t>
            </a:r>
            <a:endParaRPr lang="en-US" dirty="0"/>
          </a:p>
        </p:txBody>
      </p:sp>
      <p:sp>
        <p:nvSpPr>
          <p:cNvPr id="3" name="Content Placeholder 2">
            <a:extLst>
              <a:ext uri="{FF2B5EF4-FFF2-40B4-BE49-F238E27FC236}">
                <a16:creationId xmlns:a16="http://schemas.microsoft.com/office/drawing/2014/main" id="{C8EBEB80-2B18-CD63-EDB0-BDEA234472EA}"/>
              </a:ext>
            </a:extLst>
          </p:cNvPr>
          <p:cNvSpPr>
            <a:spLocks noGrp="1"/>
          </p:cNvSpPr>
          <p:nvPr>
            <p:ph idx="1"/>
          </p:nvPr>
        </p:nvSpPr>
        <p:spPr/>
        <p:txBody>
          <a:bodyPr/>
          <a:lstStyle/>
          <a:p>
            <a:r>
              <a:rPr lang="sr-Latn-RS" dirty="0"/>
              <a:t>Recepata u današnjem svetu ima previše. Samim tim ponekad je teško odlučiti se šta kuvati zbog tako velikog izbora. Takođe svakodnevnim novim biranjem, dolazimo do toga da isprobamo većinu recepata i da ne možemo tako lako da pronađemo nove.</a:t>
            </a:r>
          </a:p>
          <a:p>
            <a:r>
              <a:rPr lang="sr-Latn-RS" dirty="0"/>
              <a:t>Ideja projekta je da nas model izgeneriše nove i zanimljive recepte zajedno sa instrukcijama na osnovu korisnikovog unosa u njega.</a:t>
            </a:r>
          </a:p>
          <a:p>
            <a:r>
              <a:rPr lang="sr-Latn-RS" dirty="0"/>
              <a:t>Ovo će dosta pomoći bezidejnim ljudima da pronađu staru strast u kuvanju koju su izgubili.</a:t>
            </a:r>
            <a:endParaRPr lang="en-US" dirty="0"/>
          </a:p>
        </p:txBody>
      </p:sp>
    </p:spTree>
    <p:extLst>
      <p:ext uri="{BB962C8B-B14F-4D97-AF65-F5344CB8AC3E}">
        <p14:creationId xmlns:p14="http://schemas.microsoft.com/office/powerpoint/2010/main" val="100631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A9CC-C0C9-DD96-9B1D-00B5E8F07F08}"/>
              </a:ext>
            </a:extLst>
          </p:cNvPr>
          <p:cNvSpPr>
            <a:spLocks noGrp="1"/>
          </p:cNvSpPr>
          <p:nvPr>
            <p:ph type="title"/>
          </p:nvPr>
        </p:nvSpPr>
        <p:spPr/>
        <p:txBody>
          <a:bodyPr/>
          <a:lstStyle/>
          <a:p>
            <a:r>
              <a:rPr lang="sr-Latn-RS" dirty="0"/>
              <a:t>Najvažnije metode</a:t>
            </a:r>
            <a:endParaRPr lang="en-US" dirty="0"/>
          </a:p>
        </p:txBody>
      </p:sp>
      <p:sp>
        <p:nvSpPr>
          <p:cNvPr id="3" name="Content Placeholder 2">
            <a:extLst>
              <a:ext uri="{FF2B5EF4-FFF2-40B4-BE49-F238E27FC236}">
                <a16:creationId xmlns:a16="http://schemas.microsoft.com/office/drawing/2014/main" id="{4745ABD9-ED62-9D6A-C0CE-04198503E878}"/>
              </a:ext>
            </a:extLst>
          </p:cNvPr>
          <p:cNvSpPr>
            <a:spLocks noGrp="1"/>
          </p:cNvSpPr>
          <p:nvPr>
            <p:ph idx="1"/>
          </p:nvPr>
        </p:nvSpPr>
        <p:spPr/>
        <p:txBody>
          <a:bodyPr/>
          <a:lstStyle/>
          <a:p>
            <a:r>
              <a:rPr lang="sr-Latn-RS" dirty="0"/>
              <a:t>Najbitnije metode ovog projekta su generate</a:t>
            </a:r>
            <a:r>
              <a:rPr lang="en-US" dirty="0"/>
              <a:t>_recipe(), train() I evaluate()</a:t>
            </a:r>
          </a:p>
          <a:p>
            <a:r>
              <a:rPr lang="en-US" dirty="0" err="1"/>
              <a:t>Najvazniji</a:t>
            </a:r>
            <a:r>
              <a:rPr lang="en-US" dirty="0"/>
              <a:t> deo </a:t>
            </a:r>
            <a:r>
              <a:rPr lang="en-US" dirty="0" err="1"/>
              <a:t>ovog</a:t>
            </a:r>
            <a:r>
              <a:rPr lang="en-US" dirty="0"/>
              <a:t> </a:t>
            </a:r>
            <a:r>
              <a:rPr lang="en-US" dirty="0" err="1"/>
              <a:t>projekta</a:t>
            </a:r>
            <a:r>
              <a:rPr lang="en-US" dirty="0"/>
              <a:t> se </a:t>
            </a:r>
            <a:r>
              <a:rPr lang="en-US" dirty="0" err="1"/>
              <a:t>sastoji</a:t>
            </a:r>
            <a:r>
              <a:rPr lang="en-US" dirty="0"/>
              <a:t> </a:t>
            </a:r>
            <a:r>
              <a:rPr lang="en-US" dirty="0" err="1"/>
              <a:t>iz</a:t>
            </a:r>
            <a:r>
              <a:rPr lang="en-US" dirty="0"/>
              <a:t> LSTM </a:t>
            </a:r>
            <a:r>
              <a:rPr lang="en-US" dirty="0" err="1"/>
              <a:t>mre</a:t>
            </a:r>
            <a:r>
              <a:rPr lang="sr-Latn-RS" dirty="0"/>
              <a:t>že koja je tu da nauči obrasce recepata i pomoću velikog skupa podataka nad kojima je kreirana, da izgeneriše novi recept.</a:t>
            </a:r>
            <a:endParaRPr lang="en-US" dirty="0"/>
          </a:p>
        </p:txBody>
      </p:sp>
    </p:spTree>
    <p:extLst>
      <p:ext uri="{BB962C8B-B14F-4D97-AF65-F5344CB8AC3E}">
        <p14:creationId xmlns:p14="http://schemas.microsoft.com/office/powerpoint/2010/main" val="297182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12DD-4936-77FA-8CF5-33BDCDE67AAD}"/>
              </a:ext>
            </a:extLst>
          </p:cNvPr>
          <p:cNvSpPr>
            <a:spLocks noGrp="1"/>
          </p:cNvSpPr>
          <p:nvPr>
            <p:ph type="title"/>
          </p:nvPr>
        </p:nvSpPr>
        <p:spPr/>
        <p:txBody>
          <a:bodyPr/>
          <a:lstStyle/>
          <a:p>
            <a:r>
              <a:rPr lang="sr-Latn-RS" dirty="0"/>
              <a:t>Struktura programa</a:t>
            </a:r>
            <a:endParaRPr lang="en-US" dirty="0"/>
          </a:p>
        </p:txBody>
      </p:sp>
      <p:sp>
        <p:nvSpPr>
          <p:cNvPr id="3" name="Content Placeholder 2">
            <a:extLst>
              <a:ext uri="{FF2B5EF4-FFF2-40B4-BE49-F238E27FC236}">
                <a16:creationId xmlns:a16="http://schemas.microsoft.com/office/drawing/2014/main" id="{6108C37B-435C-FCDB-095D-3C3A76ECACF9}"/>
              </a:ext>
            </a:extLst>
          </p:cNvPr>
          <p:cNvSpPr>
            <a:spLocks noGrp="1"/>
          </p:cNvSpPr>
          <p:nvPr>
            <p:ph idx="1"/>
          </p:nvPr>
        </p:nvSpPr>
        <p:spPr/>
        <p:txBody>
          <a:bodyPr/>
          <a:lstStyle/>
          <a:p>
            <a:r>
              <a:rPr lang="sr-Latn-RS" dirty="0"/>
              <a:t>Program na osnovu velikog dataseta (puno postojećih recepata iz svih kuhinja ovog sveta, postoji mediteranska, americka, japanska, meksička, grčka....) Preko ovog ogromnog dataseta naš cilj je da napravimo novi recept koji ne postoji u navedenom datasetu.</a:t>
            </a:r>
          </a:p>
          <a:p>
            <a:r>
              <a:rPr lang="sr-Latn-RS" dirty="0"/>
              <a:t>U projektu je korišćena LSTM neuronska mreža za generisanje novih do sada neviđenih recepata.</a:t>
            </a:r>
          </a:p>
          <a:p>
            <a:r>
              <a:rPr lang="sr-Latn-RS" dirty="0"/>
              <a:t>Veliki finalni cilj projekta se može podeliti na više modula koji će biti opisani u narednim slajdovima</a:t>
            </a:r>
          </a:p>
        </p:txBody>
      </p:sp>
    </p:spTree>
    <p:extLst>
      <p:ext uri="{BB962C8B-B14F-4D97-AF65-F5344CB8AC3E}">
        <p14:creationId xmlns:p14="http://schemas.microsoft.com/office/powerpoint/2010/main" val="51442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4316-AF00-9671-E89D-A6806C8EE319}"/>
              </a:ext>
            </a:extLst>
          </p:cNvPr>
          <p:cNvSpPr>
            <a:spLocks noGrp="1"/>
          </p:cNvSpPr>
          <p:nvPr>
            <p:ph type="title"/>
          </p:nvPr>
        </p:nvSpPr>
        <p:spPr/>
        <p:txBody>
          <a:bodyPr/>
          <a:lstStyle/>
          <a:p>
            <a:r>
              <a:rPr lang="sr-Latn-RS" dirty="0"/>
              <a:t>Struktura programa</a:t>
            </a:r>
            <a:endParaRPr lang="en-US" dirty="0"/>
          </a:p>
        </p:txBody>
      </p:sp>
      <p:sp>
        <p:nvSpPr>
          <p:cNvPr id="3" name="Content Placeholder 2">
            <a:extLst>
              <a:ext uri="{FF2B5EF4-FFF2-40B4-BE49-F238E27FC236}">
                <a16:creationId xmlns:a16="http://schemas.microsoft.com/office/drawing/2014/main" id="{C7BA0C87-BAA7-62BF-521E-CD0F018DBA15}"/>
              </a:ext>
            </a:extLst>
          </p:cNvPr>
          <p:cNvSpPr>
            <a:spLocks noGrp="1"/>
          </p:cNvSpPr>
          <p:nvPr>
            <p:ph idx="1"/>
          </p:nvPr>
        </p:nvSpPr>
        <p:spPr/>
        <p:txBody>
          <a:bodyPr/>
          <a:lstStyle/>
          <a:p>
            <a:r>
              <a:rPr lang="sr-Latn-RS" dirty="0"/>
              <a:t>Treniranje modela</a:t>
            </a:r>
          </a:p>
          <a:p>
            <a:pPr lvl="1"/>
            <a:r>
              <a:rPr lang="sr-Latn-RS" dirty="0"/>
              <a:t>Korišćena je funkcija train(model, dataloader, criterion, optimizer, epoch, vocabulary</a:t>
            </a:r>
            <a:r>
              <a:rPr lang="en-US" dirty="0"/>
              <a:t>_size</a:t>
            </a:r>
            <a:r>
              <a:rPr lang="sr-Latn-RS" dirty="0"/>
              <a:t>)</a:t>
            </a:r>
            <a:endParaRPr lang="en-US" dirty="0"/>
          </a:p>
          <a:p>
            <a:r>
              <a:rPr lang="en-US" dirty="0" err="1"/>
              <a:t>Evaluacija</a:t>
            </a:r>
            <a:r>
              <a:rPr lang="en-US" dirty="0"/>
              <a:t> </a:t>
            </a:r>
            <a:r>
              <a:rPr lang="en-US" dirty="0" err="1"/>
              <a:t>modela</a:t>
            </a:r>
            <a:r>
              <a:rPr lang="en-US" dirty="0"/>
              <a:t> </a:t>
            </a:r>
            <a:r>
              <a:rPr lang="en-US" dirty="0" err="1"/>
              <a:t>ra</a:t>
            </a:r>
            <a:r>
              <a:rPr lang="sr-Latn-RS" dirty="0"/>
              <a:t>đena je funkcijom</a:t>
            </a:r>
            <a:r>
              <a:rPr lang="en-US" dirty="0"/>
              <a:t>:</a:t>
            </a:r>
          </a:p>
          <a:p>
            <a:pPr lvl="1"/>
            <a:r>
              <a:rPr lang="en-US" dirty="0"/>
              <a:t>evaluate(model, </a:t>
            </a:r>
            <a:r>
              <a:rPr lang="en-US" dirty="0" err="1"/>
              <a:t>dataloader</a:t>
            </a:r>
            <a:r>
              <a:rPr lang="en-US" dirty="0"/>
              <a:t>, criterion, </a:t>
            </a:r>
            <a:r>
              <a:rPr lang="en-US" dirty="0" err="1"/>
              <a:t>vocabulary_size</a:t>
            </a:r>
            <a:r>
              <a:rPr lang="en-US" dirty="0"/>
              <a:t>)</a:t>
            </a:r>
          </a:p>
          <a:p>
            <a:r>
              <a:rPr lang="en-US" dirty="0" err="1"/>
              <a:t>Generisanje</a:t>
            </a:r>
            <a:r>
              <a:rPr lang="en-US" dirty="0"/>
              <a:t> </a:t>
            </a:r>
            <a:r>
              <a:rPr lang="en-US" dirty="0" err="1"/>
              <a:t>novog</a:t>
            </a:r>
            <a:r>
              <a:rPr lang="en-US" dirty="0"/>
              <a:t> </a:t>
            </a:r>
            <a:r>
              <a:rPr lang="en-US" dirty="0" err="1"/>
              <a:t>recepta</a:t>
            </a:r>
            <a:endParaRPr lang="en-US" dirty="0"/>
          </a:p>
          <a:p>
            <a:pPr lvl="1"/>
            <a:r>
              <a:rPr lang="en-US" dirty="0" err="1"/>
              <a:t>generate_recipe</a:t>
            </a:r>
            <a:r>
              <a:rPr lang="en-US" dirty="0"/>
              <a:t>(model, </a:t>
            </a:r>
            <a:r>
              <a:rPr lang="en-US" dirty="0" err="1"/>
              <a:t>initial_sequences</a:t>
            </a:r>
            <a:r>
              <a:rPr lang="en-US" dirty="0"/>
              <a:t>, </a:t>
            </a:r>
            <a:r>
              <a:rPr lang="en-US" dirty="0" err="1"/>
              <a:t>start_text</a:t>
            </a:r>
            <a:r>
              <a:rPr lang="en-US" dirty="0"/>
              <a:t>, </a:t>
            </a:r>
            <a:r>
              <a:rPr lang="en-US" dirty="0" err="1"/>
              <a:t>max_length</a:t>
            </a:r>
            <a:r>
              <a:rPr lang="en-US" dirty="0"/>
              <a:t>, vocabulary, temperature=0.7)</a:t>
            </a:r>
          </a:p>
          <a:p>
            <a:r>
              <a:rPr lang="sr-Latn-RS" dirty="0"/>
              <a:t>Čuvanje modela vršili smo preko torch.save() i joblib.dump() funkcija</a:t>
            </a:r>
            <a:endParaRPr lang="en-US" dirty="0"/>
          </a:p>
        </p:txBody>
      </p:sp>
    </p:spTree>
    <p:extLst>
      <p:ext uri="{BB962C8B-B14F-4D97-AF65-F5344CB8AC3E}">
        <p14:creationId xmlns:p14="http://schemas.microsoft.com/office/powerpoint/2010/main" val="215745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2388-012B-62E3-5773-204256577BDD}"/>
              </a:ext>
            </a:extLst>
          </p:cNvPr>
          <p:cNvSpPr>
            <a:spLocks noGrp="1"/>
          </p:cNvSpPr>
          <p:nvPr>
            <p:ph type="title"/>
          </p:nvPr>
        </p:nvSpPr>
        <p:spPr/>
        <p:txBody>
          <a:bodyPr/>
          <a:lstStyle/>
          <a:p>
            <a:r>
              <a:rPr lang="en-US" dirty="0" err="1"/>
              <a:t>Struktura</a:t>
            </a:r>
            <a:r>
              <a:rPr lang="en-US" dirty="0"/>
              <a:t> </a:t>
            </a:r>
            <a:r>
              <a:rPr lang="en-US" dirty="0" err="1"/>
              <a:t>programa</a:t>
            </a:r>
            <a:endParaRPr lang="en-US" dirty="0"/>
          </a:p>
        </p:txBody>
      </p:sp>
      <p:sp>
        <p:nvSpPr>
          <p:cNvPr id="3" name="Content Placeholder 2">
            <a:extLst>
              <a:ext uri="{FF2B5EF4-FFF2-40B4-BE49-F238E27FC236}">
                <a16:creationId xmlns:a16="http://schemas.microsoft.com/office/drawing/2014/main" id="{643E033F-97FB-F493-0508-1C3EC2FE59CA}"/>
              </a:ext>
            </a:extLst>
          </p:cNvPr>
          <p:cNvSpPr>
            <a:spLocks noGrp="1"/>
          </p:cNvSpPr>
          <p:nvPr>
            <p:ph idx="1"/>
          </p:nvPr>
        </p:nvSpPr>
        <p:spPr/>
        <p:txBody>
          <a:bodyPr>
            <a:normAutofit/>
          </a:bodyPr>
          <a:lstStyle/>
          <a:p>
            <a:r>
              <a:rPr lang="en-US" dirty="0"/>
              <a:t>Pored </a:t>
            </a:r>
            <a:r>
              <a:rPr lang="en-US" dirty="0" err="1"/>
              <a:t>ovih</a:t>
            </a:r>
            <a:r>
              <a:rPr lang="en-US" dirty="0"/>
              <a:t> </a:t>
            </a:r>
            <a:r>
              <a:rPr lang="en-US" dirty="0" err="1"/>
              <a:t>funkcija</a:t>
            </a:r>
            <a:r>
              <a:rPr lang="en-US" dirty="0"/>
              <a:t> </a:t>
            </a:r>
            <a:r>
              <a:rPr lang="en-US" dirty="0" err="1"/>
              <a:t>kori</a:t>
            </a:r>
            <a:r>
              <a:rPr lang="sr-Latn-RS" dirty="0"/>
              <a:t>stili smo i klase</a:t>
            </a:r>
            <a:r>
              <a:rPr lang="en-US" dirty="0"/>
              <a:t>:</a:t>
            </a:r>
          </a:p>
          <a:p>
            <a:pPr lvl="1"/>
            <a:r>
              <a:rPr lang="en-US" dirty="0" err="1"/>
              <a:t>RecipeDataset</a:t>
            </a:r>
            <a:r>
              <a:rPr lang="en-US" dirty="0"/>
              <a:t>(Dataset)</a:t>
            </a:r>
          </a:p>
          <a:p>
            <a:pPr lvl="1"/>
            <a:r>
              <a:rPr lang="en-US" dirty="0" err="1"/>
              <a:t>RecipeLSTM</a:t>
            </a:r>
            <a:r>
              <a:rPr lang="en-US" dirty="0"/>
              <a:t>(</a:t>
            </a:r>
            <a:r>
              <a:rPr lang="en-US" dirty="0" err="1"/>
              <a:t>nn.Module</a:t>
            </a:r>
            <a:r>
              <a:rPr lang="en-US" dirty="0"/>
              <a:t>)</a:t>
            </a:r>
          </a:p>
          <a:p>
            <a:endParaRPr lang="en-US" dirty="0"/>
          </a:p>
          <a:p>
            <a:r>
              <a:rPr lang="en-US" dirty="0"/>
              <a:t>Od </a:t>
            </a:r>
            <a:r>
              <a:rPr lang="en-US" dirty="0" err="1"/>
              <a:t>biblioteka</a:t>
            </a:r>
            <a:r>
              <a:rPr lang="en-US" dirty="0"/>
              <a:t> I </a:t>
            </a:r>
            <a:r>
              <a:rPr lang="en-US" dirty="0" err="1"/>
              <a:t>modula</a:t>
            </a:r>
            <a:r>
              <a:rPr lang="sr-Latn-RS" dirty="0"/>
              <a:t> koristili smo</a:t>
            </a:r>
            <a:r>
              <a:rPr lang="en-US" dirty="0"/>
              <a:t>:</a:t>
            </a:r>
          </a:p>
          <a:p>
            <a:pPr lvl="1"/>
            <a:r>
              <a:rPr lang="en-US" dirty="0" err="1"/>
              <a:t>sklearn</a:t>
            </a:r>
            <a:endParaRPr lang="en-US" dirty="0"/>
          </a:p>
          <a:p>
            <a:pPr lvl="1"/>
            <a:r>
              <a:rPr lang="en-US" dirty="0"/>
              <a:t>CUDA</a:t>
            </a:r>
          </a:p>
          <a:p>
            <a:pPr lvl="1"/>
            <a:r>
              <a:rPr lang="en-US" dirty="0"/>
              <a:t>Collections</a:t>
            </a:r>
          </a:p>
          <a:p>
            <a:pPr lvl="1"/>
            <a:r>
              <a:rPr lang="en-US" dirty="0"/>
              <a:t>torch</a:t>
            </a:r>
          </a:p>
          <a:p>
            <a:pPr lvl="1"/>
            <a:r>
              <a:rPr lang="en-US" dirty="0" err="1"/>
              <a:t>os</a:t>
            </a:r>
            <a:endParaRPr lang="en-US" dirty="0"/>
          </a:p>
        </p:txBody>
      </p:sp>
    </p:spTree>
    <p:extLst>
      <p:ext uri="{BB962C8B-B14F-4D97-AF65-F5344CB8AC3E}">
        <p14:creationId xmlns:p14="http://schemas.microsoft.com/office/powerpoint/2010/main" val="241067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0B2-7271-01D6-0767-E8307F3C215F}"/>
              </a:ext>
            </a:extLst>
          </p:cNvPr>
          <p:cNvSpPr>
            <a:spLocks noGrp="1"/>
          </p:cNvSpPr>
          <p:nvPr>
            <p:ph type="title"/>
          </p:nvPr>
        </p:nvSpPr>
        <p:spPr/>
        <p:txBody>
          <a:bodyPr/>
          <a:lstStyle/>
          <a:p>
            <a:r>
              <a:rPr lang="sr-Latn-RS" dirty="0"/>
              <a:t>Ostatak projekta</a:t>
            </a:r>
            <a:endParaRPr lang="en-US" dirty="0"/>
          </a:p>
        </p:txBody>
      </p:sp>
      <p:sp>
        <p:nvSpPr>
          <p:cNvPr id="3" name="Content Placeholder 2">
            <a:extLst>
              <a:ext uri="{FF2B5EF4-FFF2-40B4-BE49-F238E27FC236}">
                <a16:creationId xmlns:a16="http://schemas.microsoft.com/office/drawing/2014/main" id="{40A5CDED-6BA5-9CB6-58CD-1125AE176DFF}"/>
              </a:ext>
            </a:extLst>
          </p:cNvPr>
          <p:cNvSpPr>
            <a:spLocks noGrp="1"/>
          </p:cNvSpPr>
          <p:nvPr>
            <p:ph idx="1"/>
          </p:nvPr>
        </p:nvSpPr>
        <p:spPr/>
        <p:txBody>
          <a:bodyPr/>
          <a:lstStyle/>
          <a:p>
            <a:r>
              <a:rPr lang="sr-Latn-RS" dirty="0"/>
              <a:t>Ostale funkcije u projektu su</a:t>
            </a:r>
            <a:r>
              <a:rPr lang="en-US" dirty="0"/>
              <a:t>:</a:t>
            </a:r>
          </a:p>
          <a:p>
            <a:pPr lvl="2"/>
            <a:r>
              <a:rPr lang="en-US" dirty="0" err="1"/>
              <a:t>load_dataset</a:t>
            </a:r>
            <a:r>
              <a:rPr lang="en-US" dirty="0"/>
              <a:t>() – u</a:t>
            </a:r>
            <a:r>
              <a:rPr lang="sr-Latn-RS" dirty="0"/>
              <a:t>čitava model iz fajla i svaki unos u tom istom modelu preprocesuje uz pomoćnu funkciju process</a:t>
            </a:r>
            <a:r>
              <a:rPr lang="en-US" dirty="0"/>
              <a:t>_</a:t>
            </a:r>
            <a:r>
              <a:rPr lang="en-US" dirty="0" err="1"/>
              <a:t>json</a:t>
            </a:r>
            <a:r>
              <a:rPr lang="en-US" dirty="0"/>
              <a:t>()</a:t>
            </a:r>
          </a:p>
          <a:p>
            <a:pPr lvl="2"/>
            <a:r>
              <a:rPr lang="en-US" dirty="0" err="1"/>
              <a:t>merge_recipe_string</a:t>
            </a:r>
            <a:r>
              <a:rPr lang="en-US" dirty="0"/>
              <a:t>(recipe) – </a:t>
            </a:r>
            <a:r>
              <a:rPr lang="en-US" dirty="0" err="1"/>
              <a:t>spaja</a:t>
            </a:r>
            <a:r>
              <a:rPr lang="en-US" dirty="0"/>
              <a:t> </a:t>
            </a:r>
            <a:r>
              <a:rPr lang="en-US" dirty="0" err="1"/>
              <a:t>sve</a:t>
            </a:r>
            <a:r>
              <a:rPr lang="en-US" dirty="0"/>
              <a:t> </a:t>
            </a:r>
            <a:r>
              <a:rPr lang="en-US" dirty="0" err="1"/>
              <a:t>relevantne</a:t>
            </a:r>
            <a:r>
              <a:rPr lang="en-US" dirty="0"/>
              <a:t> </a:t>
            </a:r>
            <a:r>
              <a:rPr lang="en-US" dirty="0" err="1"/>
              <a:t>kolone</a:t>
            </a:r>
            <a:r>
              <a:rPr lang="en-US" dirty="0"/>
              <a:t> u </a:t>
            </a:r>
            <a:r>
              <a:rPr lang="en-US" dirty="0" err="1"/>
              <a:t>jedan</a:t>
            </a:r>
            <a:r>
              <a:rPr lang="en-US" dirty="0"/>
              <a:t> </a:t>
            </a:r>
            <a:r>
              <a:rPr lang="en-US" dirty="0" err="1"/>
              <a:t>recept</a:t>
            </a:r>
            <a:r>
              <a:rPr lang="en-US" dirty="0"/>
              <a:t> </a:t>
            </a:r>
            <a:r>
              <a:rPr lang="en-US" dirty="0" err="1"/>
              <a:t>tekst</a:t>
            </a:r>
            <a:r>
              <a:rPr lang="en-US" dirty="0"/>
              <a:t> </a:t>
            </a:r>
            <a:r>
              <a:rPr lang="en-US" dirty="0" err="1"/>
              <a:t>sa</a:t>
            </a:r>
            <a:r>
              <a:rPr lang="en-US" dirty="0"/>
              <a:t> </a:t>
            </a:r>
            <a:r>
              <a:rPr lang="en-US" dirty="0" err="1"/>
              <a:t>posebnim</a:t>
            </a:r>
            <a:r>
              <a:rPr lang="en-US" dirty="0"/>
              <a:t> </a:t>
            </a:r>
            <a:r>
              <a:rPr lang="en-US" dirty="0" err="1"/>
              <a:t>tokenima</a:t>
            </a:r>
            <a:r>
              <a:rPr lang="en-US" dirty="0"/>
              <a:t>.</a:t>
            </a:r>
          </a:p>
          <a:p>
            <a:pPr lvl="2"/>
            <a:r>
              <a:rPr lang="en-US" dirty="0" err="1"/>
              <a:t>filter_long_recipes</a:t>
            </a:r>
            <a:r>
              <a:rPr lang="en-US" dirty="0"/>
              <a:t>() - </a:t>
            </a:r>
            <a:r>
              <a:rPr lang="en-US" dirty="0" err="1"/>
              <a:t>funkcija</a:t>
            </a:r>
            <a:r>
              <a:rPr lang="en-US" dirty="0"/>
              <a:t> </a:t>
            </a:r>
            <a:r>
              <a:rPr lang="en-US" dirty="0" err="1"/>
              <a:t>koja</a:t>
            </a:r>
            <a:r>
              <a:rPr lang="en-US" dirty="0"/>
              <a:t> je </a:t>
            </a:r>
            <a:r>
              <a:rPr lang="en-US" dirty="0" err="1"/>
              <a:t>tu</a:t>
            </a:r>
            <a:r>
              <a:rPr lang="en-US" dirty="0"/>
              <a:t> da </a:t>
            </a:r>
            <a:r>
              <a:rPr lang="en-US" dirty="0" err="1"/>
              <a:t>isfiltrira</a:t>
            </a:r>
            <a:r>
              <a:rPr lang="en-US" dirty="0"/>
              <a:t> </a:t>
            </a:r>
            <a:r>
              <a:rPr lang="en-US" dirty="0" err="1"/>
              <a:t>recepte</a:t>
            </a:r>
            <a:r>
              <a:rPr lang="en-US" dirty="0"/>
              <a:t> </a:t>
            </a:r>
            <a:r>
              <a:rPr lang="en-US" dirty="0" err="1"/>
              <a:t>preko</a:t>
            </a:r>
            <a:r>
              <a:rPr lang="en-US" dirty="0"/>
              <a:t> 2000 </a:t>
            </a:r>
            <a:r>
              <a:rPr lang="en-US" dirty="0" err="1"/>
              <a:t>karaktera</a:t>
            </a:r>
            <a:r>
              <a:rPr lang="en-US" dirty="0"/>
              <a:t> (</a:t>
            </a:r>
            <a:r>
              <a:rPr lang="en-US" dirty="0" err="1"/>
              <a:t>zato</a:t>
            </a:r>
            <a:r>
              <a:rPr lang="en-US" dirty="0"/>
              <a:t> </a:t>
            </a:r>
            <a:r>
              <a:rPr lang="sr-Latn-RS" dirty="0"/>
              <a:t>što smo pomocu matplotlib biblioteke otkrili da 95% recepata u datasetu je kraće od 2000 karaktera)</a:t>
            </a:r>
          </a:p>
          <a:p>
            <a:pPr lvl="2"/>
            <a:r>
              <a:rPr lang="en-US" dirty="0"/>
              <a:t>tokenize(</a:t>
            </a:r>
            <a:r>
              <a:rPr lang="en-US" dirty="0" err="1"/>
              <a:t>recipe_words</a:t>
            </a:r>
            <a:r>
              <a:rPr lang="en-US" dirty="0"/>
              <a:t>) – </a:t>
            </a:r>
            <a:r>
              <a:rPr lang="en-US" dirty="0" err="1"/>
              <a:t>bibliote</a:t>
            </a:r>
            <a:r>
              <a:rPr lang="sr-Latn-RS" dirty="0"/>
              <a:t>čka funkcija iz torch.keras biblioteke je deprecated i ne radi. Samim tim smo morali sami da kreiramo rečnik uz pomoć build</a:t>
            </a:r>
            <a:r>
              <a:rPr lang="en-US" dirty="0"/>
              <a:t>_vocab(dataset). A za to </a:t>
            </a:r>
            <a:r>
              <a:rPr lang="en-US" dirty="0" err="1"/>
              <a:t>nam</a:t>
            </a:r>
            <a:r>
              <a:rPr lang="en-US" dirty="0"/>
              <a:t> je </a:t>
            </a:r>
            <a:r>
              <a:rPr lang="en-US" dirty="0" err="1"/>
              <a:t>trebala</a:t>
            </a:r>
            <a:r>
              <a:rPr lang="en-US" dirty="0"/>
              <a:t> pre toga ova </a:t>
            </a:r>
            <a:r>
              <a:rPr lang="en-US" dirty="0" err="1"/>
              <a:t>funkcija</a:t>
            </a:r>
            <a:r>
              <a:rPr lang="en-US" dirty="0"/>
              <a:t> tokenize.</a:t>
            </a:r>
          </a:p>
        </p:txBody>
      </p:sp>
    </p:spTree>
    <p:extLst>
      <p:ext uri="{BB962C8B-B14F-4D97-AF65-F5344CB8AC3E}">
        <p14:creationId xmlns:p14="http://schemas.microsoft.com/office/powerpoint/2010/main" val="264176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F5B0-55FB-5FDE-2013-301F6E40C306}"/>
              </a:ext>
            </a:extLst>
          </p:cNvPr>
          <p:cNvSpPr>
            <a:spLocks noGrp="1"/>
          </p:cNvSpPr>
          <p:nvPr>
            <p:ph type="title"/>
          </p:nvPr>
        </p:nvSpPr>
        <p:spPr/>
        <p:txBody>
          <a:bodyPr/>
          <a:lstStyle/>
          <a:p>
            <a:r>
              <a:rPr lang="en-US" dirty="0" err="1"/>
              <a:t>Ostatak</a:t>
            </a:r>
            <a:r>
              <a:rPr lang="en-US" dirty="0"/>
              <a:t> </a:t>
            </a:r>
            <a:r>
              <a:rPr lang="en-US" dirty="0" err="1"/>
              <a:t>projekta</a:t>
            </a:r>
            <a:endParaRPr lang="en-US" dirty="0"/>
          </a:p>
        </p:txBody>
      </p:sp>
      <p:sp>
        <p:nvSpPr>
          <p:cNvPr id="3" name="Content Placeholder 2">
            <a:extLst>
              <a:ext uri="{FF2B5EF4-FFF2-40B4-BE49-F238E27FC236}">
                <a16:creationId xmlns:a16="http://schemas.microsoft.com/office/drawing/2014/main" id="{AD8F9A4C-E4C6-CAC2-FE95-5087CD27E8A9}"/>
              </a:ext>
            </a:extLst>
          </p:cNvPr>
          <p:cNvSpPr>
            <a:spLocks noGrp="1"/>
          </p:cNvSpPr>
          <p:nvPr>
            <p:ph idx="1"/>
          </p:nvPr>
        </p:nvSpPr>
        <p:spPr/>
        <p:txBody>
          <a:bodyPr/>
          <a:lstStyle/>
          <a:p>
            <a:r>
              <a:rPr lang="en-US" dirty="0" err="1"/>
              <a:t>translate_to_nums</a:t>
            </a:r>
            <a:r>
              <a:rPr lang="sr-Latn-RS" dirty="0"/>
              <a:t>()</a:t>
            </a:r>
            <a:r>
              <a:rPr lang="en-US" dirty="0"/>
              <a:t> I </a:t>
            </a:r>
            <a:r>
              <a:rPr lang="en-US" dirty="0" err="1"/>
              <a:t>translate_to_chars</a:t>
            </a:r>
            <a:r>
              <a:rPr lang="sr-Latn-RS" dirty="0"/>
              <a:t>() </a:t>
            </a:r>
            <a:r>
              <a:rPr lang="en-US" dirty="0"/>
              <a:t>(</a:t>
            </a:r>
            <a:r>
              <a:rPr lang="en-US" dirty="0" err="1"/>
              <a:t>su</a:t>
            </a:r>
            <a:r>
              <a:rPr lang="en-US" dirty="0"/>
              <a:t> </a:t>
            </a:r>
            <a:r>
              <a:rPr lang="en-US" dirty="0" err="1"/>
              <a:t>funkcije</a:t>
            </a:r>
            <a:r>
              <a:rPr lang="en-US" dirty="0"/>
              <a:t> </a:t>
            </a:r>
            <a:r>
              <a:rPr lang="en-US" dirty="0" err="1"/>
              <a:t>koje</a:t>
            </a:r>
            <a:r>
              <a:rPr lang="en-US" dirty="0"/>
              <a:t> </a:t>
            </a:r>
            <a:r>
              <a:rPr lang="en-US" dirty="0" err="1"/>
              <a:t>slu</a:t>
            </a:r>
            <a:r>
              <a:rPr lang="sr-Latn-RS" dirty="0"/>
              <a:t>že da uz pomoć rečnika karaktere konvertuju iz brojevnog u tekstualni zapis i u suprotnom smeru.</a:t>
            </a:r>
          </a:p>
          <a:p>
            <a:r>
              <a:rPr lang="sr-Latn-RS" dirty="0"/>
              <a:t>make</a:t>
            </a:r>
            <a:r>
              <a:rPr lang="en-US" dirty="0"/>
              <a:t>_</a:t>
            </a:r>
            <a:r>
              <a:rPr lang="en-US" dirty="0" err="1"/>
              <a:t>sequences_np</a:t>
            </a:r>
            <a:r>
              <a:rPr lang="en-US" dirty="0"/>
              <a:t>(</a:t>
            </a:r>
            <a:r>
              <a:rPr lang="en-US" dirty="0" err="1"/>
              <a:t>translated_recipes</a:t>
            </a:r>
            <a:r>
              <a:rPr lang="en-US" dirty="0"/>
              <a:t>, </a:t>
            </a:r>
            <a:r>
              <a:rPr lang="en-US" dirty="0" err="1"/>
              <a:t>sequence_len</a:t>
            </a:r>
            <a:r>
              <a:rPr lang="en-US" dirty="0"/>
              <a:t>) </a:t>
            </a:r>
            <a:r>
              <a:rPr lang="en-US" dirty="0" err="1"/>
              <a:t>slu</a:t>
            </a:r>
            <a:r>
              <a:rPr lang="sr-Latn-RS" dirty="0"/>
              <a:t>ži da kreira sekvence određene dužine od prevedenih recepata. Korišćena je biblioteka numpy koja služi da poboljša performanse i brzinu.</a:t>
            </a:r>
          </a:p>
          <a:p>
            <a:r>
              <a:rPr lang="en-US" dirty="0" err="1"/>
              <a:t>preprocess_human_input</a:t>
            </a:r>
            <a:r>
              <a:rPr lang="en-US" dirty="0"/>
              <a:t> </a:t>
            </a:r>
            <a:r>
              <a:rPr lang="en-US" dirty="0" err="1"/>
              <a:t>slu</a:t>
            </a:r>
            <a:r>
              <a:rPr lang="sr-Latn-RS" dirty="0"/>
              <a:t>ži da tekstualni string koji korisnik pošalje kao početak recepta konvertuje u oblik potreban da ga model može procesuirati.</a:t>
            </a:r>
          </a:p>
          <a:p>
            <a:endParaRPr lang="en-US" dirty="0"/>
          </a:p>
        </p:txBody>
      </p:sp>
    </p:spTree>
    <p:extLst>
      <p:ext uri="{BB962C8B-B14F-4D97-AF65-F5344CB8AC3E}">
        <p14:creationId xmlns:p14="http://schemas.microsoft.com/office/powerpoint/2010/main" val="65010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B56E-7DAD-E903-F0B8-F16F50C913EA}"/>
              </a:ext>
            </a:extLst>
          </p:cNvPr>
          <p:cNvSpPr>
            <a:spLocks noGrp="1"/>
          </p:cNvSpPr>
          <p:nvPr>
            <p:ph type="title"/>
          </p:nvPr>
        </p:nvSpPr>
        <p:spPr/>
        <p:txBody>
          <a:bodyPr/>
          <a:lstStyle/>
          <a:p>
            <a:r>
              <a:rPr lang="sr-Latn-RS" dirty="0"/>
              <a:t>Tok programa</a:t>
            </a:r>
            <a:endParaRPr lang="en-US" dirty="0"/>
          </a:p>
        </p:txBody>
      </p:sp>
      <p:sp>
        <p:nvSpPr>
          <p:cNvPr id="3" name="Content Placeholder 2">
            <a:extLst>
              <a:ext uri="{FF2B5EF4-FFF2-40B4-BE49-F238E27FC236}">
                <a16:creationId xmlns:a16="http://schemas.microsoft.com/office/drawing/2014/main" id="{FE9CBE3F-6247-AAE1-5C4B-DC7F30CE0107}"/>
              </a:ext>
            </a:extLst>
          </p:cNvPr>
          <p:cNvSpPr>
            <a:spLocks noGrp="1"/>
          </p:cNvSpPr>
          <p:nvPr>
            <p:ph idx="1"/>
          </p:nvPr>
        </p:nvSpPr>
        <p:spPr/>
        <p:txBody>
          <a:bodyPr>
            <a:normAutofit lnSpcReduction="10000"/>
          </a:bodyPr>
          <a:lstStyle/>
          <a:p>
            <a:r>
              <a:rPr lang="sr-Latn-RS" dirty="0"/>
              <a:t>Program u samom početku učitava podatke iz json oblika. Deli ih i procesuira na potrebne načine tako da dobije listu recepata u onom obliku u kom želimo da ih naš model nauči. </a:t>
            </a:r>
          </a:p>
          <a:p>
            <a:r>
              <a:rPr lang="sr-Latn-RS" dirty="0"/>
              <a:t>Nakon ovoga se gradi rečnik deljenjem recepata na tokene</a:t>
            </a:r>
          </a:p>
          <a:p>
            <a:r>
              <a:rPr lang="sr-Latn-RS" dirty="0"/>
              <a:t>Recepti iz dataseta se potom prevode i nakon ovoga od njih se prave sekvence. Skup sekvenci se potom deli na train test i val skup.</a:t>
            </a:r>
          </a:p>
          <a:p>
            <a:r>
              <a:rPr lang="sr-Latn-RS" dirty="0"/>
              <a:t>Od ovih skupova kreiramo RecipeDataset-ove koje koristimo da batchujemo podatke i kreiramo DataLoadere.</a:t>
            </a:r>
          </a:p>
          <a:p>
            <a:r>
              <a:rPr lang="sr-Latn-RS" dirty="0"/>
              <a:t>Koristi se CUDA da bi se trening modela brže izvršio i kreće se prvo u izgradnju samog modela.</a:t>
            </a:r>
          </a:p>
          <a:p>
            <a:r>
              <a:rPr lang="sr-Latn-RS" dirty="0"/>
              <a:t>Nakon ovoga model se daje na trening koji se sastoji iz 10 epoha</a:t>
            </a:r>
          </a:p>
          <a:p>
            <a:r>
              <a:rPr lang="sr-Latn-RS" dirty="0"/>
              <a:t>Svaka epoha ima ispisane rezultate u vidu tačnosti i gubitka</a:t>
            </a:r>
            <a:endParaRPr lang="en-US" dirty="0"/>
          </a:p>
        </p:txBody>
      </p:sp>
    </p:spTree>
    <p:extLst>
      <p:ext uri="{BB962C8B-B14F-4D97-AF65-F5344CB8AC3E}">
        <p14:creationId xmlns:p14="http://schemas.microsoft.com/office/powerpoint/2010/main" val="2247159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932</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Ion</vt:lpstr>
      <vt:lpstr>Generisanje recepata na osnovu prikupljenih podataka</vt:lpstr>
      <vt:lpstr>Uvod u projekat</vt:lpstr>
      <vt:lpstr>Najvažnije metode</vt:lpstr>
      <vt:lpstr>Struktura programa</vt:lpstr>
      <vt:lpstr>Struktura programa</vt:lpstr>
      <vt:lpstr>Struktura programa</vt:lpstr>
      <vt:lpstr>Ostatak projekta</vt:lpstr>
      <vt:lpstr>Ostatak projekta</vt:lpstr>
      <vt:lpstr>Tok programa</vt:lpstr>
      <vt:lpstr>PowerPoint Presentation</vt:lpstr>
      <vt:lpstr>Evaluacija programa</vt:lpstr>
      <vt:lpstr>Zaključak</vt:lpstr>
      <vt:lpstr>HVALA NA PAŽNJI!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Dusan</dc:creator>
  <cp:lastModifiedBy>Dusan</cp:lastModifiedBy>
  <cp:revision>2</cp:revision>
  <dcterms:created xsi:type="dcterms:W3CDTF">2024-07-03T21:24:30Z</dcterms:created>
  <dcterms:modified xsi:type="dcterms:W3CDTF">2024-07-03T22:10:48Z</dcterms:modified>
</cp:coreProperties>
</file>