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GitHub\Diplomski\rezultati%20testiranja%20-%20fft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/>
              <a:t>Reverb - gtr.wav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'slozena tabela'!$K$17:$L$17</c:f>
              <c:strCache>
                <c:ptCount val="2"/>
                <c:pt idx="0">
                  <c:v>cabinetIR </c:v>
                </c:pt>
                <c:pt idx="1">
                  <c:v>FFTW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tabela'!$M$4</c:f>
              <c:numCache>
                <c:formatCode>0.0000</c:formatCode>
                <c:ptCount val="1"/>
                <c:pt idx="0">
                  <c:v>17.364500000000003</c:v>
                </c:pt>
              </c:numCache>
            </c:numRef>
          </c:val>
        </c:ser>
        <c:ser>
          <c:idx val="1"/>
          <c:order val="1"/>
          <c:tx>
            <c:strRef>
              <c:f>'slozena tabela'!$K$18:$L$18</c:f>
              <c:strCache>
                <c:ptCount val="2"/>
                <c:pt idx="0">
                  <c:v>cabinetIR </c:v>
                </c:pt>
                <c:pt idx="1">
                  <c:v>cuFFT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tabela'!$M$5</c:f>
              <c:numCache>
                <c:formatCode>0.0000</c:formatCode>
                <c:ptCount val="1"/>
                <c:pt idx="0">
                  <c:v>23.6179666666667</c:v>
                </c:pt>
              </c:numCache>
            </c:numRef>
          </c:val>
        </c:ser>
        <c:ser>
          <c:idx val="2"/>
          <c:order val="2"/>
          <c:tx>
            <c:strRef>
              <c:f>'slozena tabela'!$K$19:$L$19</c:f>
              <c:strCache>
                <c:ptCount val="2"/>
                <c:pt idx="0">
                  <c:v>PlateIR</c:v>
                </c:pt>
                <c:pt idx="1">
                  <c:v>FFTW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tabela'!$M$6</c:f>
              <c:numCache>
                <c:formatCode>0.0000</c:formatCode>
                <c:ptCount val="1"/>
                <c:pt idx="0">
                  <c:v>91.090199999999996</c:v>
                </c:pt>
              </c:numCache>
            </c:numRef>
          </c:val>
        </c:ser>
        <c:ser>
          <c:idx val="3"/>
          <c:order val="3"/>
          <c:tx>
            <c:strRef>
              <c:f>'slozena tabela'!$K$20:$L$20</c:f>
              <c:strCache>
                <c:ptCount val="2"/>
                <c:pt idx="0">
                  <c:v>PlateIR</c:v>
                </c:pt>
                <c:pt idx="1">
                  <c:v>cuFFT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tabela'!$M$7</c:f>
              <c:numCache>
                <c:formatCode>0.0000</c:formatCode>
                <c:ptCount val="1"/>
                <c:pt idx="0">
                  <c:v>44.764366666666668</c:v>
                </c:pt>
              </c:numCache>
            </c:numRef>
          </c:val>
        </c:ser>
        <c:ser>
          <c:idx val="4"/>
          <c:order val="4"/>
          <c:tx>
            <c:strRef>
              <c:f>'slozena tabela'!$K$21:$L$21</c:f>
              <c:strCache>
                <c:ptCount val="2"/>
                <c:pt idx="0">
                  <c:v>T65 phone</c:v>
                </c:pt>
                <c:pt idx="1">
                  <c:v>FFTW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tabela'!$M$8</c:f>
              <c:numCache>
                <c:formatCode>0.0000</c:formatCode>
                <c:ptCount val="1"/>
                <c:pt idx="0">
                  <c:v>177.45066666666671</c:v>
                </c:pt>
              </c:numCache>
            </c:numRef>
          </c:val>
        </c:ser>
        <c:ser>
          <c:idx val="5"/>
          <c:order val="5"/>
          <c:tx>
            <c:strRef>
              <c:f>'slozena tabela'!$K$22:$L$22</c:f>
              <c:strCache>
                <c:ptCount val="2"/>
                <c:pt idx="0">
                  <c:v>T65 phone</c:v>
                </c:pt>
                <c:pt idx="1">
                  <c:v>cuFFT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tabela'!$M$9</c:f>
              <c:numCache>
                <c:formatCode>0.0000</c:formatCode>
                <c:ptCount val="1"/>
                <c:pt idx="0">
                  <c:v>72.957599999999999</c:v>
                </c:pt>
              </c:numCache>
            </c:numRef>
          </c:val>
        </c:ser>
        <c:ser>
          <c:idx val="6"/>
          <c:order val="6"/>
          <c:tx>
            <c:strRef>
              <c:f>'slozena tabela'!$K$23:$L$23</c:f>
              <c:strCache>
                <c:ptCount val="2"/>
                <c:pt idx="0">
                  <c:v>LEHMono</c:v>
                </c:pt>
                <c:pt idx="1">
                  <c:v>FFTW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tabela'!$M$10</c:f>
              <c:numCache>
                <c:formatCode>0.0000</c:formatCode>
                <c:ptCount val="1"/>
                <c:pt idx="0">
                  <c:v>209.39266666666666</c:v>
                </c:pt>
              </c:numCache>
            </c:numRef>
          </c:val>
        </c:ser>
        <c:ser>
          <c:idx val="7"/>
          <c:order val="7"/>
          <c:tx>
            <c:strRef>
              <c:f>'slozena tabela'!$K$24:$L$24</c:f>
              <c:strCache>
                <c:ptCount val="2"/>
                <c:pt idx="0">
                  <c:v>LEHMono</c:v>
                </c:pt>
                <c:pt idx="1">
                  <c:v>cuFFT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tabela'!$M$11</c:f>
              <c:numCache>
                <c:formatCode>0.0000</c:formatCode>
                <c:ptCount val="1"/>
                <c:pt idx="0">
                  <c:v>84.178700000000006</c:v>
                </c:pt>
              </c:numCache>
            </c:numRef>
          </c:val>
        </c:ser>
        <c:ser>
          <c:idx val="8"/>
          <c:order val="8"/>
          <c:tx>
            <c:strRef>
              <c:f>'slozena tabela'!$K$25:$L$25</c:f>
              <c:strCache>
                <c:ptCount val="2"/>
                <c:pt idx="0">
                  <c:v>LEHStereo</c:v>
                </c:pt>
                <c:pt idx="1">
                  <c:v>FFTW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tabela'!$M$12</c:f>
              <c:numCache>
                <c:formatCode>0.0000</c:formatCode>
                <c:ptCount val="1"/>
                <c:pt idx="0">
                  <c:v>219.596</c:v>
                </c:pt>
              </c:numCache>
            </c:numRef>
          </c:val>
        </c:ser>
        <c:ser>
          <c:idx val="9"/>
          <c:order val="9"/>
          <c:tx>
            <c:strRef>
              <c:f>'slozena tabela'!$K$26:$L$26</c:f>
              <c:strCache>
                <c:ptCount val="2"/>
                <c:pt idx="0">
                  <c:v>LEHStereo</c:v>
                </c:pt>
                <c:pt idx="1">
                  <c:v>cuFFT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'slozena tabela'!$M$3</c:f>
              <c:strCache>
                <c:ptCount val="1"/>
                <c:pt idx="0">
                  <c:v>gtr.wav</c:v>
                </c:pt>
              </c:strCache>
            </c:strRef>
          </c:cat>
          <c:val>
            <c:numRef>
              <c:f>'slozena tabela'!$M$13</c:f>
              <c:numCache>
                <c:formatCode>0.0000</c:formatCode>
                <c:ptCount val="1"/>
                <c:pt idx="0">
                  <c:v>82.742533333333327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6364240"/>
        <c:axId val="586368592"/>
      </c:barChart>
      <c:catAx>
        <c:axId val="58636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68592"/>
        <c:crosses val="autoZero"/>
        <c:auto val="1"/>
        <c:lblAlgn val="ctr"/>
        <c:lblOffset val="100"/>
        <c:noMultiLvlLbl val="0"/>
      </c:catAx>
      <c:valAx>
        <c:axId val="58636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64240"/>
        <c:crosses val="autoZero"/>
        <c:crossBetween val="between"/>
        <c:majorUnit val="50"/>
        <c:min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Latn-RS" sz="1400" b="0" i="0" u="none" strike="noStrike" baseline="0">
                <a:effectLst/>
              </a:rPr>
              <a:t>Uporedni prikaz izvršavanja CPU i GPU rešenja za različite IR-ove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'slozena tabela'!$K$32:$L$41</c15:sqref>
                  </c15:fullRef>
                  <c15:levelRef>
                    <c15:sqref>'slozena tabela'!$K$32:$K$41</c15:sqref>
                  </c15:levelRef>
                </c:ext>
              </c:extLst>
              <c:f>'slozena tabela'!$K$32:$K$41</c:f>
              <c:strCache>
                <c:ptCount val="10"/>
                <c:pt idx="0">
                  <c:v>microIR</c:v>
                </c:pt>
                <c:pt idx="1">
                  <c:v>miniIR</c:v>
                </c:pt>
                <c:pt idx="2">
                  <c:v>cabIR</c:v>
                </c:pt>
                <c:pt idx="3">
                  <c:v>Edge</c:v>
                </c:pt>
                <c:pt idx="4">
                  <c:v>Sony MIC</c:v>
                </c:pt>
                <c:pt idx="5">
                  <c:v>Fredman</c:v>
                </c:pt>
                <c:pt idx="6">
                  <c:v>PlateIR</c:v>
                </c:pt>
                <c:pt idx="7">
                  <c:v>T65 phone</c:v>
                </c:pt>
                <c:pt idx="8">
                  <c:v>LEHMono</c:v>
                </c:pt>
                <c:pt idx="9">
                  <c:v>LEHStereo</c:v>
                </c:pt>
              </c:strCache>
            </c:strRef>
          </c:cat>
          <c:val>
            <c:numRef>
              <c:f>'slozena tabela'!$M$32:$M$41</c:f>
              <c:numCache>
                <c:formatCode>General</c:formatCode>
                <c:ptCount val="10"/>
                <c:pt idx="0">
                  <c:v>3.65123</c:v>
                </c:pt>
                <c:pt idx="1">
                  <c:v>8.2415637000000004</c:v>
                </c:pt>
                <c:pt idx="2">
                  <c:v>23.46466666666667</c:v>
                </c:pt>
                <c:pt idx="3">
                  <c:v>40.186766666666664</c:v>
                </c:pt>
                <c:pt idx="4">
                  <c:v>50.491566666666664</c:v>
                </c:pt>
                <c:pt idx="5">
                  <c:v>68.347366666666673</c:v>
                </c:pt>
                <c:pt idx="6" formatCode="0.0000">
                  <c:v>133.28833333333333</c:v>
                </c:pt>
                <c:pt idx="7" formatCode="0.0000">
                  <c:v>249.04833333333332</c:v>
                </c:pt>
                <c:pt idx="8" formatCode="0.0000">
                  <c:v>304.84966666666668</c:v>
                </c:pt>
                <c:pt idx="9" formatCode="0.0000">
                  <c:v>311.78433333333328</c:v>
                </c:pt>
              </c:numCache>
            </c:numRef>
          </c:val>
          <c:smooth val="0"/>
        </c:ser>
        <c:ser>
          <c:idx val="2"/>
          <c:order val="1"/>
          <c:tx>
            <c:v>GPU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'slozena tabela'!$K$32:$L$41</c15:sqref>
                  </c15:fullRef>
                  <c15:levelRef>
                    <c15:sqref>'slozena tabela'!$K$32:$K$41</c15:sqref>
                  </c15:levelRef>
                </c:ext>
              </c:extLst>
              <c:f>'slozena tabela'!$K$32:$K$41</c:f>
              <c:strCache>
                <c:ptCount val="10"/>
                <c:pt idx="0">
                  <c:v>microIR</c:v>
                </c:pt>
                <c:pt idx="1">
                  <c:v>miniIR</c:v>
                </c:pt>
                <c:pt idx="2">
                  <c:v>cabIR</c:v>
                </c:pt>
                <c:pt idx="3">
                  <c:v>Edge</c:v>
                </c:pt>
                <c:pt idx="4">
                  <c:v>Sony MIC</c:v>
                </c:pt>
                <c:pt idx="5">
                  <c:v>Fredman</c:v>
                </c:pt>
                <c:pt idx="6">
                  <c:v>PlateIR</c:v>
                </c:pt>
                <c:pt idx="7">
                  <c:v>T65 phone</c:v>
                </c:pt>
                <c:pt idx="8">
                  <c:v>LEHMono</c:v>
                </c:pt>
                <c:pt idx="9">
                  <c:v>LEHStereo</c:v>
                </c:pt>
              </c:strCache>
            </c:strRef>
          </c:cat>
          <c:val>
            <c:numRef>
              <c:f>'slozena tabela'!$O$32:$O$41</c:f>
              <c:numCache>
                <c:formatCode>General</c:formatCode>
                <c:ptCount val="10"/>
                <c:pt idx="0">
                  <c:v>10.159840000000001</c:v>
                </c:pt>
                <c:pt idx="1">
                  <c:v>17.789513199999998</c:v>
                </c:pt>
                <c:pt idx="2">
                  <c:v>27.673133333333329</c:v>
                </c:pt>
                <c:pt idx="3">
                  <c:v>30.966866666666665</c:v>
                </c:pt>
                <c:pt idx="4">
                  <c:v>35.556599999999996</c:v>
                </c:pt>
                <c:pt idx="5">
                  <c:v>38.963033333333335</c:v>
                </c:pt>
                <c:pt idx="6" formatCode="0.0000">
                  <c:v>60.762233333333334</c:v>
                </c:pt>
                <c:pt idx="7" formatCode="0.0000">
                  <c:v>89.673733333333345</c:v>
                </c:pt>
                <c:pt idx="8" formatCode="0.0000">
                  <c:v>110.59733333333332</c:v>
                </c:pt>
                <c:pt idx="9" formatCode="0.0000">
                  <c:v>111.17666666666666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6365328"/>
        <c:axId val="586365872"/>
      </c:lineChart>
      <c:catAx>
        <c:axId val="58636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65872"/>
        <c:crosses val="autoZero"/>
        <c:auto val="1"/>
        <c:lblAlgn val="ctr"/>
        <c:lblOffset val="100"/>
        <c:noMultiLvlLbl val="0"/>
      </c:catAx>
      <c:valAx>
        <c:axId val="58636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/>
                  <a:t>Vreme </a:t>
                </a:r>
                <a:r>
                  <a:rPr lang="en-US"/>
                  <a:t>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6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Reverb OMP and no OMP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neobradjeno!$C$73:$D$73</c:f>
              <c:strCache>
                <c:ptCount val="2"/>
                <c:pt idx="0">
                  <c:v>gtr</c:v>
                </c:pt>
                <c:pt idx="1">
                  <c:v>OMP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neobradjeno!$E$73</c:f>
              <c:numCache>
                <c:formatCode>0.0000</c:formatCode>
                <c:ptCount val="1"/>
                <c:pt idx="0">
                  <c:v>249.33500000000001</c:v>
                </c:pt>
              </c:numCache>
            </c:numRef>
          </c:val>
        </c:ser>
        <c:ser>
          <c:idx val="1"/>
          <c:order val="1"/>
          <c:tx>
            <c:strRef>
              <c:f>neobradjeno!$C$74:$D$74</c:f>
              <c:strCache>
                <c:ptCount val="2"/>
                <c:pt idx="0">
                  <c:v>gtr</c:v>
                </c:pt>
                <c:pt idx="1">
                  <c:v>noOMP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neobradjeno!$E$74</c:f>
              <c:numCache>
                <c:formatCode>General</c:formatCode>
                <c:ptCount val="1"/>
                <c:pt idx="0">
                  <c:v>472.01249999999999</c:v>
                </c:pt>
              </c:numCache>
            </c:numRef>
          </c:val>
        </c:ser>
        <c:ser>
          <c:idx val="2"/>
          <c:order val="2"/>
          <c:tx>
            <c:strRef>
              <c:f>neobradjeno!$C$75:$D$75</c:f>
              <c:strCache>
                <c:ptCount val="2"/>
                <c:pt idx="0">
                  <c:v>guitar_clean</c:v>
                </c:pt>
                <c:pt idx="1">
                  <c:v>OMP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neobradjeno!$E$75</c:f>
              <c:numCache>
                <c:formatCode>General</c:formatCode>
                <c:ptCount val="1"/>
                <c:pt idx="0">
                  <c:v>242.2465</c:v>
                </c:pt>
              </c:numCache>
            </c:numRef>
          </c:val>
        </c:ser>
        <c:ser>
          <c:idx val="3"/>
          <c:order val="3"/>
          <c:tx>
            <c:strRef>
              <c:f>neobradjeno!$C$76:$D$76</c:f>
              <c:strCache>
                <c:ptCount val="2"/>
                <c:pt idx="0">
                  <c:v>guitar_clean</c:v>
                </c:pt>
                <c:pt idx="1">
                  <c:v>noOMP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neobradjeno!$E$76</c:f>
              <c:numCache>
                <c:formatCode>General</c:formatCode>
                <c:ptCount val="1"/>
                <c:pt idx="0">
                  <c:v>872.98540000000003</c:v>
                </c:pt>
              </c:numCache>
            </c:numRef>
          </c:val>
        </c:ser>
        <c:ser>
          <c:idx val="4"/>
          <c:order val="4"/>
          <c:tx>
            <c:strRef>
              <c:f>neobradjeno!$C$77:$D$77</c:f>
              <c:strCache>
                <c:ptCount val="2"/>
                <c:pt idx="0">
                  <c:v>vocal</c:v>
                </c:pt>
                <c:pt idx="1">
                  <c:v>OMP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neobradjeno!$E$77</c:f>
              <c:numCache>
                <c:formatCode>0.0000</c:formatCode>
                <c:ptCount val="1"/>
                <c:pt idx="0">
                  <c:v>410.06540000000001</c:v>
                </c:pt>
              </c:numCache>
            </c:numRef>
          </c:val>
        </c:ser>
        <c:ser>
          <c:idx val="5"/>
          <c:order val="5"/>
          <c:tx>
            <c:strRef>
              <c:f>neobradjeno!$C$78:$D$78</c:f>
              <c:strCache>
                <c:ptCount val="2"/>
                <c:pt idx="0">
                  <c:v>vocal</c:v>
                </c:pt>
                <c:pt idx="1">
                  <c:v>noOMP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neobradjeno!$E$78</c:f>
              <c:numCache>
                <c:formatCode>General</c:formatCode>
                <c:ptCount val="1"/>
                <c:pt idx="0">
                  <c:v>830.35400000000004</c:v>
                </c:pt>
              </c:numCache>
            </c:numRef>
          </c:val>
        </c:ser>
        <c:ser>
          <c:idx val="6"/>
          <c:order val="6"/>
          <c:tx>
            <c:strRef>
              <c:f>neobradjeno!$C$79:$D$79</c:f>
              <c:strCache>
                <c:ptCount val="2"/>
                <c:pt idx="0">
                  <c:v>horror_bells</c:v>
                </c:pt>
                <c:pt idx="1">
                  <c:v>OMP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neobradjeno!$E$79</c:f>
              <c:numCache>
                <c:formatCode>General</c:formatCode>
                <c:ptCount val="1"/>
                <c:pt idx="0">
                  <c:v>2491.2600000000002</c:v>
                </c:pt>
              </c:numCache>
            </c:numRef>
          </c:val>
        </c:ser>
        <c:ser>
          <c:idx val="7"/>
          <c:order val="7"/>
          <c:tx>
            <c:strRef>
              <c:f>neobradjeno!$C$80:$D$80</c:f>
              <c:strCache>
                <c:ptCount val="2"/>
                <c:pt idx="0">
                  <c:v>horror_bells</c:v>
                </c:pt>
                <c:pt idx="1">
                  <c:v>noOMP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neobradjeno!$E$72</c:f>
              <c:strCache>
                <c:ptCount val="1"/>
                <c:pt idx="0">
                  <c:v>REVERB</c:v>
                </c:pt>
              </c:strCache>
            </c:strRef>
          </c:cat>
          <c:val>
            <c:numRef>
              <c:f>neobradjeno!$E$80</c:f>
              <c:numCache>
                <c:formatCode>0.0000</c:formatCode>
                <c:ptCount val="1"/>
                <c:pt idx="0">
                  <c:v>6388.7650000000003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6370224"/>
        <c:axId val="586370768"/>
      </c:barChart>
      <c:catAx>
        <c:axId val="5863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70768"/>
        <c:crosses val="autoZero"/>
        <c:auto val="1"/>
        <c:lblAlgn val="ctr"/>
        <c:lblOffset val="100"/>
        <c:noMultiLvlLbl val="0"/>
      </c:catAx>
      <c:valAx>
        <c:axId val="5863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/>
                  <a:t>Vreme </a:t>
                </a:r>
                <a:r>
                  <a:rPr lang="en-US"/>
                  <a:t>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7022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361E9-BC3E-4BAF-8B66-818F9DD169D5}" type="datetimeFigureOut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996-6C7F-48DC-B88E-03605160F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65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7B5A-082F-4E61-89F8-13D085795E3E}" type="datetimeFigureOut">
              <a:rPr lang="en-US" smtClean="0"/>
              <a:t>27-Aug-15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C36E5-E8F5-4A13-A795-D19276E5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2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3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5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2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F7D-B25F-4245-9FB8-00512F75240C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6894-AEA8-4AB6-A64D-C2D34C93F7D1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05F-FB3F-47FF-BE42-2AC57EA2C939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B1E1-806B-4F09-91DC-F30D3A6A9795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0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8CD6-1AA0-4B6C-91F1-2B7EC6F88EE7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DA22-3DC3-4106-B5B1-0859B4C20525}" type="datetime1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6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B767-EF80-4FCA-B67F-2AF80F47F66B}" type="datetime1">
              <a:rPr lang="en-US" smtClean="0"/>
              <a:t>27-Aug-15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5292-6CBE-4BA0-A048-9779555D27A0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5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5407-CEA7-4248-A533-D08F7294D0B0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177E-8EC8-4691-AD32-24D28C9B2E42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638A-838B-4B98-B19D-4837CCD94E5A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E502-DF3E-47AD-BF3E-933C3DBAE72E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5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2B46-5539-448F-8CB7-1978DDE7550F}" type="datetime1">
              <a:rPr lang="en-US" smtClean="0"/>
              <a:t>27-Aug-15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7A47-6022-4E7D-9C11-49B6B9B2307F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091B-3203-4FE3-8A94-9EB008D3FA6E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D3F6-EC90-4C4D-B792-2C4A66CB760C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C687-5CB2-49FD-829A-C5789339DA91}" type="datetime1">
              <a:rPr lang="en-US" smtClean="0"/>
              <a:t>27-Aug-15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946AED-9650-46DD-A308-B0B70BD95F4B}" type="datetime1">
              <a:rPr lang="en-US" smtClean="0"/>
              <a:t>27-Aug-15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3AB0-987F-47F0-8C3D-D49CEDDC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3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audio" Target="../media/media2.wav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571" y="2518625"/>
            <a:ext cx="6619244" cy="1458022"/>
          </a:xfrm>
        </p:spPr>
        <p:txBody>
          <a:bodyPr/>
          <a:lstStyle/>
          <a:p>
            <a:pPr algn="ctr"/>
            <a:r>
              <a:rPr lang="sr-Latn-CS" sz="2700"/>
              <a:t>Implementacija algoritma</a:t>
            </a:r>
            <a:br>
              <a:rPr lang="sr-Latn-CS" sz="2700"/>
            </a:br>
            <a:r>
              <a:rPr lang="sr-Latn-CS" sz="2700"/>
              <a:t>za konvolucionu reverberaciju</a:t>
            </a:r>
            <a:br>
              <a:rPr lang="sr-Latn-CS" sz="2700"/>
            </a:br>
            <a:r>
              <a:rPr lang="sr-Latn-CS" sz="2700"/>
              <a:t>na centralnom i grafičkom procesoru</a:t>
            </a:r>
            <a:endParaRPr lang="en-US" sz="2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7579" y="3976647"/>
            <a:ext cx="3693227" cy="646066"/>
          </a:xfrm>
        </p:spPr>
        <p:txBody>
          <a:bodyPr>
            <a:normAutofit/>
          </a:bodyPr>
          <a:lstStyle/>
          <a:p>
            <a:pPr algn="ctr"/>
            <a:r>
              <a:rPr lang="sr-Latn-RS" smtClean="0"/>
              <a:t>Diplomski (</a:t>
            </a:r>
            <a:r>
              <a:rPr lang="sr-Latn-RS"/>
              <a:t>završni</a:t>
            </a:r>
            <a:r>
              <a:rPr lang="sr-Latn-RS" smtClean="0"/>
              <a:t>) rad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5992" y="1040773"/>
            <a:ext cx="499367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650"/>
              <a:t>Elektrotehnički fakultet Univerziteta u Beogradu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15624"/>
              </p:ext>
            </p:extLst>
          </p:nvPr>
        </p:nvGraphicFramePr>
        <p:xfrm>
          <a:off x="1075277" y="5131333"/>
          <a:ext cx="6715103" cy="579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5358"/>
                <a:gridCol w="3379745"/>
              </a:tblGrid>
              <a:tr h="289692">
                <a:tc>
                  <a:txBody>
                    <a:bodyPr/>
                    <a:lstStyle/>
                    <a:p>
                      <a:pPr algn="ctr"/>
                      <a:r>
                        <a:rPr lang="sr-Latn-RS" sz="1400" smtClean="0"/>
                        <a:t>mentor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smtClean="0"/>
                        <a:t>student</a:t>
                      </a:r>
                      <a:endParaRPr lang="en-US" sz="1400"/>
                    </a:p>
                  </a:txBody>
                  <a:tcPr marL="68580" marR="68580" marT="34290" marB="34290"/>
                </a:tc>
              </a:tr>
              <a:tr h="289692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</a:t>
                      </a:r>
                      <a:r>
                        <a:rPr lang="sr-Latn-RS" sz="1400" smtClean="0"/>
                        <a:t>r </a:t>
                      </a:r>
                      <a:r>
                        <a:rPr lang="sr-Latn-RS" sz="1400" smtClean="0"/>
                        <a:t>Milo Tomašević, vanredni profesor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smtClean="0"/>
                        <a:t>Dušan Nikolov, 86/2011</a:t>
                      </a:r>
                      <a:endParaRPr lang="en-US" sz="140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6023" y="1594647"/>
            <a:ext cx="593612" cy="6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853465"/>
              </p:ext>
            </p:extLst>
          </p:nvPr>
        </p:nvGraphicFramePr>
        <p:xfrm>
          <a:off x="484583" y="1989672"/>
          <a:ext cx="5199233" cy="3469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34576" y="2510955"/>
            <a:ext cx="31842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Značaj uvođenja OpenMP-a</a:t>
            </a:r>
            <a:br>
              <a:rPr lang="sr-Latn-RS" sz="1350"/>
            </a:br>
            <a:r>
              <a:rPr lang="sr-Latn-RS" sz="1350"/>
              <a:t>je najuočljiviji za stereo signale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sr-Latn-RS" sz="135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sr-Latn-RS" sz="135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Za stereo signale je obrada</a:t>
            </a:r>
            <a:br>
              <a:rPr lang="sr-Latn-RS" sz="1350"/>
            </a:br>
            <a:r>
              <a:rPr lang="sr-Latn-RS" sz="1350"/>
              <a:t>duplo duža (2 kanala iste dužine)</a:t>
            </a:r>
          </a:p>
        </p:txBody>
      </p:sp>
    </p:spTree>
    <p:extLst>
      <p:ext uri="{BB962C8B-B14F-4D97-AF65-F5344CB8AC3E}">
        <p14:creationId xmlns:p14="http://schemas.microsoft.com/office/powerpoint/2010/main" val="16490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CS"/>
              <a:t>Digitalni zvučni efekti </a:t>
            </a:r>
            <a:r>
              <a:rPr lang="sr-Latn-CS" smtClean="0"/>
              <a:t>značajan deo algoritama </a:t>
            </a:r>
            <a:r>
              <a:rPr lang="sr-Latn-CS"/>
              <a:t>za obradu </a:t>
            </a:r>
            <a:r>
              <a:rPr lang="sr-Latn-CS" smtClean="0"/>
              <a:t>zvuka.</a:t>
            </a:r>
          </a:p>
          <a:p>
            <a:r>
              <a:rPr lang="sr-Latn-CS" smtClean="0"/>
              <a:t>Prezentovan je drugačiji </a:t>
            </a:r>
            <a:r>
              <a:rPr lang="sr-Latn-CS"/>
              <a:t>model implementacije jednog od najpopularnijih efekata za obradu zvuka – reverberacije. </a:t>
            </a:r>
            <a:endParaRPr lang="sr-Latn-CS" smtClean="0"/>
          </a:p>
          <a:p>
            <a:r>
              <a:rPr lang="sr-Latn-CS" smtClean="0"/>
              <a:t>Odabrani </a:t>
            </a:r>
            <a:r>
              <a:rPr lang="sr-Latn-CS"/>
              <a:t>algoritam je detaljno objašnjen. Objašnjena je teorija koja je osnov samog efekta i objašnjene su obe implementacije kojima se autor bavio.</a:t>
            </a:r>
            <a:endParaRPr lang="en-US"/>
          </a:p>
          <a:p>
            <a:r>
              <a:rPr lang="sr-Latn-RS" smtClean="0"/>
              <a:t>Prikazani su rezultati testiranja, a posebna pažnja je posvećena utvrđivanju graničnih slučajeva optimalnog rada obe implementacije</a:t>
            </a:r>
          </a:p>
          <a:p>
            <a:r>
              <a:rPr lang="sr-Latn-RS" smtClean="0"/>
              <a:t>Za </a:t>
            </a:r>
            <a:r>
              <a:rPr lang="sr-Latn-RS"/>
              <a:t>dalje istraživanje i razvoj, </a:t>
            </a:r>
            <a:r>
              <a:rPr lang="sr-Latn-RS" smtClean="0"/>
              <a:t>predlaže se realizacija </a:t>
            </a:r>
            <a:r>
              <a:rPr lang="sr-Latn-RS"/>
              <a:t>objedinjujućeg rešenja kao </a:t>
            </a:r>
            <a:r>
              <a:rPr lang="sr-Latn-RS" smtClean="0"/>
              <a:t>kombinacije </a:t>
            </a:r>
            <a:r>
              <a:rPr lang="sr-Latn-RS"/>
              <a:t>i </a:t>
            </a:r>
            <a:r>
              <a:rPr lang="sr-Latn-RS" smtClean="0"/>
              <a:t>integracije </a:t>
            </a:r>
            <a:r>
              <a:rPr lang="sr-Latn-RS"/>
              <a:t>konvolucije u vremenskom domenu i dodatno optimizovanih, izloženih CPU i GPU rešenja.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Predmet i ciljevi rada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247187"/>
            <a:ext cx="7279821" cy="3187779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Predmet rada:</a:t>
            </a:r>
          </a:p>
          <a:p>
            <a:pPr lvl="1"/>
            <a:r>
              <a:rPr lang="sr-Latn-RS"/>
              <a:t>Implementacija konvolucione reverberacije na višejezgarnom CPU-u korišćenjem FFTW biblioteke za brzu Furijeovu transformaciju i OpenMP direktiva</a:t>
            </a:r>
          </a:p>
          <a:p>
            <a:pPr lvl="1"/>
            <a:r>
              <a:rPr lang="sr-Latn-RS"/>
              <a:t>Implementacija konvolucione reverberacije na GPU-u primenom </a:t>
            </a:r>
            <a:r>
              <a:rPr lang="sr-Latn-RS" i="1"/>
              <a:t>data-parallel</a:t>
            </a:r>
            <a:r>
              <a:rPr lang="sr-Latn-RS"/>
              <a:t> modela i korišćenjem cuFFT biblioteke, iz NVIDIA CUDA Toolkit-a, za brzu Furijeovu </a:t>
            </a:r>
            <a:r>
              <a:rPr lang="sr-Latn-RS" smtClean="0"/>
              <a:t>transformaciju</a:t>
            </a:r>
          </a:p>
          <a:p>
            <a:pPr marL="342900" lvl="1" indent="0">
              <a:buNone/>
            </a:pPr>
            <a:endParaRPr lang="sr-Latn-RS" smtClean="0"/>
          </a:p>
          <a:p>
            <a:r>
              <a:rPr lang="sr-Latn-RS" smtClean="0"/>
              <a:t>Cilj</a:t>
            </a:r>
            <a:r>
              <a:rPr lang="sr-Latn-RS"/>
              <a:t>:</a:t>
            </a:r>
          </a:p>
          <a:p>
            <a:pPr lvl="1"/>
            <a:r>
              <a:rPr lang="sr-Latn-RS"/>
              <a:t>Analiza i poređenje CPU i GPU implementacija sa ciljem da se ustanove razlike u brzini izvršavanja i da se u daljem razvoju kreira objedinjujuće rešenje koje inkorporira sve prednosti obe implementacije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Predmet i ciljevi rada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7278" y="2282638"/>
            <a:ext cx="3129528" cy="432197"/>
          </a:xfrm>
        </p:spPr>
        <p:txBody>
          <a:bodyPr/>
          <a:lstStyle/>
          <a:p>
            <a:pPr algn="ctr"/>
            <a:r>
              <a:rPr lang="en-US" smtClean="0"/>
              <a:t>Ula</a:t>
            </a:r>
            <a:r>
              <a:rPr lang="sr-Latn-RS" smtClean="0"/>
              <a:t>zni zvučni fajl</a:t>
            </a:r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5" y="2910721"/>
            <a:ext cx="3129321" cy="208621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35084" y="2282638"/>
            <a:ext cx="3129321" cy="432197"/>
          </a:xfrm>
        </p:spPr>
        <p:txBody>
          <a:bodyPr/>
          <a:lstStyle/>
          <a:p>
            <a:pPr algn="ctr"/>
            <a:r>
              <a:rPr lang="sr-Latn-RS" smtClean="0"/>
              <a:t>Izlazni zvučni fajl</a:t>
            </a:r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84" y="2910721"/>
            <a:ext cx="3129321" cy="20862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3</a:t>
            </a:fld>
            <a:endParaRPr lang="en-US"/>
          </a:p>
        </p:txBody>
      </p:sp>
      <p:pic>
        <p:nvPicPr>
          <p:cNvPr id="12" name="voc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163442" y="5189459"/>
            <a:ext cx="457200" cy="457200"/>
          </a:xfrm>
          <a:prstGeom prst="rect">
            <a:avLst/>
          </a:prstGeom>
        </p:spPr>
      </p:pic>
      <p:pic>
        <p:nvPicPr>
          <p:cNvPr id="13" name="vocal_phon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971145" y="51894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07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Digitalna obrada zvuka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6" y="2247186"/>
            <a:ext cx="6681149" cy="31468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584" y="2247186"/>
            <a:ext cx="32993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/>
              <a:t> - Podoblast digitalne obrade signala</a:t>
            </a:r>
          </a:p>
        </p:txBody>
      </p:sp>
    </p:spTree>
    <p:extLst>
      <p:ext uri="{BB962C8B-B14F-4D97-AF65-F5344CB8AC3E}">
        <p14:creationId xmlns:p14="http://schemas.microsoft.com/office/powerpoint/2010/main" val="20951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Korišćene tehnologije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84" y="2247187"/>
            <a:ext cx="7279821" cy="3296363"/>
          </a:xfrm>
        </p:spPr>
        <p:txBody>
          <a:bodyPr>
            <a:normAutofit fontScale="77500" lnSpcReduction="20000"/>
          </a:bodyPr>
          <a:lstStyle/>
          <a:p>
            <a:r>
              <a:rPr lang="sr-Latn-RS" smtClean="0"/>
              <a:t>Libsndfile biblioteka</a:t>
            </a:r>
          </a:p>
          <a:p>
            <a:pPr lvl="1"/>
            <a:r>
              <a:rPr lang="sr-Latn-RS" smtClean="0"/>
              <a:t>Čitanje i upisivanje zvučnih fajlova (WAV, AIFF, FLAC, RAW)</a:t>
            </a:r>
            <a:endParaRPr lang="sr-Latn-RS"/>
          </a:p>
          <a:p>
            <a:r>
              <a:rPr lang="sr-Latn-RS" smtClean="0"/>
              <a:t>OpenMP</a:t>
            </a:r>
          </a:p>
          <a:p>
            <a:pPr lvl="1"/>
            <a:r>
              <a:rPr lang="sr-Latn-RS" smtClean="0"/>
              <a:t>API za programiranje paralelnih računarskih sistema sa deljenom memorijom</a:t>
            </a:r>
            <a:endParaRPr lang="sr-Latn-RS"/>
          </a:p>
          <a:p>
            <a:r>
              <a:rPr lang="sr-Latn-RS" smtClean="0"/>
              <a:t>FFTW</a:t>
            </a:r>
          </a:p>
          <a:p>
            <a:pPr lvl="1"/>
            <a:r>
              <a:rPr lang="sr-Latn-RS" smtClean="0"/>
              <a:t>Računanje DFT-a n-dimenzijalnih vektora proizvoljne veličine na CPU-u</a:t>
            </a:r>
          </a:p>
          <a:p>
            <a:r>
              <a:rPr lang="sr-Latn-RS" smtClean="0"/>
              <a:t>CUDA tehnologije</a:t>
            </a:r>
          </a:p>
          <a:p>
            <a:pPr lvl="1"/>
            <a:r>
              <a:rPr lang="sr-Latn-RS" smtClean="0"/>
              <a:t>Model platforme za paralelno računarstvo i API za procesiranja opšte namene</a:t>
            </a:r>
          </a:p>
          <a:p>
            <a:pPr lvl="1"/>
            <a:r>
              <a:rPr lang="sr-Latn-RS" smtClean="0"/>
              <a:t>cuFFT – biblioteka za računanje DFT-a na GPU-u koji podržava CUDA-u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Implementacije algoritma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3" y="1875066"/>
            <a:ext cx="7356003" cy="2998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5523" y="4895282"/>
            <a:ext cx="45941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500"/>
              <a:t>CPU i GPU implementacija dele javni interfejs</a:t>
            </a:r>
            <a:endParaRPr 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484583" y="3215841"/>
            <a:ext cx="237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200"/>
              <a:t>CPU rešenje se oslanja</a:t>
            </a:r>
            <a:br>
              <a:rPr lang="sr-Latn-RS" sz="1200"/>
            </a:br>
            <a:r>
              <a:rPr lang="sr-Latn-RS" sz="1200"/>
              <a:t>na FFTW biblioteku za DFT</a:t>
            </a:r>
            <a:br>
              <a:rPr lang="sr-Latn-RS" sz="1200"/>
            </a:br>
            <a:r>
              <a:rPr lang="sr-Latn-RS" sz="1200"/>
              <a:t>i OpenMP za paralelizaciju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84583" y="3900919"/>
            <a:ext cx="237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200"/>
              <a:t>GPU rešenje se oslanja</a:t>
            </a:r>
            <a:br>
              <a:rPr lang="sr-Latn-RS" sz="1200"/>
            </a:br>
            <a:r>
              <a:rPr lang="sr-Latn-RS" sz="1200"/>
              <a:t>na cuFFT biblioteku za DFT </a:t>
            </a:r>
            <a:br>
              <a:rPr lang="sr-Latn-RS" sz="1200"/>
            </a:br>
            <a:r>
              <a:rPr lang="sr-Latn-RS" sz="1200"/>
              <a:t>i OpenMP za paralelizaciju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955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Metodologija analize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/>
              <a:t>Razvojna platforma</a:t>
            </a:r>
          </a:p>
          <a:p>
            <a:pPr lvl="1"/>
            <a:r>
              <a:rPr lang="sr-Latn-RS"/>
              <a:t>OS: Microsoft Windows 8.1 Pro, IDE: Visual Studio 2013 Ultimate</a:t>
            </a:r>
          </a:p>
          <a:p>
            <a:pPr lvl="1"/>
            <a:r>
              <a:rPr lang="sr-Latn-RS"/>
              <a:t>Jezik: C/C++, uz biblioteke </a:t>
            </a:r>
            <a:r>
              <a:rPr lang="sr-Latn-RS" i="1"/>
              <a:t>libsndfile</a:t>
            </a:r>
            <a:r>
              <a:rPr lang="sr-Latn-RS"/>
              <a:t>, </a:t>
            </a:r>
            <a:r>
              <a:rPr lang="sr-Latn-RS" i="1"/>
              <a:t>FFTW</a:t>
            </a:r>
            <a:r>
              <a:rPr lang="sr-Latn-RS"/>
              <a:t>, i </a:t>
            </a:r>
            <a:r>
              <a:rPr lang="sr-Latn-RS" i="1"/>
              <a:t>cuFFT biblioteka iz CUDA Toolkit v7.0</a:t>
            </a:r>
          </a:p>
          <a:p>
            <a:pPr lvl="1"/>
            <a:r>
              <a:rPr lang="sr-Latn-RS" i="1"/>
              <a:t>Debugging: NVIDIA Parallel Nsight, MSVC Debugger</a:t>
            </a:r>
            <a:endParaRPr lang="sr-Latn-RS"/>
          </a:p>
          <a:p>
            <a:r>
              <a:rPr lang="sr-Latn-RS"/>
              <a:t>Hardverska platforma</a:t>
            </a:r>
          </a:p>
          <a:p>
            <a:pPr lvl="1"/>
            <a:r>
              <a:rPr lang="sr-Latn-RS"/>
              <a:t>Razvojni računar: Intel Core i7 2.90GHz sa 4 jezgra i RAM memorija od 8GB, grafička kartica NVIDIA GT555M sa 192 CUDA jezgra i 1024MB memorije</a:t>
            </a:r>
          </a:p>
          <a:p>
            <a:pPr lvl="1"/>
            <a:r>
              <a:rPr lang="sr-Latn-RS"/>
              <a:t>Test računar: Intel Core i7 3.30GHz sa 6 jezgara i RAM memorija od 16GB, grafičke kartice NVIDIA GTX Titan Black sa 2880 CUDA jezgara i 6144MB memorije i NVIDIA Tesla K40c sa 2880 CUDA jezgara i 11520MB memorije</a:t>
            </a:r>
          </a:p>
          <a:p>
            <a:r>
              <a:rPr lang="sr-Latn-RS"/>
              <a:t>Test okruženje</a:t>
            </a:r>
          </a:p>
          <a:p>
            <a:pPr lvl="1"/>
            <a:r>
              <a:rPr lang="sr-Latn-RS"/>
              <a:t>Merenje vremena – realizovano pomoću funkcija operativnog sistema za CPU implementaciju (rezolucija 1 us) i </a:t>
            </a:r>
            <a:r>
              <a:rPr lang="sr-Latn-RS" i="1"/>
              <a:t>cudaEvent-ova </a:t>
            </a:r>
            <a:r>
              <a:rPr lang="sr-Latn-RS"/>
              <a:t>za GPU implementaciju (rezolucija 0.5us). Korišćeni su i profajleri: </a:t>
            </a:r>
            <a:r>
              <a:rPr lang="sr-Latn-RS" i="1"/>
              <a:t>nvprof </a:t>
            </a:r>
            <a:r>
              <a:rPr lang="sr-Latn-RS"/>
              <a:t>i </a:t>
            </a:r>
            <a:r>
              <a:rPr lang="sr-Latn-RS" i="1"/>
              <a:t>NVIDIA Visual Profiler</a:t>
            </a:r>
            <a:endParaRPr lang="sr-Latn-R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240" y="3427916"/>
            <a:ext cx="32387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Za jako kratke IR-ove, CPU rešenje</a:t>
            </a:r>
            <a:br>
              <a:rPr lang="sr-Latn-RS" sz="1350"/>
            </a:br>
            <a:r>
              <a:rPr lang="sr-Latn-RS" sz="1350"/>
              <a:t>je brže od GPU rešenja</a:t>
            </a:r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5203240" y="2492621"/>
            <a:ext cx="33236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Obe implementacije rastu linearno</a:t>
            </a:r>
            <a:br>
              <a:rPr lang="sr-Latn-RS" sz="1350"/>
            </a:br>
            <a:r>
              <a:rPr lang="sr-Latn-RS" sz="1350"/>
              <a:t>ali različitom brzinom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77863"/>
              </p:ext>
            </p:extLst>
          </p:nvPr>
        </p:nvGraphicFramePr>
        <p:xfrm>
          <a:off x="843914" y="2247185"/>
          <a:ext cx="4014641" cy="3225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79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Rezultati analize i diskusija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3AB0-987F-47F0-8C3D-D49CEDDCC0C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826078"/>
              </p:ext>
            </p:extLst>
          </p:nvPr>
        </p:nvGraphicFramePr>
        <p:xfrm>
          <a:off x="484584" y="2247186"/>
          <a:ext cx="4927961" cy="3064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169" y="2629779"/>
            <a:ext cx="312168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GPU rešenje je brže za IR-ove</a:t>
            </a:r>
            <a:br>
              <a:rPr lang="sr-Latn-RS" sz="1350"/>
            </a:br>
            <a:r>
              <a:rPr lang="sr-Latn-RS" sz="1350"/>
              <a:t>veličine 3000+ frejmova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sr-Latn-RS" sz="135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Za manje od 3000 frejmova</a:t>
            </a:r>
            <a:br>
              <a:rPr lang="sr-Latn-RS" sz="1350"/>
            </a:br>
            <a:r>
              <a:rPr lang="sr-Latn-RS" sz="1350"/>
              <a:t>bolje je koristiti CPU rešenje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sr-Latn-RS" sz="135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sr-Latn-RS" sz="1350"/>
              <a:t>Za jako male IR-ove</a:t>
            </a:r>
            <a:br>
              <a:rPr lang="sr-Latn-RS" sz="1350"/>
            </a:br>
            <a:r>
              <a:rPr lang="sr-Latn-RS" sz="1350"/>
              <a:t>(manje od 500 frejmova)</a:t>
            </a:r>
            <a:br>
              <a:rPr lang="sr-Latn-RS" sz="1350"/>
            </a:br>
            <a:r>
              <a:rPr lang="sr-Latn-RS" sz="1350"/>
              <a:t>konvolucija u vremenskom dom.</a:t>
            </a:r>
            <a:br>
              <a:rPr lang="sr-Latn-RS" sz="1350"/>
            </a:br>
            <a:r>
              <a:rPr lang="sr-Latn-RS" sz="1350"/>
              <a:t>je brža i od CPU (FFTW) rešenja</a:t>
            </a:r>
            <a:br>
              <a:rPr lang="sr-Latn-RS" sz="1350"/>
            </a:br>
            <a:endParaRPr lang="sr-Latn-RS" sz="1350"/>
          </a:p>
        </p:txBody>
      </p:sp>
    </p:spTree>
    <p:extLst>
      <p:ext uri="{BB962C8B-B14F-4D97-AF65-F5344CB8AC3E}">
        <p14:creationId xmlns:p14="http://schemas.microsoft.com/office/powerpoint/2010/main" val="31459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513</Words>
  <Application>Microsoft Office PowerPoint</Application>
  <PresentationFormat>On-screen Show (4:3)</PresentationFormat>
  <Paragraphs>78</Paragraphs>
  <Slides>11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Implementacija algoritma za konvolucionu reverberaciju na centralnom i grafičkom procesoru</vt:lpstr>
      <vt:lpstr>Predmet i ciljevi rada</vt:lpstr>
      <vt:lpstr>Predmet i ciljevi rada</vt:lpstr>
      <vt:lpstr>Digitalna obrada zvuka</vt:lpstr>
      <vt:lpstr>Korišćene tehnologije</vt:lpstr>
      <vt:lpstr>Implementacije algoritma</vt:lpstr>
      <vt:lpstr>Metodologija analize</vt:lpstr>
      <vt:lpstr>Rezultati analize i diskusija</vt:lpstr>
      <vt:lpstr>Rezultati analize i diskusija</vt:lpstr>
      <vt:lpstr>Rezultati analize i diskusija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algoritma za konvolucionu reverberaciju na centralnom i grafičkom procesoru</dc:title>
  <dc:creator>Dusan Nikolov</dc:creator>
  <cp:lastModifiedBy>Dusan Nikolov</cp:lastModifiedBy>
  <cp:revision>22</cp:revision>
  <dcterms:created xsi:type="dcterms:W3CDTF">2015-08-26T17:20:25Z</dcterms:created>
  <dcterms:modified xsi:type="dcterms:W3CDTF">2015-08-27T06:25:48Z</dcterms:modified>
</cp:coreProperties>
</file>