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46"/>
  </p:notesMasterIdLst>
  <p:handoutMasterIdLst>
    <p:handoutMasterId r:id="rId47"/>
  </p:handoutMasterIdLst>
  <p:sldIdLst>
    <p:sldId id="321" r:id="rId2"/>
    <p:sldId id="369" r:id="rId3"/>
    <p:sldId id="336" r:id="rId4"/>
    <p:sldId id="337" r:id="rId5"/>
    <p:sldId id="372" r:id="rId6"/>
    <p:sldId id="371" r:id="rId7"/>
    <p:sldId id="338" r:id="rId8"/>
    <p:sldId id="339" r:id="rId9"/>
    <p:sldId id="340" r:id="rId10"/>
    <p:sldId id="341" r:id="rId11"/>
    <p:sldId id="343" r:id="rId12"/>
    <p:sldId id="342" r:id="rId13"/>
    <p:sldId id="376" r:id="rId14"/>
    <p:sldId id="377" r:id="rId15"/>
    <p:sldId id="378" r:id="rId16"/>
    <p:sldId id="379" r:id="rId17"/>
    <p:sldId id="382" r:id="rId18"/>
    <p:sldId id="384" r:id="rId19"/>
    <p:sldId id="385" r:id="rId20"/>
    <p:sldId id="391" r:id="rId21"/>
    <p:sldId id="383" r:id="rId22"/>
    <p:sldId id="387" r:id="rId23"/>
    <p:sldId id="373" r:id="rId24"/>
    <p:sldId id="349" r:id="rId25"/>
    <p:sldId id="350" r:id="rId26"/>
    <p:sldId id="351" r:id="rId27"/>
    <p:sldId id="352" r:id="rId28"/>
    <p:sldId id="370" r:id="rId29"/>
    <p:sldId id="424" r:id="rId30"/>
    <p:sldId id="353" r:id="rId31"/>
    <p:sldId id="425" r:id="rId32"/>
    <p:sldId id="354" r:id="rId33"/>
    <p:sldId id="388" r:id="rId34"/>
    <p:sldId id="389" r:id="rId35"/>
    <p:sldId id="390" r:id="rId36"/>
    <p:sldId id="374" r:id="rId37"/>
    <p:sldId id="355" r:id="rId38"/>
    <p:sldId id="356" r:id="rId39"/>
    <p:sldId id="357" r:id="rId40"/>
    <p:sldId id="358" r:id="rId41"/>
    <p:sldId id="368" r:id="rId42"/>
    <p:sldId id="366" r:id="rId43"/>
    <p:sldId id="420" r:id="rId44"/>
    <p:sldId id="422" r:id="rId45"/>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BFFD2"/>
    <a:srgbClr val="F5FFC2"/>
    <a:srgbClr val="F7FFE7"/>
    <a:srgbClr val="F5FFE0"/>
    <a:srgbClr val="9F8471"/>
    <a:srgbClr val="B5DBE5"/>
    <a:srgbClr val="8CF4F2"/>
    <a:srgbClr val="E8FFC8"/>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75" autoAdjust="0"/>
    <p:restoredTop sz="94383" autoAdjust="0"/>
  </p:normalViewPr>
  <p:slideViewPr>
    <p:cSldViewPr>
      <p:cViewPr>
        <p:scale>
          <a:sx n="80" d="100"/>
          <a:sy n="80" d="100"/>
        </p:scale>
        <p:origin x="105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06.02.2013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3972118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06.02.2013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6329940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8A6C2AFE-0841-404F-824C-130C3B6D5D4E}" type="slidenum">
              <a:rPr lang="en-US"/>
              <a:pPr/>
              <a:t>1</a:t>
            </a:fld>
            <a:r>
              <a:rPr lang="en-US" dirty="0"/>
              <a:t>##</a:t>
            </a:r>
          </a:p>
        </p:txBody>
      </p:sp>
      <p:sp>
        <p:nvSpPr>
          <p:cNvPr id="47106" name="Rectangle 2"/>
          <p:cNvSpPr>
            <a:spLocks noGrp="1" noChangeArrowheads="1"/>
          </p:cNvSpPr>
          <p:nvPr>
            <p:ph type="hdr" sz="quarter"/>
          </p:nvPr>
        </p:nvSpPr>
        <p:spPr>
          <a:noFill/>
        </p:spPr>
        <p:txBody>
          <a:bodyPr/>
          <a:lstStyle/>
          <a:p>
            <a:r>
              <a:rPr lang="en-US" dirty="0"/>
              <a:t>*</a:t>
            </a:r>
          </a:p>
        </p:txBody>
      </p:sp>
      <p:sp>
        <p:nvSpPr>
          <p:cNvPr id="47107" name="Rectangle 3"/>
          <p:cNvSpPr>
            <a:spLocks noGrp="1" noChangeArrowheads="1"/>
          </p:cNvSpPr>
          <p:nvPr>
            <p:ph type="dt" sz="quarter" idx="1"/>
          </p:nvPr>
        </p:nvSpPr>
        <p:spPr>
          <a:noFill/>
        </p:spPr>
        <p:txBody>
          <a:bodyPr/>
          <a:lstStyle/>
          <a:p>
            <a:r>
              <a:rPr lang="en-US" dirty="0"/>
              <a:t>07/16/96</a:t>
            </a:r>
          </a:p>
        </p:txBody>
      </p:sp>
      <p:sp>
        <p:nvSpPr>
          <p:cNvPr id="47108"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47109"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3D4EE1A4-2248-46C6-964A-BCDDB65D3B30}" type="slidenum">
              <a:rPr lang="en-US" sz="1000" i="1">
                <a:solidFill>
                  <a:schemeClr val="tx1"/>
                </a:solidFill>
              </a:rPr>
              <a:pPr algn="r" defTabSz="924527"/>
              <a:t>1</a:t>
            </a:fld>
            <a:r>
              <a:rPr lang="en-US" sz="1000" i="1" dirty="0">
                <a:solidFill>
                  <a:schemeClr val="tx1"/>
                </a:solidFill>
              </a:rPr>
              <a:t>##</a:t>
            </a:r>
            <a:endParaRPr lang="en-US" sz="1200" dirty="0">
              <a:solidFill>
                <a:schemeClr val="tx1"/>
              </a:solidFill>
            </a:endParaRPr>
          </a:p>
        </p:txBody>
      </p:sp>
      <p:sp>
        <p:nvSpPr>
          <p:cNvPr id="47110" name="Rectangle 2"/>
          <p:cNvSpPr>
            <a:spLocks noGrp="1" noRot="1" noChangeAspect="1" noChangeArrowheads="1" noTextEdit="1"/>
          </p:cNvSpPr>
          <p:nvPr>
            <p:ph type="sldImg"/>
          </p:nvPr>
        </p:nvSpPr>
        <p:spPr>
          <a:ln/>
        </p:spPr>
      </p:sp>
      <p:sp>
        <p:nvSpPr>
          <p:cNvPr id="47111" name="Rectangle 3"/>
          <p:cNvSpPr>
            <a:spLocks noGrp="1" noChangeArrowheads="1"/>
          </p:cNvSpPr>
          <p:nvPr>
            <p:ph type="body" idx="1"/>
          </p:nvPr>
        </p:nvSpPr>
        <p:spPr/>
        <p:txBody>
          <a:bodyPr/>
          <a:lstStyle/>
          <a:p>
            <a:endParaRPr lang="bg-BG" smtClean="0"/>
          </a:p>
        </p:txBody>
      </p:sp>
    </p:spTree>
    <p:extLst>
      <p:ext uri="{BB962C8B-B14F-4D97-AF65-F5344CB8AC3E}">
        <p14:creationId xmlns:p14="http://schemas.microsoft.com/office/powerpoint/2010/main" val="1741008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3</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3</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2821038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5</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5</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4240640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p:txBody>
          <a:bodyPr/>
          <a:lstStyle/>
          <a:p>
            <a:pPr eaLnBrk="1" hangingPunct="1"/>
            <a:r>
              <a:rPr lang="en-US" dirty="0" smtClean="0"/>
              <a:t>Extensibility / Polymorphism: New functionality may be easily plugged in without changing existing classes as long the new plug-in classes extend given base classes.</a:t>
            </a:r>
          </a:p>
          <a:p>
            <a:pPr eaLnBrk="1" hangingPunct="1"/>
            <a:endParaRPr lang="en-US" dirty="0" smtClean="0"/>
          </a:p>
          <a:p>
            <a:pPr eaLnBrk="1" hangingPunct="1"/>
            <a:r>
              <a:rPr lang="en-US" dirty="0" smtClean="0"/>
              <a:t>Reusability: For a set of similar applications a framework can be defined using a core set of classes that are to be extended by classes that fill in the application-dependent part.</a:t>
            </a:r>
          </a:p>
          <a:p>
            <a:pPr eaLnBrk="1" hangingPunct="1"/>
            <a:endParaRPr lang="en-US" dirty="0" smtClean="0"/>
          </a:p>
          <a:p>
            <a:pPr eaLnBrk="1" hangingPunct="1"/>
            <a:r>
              <a:rPr lang="en-US" dirty="0" smtClean="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i="1" dirty="0">
              <a:solidFill>
                <a:schemeClr val="tx1"/>
              </a:solidFill>
            </a:endParaRPr>
          </a:p>
        </p:txBody>
      </p:sp>
      <p:sp>
        <p:nvSpPr>
          <p:cNvPr id="54279" name="Slide Number Placeholder 6"/>
          <p:cNvSpPr txBox="1">
            <a:spLocks noGrp="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1CAF241F-65C9-4E85-866D-33A924D9866A}" type="slidenum">
              <a:rPr lang="en-US" sz="1000" i="1">
                <a:solidFill>
                  <a:schemeClr val="tx1"/>
                </a:solidFill>
              </a:rPr>
              <a:pPr algn="r" defTabSz="924527"/>
              <a:t>9</a:t>
            </a:fld>
            <a:r>
              <a:rPr lang="en-US" sz="1000" i="1" dirty="0">
                <a:solidFill>
                  <a:schemeClr val="tx1"/>
                </a:solidFill>
              </a:rPr>
              <a:t>##</a:t>
            </a:r>
            <a:endParaRPr lang="en-US" sz="1200" i="1" dirty="0">
              <a:solidFill>
                <a:schemeClr val="tx1"/>
              </a:solidFill>
            </a:endParaRPr>
          </a:p>
        </p:txBody>
      </p:sp>
    </p:spTree>
    <p:extLst>
      <p:ext uri="{BB962C8B-B14F-4D97-AF65-F5344CB8AC3E}">
        <p14:creationId xmlns:p14="http://schemas.microsoft.com/office/powerpoint/2010/main" val="2718023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21</a:t>
            </a:fld>
            <a:endParaRPr lang="en-US" dirty="0"/>
          </a:p>
        </p:txBody>
      </p:sp>
    </p:spTree>
    <p:extLst>
      <p:ext uri="{BB962C8B-B14F-4D97-AF65-F5344CB8AC3E}">
        <p14:creationId xmlns:p14="http://schemas.microsoft.com/office/powerpoint/2010/main" val="5896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23</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23</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3983434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36</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36</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567496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11" cstate="email">
            <a:lum bright="-20000"/>
            <a:extLst>
              <a:ext uri="{28A0092B-C50C-407E-A947-70E740481C1C}">
                <a14:useLocalDpi xmlns:a14="http://schemas.microsoft.com/office/drawing/2010/main" val="0"/>
              </a:ext>
            </a:extLst>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
        <p:nvSpPr>
          <p:cNvPr id="6"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9"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 name="Picture 10" descr="telerik_logo_new-(white).png"/>
          <p:cNvPicPr>
            <a:picLocks noChangeAspect="1"/>
          </p:cNvPicPr>
          <p:nvPr userDrawn="1"/>
        </p:nvPicPr>
        <p:blipFill>
          <a:blip r:embed="rId11" cstate="email">
            <a:lum bright="-20000"/>
            <a:extLst>
              <a:ext uri="{28A0092B-C50C-407E-A947-70E740481C1C}">
                <a14:useLocalDpi xmlns:a14="http://schemas.microsoft.com/office/drawing/2010/main" val="0"/>
              </a:ext>
            </a:extLst>
          </a:blip>
          <a:srcRect/>
          <a:stretch>
            <a:fillRect/>
          </a:stretch>
        </p:blipFill>
        <p:spPr bwMode="auto">
          <a:xfrm>
            <a:off x="152400" y="304800"/>
            <a:ext cx="1600200" cy="389382"/>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01" r:id="rId7"/>
    <p:sldLayoutId id="2147483703" r:id="rId8"/>
    <p:sldLayoutId id="2147483702" r:id="rId9"/>
  </p:sldLayoutIdLst>
  <p:timing>
    <p:tnLst>
      <p:par>
        <p:cTn id="1" dur="indefinite" restart="never" nodeType="tmRoot"/>
      </p:par>
    </p:tnLst>
  </p:timing>
  <p:hf hdr="0" ftr="0" dt="0"/>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elerik.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z.about.com/d/christianity/1/0/b/2/Christian_Circle.png"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ctrTitle"/>
          </p:nvPr>
        </p:nvSpPr>
        <p:spPr>
          <a:xfrm>
            <a:off x="457200" y="2025539"/>
            <a:ext cx="8153400" cy="1403461"/>
          </a:xfrm>
          <a:prstGeom prst="rect">
            <a:avLst/>
          </a:prstGeom>
          <a:effectLst/>
        </p:spPr>
        <p:txBody>
          <a:bodyPr wrap="square" lIns="0" tIns="0" rIns="0" bIns="0" anchor="b">
            <a:spAutoFit/>
          </a:bodyPr>
          <a:lstStyle/>
          <a:p>
            <a:pPr>
              <a:lnSpc>
                <a:spcPct val="95000"/>
              </a:lnSpc>
            </a:pPr>
            <a:r>
              <a:rPr lang="en-US" sz="4800" dirty="0"/>
              <a:t>Object-Oriented Programming </a:t>
            </a:r>
            <a:r>
              <a:rPr lang="en-US" sz="4800" dirty="0" smtClean="0"/>
              <a:t>Fundamental Principles – Part I</a:t>
            </a:r>
            <a:endParaRPr lang="en-US" sz="4800" dirty="0"/>
          </a:p>
        </p:txBody>
      </p:sp>
      <p:sp>
        <p:nvSpPr>
          <p:cNvPr id="16" name="Text Placeholder 3"/>
          <p:cNvSpPr>
            <a:spLocks noGrp="1"/>
          </p:cNvSpPr>
          <p:nvPr>
            <p:ph type="body" sz="quarter" idx="10"/>
          </p:nvPr>
        </p:nvSpPr>
        <p:spPr>
          <a:xfrm>
            <a:off x="457200" y="5224046"/>
            <a:ext cx="3352800" cy="954107"/>
          </a:xfrm>
        </p:spPr>
        <p:txBody>
          <a:bodyPr/>
          <a:lstStyle/>
          <a:p>
            <a:r>
              <a:rPr lang="en-US" dirty="0"/>
              <a:t>Svetlin Nakov</a:t>
            </a:r>
          </a:p>
          <a:p>
            <a:endParaRPr lang="en-US" dirty="0"/>
          </a:p>
        </p:txBody>
      </p:sp>
      <p:sp>
        <p:nvSpPr>
          <p:cNvPr id="17" name="Text Placeholder 4"/>
          <p:cNvSpPr>
            <a:spLocks noGrp="1"/>
          </p:cNvSpPr>
          <p:nvPr>
            <p:ph type="body" sz="quarter" idx="11"/>
          </p:nvPr>
        </p:nvSpPr>
        <p:spPr>
          <a:xfrm>
            <a:off x="457200" y="5757446"/>
            <a:ext cx="2090957" cy="646331"/>
          </a:xfrm>
        </p:spPr>
        <p:txBody>
          <a:bodyPr/>
          <a:lstStyle/>
          <a:p>
            <a:r>
              <a:rPr lang="en-US" dirty="0"/>
              <a:t>Telerik Corporation</a:t>
            </a:r>
          </a:p>
          <a:p>
            <a:endParaRPr lang="en-US" dirty="0"/>
          </a:p>
        </p:txBody>
      </p:sp>
      <p:sp>
        <p:nvSpPr>
          <p:cNvPr id="18" name="Text Placeholder 5"/>
          <p:cNvSpPr>
            <a:spLocks noGrp="1"/>
          </p:cNvSpPr>
          <p:nvPr>
            <p:ph type="body" sz="quarter" idx="12"/>
          </p:nvPr>
        </p:nvSpPr>
        <p:spPr/>
        <p:txBody>
          <a:bodyPr/>
          <a:lstStyle/>
          <a:p>
            <a:r>
              <a:rPr lang="en-US" dirty="0" smtClean="0">
                <a:hlinkClick r:id="rId3"/>
              </a:rPr>
              <a:t>www.telerik.com</a:t>
            </a:r>
            <a:endParaRPr lang="en-US" dirty="0"/>
          </a:p>
        </p:txBody>
      </p:sp>
      <p:pic>
        <p:nvPicPr>
          <p:cNvPr id="29697" name="Picture 1"/>
          <p:cNvPicPr>
            <a:picLocks noChangeAspect="1" noChangeArrowheads="1"/>
          </p:cNvPicPr>
          <p:nvPr/>
        </p:nvPicPr>
        <p:blipFill>
          <a:blip r:embed="rId4" cstate="screen">
            <a:duotone>
              <a:prstClr val="black"/>
              <a:schemeClr val="accent4">
                <a:tint val="45000"/>
                <a:satMod val="400000"/>
              </a:schemeClr>
            </a:duotone>
            <a:lum contrast="10000"/>
            <a:extLst>
              <a:ext uri="{28A0092B-C50C-407E-A947-70E740481C1C}">
                <a14:useLocalDpi xmlns:a14="http://schemas.microsoft.com/office/drawing/2010/main" val="0"/>
              </a:ext>
            </a:extLst>
          </a:blip>
          <a:stretch>
            <a:fillRect/>
          </a:stretch>
        </p:blipFill>
        <p:spPr bwMode="auto">
          <a:xfrm>
            <a:off x="2739292" y="304800"/>
            <a:ext cx="6099908" cy="1486853"/>
          </a:xfrm>
          <a:prstGeom prst="flowChartMultidocument">
            <a:avLst/>
          </a:prstGeom>
          <a:noFill/>
          <a:ln w="12700">
            <a:solidFill>
              <a:schemeClr val="tx1">
                <a:lumMod val="20000"/>
                <a:lumOff val="80000"/>
                <a:alpha val="50000"/>
              </a:schemeClr>
            </a:solidFill>
          </a:ln>
        </p:spPr>
      </p:pic>
      <p:pic>
        <p:nvPicPr>
          <p:cNvPr id="40962" name="Picture 2" descr="http://farm4.static.flickr.com/3432/3188923390_64e400682c.jpg"/>
          <p:cNvPicPr>
            <a:picLocks noChangeAspect="1" noChangeArrowheads="1"/>
          </p:cNvPicPr>
          <p:nvPr/>
        </p:nvPicPr>
        <p:blipFill>
          <a:blip r:embed="rId5" cstate="email">
            <a:lum contrast="-10000"/>
            <a:extLst>
              <a:ext uri="{28A0092B-C50C-407E-A947-70E740481C1C}">
                <a14:useLocalDpi xmlns:a14="http://schemas.microsoft.com/office/drawing/2010/main" val="0"/>
              </a:ext>
            </a:extLst>
          </a:blip>
          <a:srcRect/>
          <a:stretch>
            <a:fillRect/>
          </a:stretch>
        </p:blipFill>
        <p:spPr bwMode="auto">
          <a:xfrm>
            <a:off x="4724400" y="4495800"/>
            <a:ext cx="3886200" cy="1905000"/>
          </a:xfrm>
          <a:prstGeom prst="roundRect">
            <a:avLst>
              <a:gd name="adj" fmla="val 5556"/>
            </a:avLst>
          </a:prstGeom>
          <a:noFill/>
          <a:ln>
            <a:solidFill>
              <a:schemeClr val="bg1">
                <a:lumMod val="50000"/>
                <a:lumOff val="50000"/>
                <a:alpha val="50000"/>
              </a:schemeClr>
            </a:solidFill>
          </a:ln>
        </p:spPr>
      </p:pic>
      <p:sp>
        <p:nvSpPr>
          <p:cNvPr id="8" name="Subtitle 11"/>
          <p:cNvSpPr>
            <a:spLocks noGrp="1"/>
          </p:cNvSpPr>
          <p:nvPr>
            <p:ph type="subTitle" idx="1"/>
          </p:nvPr>
        </p:nvSpPr>
        <p:spPr>
          <a:xfrm>
            <a:off x="457200" y="3505200"/>
            <a:ext cx="8229600" cy="421480"/>
          </a:xfrm>
        </p:spPr>
        <p:txBody>
          <a:bodyPr/>
          <a:lstStyle/>
          <a:p>
            <a:pPr>
              <a:spcBef>
                <a:spcPts val="0"/>
              </a:spcBef>
            </a:pPr>
            <a:r>
              <a:rPr lang="en-US" smtClean="0"/>
              <a:t>Inheritance</a:t>
            </a:r>
            <a:r>
              <a:rPr lang="en-US" dirty="0" smtClean="0"/>
              <a:t>, Abstraction, Encapsulation</a:t>
            </a:r>
            <a:endParaRPr lang="bg-BG"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ChangeArrowheads="1"/>
          </p:cNvSpPr>
          <p:nvPr>
            <p:ph type="title" idx="4294967295"/>
          </p:nvPr>
        </p:nvSpPr>
        <p:spPr>
          <a:xfrm>
            <a:off x="2590800" y="71438"/>
            <a:ext cx="6553200" cy="909637"/>
          </a:xfrm>
          <a:prstGeom prst="rect">
            <a:avLst/>
          </a:prstGeom>
        </p:spPr>
        <p:txBody>
          <a:bodyPr anchor="ctr" anchorCtr="0"/>
          <a:lstStyle/>
          <a:p>
            <a:pPr>
              <a:lnSpc>
                <a:spcPts val="4000"/>
              </a:lnSpc>
              <a:defRPr/>
            </a:pPr>
            <a:r>
              <a:rPr lang="en-US" sz="4000" dirty="0"/>
              <a:t>Inheritance </a:t>
            </a:r>
            <a:r>
              <a:rPr lang="en-US" sz="4000" dirty="0" smtClean="0"/>
              <a:t>– Example</a:t>
            </a:r>
            <a:endParaRPr lang="bg-BG" sz="4000" dirty="0"/>
          </a:p>
        </p:txBody>
      </p:sp>
      <p:sp>
        <p:nvSpPr>
          <p:cNvPr id="798724" name="Rectangle 4"/>
          <p:cNvSpPr>
            <a:spLocks noChangeArrowheads="1"/>
          </p:cNvSpPr>
          <p:nvPr/>
        </p:nvSpPr>
        <p:spPr bwMode="auto">
          <a:xfrm>
            <a:off x="3275013" y="1612900"/>
            <a:ext cx="2449512"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2800" b="1" noProof="1">
                <a:solidFill>
                  <a:srgbClr val="8CF4F2"/>
                </a:solidFill>
                <a:effectLst>
                  <a:outerShdw blurRad="38100" dist="38100" dir="2700000" algn="tl">
                    <a:srgbClr val="000000">
                      <a:alpha val="43137"/>
                    </a:srgbClr>
                  </a:outerShdw>
                </a:effectLst>
                <a:latin typeface="Consolas" pitchFamily="49" charset="0"/>
              </a:rPr>
              <a:t>Person</a:t>
            </a:r>
          </a:p>
        </p:txBody>
      </p:sp>
      <p:sp>
        <p:nvSpPr>
          <p:cNvPr id="798725" name="Rectangle 5"/>
          <p:cNvSpPr>
            <a:spLocks noChangeArrowheads="1"/>
          </p:cNvSpPr>
          <p:nvPr/>
        </p:nvSpPr>
        <p:spPr bwMode="auto">
          <a:xfrm>
            <a:off x="3275013" y="2189162"/>
            <a:ext cx="2449512"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+Name: String</a:t>
            </a:r>
          </a:p>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+Address: String</a:t>
            </a:r>
          </a:p>
        </p:txBody>
      </p:sp>
      <p:sp>
        <p:nvSpPr>
          <p:cNvPr id="798726" name="Rectangle 6"/>
          <p:cNvSpPr>
            <a:spLocks noChangeArrowheads="1"/>
          </p:cNvSpPr>
          <p:nvPr/>
        </p:nvSpPr>
        <p:spPr bwMode="auto">
          <a:xfrm>
            <a:off x="3275013" y="2981325"/>
            <a:ext cx="2449512"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98727" name="Rectangle 7"/>
          <p:cNvSpPr>
            <a:spLocks noChangeArrowheads="1"/>
          </p:cNvSpPr>
          <p:nvPr/>
        </p:nvSpPr>
        <p:spPr bwMode="auto">
          <a:xfrm>
            <a:off x="1752600" y="4359275"/>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Employee</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98728" name="Rectangle 8"/>
          <p:cNvSpPr>
            <a:spLocks noChangeArrowheads="1"/>
          </p:cNvSpPr>
          <p:nvPr/>
        </p:nvSpPr>
        <p:spPr bwMode="auto">
          <a:xfrm>
            <a:off x="1752600" y="4935537"/>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Company: </a:t>
            </a:r>
            <a:r>
              <a:rPr lang="en-US" sz="2000" b="1" noProof="1">
                <a:solidFill>
                  <a:srgbClr val="8CF4F2"/>
                </a:solidFill>
                <a:effectLst>
                  <a:outerShdw blurRad="38100" dist="38100" dir="2700000" algn="tl">
                    <a:srgbClr val="000000">
                      <a:alpha val="43137"/>
                    </a:srgbClr>
                  </a:outerShdw>
                </a:effectLst>
                <a:latin typeface="Consolas" pitchFamily="49" charset="0"/>
              </a:rPr>
              <a:t>String</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+Salary: double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98729" name="Rectangle 9"/>
          <p:cNvSpPr>
            <a:spLocks noChangeArrowheads="1"/>
          </p:cNvSpPr>
          <p:nvPr/>
        </p:nvSpPr>
        <p:spPr bwMode="auto">
          <a:xfrm>
            <a:off x="1752600" y="5727700"/>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98730" name="Rectangle 10"/>
          <p:cNvSpPr>
            <a:spLocks noChangeArrowheads="1"/>
          </p:cNvSpPr>
          <p:nvPr/>
        </p:nvSpPr>
        <p:spPr bwMode="auto">
          <a:xfrm>
            <a:off x="4800600" y="4368800"/>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Student</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98731" name="Rectangle 11"/>
          <p:cNvSpPr>
            <a:spLocks noChangeArrowheads="1"/>
          </p:cNvSpPr>
          <p:nvPr/>
        </p:nvSpPr>
        <p:spPr bwMode="auto">
          <a:xfrm>
            <a:off x="4800600" y="4945062"/>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School: </a:t>
            </a:r>
            <a:r>
              <a:rPr lang="en-US" sz="2000" b="1" noProof="1">
                <a:solidFill>
                  <a:srgbClr val="8CF4F2"/>
                </a:solidFill>
                <a:effectLst>
                  <a:outerShdw blurRad="38100" dist="38100" dir="2700000" algn="tl">
                    <a:srgbClr val="000000">
                      <a:alpha val="43137"/>
                    </a:srgbClr>
                  </a:outerShdw>
                </a:effectLst>
                <a:latin typeface="Consolas" pitchFamily="49" charset="0"/>
              </a:rPr>
              <a:t>String</a:t>
            </a:r>
          </a:p>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98732" name="Rectangle 12"/>
          <p:cNvSpPr>
            <a:spLocks noChangeArrowheads="1"/>
          </p:cNvSpPr>
          <p:nvPr/>
        </p:nvSpPr>
        <p:spPr bwMode="auto">
          <a:xfrm>
            <a:off x="4800600" y="5737225"/>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98740" name="AutoShape 20"/>
          <p:cNvSpPr>
            <a:spLocks noChangeArrowheads="1"/>
          </p:cNvSpPr>
          <p:nvPr/>
        </p:nvSpPr>
        <p:spPr bwMode="auto">
          <a:xfrm>
            <a:off x="6096000" y="1271587"/>
            <a:ext cx="1920875" cy="533400"/>
          </a:xfrm>
          <a:prstGeom prst="wedgeRoundRectCallout">
            <a:avLst>
              <a:gd name="adj1" fmla="val -80546"/>
              <a:gd name="adj2" fmla="val 75167"/>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Base class</a:t>
            </a:r>
            <a:endParaRPr lang="bg-BG" sz="2800" b="1" dirty="0">
              <a:solidFill>
                <a:srgbClr val="F7FFE7"/>
              </a:solidFill>
              <a:effectLst>
                <a:outerShdw blurRad="38100" dist="38100" dir="2700000" algn="tl">
                  <a:srgbClr val="000000">
                    <a:alpha val="43137"/>
                  </a:srgbClr>
                </a:outerShdw>
              </a:effectLst>
            </a:endParaRPr>
          </a:p>
        </p:txBody>
      </p:sp>
      <p:sp>
        <p:nvSpPr>
          <p:cNvPr id="798741" name="AutoShape 21"/>
          <p:cNvSpPr>
            <a:spLocks noChangeArrowheads="1"/>
          </p:cNvSpPr>
          <p:nvPr/>
        </p:nvSpPr>
        <p:spPr bwMode="auto">
          <a:xfrm>
            <a:off x="6324600" y="3076574"/>
            <a:ext cx="2319337" cy="595313"/>
          </a:xfrm>
          <a:prstGeom prst="wedgeRoundRectCallout">
            <a:avLst>
              <a:gd name="adj1" fmla="val -56916"/>
              <a:gd name="adj2" fmla="val 183814"/>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798742" name="AutoShape 22"/>
          <p:cNvSpPr>
            <a:spLocks noChangeArrowheads="1"/>
          </p:cNvSpPr>
          <p:nvPr/>
        </p:nvSpPr>
        <p:spPr bwMode="auto">
          <a:xfrm>
            <a:off x="496887" y="3024187"/>
            <a:ext cx="2398713" cy="595313"/>
          </a:xfrm>
          <a:prstGeom prst="wedgeRoundRectCallout">
            <a:avLst>
              <a:gd name="adj1" fmla="val 43269"/>
              <a:gd name="adj2" fmla="val 195848"/>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17"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10</a:t>
            </a:fld>
            <a:endParaRPr lang="en-US" sz="1100" dirty="0"/>
          </a:p>
        </p:txBody>
      </p:sp>
      <p:sp>
        <p:nvSpPr>
          <p:cNvPr id="20" name="Freeform 145"/>
          <p:cNvSpPr>
            <a:spLocks/>
          </p:cNvSpPr>
          <p:nvPr/>
        </p:nvSpPr>
        <p:spPr bwMode="auto">
          <a:xfrm>
            <a:off x="372760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Freeform 147"/>
          <p:cNvSpPr>
            <a:spLocks/>
          </p:cNvSpPr>
          <p:nvPr/>
        </p:nvSpPr>
        <p:spPr bwMode="auto">
          <a:xfrm>
            <a:off x="357054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2" name="Freeform 145"/>
          <p:cNvSpPr>
            <a:spLocks/>
          </p:cNvSpPr>
          <p:nvPr/>
        </p:nvSpPr>
        <p:spPr bwMode="auto">
          <a:xfrm>
            <a:off x="526246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3" name="Freeform 147"/>
          <p:cNvSpPr>
            <a:spLocks/>
          </p:cNvSpPr>
          <p:nvPr/>
        </p:nvSpPr>
        <p:spPr bwMode="auto">
          <a:xfrm>
            <a:off x="510540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796675" name="Rectangle 3"/>
          <p:cNvSpPr>
            <a:spLocks noGrp="1" noChangeArrowheads="1"/>
          </p:cNvSpPr>
          <p:nvPr>
            <p:ph idx="1"/>
          </p:nvPr>
        </p:nvSpPr>
        <p:spPr>
          <a:prstGeom prst="rect">
            <a:avLst/>
          </a:prstGeom>
        </p:spPr>
        <p:txBody>
          <a:bodyPr/>
          <a:lstStyle/>
          <a:p>
            <a:pPr>
              <a:lnSpc>
                <a:spcPct val="100000"/>
              </a:lnSpc>
              <a:spcBef>
                <a:spcPct val="50000"/>
              </a:spcBef>
              <a:defRPr/>
            </a:pPr>
            <a:r>
              <a:rPr lang="en-US" dirty="0">
                <a:solidFill>
                  <a:srgbClr val="EBFFD2"/>
                </a:solidFill>
                <a:latin typeface="+mn-lt"/>
                <a:ea typeface="+mn-ea"/>
                <a:cs typeface="+mn-cs"/>
              </a:rPr>
              <a:t>Inheritance leads to a hierarchy of classes and/or interfaces in an application:</a:t>
            </a:r>
            <a:endParaRPr lang="bg-BG" dirty="0">
              <a:solidFill>
                <a:srgbClr val="EBFFD2"/>
              </a:solidFill>
              <a:latin typeface="+mn-lt"/>
              <a:ea typeface="+mn-ea"/>
              <a:cs typeface="+mn-cs"/>
            </a:endParaRPr>
          </a:p>
        </p:txBody>
      </p:sp>
      <p:sp>
        <p:nvSpPr>
          <p:cNvPr id="17"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11</a:t>
            </a:fld>
            <a:endParaRPr lang="en-US" sz="1100" dirty="0"/>
          </a:p>
        </p:txBody>
      </p:sp>
      <p:grpSp>
        <p:nvGrpSpPr>
          <p:cNvPr id="56" name="Group 55"/>
          <p:cNvGrpSpPr/>
          <p:nvPr/>
        </p:nvGrpSpPr>
        <p:grpSpPr>
          <a:xfrm>
            <a:off x="990600" y="2514600"/>
            <a:ext cx="6858000" cy="3810000"/>
            <a:chOff x="457200" y="2587625"/>
            <a:chExt cx="6858000" cy="3387725"/>
          </a:xfrm>
        </p:grpSpPr>
        <p:sp>
          <p:nvSpPr>
            <p:cNvPr id="2058" name="Text Box 16"/>
            <p:cNvSpPr txBox="1">
              <a:spLocks noChangeArrowheads="1"/>
            </p:cNvSpPr>
            <p:nvPr/>
          </p:nvSpPr>
          <p:spPr bwMode="auto">
            <a:xfrm>
              <a:off x="2943226" y="2587625"/>
              <a:ext cx="2314574"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59" name="Text Box 17"/>
            <p:cNvSpPr txBox="1">
              <a:spLocks noChangeArrowheads="1"/>
            </p:cNvSpPr>
            <p:nvPr/>
          </p:nvSpPr>
          <p:spPr bwMode="auto">
            <a:xfrm>
              <a:off x="4476750" y="3590925"/>
              <a:ext cx="283845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MultiplePlayersGame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0" name="Text Box 18"/>
            <p:cNvSpPr txBox="1">
              <a:spLocks noChangeArrowheads="1"/>
            </p:cNvSpPr>
            <p:nvPr/>
          </p:nvSpPr>
          <p:spPr bwMode="auto">
            <a:xfrm>
              <a:off x="44196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BoardGame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1" name="Text Box 19"/>
            <p:cNvSpPr txBox="1">
              <a:spLocks noChangeArrowheads="1"/>
            </p:cNvSpPr>
            <p:nvPr/>
          </p:nvSpPr>
          <p:spPr bwMode="auto">
            <a:xfrm>
              <a:off x="3733800" y="5591175"/>
              <a:ext cx="1371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Chess</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2" name="Text Box 20"/>
            <p:cNvSpPr txBox="1">
              <a:spLocks noChangeArrowheads="1"/>
            </p:cNvSpPr>
            <p:nvPr/>
          </p:nvSpPr>
          <p:spPr bwMode="auto">
            <a:xfrm>
              <a:off x="5334000" y="558800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Backgammon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3" name="Text Box 21"/>
            <p:cNvSpPr txBox="1">
              <a:spLocks noChangeArrowheads="1"/>
            </p:cNvSpPr>
            <p:nvPr/>
          </p:nvSpPr>
          <p:spPr bwMode="auto">
            <a:xfrm>
              <a:off x="1143000" y="3590925"/>
              <a:ext cx="2514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SinglePlayerGame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7" name="Freeform 147"/>
            <p:cNvSpPr>
              <a:spLocks/>
            </p:cNvSpPr>
            <p:nvPr/>
          </p:nvSpPr>
          <p:spPr bwMode="auto">
            <a:xfrm>
              <a:off x="3209674" y="3002591"/>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5" name="Freeform 145"/>
            <p:cNvSpPr>
              <a:spLocks/>
            </p:cNvSpPr>
            <p:nvPr/>
          </p:nvSpPr>
          <p:spPr bwMode="auto">
            <a:xfrm>
              <a:off x="3319542" y="3153242"/>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6" name="Freeform 147"/>
            <p:cNvSpPr>
              <a:spLocks/>
            </p:cNvSpPr>
            <p:nvPr/>
          </p:nvSpPr>
          <p:spPr bwMode="auto">
            <a:xfrm>
              <a:off x="4714624" y="2996565"/>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7" name="Freeform 145"/>
            <p:cNvSpPr>
              <a:spLocks/>
            </p:cNvSpPr>
            <p:nvPr/>
          </p:nvSpPr>
          <p:spPr bwMode="auto">
            <a:xfrm>
              <a:off x="4824492" y="3147216"/>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0" name="Text Box 18"/>
            <p:cNvSpPr txBox="1">
              <a:spLocks noChangeArrowheads="1"/>
            </p:cNvSpPr>
            <p:nvPr/>
          </p:nvSpPr>
          <p:spPr bwMode="auto">
            <a:xfrm>
              <a:off x="457200" y="4581525"/>
              <a:ext cx="1752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Minesweeper</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1" name="Text Box 18"/>
            <p:cNvSpPr txBox="1">
              <a:spLocks noChangeArrowheads="1"/>
            </p:cNvSpPr>
            <p:nvPr/>
          </p:nvSpPr>
          <p:spPr bwMode="auto">
            <a:xfrm>
              <a:off x="25908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Solitaire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2" name="Freeform 147"/>
            <p:cNvSpPr>
              <a:spLocks/>
            </p:cNvSpPr>
            <p:nvPr/>
          </p:nvSpPr>
          <p:spPr bwMode="auto">
            <a:xfrm>
              <a:off x="14903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3" name="Freeform 145"/>
            <p:cNvSpPr>
              <a:spLocks/>
            </p:cNvSpPr>
            <p:nvPr/>
          </p:nvSpPr>
          <p:spPr bwMode="auto">
            <a:xfrm>
              <a:off x="16002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4" name="Freeform 147"/>
            <p:cNvSpPr>
              <a:spLocks/>
            </p:cNvSpPr>
            <p:nvPr/>
          </p:nvSpPr>
          <p:spPr bwMode="auto">
            <a:xfrm>
              <a:off x="2981074" y="400081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5" name="Freeform 145"/>
            <p:cNvSpPr>
              <a:spLocks/>
            </p:cNvSpPr>
            <p:nvPr/>
          </p:nvSpPr>
          <p:spPr bwMode="auto">
            <a:xfrm>
              <a:off x="3090942" y="415146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6" name="Freeform 147"/>
            <p:cNvSpPr>
              <a:spLocks/>
            </p:cNvSpPr>
            <p:nvPr/>
          </p:nvSpPr>
          <p:spPr bwMode="auto">
            <a:xfrm>
              <a:off x="50717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7" name="Freeform 145"/>
            <p:cNvSpPr>
              <a:spLocks/>
            </p:cNvSpPr>
            <p:nvPr/>
          </p:nvSpPr>
          <p:spPr bwMode="auto">
            <a:xfrm>
              <a:off x="51816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8" name="Freeform 147"/>
            <p:cNvSpPr>
              <a:spLocks/>
            </p:cNvSpPr>
            <p:nvPr/>
          </p:nvSpPr>
          <p:spPr bwMode="auto">
            <a:xfrm>
              <a:off x="6553200" y="400050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9" name="Freeform 145"/>
            <p:cNvSpPr>
              <a:spLocks/>
            </p:cNvSpPr>
            <p:nvPr/>
          </p:nvSpPr>
          <p:spPr bwMode="auto">
            <a:xfrm>
              <a:off x="6663068" y="415115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 name="Freeform 147"/>
            <p:cNvSpPr>
              <a:spLocks/>
            </p:cNvSpPr>
            <p:nvPr/>
          </p:nvSpPr>
          <p:spPr bwMode="auto">
            <a:xfrm>
              <a:off x="4614532"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2" name="Freeform 145"/>
            <p:cNvSpPr>
              <a:spLocks/>
            </p:cNvSpPr>
            <p:nvPr/>
          </p:nvSpPr>
          <p:spPr bwMode="auto">
            <a:xfrm>
              <a:off x="4724400"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3" name="Freeform 147"/>
            <p:cNvSpPr>
              <a:spLocks/>
            </p:cNvSpPr>
            <p:nvPr/>
          </p:nvSpPr>
          <p:spPr bwMode="auto">
            <a:xfrm>
              <a:off x="5571874"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4" name="Freeform 145"/>
            <p:cNvSpPr>
              <a:spLocks/>
            </p:cNvSpPr>
            <p:nvPr/>
          </p:nvSpPr>
          <p:spPr bwMode="auto">
            <a:xfrm>
              <a:off x="5681742"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5" name="Freeform 54"/>
            <p:cNvSpPr/>
            <p:nvPr/>
          </p:nvSpPr>
          <p:spPr>
            <a:xfrm>
              <a:off x="6257925" y="4581525"/>
              <a:ext cx="833952" cy="390525"/>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57" name="Freeform 147"/>
          <p:cNvSpPr>
            <a:spLocks/>
          </p:cNvSpPr>
          <p:nvPr/>
        </p:nvSpPr>
        <p:spPr bwMode="auto">
          <a:xfrm>
            <a:off x="2809875" y="4109051"/>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8" name="Freeform 145"/>
          <p:cNvSpPr>
            <a:spLocks/>
          </p:cNvSpPr>
          <p:nvPr/>
        </p:nvSpPr>
        <p:spPr bwMode="auto">
          <a:xfrm>
            <a:off x="2919743" y="4278480"/>
            <a:ext cx="52057" cy="128412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9" name="Freeform 58"/>
          <p:cNvSpPr/>
          <p:nvPr/>
        </p:nvSpPr>
        <p:spPr>
          <a:xfrm>
            <a:off x="2514600" y="5562600"/>
            <a:ext cx="833952"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Inheritance in .NET</a:t>
            </a:r>
            <a:endParaRPr lang="bg-BG" sz="4000" dirty="0"/>
          </a:p>
        </p:txBody>
      </p:sp>
      <p:sp>
        <p:nvSpPr>
          <p:cNvPr id="788483" name="Rectangle 3"/>
          <p:cNvSpPr>
            <a:spLocks noGrp="1" noChangeArrowheads="1"/>
          </p:cNvSpPr>
          <p:nvPr>
            <p:ph idx="1"/>
          </p:nvPr>
        </p:nvSpPr>
        <p:spPr>
          <a:xfrm>
            <a:off x="228600" y="838200"/>
            <a:ext cx="8686800" cy="5638800"/>
          </a:xfrm>
          <a:prstGeom prst="rect">
            <a:avLst/>
          </a:prstGeom>
        </p:spPr>
        <p:txBody>
          <a:bodyPr/>
          <a:lstStyle/>
          <a:p>
            <a:pPr>
              <a:lnSpc>
                <a:spcPct val="100000"/>
              </a:lnSpc>
            </a:pPr>
            <a:r>
              <a:rPr lang="en-US" sz="3000" dirty="0">
                <a:solidFill>
                  <a:srgbClr val="EBFFD2"/>
                </a:solidFill>
              </a:rPr>
              <a:t>A class can inherit only </a:t>
            </a:r>
            <a:r>
              <a:rPr lang="en-US" sz="3000" dirty="0" smtClean="0">
                <a:solidFill>
                  <a:srgbClr val="EBFFD2"/>
                </a:solidFill>
              </a:rPr>
              <a:t>one base class</a:t>
            </a:r>
          </a:p>
          <a:p>
            <a:pPr lvl="1">
              <a:lnSpc>
                <a:spcPct val="100000"/>
              </a:lnSpc>
            </a:pPr>
            <a:r>
              <a:rPr lang="en-US" sz="2800" dirty="0" smtClean="0">
                <a:solidFill>
                  <a:srgbClr val="EBFFD2"/>
                </a:solidFill>
              </a:rPr>
              <a:t>E.g. </a:t>
            </a:r>
            <a:r>
              <a:rPr lang="en-US" sz="2800" noProof="1" smtClean="0">
                <a:solidFill>
                  <a:schemeClr val="accent5">
                    <a:lumMod val="20000"/>
                    <a:lumOff val="80000"/>
                  </a:schemeClr>
                </a:solidFill>
                <a:latin typeface="Consolas" pitchFamily="49" charset="0"/>
                <a:cs typeface="Consolas" pitchFamily="49" charset="0"/>
              </a:rPr>
              <a:t>IOException</a:t>
            </a:r>
            <a:r>
              <a:rPr lang="en-US" sz="2800" dirty="0" smtClean="0">
                <a:solidFill>
                  <a:srgbClr val="EBFFD2"/>
                </a:solidFill>
              </a:rPr>
              <a:t> derives from </a:t>
            </a:r>
            <a:r>
              <a:rPr lang="en-US" sz="2800" noProof="1" smtClean="0">
                <a:solidFill>
                  <a:schemeClr val="accent5">
                    <a:lumMod val="20000"/>
                    <a:lumOff val="80000"/>
                  </a:schemeClr>
                </a:solidFill>
                <a:latin typeface="Consolas" pitchFamily="49" charset="0"/>
                <a:cs typeface="Consolas" pitchFamily="49" charset="0"/>
              </a:rPr>
              <a:t>SystemException</a:t>
            </a:r>
            <a:r>
              <a:rPr lang="en-US" sz="2800" dirty="0" smtClean="0">
                <a:solidFill>
                  <a:srgbClr val="EBFFD2"/>
                </a:solidFill>
              </a:rPr>
              <a:t> and it derives from </a:t>
            </a:r>
            <a:r>
              <a:rPr lang="en-US" sz="2800" noProof="1" smtClean="0">
                <a:solidFill>
                  <a:schemeClr val="accent5">
                    <a:lumMod val="20000"/>
                    <a:lumOff val="80000"/>
                  </a:schemeClr>
                </a:solidFill>
                <a:latin typeface="Consolas" pitchFamily="49" charset="0"/>
                <a:cs typeface="Consolas" pitchFamily="49" charset="0"/>
              </a:rPr>
              <a:t>Exception</a:t>
            </a:r>
          </a:p>
          <a:p>
            <a:pPr>
              <a:lnSpc>
                <a:spcPct val="100000"/>
              </a:lnSpc>
            </a:pPr>
            <a:r>
              <a:rPr lang="en-US" sz="3000" dirty="0" smtClean="0">
                <a:solidFill>
                  <a:srgbClr val="EBFFD2"/>
                </a:solidFill>
              </a:rPr>
              <a:t>A </a:t>
            </a:r>
            <a:r>
              <a:rPr lang="en-US" sz="3000" dirty="0">
                <a:solidFill>
                  <a:srgbClr val="EBFFD2"/>
                </a:solidFill>
              </a:rPr>
              <a:t>class can implement </a:t>
            </a:r>
            <a:r>
              <a:rPr lang="en-US" sz="3000" dirty="0" smtClean="0">
                <a:solidFill>
                  <a:srgbClr val="EBFFD2"/>
                </a:solidFill>
              </a:rPr>
              <a:t>several interfaces</a:t>
            </a:r>
            <a:endParaRPr lang="en-US" sz="3000" dirty="0">
              <a:solidFill>
                <a:srgbClr val="EBFFD2"/>
              </a:solidFill>
            </a:endParaRPr>
          </a:p>
          <a:p>
            <a:pPr lvl="1">
              <a:lnSpc>
                <a:spcPct val="100000"/>
              </a:lnSpc>
            </a:pPr>
            <a:r>
              <a:rPr lang="en-US" sz="2800" dirty="0" smtClean="0"/>
              <a:t>This is </a:t>
            </a:r>
            <a:r>
              <a:rPr lang="en-US" sz="2800" noProof="1" smtClean="0"/>
              <a:t>.NET’s</a:t>
            </a:r>
            <a:r>
              <a:rPr lang="en-US" sz="2800" dirty="0" smtClean="0"/>
              <a:t> form of </a:t>
            </a:r>
            <a:r>
              <a:rPr lang="en-US" sz="2800" dirty="0" smtClean="0">
                <a:solidFill>
                  <a:schemeClr val="accent5">
                    <a:lumMod val="20000"/>
                    <a:lumOff val="80000"/>
                  </a:schemeClr>
                </a:solidFill>
              </a:rPr>
              <a:t>multiple inheritance</a:t>
            </a:r>
          </a:p>
          <a:p>
            <a:pPr lvl="1">
              <a:lnSpc>
                <a:spcPct val="100000"/>
              </a:lnSpc>
            </a:pPr>
            <a:r>
              <a:rPr lang="en-US" sz="2800" dirty="0" smtClean="0"/>
              <a:t>E.g. </a:t>
            </a:r>
            <a:r>
              <a:rPr lang="en-US" sz="2800" noProof="1" smtClean="0">
                <a:solidFill>
                  <a:schemeClr val="accent5">
                    <a:lumMod val="20000"/>
                    <a:lumOff val="80000"/>
                  </a:schemeClr>
                </a:solidFill>
                <a:latin typeface="Consolas" pitchFamily="49" charset="0"/>
                <a:cs typeface="Consolas" pitchFamily="49" charset="0"/>
              </a:rPr>
              <a:t>List&lt;T&gt;</a:t>
            </a:r>
            <a:r>
              <a:rPr lang="en-US" sz="2800" dirty="0" smtClean="0"/>
              <a:t> implements </a:t>
            </a:r>
            <a:r>
              <a:rPr lang="en-US" sz="2800" noProof="1" smtClean="0">
                <a:solidFill>
                  <a:schemeClr val="accent5">
                    <a:lumMod val="20000"/>
                    <a:lumOff val="80000"/>
                  </a:schemeClr>
                </a:solidFill>
                <a:latin typeface="Consolas" pitchFamily="49" charset="0"/>
                <a:cs typeface="Consolas" pitchFamily="49" charset="0"/>
              </a:rPr>
              <a:t>IList&lt;T&gt;</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ICollection&lt;T&gt;</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IEnumerable&lt;T&gt;</a:t>
            </a:r>
          </a:p>
          <a:p>
            <a:pPr>
              <a:lnSpc>
                <a:spcPct val="100000"/>
              </a:lnSpc>
            </a:pPr>
            <a:r>
              <a:rPr lang="en-US" sz="3000" dirty="0" smtClean="0">
                <a:solidFill>
                  <a:srgbClr val="EBFFD2"/>
                </a:solidFill>
              </a:rPr>
              <a:t>An interface can implement several interfaces</a:t>
            </a:r>
          </a:p>
          <a:p>
            <a:pPr lvl="1">
              <a:lnSpc>
                <a:spcPct val="100000"/>
              </a:lnSpc>
            </a:pPr>
            <a:r>
              <a:rPr lang="en-US" sz="2800" dirty="0" smtClean="0">
                <a:solidFill>
                  <a:srgbClr val="EBFFD2"/>
                </a:solidFill>
              </a:rPr>
              <a:t>E.g. </a:t>
            </a:r>
            <a:r>
              <a:rPr lang="en-US" sz="2800" noProof="1" smtClean="0">
                <a:solidFill>
                  <a:schemeClr val="accent5">
                    <a:lumMod val="20000"/>
                    <a:lumOff val="80000"/>
                  </a:schemeClr>
                </a:solidFill>
                <a:latin typeface="Consolas" pitchFamily="49" charset="0"/>
                <a:cs typeface="Consolas" pitchFamily="49" charset="0"/>
              </a:rPr>
              <a:t>IList&lt;T&gt;</a:t>
            </a:r>
            <a:r>
              <a:rPr lang="en-US" sz="2800" dirty="0" smtClean="0">
                <a:solidFill>
                  <a:srgbClr val="EBFFD2"/>
                </a:solidFill>
              </a:rPr>
              <a:t> implements </a:t>
            </a:r>
            <a:r>
              <a:rPr lang="en-US" sz="2800" noProof="1" smtClean="0">
                <a:solidFill>
                  <a:schemeClr val="accent5">
                    <a:lumMod val="20000"/>
                    <a:lumOff val="80000"/>
                  </a:schemeClr>
                </a:solidFill>
                <a:latin typeface="Consolas" pitchFamily="49" charset="0"/>
                <a:cs typeface="Consolas" pitchFamily="49" charset="0"/>
              </a:rPr>
              <a:t>ICollection&lt;T&gt;</a:t>
            </a:r>
            <a:r>
              <a:rPr lang="en-US" sz="2800" dirty="0" smtClean="0">
                <a:solidFill>
                  <a:srgbClr val="EBFFD2"/>
                </a:solidFill>
              </a:rPr>
              <a:t> and </a:t>
            </a:r>
            <a:r>
              <a:rPr lang="en-US" sz="2800" noProof="1" smtClean="0">
                <a:solidFill>
                  <a:schemeClr val="accent5">
                    <a:lumMod val="20000"/>
                    <a:lumOff val="80000"/>
                  </a:schemeClr>
                </a:solidFill>
                <a:latin typeface="Consolas" pitchFamily="49" charset="0"/>
                <a:cs typeface="Consolas" pitchFamily="49" charset="0"/>
              </a:rPr>
              <a:t>IEnumerable&lt;T&gt;</a:t>
            </a:r>
            <a:endParaRPr lang="en-US" sz="2800"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12</a:t>
            </a:fld>
            <a:endParaRPr lang="en-US" sz="11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t>
            </a:r>
            <a:r>
              <a:rPr lang="bg-BG" dirty="0" smtClean="0"/>
              <a:t>Inheritance</a:t>
            </a:r>
            <a:r>
              <a:rPr lang="en-US" dirty="0" smtClean="0"/>
              <a:t>?</a:t>
            </a:r>
            <a:endParaRPr lang="en-US" dirty="0"/>
          </a:p>
        </p:txBody>
      </p:sp>
      <p:sp>
        <p:nvSpPr>
          <p:cNvPr id="3" name="Content Placeholder 2"/>
          <p:cNvSpPr>
            <a:spLocks noGrp="1"/>
          </p:cNvSpPr>
          <p:nvPr>
            <p:ph idx="1"/>
          </p:nvPr>
        </p:nvSpPr>
        <p:spPr>
          <a:xfrm>
            <a:off x="228600" y="990600"/>
            <a:ext cx="8686800" cy="5715000"/>
          </a:xfrm>
        </p:spPr>
        <p:txBody>
          <a:bodyPr/>
          <a:lstStyle/>
          <a:p>
            <a:pPr>
              <a:lnSpc>
                <a:spcPct val="100000"/>
              </a:lnSpc>
            </a:pPr>
            <a:r>
              <a:rPr lang="en-US" dirty="0" smtClean="0"/>
              <a:t>We must specify the name of the base class after the name of the derived </a:t>
            </a:r>
          </a:p>
          <a:p>
            <a:pPr>
              <a:lnSpc>
                <a:spcPct val="100000"/>
              </a:lnSpc>
            </a:pPr>
            <a:endParaRPr lang="en-US" dirty="0" smtClean="0"/>
          </a:p>
          <a:p>
            <a:pPr>
              <a:lnSpc>
                <a:spcPct val="100000"/>
              </a:lnSpc>
              <a:buNone/>
            </a:pPr>
            <a:endParaRPr lang="en-US" dirty="0" smtClean="0"/>
          </a:p>
          <a:p>
            <a:pPr>
              <a:lnSpc>
                <a:spcPct val="100000"/>
              </a:lnSpc>
              <a:spcBef>
                <a:spcPts val="3000"/>
              </a:spcBef>
            </a:pPr>
            <a:r>
              <a:rPr lang="en-US" dirty="0" smtClean="0"/>
              <a:t>In the constructor of the derived class we use the keyword </a:t>
            </a:r>
            <a:r>
              <a:rPr lang="en-US" dirty="0" smtClean="0">
                <a:solidFill>
                  <a:schemeClr val="accent5">
                    <a:lumMod val="20000"/>
                    <a:lumOff val="80000"/>
                  </a:schemeClr>
                </a:solidFill>
                <a:latin typeface="+mj-lt"/>
              </a:rPr>
              <a:t>base</a:t>
            </a:r>
            <a:r>
              <a:rPr lang="en-US" dirty="0" smtClean="0"/>
              <a:t> to invoke the constructor of the base class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
        <p:nvSpPr>
          <p:cNvPr id="5" name="Rectangle 4"/>
          <p:cNvSpPr>
            <a:spLocks noChangeArrowheads="1"/>
          </p:cNvSpPr>
          <p:nvPr/>
        </p:nvSpPr>
        <p:spPr bwMode="auto">
          <a:xfrm>
            <a:off x="838201" y="2133600"/>
            <a:ext cx="7443786" cy="15048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Shape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Circle : Shape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838200" y="5562600"/>
            <a:ext cx="7443788" cy="81047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Circle (int x, int y) : base(x)</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86018" name="Picture 2" descr="http://z.about.com/d/graphicssoft/1/0/5/8/5/Edgy-shape-frames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1905000"/>
            <a:ext cx="1600200" cy="1600200"/>
          </a:xfrm>
          <a:prstGeom prst="roundRect">
            <a:avLst>
              <a:gd name="adj" fmla="val 6700"/>
            </a:avLst>
          </a:prstGeom>
          <a:noFill/>
        </p:spPr>
      </p:pic>
      <p:pic>
        <p:nvPicPr>
          <p:cNvPr id="86020" name="Picture 4" descr="Circle">
            <a:hlinkClick r:id="rId3" tooltip="View Full-Size"/>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347099" y="5348617"/>
            <a:ext cx="1134208" cy="116405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Simple Inheritance Example</a:t>
            </a:r>
            <a:endParaRPr lang="en-US" dirty="0"/>
          </a:p>
        </p:txBody>
      </p:sp>
      <p:sp>
        <p:nvSpPr>
          <p:cNvPr id="8" name="Rectangle 4"/>
          <p:cNvSpPr>
            <a:spLocks noGrp="1" noChangeArrowheads="1"/>
          </p:cNvSpPr>
          <p:nvPr>
            <p:ph idx="1"/>
          </p:nvPr>
        </p:nvSpPr>
        <p:spPr bwMode="auto">
          <a:xfrm>
            <a:off x="838200" y="1340108"/>
            <a:ext cx="7467600" cy="48320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public class Mammal</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int Age { get; set; }</a:t>
            </a:r>
          </a:p>
          <a:p>
            <a:pPr marL="0" marR="0" lvl="0" indent="0" defTabSz="914400" latinLnBrk="0">
              <a:lnSpc>
                <a:spcPct val="100000"/>
              </a:lnSpc>
              <a:spcBef>
                <a:spcPts val="0"/>
              </a:spcBef>
              <a:spcAft>
                <a:spcPct val="0"/>
              </a:spcAft>
              <a:buFontTx/>
              <a:buNone/>
              <a:tabLst/>
              <a:defRPr/>
            </a:pPr>
            <a:endParaRPr lang="en-US" sz="2200" noProof="1" smtClean="0">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Mammal(int age)</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this.Age = age;</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endParaRPr lang="en-US" sz="2200" noProof="1" smtClean="0">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void Sleep()</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Console.WriteLine("Shhh! I'm sleeping!");</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pic>
        <p:nvPicPr>
          <p:cNvPr id="47107"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66988" y="1143000"/>
            <a:ext cx="2467412" cy="1999612"/>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Simple Inheritance Example</a:t>
            </a:r>
            <a:r>
              <a:rPr lang="en-US" dirty="0" smtClean="0"/>
              <a:t> (2)</a:t>
            </a:r>
            <a:endParaRPr lang="en-US" dirty="0"/>
          </a:p>
        </p:txBody>
      </p:sp>
      <p:sp>
        <p:nvSpPr>
          <p:cNvPr id="6" name="Rectangle 8"/>
          <p:cNvSpPr>
            <a:spLocks noGrp="1" noChangeArrowheads="1"/>
          </p:cNvSpPr>
          <p:nvPr>
            <p:ph idx="1"/>
          </p:nvPr>
        </p:nvSpPr>
        <p:spPr bwMode="auto">
          <a:xfrm>
            <a:off x="838200" y="1143000"/>
            <a:ext cx="7467600"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public class Dog : Mammal</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string Breed { get; set; }</a:t>
            </a:r>
          </a:p>
          <a:p>
            <a:pPr marL="0" indent="0">
              <a:lnSpc>
                <a:spcPct val="100000"/>
              </a:lnSpc>
              <a:spcBef>
                <a:spcPts val="0"/>
              </a:spcBef>
              <a:spcAft>
                <a:spcPct val="0"/>
              </a:spcAft>
              <a:buNone/>
              <a:tabLst/>
            </a:pPr>
            <a:endParaRPr lang="en-US" sz="2200" noProof="1" smtClean="0">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Dog(int age, string breed)</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 base(age)</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this.Breed = breed;</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endParaRPr lang="en-US" sz="2200" noProof="1" smtClean="0">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void WagTail()</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Console.WriteLine("Tail wagging...");</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5" name="Picture 2" descr="http://www.vetcares.com/images/dog2.png"/>
          <p:cNvPicPr>
            <a:picLocks noChangeAspect="1" noChangeArrowheads="1"/>
          </p:cNvPicPr>
          <p:nvPr/>
        </p:nvPicPr>
        <p:blipFill>
          <a:blip r:embed="rId2" cstate="print">
            <a:lum contrast="-20000"/>
            <a:extLst>
              <a:ext uri="{28A0092B-C50C-407E-A947-70E740481C1C}">
                <a14:useLocalDpi xmlns:a14="http://schemas.microsoft.com/office/drawing/2010/main" val="0"/>
              </a:ext>
            </a:extLst>
          </a:blip>
          <a:srcRect l="-14545" t="-4869" r="-6667" b="-2996"/>
          <a:stretch>
            <a:fillRect/>
          </a:stretch>
        </p:blipFill>
        <p:spPr bwMode="auto">
          <a:xfrm>
            <a:off x="6629400" y="990600"/>
            <a:ext cx="1905000" cy="2743200"/>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676400"/>
            <a:ext cx="6172200" cy="762000"/>
          </a:xfrm>
        </p:spPr>
        <p:txBody>
          <a:bodyPr/>
          <a:lstStyle/>
          <a:p>
            <a:pPr algn="ctr"/>
            <a:r>
              <a:rPr lang="en-US" sz="5000" dirty="0" smtClean="0"/>
              <a:t>S</a:t>
            </a:r>
            <a:r>
              <a:rPr lang="bg-BG" sz="5000" dirty="0" smtClean="0"/>
              <a:t>imple </a:t>
            </a:r>
            <a:r>
              <a:rPr lang="en-US" sz="5000" dirty="0" smtClean="0"/>
              <a:t>Inheritance </a:t>
            </a:r>
            <a:endParaRPr lang="en-US" sz="5000" dirty="0"/>
          </a:p>
        </p:txBody>
      </p:sp>
      <p:sp>
        <p:nvSpPr>
          <p:cNvPr id="3" name="Content Placeholder 2"/>
          <p:cNvSpPr>
            <a:spLocks noGrp="1"/>
          </p:cNvSpPr>
          <p:nvPr>
            <p:ph idx="1"/>
          </p:nvPr>
        </p:nvSpPr>
        <p:spPr>
          <a:xfrm>
            <a:off x="1524000" y="2514600"/>
            <a:ext cx="6172200" cy="533400"/>
          </a:xfrm>
        </p:spPr>
        <p:txBody>
          <a:bodyPr/>
          <a:lstStyle/>
          <a:p>
            <a:pPr marL="0" indent="0" algn="ctr">
              <a:buNone/>
              <a:tabLst/>
            </a:pPr>
            <a:r>
              <a:rPr lang="en-US" dirty="0" smtClean="0"/>
              <a:t>Live Demo</a:t>
            </a:r>
            <a:endParaRPr lang="en-US" dirty="0"/>
          </a:p>
        </p:txBody>
      </p:sp>
      <p:pic>
        <p:nvPicPr>
          <p:cNvPr id="5" name="Picture 2" descr="http://nada.com.br/fotos/virus.jpg"/>
          <p:cNvPicPr>
            <a:picLocks noChangeAspect="1" noChangeArrowheads="1"/>
          </p:cNvPicPr>
          <p:nvPr/>
        </p:nvPicPr>
        <p:blipFill>
          <a:blip r:embed="rId2" cstate="email">
            <a:duotone>
              <a:prstClr val="black"/>
              <a:schemeClr val="accent6">
                <a:tint val="45000"/>
                <a:satMod val="400000"/>
              </a:schemeClr>
            </a:duotone>
            <a:lum bright="10000" contrast="30000"/>
            <a:extLst>
              <a:ext uri="{28A0092B-C50C-407E-A947-70E740481C1C}">
                <a14:useLocalDpi xmlns:a14="http://schemas.microsoft.com/office/drawing/2010/main" val="0"/>
              </a:ext>
            </a:extLst>
          </a:blip>
          <a:srcRect/>
          <a:stretch>
            <a:fillRect/>
          </a:stretch>
        </p:blipFill>
        <p:spPr bwMode="auto">
          <a:xfrm>
            <a:off x="5207000" y="3714750"/>
            <a:ext cx="3403600" cy="2552700"/>
          </a:xfrm>
          <a:prstGeom prst="roundRect">
            <a:avLst>
              <a:gd name="adj" fmla="val 10343"/>
            </a:avLst>
          </a:prstGeom>
          <a:solidFill>
            <a:srgbClr val="FFFFFF">
              <a:shade val="85000"/>
            </a:srgbClr>
          </a:solidFill>
          <a:ln w="3175">
            <a:solidFill>
              <a:schemeClr val="accent5">
                <a:lumMod val="60000"/>
                <a:lumOff val="40000"/>
                <a:alpha val="50000"/>
              </a:schemeClr>
            </a:solidFill>
          </a:ln>
          <a:effectLst/>
        </p:spPr>
      </p:pic>
      <p:pic>
        <p:nvPicPr>
          <p:cNvPr id="4099"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rot="2041444">
            <a:off x="473651" y="3734762"/>
            <a:ext cx="3814946" cy="1498388"/>
          </a:xfrm>
          <a:prstGeom prst="roundRect">
            <a:avLst>
              <a:gd name="adj" fmla="val 11656"/>
            </a:avLst>
          </a:prstGeom>
          <a:noFill/>
          <a:ln w="952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Accessibility Levels</a:t>
            </a:r>
            <a:endParaRPr lang="en-US" dirty="0"/>
          </a:p>
        </p:txBody>
      </p:sp>
      <p:sp>
        <p:nvSpPr>
          <p:cNvPr id="3" name="Content Placeholder 2"/>
          <p:cNvSpPr>
            <a:spLocks noGrp="1"/>
          </p:cNvSpPr>
          <p:nvPr>
            <p:ph idx="1"/>
          </p:nvPr>
        </p:nvSpPr>
        <p:spPr>
          <a:xfrm>
            <a:off x="228600" y="838200"/>
            <a:ext cx="8686800" cy="5715000"/>
          </a:xfrm>
        </p:spPr>
        <p:txBody>
          <a:bodyPr/>
          <a:lstStyle/>
          <a:p>
            <a:pPr>
              <a:lnSpc>
                <a:spcPct val="100000"/>
              </a:lnSpc>
            </a:pPr>
            <a:r>
              <a:rPr lang="en-US" sz="3000" dirty="0" smtClean="0"/>
              <a:t>Access modifiers in C#</a:t>
            </a:r>
          </a:p>
          <a:p>
            <a:pPr lvl="1" indent="-220663">
              <a:lnSpc>
                <a:spcPct val="100000"/>
              </a:lnSpc>
            </a:pPr>
            <a:r>
              <a:rPr lang="en-US" sz="2800" dirty="0" smtClean="0">
                <a:solidFill>
                  <a:schemeClr val="accent5">
                    <a:lumMod val="20000"/>
                    <a:lumOff val="80000"/>
                  </a:schemeClr>
                </a:solidFill>
                <a:latin typeface="Consolas" pitchFamily="49" charset="0"/>
              </a:rPr>
              <a:t>public</a:t>
            </a:r>
            <a:r>
              <a:rPr lang="en-US" sz="2800" dirty="0" smtClean="0"/>
              <a:t> – access is not restricted </a:t>
            </a:r>
          </a:p>
          <a:p>
            <a:pPr lvl="1" indent="-220663">
              <a:lnSpc>
                <a:spcPct val="100000"/>
              </a:lnSpc>
            </a:pPr>
            <a:r>
              <a:rPr lang="en-US" sz="2800" dirty="0" smtClean="0">
                <a:solidFill>
                  <a:schemeClr val="accent5">
                    <a:lumMod val="20000"/>
                    <a:lumOff val="80000"/>
                  </a:schemeClr>
                </a:solidFill>
                <a:latin typeface="Consolas" pitchFamily="49" charset="0"/>
              </a:rPr>
              <a:t>private</a:t>
            </a:r>
            <a:r>
              <a:rPr lang="en-US" sz="2800" dirty="0" smtClean="0"/>
              <a:t> – access is restricted to the containing type </a:t>
            </a:r>
          </a:p>
          <a:p>
            <a:pPr lvl="1" indent="-220663">
              <a:lnSpc>
                <a:spcPct val="100000"/>
              </a:lnSpc>
            </a:pPr>
            <a:r>
              <a:rPr lang="en-US" sz="2800" dirty="0" smtClean="0">
                <a:solidFill>
                  <a:schemeClr val="accent5">
                    <a:lumMod val="20000"/>
                    <a:lumOff val="80000"/>
                  </a:schemeClr>
                </a:solidFill>
                <a:latin typeface="Consolas" pitchFamily="49" charset="0"/>
              </a:rPr>
              <a:t>protected</a:t>
            </a:r>
            <a:r>
              <a:rPr lang="en-US" sz="2800" dirty="0" smtClean="0"/>
              <a:t> – access is limited to the containing type and types derived from it </a:t>
            </a:r>
          </a:p>
          <a:p>
            <a:pPr lvl="1" indent="-220663">
              <a:lnSpc>
                <a:spcPct val="100000"/>
              </a:lnSpc>
            </a:pPr>
            <a:r>
              <a:rPr lang="en-US" sz="2800" dirty="0" smtClean="0">
                <a:solidFill>
                  <a:schemeClr val="accent5">
                    <a:lumMod val="20000"/>
                    <a:lumOff val="80000"/>
                  </a:schemeClr>
                </a:solidFill>
                <a:latin typeface="Consolas" pitchFamily="49" charset="0"/>
              </a:rPr>
              <a:t>internal</a:t>
            </a:r>
            <a:r>
              <a:rPr lang="en-US" sz="2800" dirty="0" smtClean="0"/>
              <a:t> – access is limited to the current assembly </a:t>
            </a:r>
          </a:p>
          <a:p>
            <a:pPr lvl="1" indent="-220663">
              <a:lnSpc>
                <a:spcPct val="100000"/>
              </a:lnSpc>
            </a:pPr>
            <a:r>
              <a:rPr lang="en-US" sz="2800" dirty="0" smtClean="0">
                <a:solidFill>
                  <a:schemeClr val="accent5">
                    <a:lumMod val="20000"/>
                    <a:lumOff val="80000"/>
                  </a:schemeClr>
                </a:solidFill>
                <a:latin typeface="Consolas" pitchFamily="49" charset="0"/>
              </a:rPr>
              <a:t>protected</a:t>
            </a:r>
            <a:r>
              <a:rPr lang="en-US" sz="2800" dirty="0" smtClean="0">
                <a:solidFill>
                  <a:schemeClr val="accent5">
                    <a:lumMod val="20000"/>
                    <a:lumOff val="80000"/>
                  </a:schemeClr>
                </a:solidFill>
                <a:latin typeface="+mj-lt"/>
              </a:rPr>
              <a:t> </a:t>
            </a:r>
            <a:r>
              <a:rPr lang="en-US" sz="2800" dirty="0" smtClean="0">
                <a:solidFill>
                  <a:schemeClr val="accent5">
                    <a:lumMod val="20000"/>
                    <a:lumOff val="80000"/>
                  </a:schemeClr>
                </a:solidFill>
                <a:latin typeface="Consolas" pitchFamily="49" charset="0"/>
              </a:rPr>
              <a:t>internal</a:t>
            </a:r>
            <a:r>
              <a:rPr lang="en-US" sz="2800" dirty="0" smtClean="0">
                <a:solidFill>
                  <a:schemeClr val="accent5">
                    <a:lumMod val="20000"/>
                    <a:lumOff val="80000"/>
                  </a:schemeClr>
                </a:solidFill>
                <a:latin typeface="+mj-lt"/>
              </a:rPr>
              <a:t> </a:t>
            </a:r>
            <a:r>
              <a:rPr lang="en-US" sz="2800" dirty="0" smtClean="0"/>
              <a:t>– access is limited to the current assembly or types derived from the containing class</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Accessibility</a:t>
            </a:r>
            <a:endParaRPr lang="en-US" dirty="0"/>
          </a:p>
        </p:txBody>
      </p:sp>
      <p:sp>
        <p:nvSpPr>
          <p:cNvPr id="7" name="Rectangle 3"/>
          <p:cNvSpPr>
            <a:spLocks noGrp="1" noChangeArrowheads="1"/>
          </p:cNvSpPr>
          <p:nvPr>
            <p:ph idx="1"/>
          </p:nvPr>
        </p:nvSpPr>
        <p:spPr bwMode="auto">
          <a:xfrm>
            <a:off x="533400" y="997833"/>
            <a:ext cx="8077200" cy="54784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Creature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protected string Name { get; private set; }</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   private void Talk()</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Console.WriteLine("I am creature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   protected void Walk()</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Console.WriteLine("Walking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class Mammal : Creature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base.Talk() can be invoked here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this.Name can be read but cannot be modified here</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Accessibility (2)</a:t>
            </a:r>
            <a:endParaRPr lang="en-US" dirty="0"/>
          </a:p>
        </p:txBody>
      </p:sp>
      <p:sp>
        <p:nvSpPr>
          <p:cNvPr id="5" name="Rectangle 3"/>
          <p:cNvSpPr>
            <a:spLocks noGrp="1" noChangeArrowheads="1"/>
          </p:cNvSpPr>
          <p:nvPr>
            <p:ph idx="1"/>
          </p:nvPr>
        </p:nvSpPr>
        <p:spPr bwMode="auto">
          <a:xfrm>
            <a:off x="457200" y="920889"/>
            <a:ext cx="8229600"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Dog : Mammal</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public string Breed { get; private set;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base.Talk() cannot be invoked here (it is private)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endParaRPr lang="en-US" sz="2000" noProof="1" smtClean="0">
              <a:solidFill>
                <a:srgbClr val="8CF4F2"/>
              </a:solidFill>
              <a:latin typeface="Consolas" pitchFamily="49" charset="0"/>
              <a:cs typeface="Consolas" pitchFamily="49" charset="0"/>
            </a:endParaRP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InheritanceAndAccessibility</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static void Main()</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Dog joe = new Dog(6, "Labrador");</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Console.WriteLine(joe.Breed);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joe.Walk() is protected and can not be invoked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joe.Talk() is private and can not be invoked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joe.Name = "Rex"; // Name cannot be accessed here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joe.Breed = "Shih Tzu"; // Can't modify Breed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pPr marL="542925" indent="-542925">
              <a:lnSpc>
                <a:spcPct val="100000"/>
              </a:lnSpc>
              <a:buFont typeface="+mj-lt"/>
              <a:buAutoNum type="arabicPeriod"/>
              <a:tabLst/>
              <a:defRPr/>
            </a:pPr>
            <a:r>
              <a:rPr lang="en-US" dirty="0" smtClean="0"/>
              <a:t>Fundamental Principles of OOP</a:t>
            </a:r>
          </a:p>
          <a:p>
            <a:pPr marL="542925" indent="-542925">
              <a:lnSpc>
                <a:spcPct val="100000"/>
              </a:lnSpc>
              <a:buFont typeface="+mj-lt"/>
              <a:buAutoNum type="arabicPeriod"/>
              <a:tabLst/>
              <a:defRPr/>
            </a:pPr>
            <a:r>
              <a:rPr lang="en-US" dirty="0" smtClean="0"/>
              <a:t>Inheritance</a:t>
            </a:r>
          </a:p>
          <a:p>
            <a:pPr marL="542925" indent="-542925">
              <a:lnSpc>
                <a:spcPct val="100000"/>
              </a:lnSpc>
              <a:buFont typeface="+mj-lt"/>
              <a:buAutoNum type="arabicPeriod"/>
              <a:tabLst/>
              <a:defRPr/>
            </a:pPr>
            <a:r>
              <a:rPr lang="en-US" dirty="0" smtClean="0"/>
              <a:t>Abstraction</a:t>
            </a:r>
          </a:p>
          <a:p>
            <a:pPr marL="542925" indent="-542925">
              <a:lnSpc>
                <a:spcPct val="100000"/>
              </a:lnSpc>
              <a:buFont typeface="+mj-lt"/>
              <a:buAutoNum type="arabicPeriod"/>
              <a:tabLst/>
              <a:defRPr/>
            </a:pPr>
            <a:r>
              <a:rPr lang="en-US" dirty="0" smtClean="0"/>
              <a:t>Encapsulation</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49156"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257800" y="2362200"/>
            <a:ext cx="2722756" cy="1786128"/>
          </a:xfrm>
          <a:prstGeom prst="roundRect">
            <a:avLst>
              <a:gd name="adj" fmla="val 6609"/>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76800"/>
            <a:ext cx="8001000" cy="762000"/>
          </a:xfrm>
        </p:spPr>
        <p:txBody>
          <a:bodyPr/>
          <a:lstStyle/>
          <a:p>
            <a:pPr algn="ctr"/>
            <a:r>
              <a:rPr lang="en-US" sz="5000" dirty="0" smtClean="0"/>
              <a:t>Inheritance and Accessibility</a:t>
            </a:r>
            <a:endParaRPr lang="en-US" sz="5000" dirty="0"/>
          </a:p>
        </p:txBody>
      </p:sp>
      <p:sp>
        <p:nvSpPr>
          <p:cNvPr id="3" name="Content Placeholder 2"/>
          <p:cNvSpPr>
            <a:spLocks noGrp="1"/>
          </p:cNvSpPr>
          <p:nvPr>
            <p:ph idx="1"/>
          </p:nvPr>
        </p:nvSpPr>
        <p:spPr>
          <a:xfrm>
            <a:off x="1524000" y="5638800"/>
            <a:ext cx="6172200" cy="533400"/>
          </a:xfrm>
        </p:spPr>
        <p:txBody>
          <a:bodyPr/>
          <a:lstStyle/>
          <a:p>
            <a:pPr marL="0" indent="0" algn="ctr">
              <a:buNone/>
              <a:tabLst/>
            </a:pPr>
            <a:r>
              <a:rPr lang="en-US" dirty="0" smtClean="0"/>
              <a:t>Live Demo</a:t>
            </a:r>
            <a:endParaRPr lang="en-US" dirty="0"/>
          </a:p>
        </p:txBody>
      </p:sp>
      <p:pic>
        <p:nvPicPr>
          <p:cNvPr id="71682" name="Picture 2" descr="http://www.exlade.com/images/pictures/computer-lock.pn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2359403" y="990600"/>
            <a:ext cx="4505826" cy="3424428"/>
          </a:xfrm>
          <a:prstGeom prst="roundRect">
            <a:avLst>
              <a:gd name="adj" fmla="val 3587"/>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I</a:t>
            </a:r>
            <a:r>
              <a:rPr lang="bg-BG" dirty="0" smtClean="0"/>
              <a:t>mportant </a:t>
            </a:r>
            <a:r>
              <a:rPr lang="en-US" dirty="0" smtClean="0"/>
              <a:t>A</a:t>
            </a:r>
            <a:r>
              <a:rPr lang="bg-BG" dirty="0" smtClean="0"/>
              <a:t>spect</a:t>
            </a:r>
            <a:r>
              <a:rPr lang="en-US" dirty="0" smtClean="0"/>
              <a:t>s</a:t>
            </a:r>
            <a:endParaRPr lang="en-US" dirty="0"/>
          </a:p>
        </p:txBody>
      </p:sp>
      <p:sp>
        <p:nvSpPr>
          <p:cNvPr id="3" name="Content Placeholder 2"/>
          <p:cNvSpPr>
            <a:spLocks noGrp="1"/>
          </p:cNvSpPr>
          <p:nvPr>
            <p:ph idx="1"/>
          </p:nvPr>
        </p:nvSpPr>
        <p:spPr>
          <a:xfrm>
            <a:off x="228600" y="1143000"/>
            <a:ext cx="8686800" cy="5562600"/>
          </a:xfrm>
        </p:spPr>
        <p:txBody>
          <a:bodyPr/>
          <a:lstStyle/>
          <a:p>
            <a:pPr marL="361950" indent="-361950">
              <a:lnSpc>
                <a:spcPct val="100000"/>
              </a:lnSpc>
            </a:pPr>
            <a:r>
              <a:rPr lang="en-US" dirty="0" smtClean="0">
                <a:solidFill>
                  <a:schemeClr val="accent5">
                    <a:lumMod val="20000"/>
                    <a:lumOff val="80000"/>
                  </a:schemeClr>
                </a:solidFill>
              </a:rPr>
              <a:t>Structures</a:t>
            </a:r>
            <a:r>
              <a:rPr lang="en-US" dirty="0" smtClean="0"/>
              <a:t> cannot be inherited </a:t>
            </a:r>
          </a:p>
          <a:p>
            <a:pPr marL="361950" indent="-361950">
              <a:lnSpc>
                <a:spcPct val="100000"/>
              </a:lnSpc>
            </a:pPr>
            <a:r>
              <a:rPr lang="en-US" dirty="0" smtClean="0"/>
              <a:t>In C# there is no </a:t>
            </a:r>
            <a:r>
              <a:rPr lang="en-US" dirty="0" smtClean="0">
                <a:solidFill>
                  <a:schemeClr val="accent5">
                    <a:lumMod val="20000"/>
                    <a:lumOff val="80000"/>
                  </a:schemeClr>
                </a:solidFill>
              </a:rPr>
              <a:t>multiple</a:t>
            </a:r>
            <a:r>
              <a:rPr lang="en-US" dirty="0" smtClean="0"/>
              <a:t> inheritance</a:t>
            </a:r>
          </a:p>
          <a:p>
            <a:pPr marL="709613" lvl="1" indent="-361950">
              <a:lnSpc>
                <a:spcPct val="100000"/>
              </a:lnSpc>
            </a:pPr>
            <a:r>
              <a:rPr lang="en-US" dirty="0" smtClean="0"/>
              <a:t>Only multiple interfaces can be implemented</a:t>
            </a:r>
          </a:p>
          <a:p>
            <a:pPr marL="361950" indent="-361950">
              <a:lnSpc>
                <a:spcPct val="100000"/>
              </a:lnSpc>
            </a:pPr>
            <a:r>
              <a:rPr lang="en-US" dirty="0" smtClean="0"/>
              <a:t>Instance and static constructors are not inherited </a:t>
            </a:r>
          </a:p>
          <a:p>
            <a:pPr marL="361950" indent="-361950">
              <a:lnSpc>
                <a:spcPct val="100000"/>
              </a:lnSpc>
            </a:pPr>
            <a:r>
              <a:rPr lang="en-US" dirty="0" smtClean="0"/>
              <a:t>Inheritance is </a:t>
            </a:r>
            <a:r>
              <a:rPr lang="en-US" dirty="0" smtClean="0">
                <a:solidFill>
                  <a:schemeClr val="accent5">
                    <a:lumMod val="20000"/>
                    <a:lumOff val="80000"/>
                  </a:schemeClr>
                </a:solidFill>
              </a:rPr>
              <a:t>transitive</a:t>
            </a:r>
            <a:r>
              <a:rPr lang="en-US" dirty="0" smtClean="0"/>
              <a:t> relation</a:t>
            </a:r>
          </a:p>
          <a:p>
            <a:pPr marL="709613" lvl="1" indent="-361950">
              <a:lnSpc>
                <a:spcPct val="100000"/>
              </a:lnSpc>
            </a:pPr>
            <a:r>
              <a:rPr lang="en-US" dirty="0" smtClean="0"/>
              <a:t>If C is derived from B, and B is derived from A, then C inherits A as well</a:t>
            </a:r>
            <a:endParaRPr lang="en-US" sz="30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smtClean="0"/>
              <a:t>Inheritance: Important Features</a:t>
            </a:r>
            <a:endParaRPr lang="en-US" sz="3800" dirty="0"/>
          </a:p>
        </p:txBody>
      </p:sp>
      <p:sp>
        <p:nvSpPr>
          <p:cNvPr id="3" name="Content Placeholder 2"/>
          <p:cNvSpPr>
            <a:spLocks noGrp="1"/>
          </p:cNvSpPr>
          <p:nvPr>
            <p:ph idx="1"/>
          </p:nvPr>
        </p:nvSpPr>
        <p:spPr>
          <a:xfrm>
            <a:off x="228600" y="914400"/>
            <a:ext cx="8686800" cy="5791200"/>
          </a:xfrm>
        </p:spPr>
        <p:txBody>
          <a:bodyPr/>
          <a:lstStyle/>
          <a:p>
            <a:pPr>
              <a:lnSpc>
                <a:spcPct val="100000"/>
              </a:lnSpc>
            </a:pPr>
            <a:r>
              <a:rPr lang="en-US" dirty="0" smtClean="0"/>
              <a:t>A derived class extends its base class</a:t>
            </a:r>
          </a:p>
          <a:p>
            <a:pPr lvl="1">
              <a:lnSpc>
                <a:spcPct val="100000"/>
              </a:lnSpc>
            </a:pPr>
            <a:r>
              <a:rPr lang="en-US" dirty="0" smtClean="0"/>
              <a:t>It can add new members but cannot remove derived ones</a:t>
            </a:r>
          </a:p>
          <a:p>
            <a:pPr>
              <a:lnSpc>
                <a:spcPct val="100000"/>
              </a:lnSpc>
            </a:pPr>
            <a:r>
              <a:rPr lang="en-US" dirty="0" smtClean="0"/>
              <a:t>Declaring new members with the same name or signature hides the inherited ones</a:t>
            </a:r>
          </a:p>
          <a:p>
            <a:pPr>
              <a:lnSpc>
                <a:spcPct val="100000"/>
              </a:lnSpc>
            </a:pPr>
            <a:r>
              <a:rPr lang="en-US" dirty="0" smtClean="0"/>
              <a:t>A class can declare </a:t>
            </a:r>
            <a:r>
              <a:rPr lang="en-US" dirty="0" smtClean="0">
                <a:solidFill>
                  <a:schemeClr val="accent5">
                    <a:lumMod val="20000"/>
                    <a:lumOff val="80000"/>
                  </a:schemeClr>
                </a:solidFill>
              </a:rPr>
              <a:t>virtual</a:t>
            </a:r>
            <a:r>
              <a:rPr lang="en-US" dirty="0" smtClean="0"/>
              <a:t> methods and properties</a:t>
            </a:r>
          </a:p>
          <a:p>
            <a:pPr lvl="1">
              <a:lnSpc>
                <a:spcPct val="100000"/>
              </a:lnSpc>
            </a:pPr>
            <a:r>
              <a:rPr lang="en-US" dirty="0" smtClean="0"/>
              <a:t>Derived classes can </a:t>
            </a:r>
            <a:r>
              <a:rPr lang="en-US" dirty="0" smtClean="0">
                <a:solidFill>
                  <a:schemeClr val="accent5">
                    <a:lumMod val="20000"/>
                    <a:lumOff val="80000"/>
                  </a:schemeClr>
                </a:solidFill>
              </a:rPr>
              <a:t>override</a:t>
            </a:r>
            <a:r>
              <a:rPr lang="en-US" dirty="0" smtClean="0"/>
              <a:t> the implementation of these members</a:t>
            </a:r>
          </a:p>
          <a:p>
            <a:pPr lvl="1">
              <a:lnSpc>
                <a:spcPct val="100000"/>
              </a:lnSpc>
            </a:pPr>
            <a:r>
              <a:rPr lang="en-US" dirty="0" smtClean="0"/>
              <a:t>E.g. </a:t>
            </a:r>
            <a:r>
              <a:rPr lang="en-US" noProof="1" smtClean="0">
                <a:solidFill>
                  <a:schemeClr val="accent5">
                    <a:lumMod val="20000"/>
                    <a:lumOff val="80000"/>
                  </a:schemeClr>
                </a:solidFill>
                <a:latin typeface="Consolas" pitchFamily="49" charset="0"/>
                <a:cs typeface="Consolas" pitchFamily="49" charset="0"/>
              </a:rPr>
              <a:t>Object.Equals()</a:t>
            </a:r>
            <a:r>
              <a:rPr lang="en-US" dirty="0" smtClean="0"/>
              <a:t> is virtual method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609600" y="3020553"/>
            <a:ext cx="3810000" cy="789447"/>
          </a:xfrm>
          <a:prstGeom prst="rect">
            <a:avLst/>
          </a:prstGeom>
          <a:effectLst/>
        </p:spPr>
        <p:txBody>
          <a:bodyPr wrap="square" lIns="0" tIns="0" rIns="0" bIns="0" anchor="b">
            <a:spAutoFit/>
          </a:bodyPr>
          <a:lstStyle/>
          <a:p>
            <a:pPr algn="ctr">
              <a:lnSpc>
                <a:spcPct val="95000"/>
              </a:lnSpc>
            </a:pPr>
            <a:r>
              <a:rPr lang="en-US" sz="54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Abstraction</a:t>
            </a:r>
            <a:endParaRPr lang="en-US" sz="4800" dirty="0"/>
          </a:p>
        </p:txBody>
      </p:sp>
      <p:pic>
        <p:nvPicPr>
          <p:cNvPr id="5122" name="Picture 2"/>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a:stretch/>
        </p:blipFill>
        <p:spPr bwMode="auto">
          <a:xfrm>
            <a:off x="801511" y="3931355"/>
            <a:ext cx="2370668" cy="2393245"/>
          </a:xfrm>
          <a:prstGeom prst="roundRect">
            <a:avLst>
              <a:gd name="adj" fmla="val 50000"/>
            </a:avLst>
          </a:prstGeom>
          <a:noFill/>
          <a:ln>
            <a:noFill/>
          </a:ln>
          <a:effectLst>
            <a:outerShdw dist="35921" dir="2700000" algn="ctr" rotWithShape="0">
              <a:schemeClr val="bg2"/>
            </a:outerShdw>
            <a:softEdge rad="317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276290"/>
            <a:ext cx="3857625" cy="4581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rotWithShape="1">
          <a:blip r:embed="rId5" cstate="email">
            <a:extLst>
              <a:ext uri="{28A0092B-C50C-407E-A947-70E740481C1C}">
                <a14:useLocalDpi xmlns:a14="http://schemas.microsoft.com/office/drawing/2010/main" val="0"/>
              </a:ext>
            </a:extLst>
          </a:blip>
          <a:srcRect/>
          <a:stretch/>
        </p:blipFill>
        <p:spPr bwMode="auto">
          <a:xfrm rot="5400000">
            <a:off x="2418828" y="633352"/>
            <a:ext cx="1672220" cy="2090276"/>
          </a:xfrm>
          <a:prstGeom prst="roundRect">
            <a:avLst>
              <a:gd name="adj" fmla="val 654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prstGeom prst="rect">
            <a:avLst/>
          </a:prstGeom>
        </p:spPr>
        <p:txBody>
          <a:bodyPr anchor="ctr" anchorCtr="0"/>
          <a:lstStyle/>
          <a:p>
            <a:pPr>
              <a:lnSpc>
                <a:spcPts val="4000"/>
              </a:lnSpc>
              <a:defRPr/>
            </a:pPr>
            <a:r>
              <a:rPr lang="en-US" sz="4000"/>
              <a:t>Abstraction</a:t>
            </a:r>
            <a:endParaRPr lang="bg-BG" sz="4000"/>
          </a:p>
        </p:txBody>
      </p:sp>
      <p:sp>
        <p:nvSpPr>
          <p:cNvPr id="794627" name="Rectangle 3"/>
          <p:cNvSpPr>
            <a:spLocks noGrp="1" noChangeArrowheads="1"/>
          </p:cNvSpPr>
          <p:nvPr>
            <p:ph idx="1"/>
          </p:nvPr>
        </p:nvSpPr>
        <p:spPr>
          <a:prstGeom prst="rect">
            <a:avLst/>
          </a:prstGeom>
        </p:spPr>
        <p:txBody>
          <a:bodyPr/>
          <a:lstStyle/>
          <a:p>
            <a:pPr>
              <a:lnSpc>
                <a:spcPct val="100000"/>
              </a:lnSpc>
              <a:defRPr/>
            </a:pPr>
            <a:r>
              <a:rPr lang="en-US" dirty="0">
                <a:solidFill>
                  <a:schemeClr val="accent5">
                    <a:lumMod val="20000"/>
                    <a:lumOff val="80000"/>
                  </a:schemeClr>
                </a:solidFill>
                <a:latin typeface="+mn-lt"/>
                <a:ea typeface="+mn-ea"/>
                <a:cs typeface="+mn-cs"/>
              </a:rPr>
              <a:t>Abstraction</a:t>
            </a:r>
            <a:r>
              <a:rPr lang="en-US" dirty="0">
                <a:solidFill>
                  <a:srgbClr val="EBFFD2"/>
                </a:solidFill>
                <a:latin typeface="+mn-lt"/>
                <a:ea typeface="+mn-ea"/>
                <a:cs typeface="+mn-cs"/>
              </a:rPr>
              <a:t> means ignoring </a:t>
            </a:r>
            <a:r>
              <a:rPr lang="en-US" dirty="0" smtClean="0">
                <a:solidFill>
                  <a:srgbClr val="EBFFD2"/>
                </a:solidFill>
                <a:latin typeface="+mn-lt"/>
                <a:ea typeface="+mn-ea"/>
                <a:cs typeface="+mn-cs"/>
              </a:rPr>
              <a:t>irrelevant features</a:t>
            </a:r>
            <a:r>
              <a:rPr lang="en-US" dirty="0">
                <a:solidFill>
                  <a:srgbClr val="EBFFD2"/>
                </a:solidFill>
                <a:latin typeface="+mn-lt"/>
                <a:ea typeface="+mn-ea"/>
                <a:cs typeface="+mn-cs"/>
              </a:rPr>
              <a:t>, properties, or functions and emphasizing the relevant </a:t>
            </a:r>
            <a:r>
              <a:rPr lang="en-US" dirty="0" smtClean="0">
                <a:solidFill>
                  <a:srgbClr val="EBFFD2"/>
                </a:solidFill>
                <a:latin typeface="+mn-lt"/>
                <a:ea typeface="+mn-ea"/>
                <a:cs typeface="+mn-cs"/>
              </a:rPr>
              <a:t>ones ...</a:t>
            </a:r>
            <a:endParaRPr lang="en-US" dirty="0">
              <a:solidFill>
                <a:srgbClr val="EBFFD2"/>
              </a:solidFill>
              <a:latin typeface="+mn-lt"/>
              <a:ea typeface="+mn-ea"/>
              <a:cs typeface="+mn-cs"/>
            </a:endParaRPr>
          </a:p>
          <a:p>
            <a:pPr lvl="1">
              <a:lnSpc>
                <a:spcPct val="100000"/>
              </a:lnSpc>
              <a:defRPr/>
            </a:pPr>
            <a:endParaRPr lang="en-US" dirty="0">
              <a:latin typeface="+mn-lt"/>
            </a:endParaRPr>
          </a:p>
          <a:p>
            <a:pPr lvl="1">
              <a:lnSpc>
                <a:spcPct val="100000"/>
              </a:lnSpc>
              <a:buNone/>
              <a:defRPr/>
            </a:pPr>
            <a:endParaRPr lang="en-US" dirty="0">
              <a:latin typeface="+mn-lt"/>
            </a:endParaRPr>
          </a:p>
          <a:p>
            <a:pPr>
              <a:lnSpc>
                <a:spcPct val="100000"/>
              </a:lnSpc>
              <a:spcBef>
                <a:spcPts val="5400"/>
              </a:spcBef>
              <a:defRPr/>
            </a:pPr>
            <a:r>
              <a:rPr lang="en-US" dirty="0">
                <a:solidFill>
                  <a:srgbClr val="EBFFD2"/>
                </a:solidFill>
                <a:latin typeface="+mn-lt"/>
                <a:ea typeface="+mn-ea"/>
                <a:cs typeface="+mn-cs"/>
              </a:rPr>
              <a:t>... relevant to the given project (with an eye to future reuse in similar projects)</a:t>
            </a:r>
          </a:p>
          <a:p>
            <a:pPr>
              <a:lnSpc>
                <a:spcPct val="100000"/>
              </a:lnSpc>
              <a:defRPr/>
            </a:pPr>
            <a:r>
              <a:rPr lang="en-US" dirty="0">
                <a:solidFill>
                  <a:srgbClr val="EBFFD2"/>
                </a:solidFill>
                <a:latin typeface="+mn-lt"/>
                <a:ea typeface="+mn-ea"/>
                <a:cs typeface="+mn-cs"/>
              </a:rPr>
              <a:t>Abstraction = managing complexity</a:t>
            </a:r>
            <a:endParaRPr lang="bg-BG" dirty="0">
              <a:solidFill>
                <a:srgbClr val="EBFFD2"/>
              </a:solidFill>
              <a:latin typeface="+mn-lt"/>
              <a:ea typeface="+mn-ea"/>
              <a:cs typeface="+mn-cs"/>
            </a:endParaRPr>
          </a:p>
        </p:txBody>
      </p:sp>
      <p:sp>
        <p:nvSpPr>
          <p:cNvPr id="794628" name="AutoShape 4"/>
          <p:cNvSpPr>
            <a:spLocks noChangeArrowheads="1"/>
          </p:cNvSpPr>
          <p:nvPr/>
        </p:nvSpPr>
        <p:spPr bwMode="auto">
          <a:xfrm>
            <a:off x="2454275" y="3172616"/>
            <a:ext cx="5070475" cy="982662"/>
          </a:xfrm>
          <a:prstGeom prst="cloudCallout">
            <a:avLst>
              <a:gd name="adj1" fmla="val -54852"/>
              <a:gd name="adj2" fmla="val -61472"/>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800" b="1" noProof="1" smtClean="0">
                <a:solidFill>
                  <a:srgbClr val="8CF4F2"/>
                </a:solidFill>
                <a:effectLst>
                  <a:outerShdw blurRad="38100" dist="38100" dir="2700000" algn="tl">
                    <a:srgbClr val="000000">
                      <a:alpha val="43137"/>
                    </a:srgbClr>
                  </a:outerShdw>
                </a:effectLst>
                <a:latin typeface="+mn-lt"/>
              </a:rPr>
              <a:t>"Relevant" to what?</a:t>
            </a:r>
            <a:endParaRPr lang="en-US" sz="2800" b="1" noProof="1">
              <a:solidFill>
                <a:srgbClr val="8CF4F2"/>
              </a:solidFill>
              <a:effectLst>
                <a:outerShdw blurRad="38100" dist="38100" dir="2700000" algn="tl">
                  <a:srgbClr val="000000">
                    <a:alpha val="43137"/>
                  </a:srgbClr>
                </a:outerShdw>
              </a:effectLst>
              <a:latin typeface="+mn-lt"/>
            </a:endParaRPr>
          </a:p>
        </p:txBody>
      </p:sp>
      <p:sp>
        <p:nvSpPr>
          <p:cNvPr id="6"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24</a:t>
            </a:fld>
            <a:endParaRPr lang="en-US" sz="1100" dirty="0"/>
          </a:p>
        </p:txBody>
      </p:sp>
      <p:pic>
        <p:nvPicPr>
          <p:cNvPr id="4100" name="Picture 4" descr="C:\Trash\questionman.png"/>
          <p:cNvPicPr>
            <a:picLocks noChangeAspect="1" noChangeArrowheads="1"/>
          </p:cNvPicPr>
          <p:nvPr/>
        </p:nvPicPr>
        <p:blipFill>
          <a:blip r:embed="rId2" cstate="email">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1219200" y="2819400"/>
            <a:ext cx="838200" cy="1496216"/>
          </a:xfrm>
          <a:prstGeom prst="rect">
            <a:avLst/>
          </a:prstGeom>
          <a:noFill/>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Abstraction (2)</a:t>
            </a:r>
            <a:endParaRPr lang="bg-BG" sz="4000" dirty="0"/>
          </a:p>
        </p:txBody>
      </p:sp>
      <p:sp>
        <p:nvSpPr>
          <p:cNvPr id="807939" name="Rectangle 3"/>
          <p:cNvSpPr>
            <a:spLocks noGrp="1" noChangeArrowheads="1"/>
          </p:cNvSpPr>
          <p:nvPr>
            <p:ph idx="1"/>
          </p:nvPr>
        </p:nvSpPr>
        <p:spPr>
          <a:xfrm>
            <a:off x="228600" y="914400"/>
            <a:ext cx="8686800" cy="5791200"/>
          </a:xfrm>
          <a:prstGeom prst="rect">
            <a:avLst/>
          </a:prstGeom>
        </p:spPr>
        <p:txBody>
          <a:bodyPr/>
          <a:lstStyle/>
          <a:p>
            <a:pPr>
              <a:lnSpc>
                <a:spcPct val="100000"/>
              </a:lnSpc>
              <a:spcBef>
                <a:spcPts val="600"/>
              </a:spcBef>
              <a:spcAft>
                <a:spcPts val="600"/>
              </a:spcAft>
              <a:defRPr/>
            </a:pPr>
            <a:r>
              <a:rPr lang="en-US" sz="3000" dirty="0">
                <a:solidFill>
                  <a:srgbClr val="EBFFD2"/>
                </a:solidFill>
                <a:latin typeface="+mn-lt"/>
                <a:ea typeface="+mn-ea"/>
                <a:cs typeface="+mn-cs"/>
              </a:rPr>
              <a:t>Abstraction is something we do every day</a:t>
            </a:r>
          </a:p>
          <a:p>
            <a:pPr lvl="1">
              <a:lnSpc>
                <a:spcPct val="100000"/>
              </a:lnSpc>
              <a:spcBef>
                <a:spcPts val="600"/>
              </a:spcBef>
              <a:spcAft>
                <a:spcPts val="600"/>
              </a:spcAft>
              <a:buClr>
                <a:srgbClr val="8FD600"/>
              </a:buClr>
              <a:defRPr/>
            </a:pPr>
            <a:r>
              <a:rPr lang="en-US" sz="2800" dirty="0">
                <a:solidFill>
                  <a:schemeClr val="tx1">
                    <a:lumMod val="40000"/>
                    <a:lumOff val="60000"/>
                  </a:schemeClr>
                </a:solidFill>
                <a:latin typeface="+mn-lt"/>
              </a:rPr>
              <a:t>Looking at an object, we see those things about it that have meaning to us</a:t>
            </a:r>
          </a:p>
          <a:p>
            <a:pPr lvl="1">
              <a:lnSpc>
                <a:spcPct val="100000"/>
              </a:lnSpc>
              <a:spcBef>
                <a:spcPts val="600"/>
              </a:spcBef>
              <a:spcAft>
                <a:spcPts val="600"/>
              </a:spcAft>
              <a:buClr>
                <a:srgbClr val="8FD600"/>
              </a:buClr>
              <a:defRPr/>
            </a:pPr>
            <a:r>
              <a:rPr lang="en-US" sz="2800" dirty="0">
                <a:solidFill>
                  <a:schemeClr val="tx1">
                    <a:lumMod val="40000"/>
                    <a:lumOff val="60000"/>
                  </a:schemeClr>
                </a:solidFill>
                <a:latin typeface="+mn-lt"/>
              </a:rPr>
              <a:t>We abstract the properties of the object, and keep only what we </a:t>
            </a:r>
            <a:r>
              <a:rPr lang="en-US" sz="2800" dirty="0" smtClean="0">
                <a:solidFill>
                  <a:schemeClr val="tx1">
                    <a:lumMod val="40000"/>
                    <a:lumOff val="60000"/>
                  </a:schemeClr>
                </a:solidFill>
                <a:latin typeface="+mn-lt"/>
              </a:rPr>
              <a:t>need</a:t>
            </a:r>
          </a:p>
          <a:p>
            <a:pPr lvl="1">
              <a:lnSpc>
                <a:spcPct val="100000"/>
              </a:lnSpc>
              <a:spcBef>
                <a:spcPts val="600"/>
              </a:spcBef>
              <a:spcAft>
                <a:spcPts val="600"/>
              </a:spcAft>
              <a:buClr>
                <a:srgbClr val="8FD600"/>
              </a:buClr>
              <a:defRPr/>
            </a:pPr>
            <a:r>
              <a:rPr lang="en-US" sz="2800" dirty="0" smtClean="0"/>
              <a:t>E.g. students get "name" but not "color of eyes"</a:t>
            </a:r>
            <a:endParaRPr lang="en-US" sz="2800" dirty="0">
              <a:solidFill>
                <a:schemeClr val="tx1">
                  <a:lumMod val="40000"/>
                  <a:lumOff val="60000"/>
                </a:schemeClr>
              </a:solidFill>
              <a:latin typeface="+mn-lt"/>
            </a:endParaRPr>
          </a:p>
          <a:p>
            <a:pPr>
              <a:lnSpc>
                <a:spcPct val="100000"/>
              </a:lnSpc>
              <a:spcBef>
                <a:spcPts val="600"/>
              </a:spcBef>
              <a:spcAft>
                <a:spcPts val="600"/>
              </a:spcAft>
              <a:defRPr/>
            </a:pPr>
            <a:r>
              <a:rPr lang="en-US" sz="3000" dirty="0">
                <a:solidFill>
                  <a:srgbClr val="EBFFD2"/>
                </a:solidFill>
                <a:latin typeface="+mn-lt"/>
                <a:ea typeface="+mn-ea"/>
                <a:cs typeface="+mn-cs"/>
              </a:rPr>
              <a:t>Allows us to represent a complex reality in terms of a simplified model</a:t>
            </a:r>
          </a:p>
          <a:p>
            <a:pPr>
              <a:lnSpc>
                <a:spcPct val="100000"/>
              </a:lnSpc>
              <a:spcBef>
                <a:spcPts val="600"/>
              </a:spcBef>
              <a:spcAft>
                <a:spcPts val="600"/>
              </a:spcAft>
              <a:defRPr/>
            </a:pPr>
            <a:r>
              <a:rPr lang="en-US" sz="3000" dirty="0">
                <a:solidFill>
                  <a:srgbClr val="EBFFD2"/>
                </a:solidFill>
                <a:latin typeface="+mn-lt"/>
                <a:ea typeface="+mn-ea"/>
                <a:cs typeface="+mn-cs"/>
              </a:rPr>
              <a:t>Abstraction highlights the properties of an entity that we </a:t>
            </a:r>
            <a:r>
              <a:rPr lang="en-US" sz="3000" dirty="0" smtClean="0">
                <a:solidFill>
                  <a:srgbClr val="EBFFD2"/>
                </a:solidFill>
                <a:latin typeface="+mn-lt"/>
                <a:ea typeface="+mn-ea"/>
                <a:cs typeface="+mn-cs"/>
              </a:rPr>
              <a:t>need and </a:t>
            </a:r>
            <a:r>
              <a:rPr lang="en-US" sz="3000" dirty="0">
                <a:solidFill>
                  <a:srgbClr val="EBFFD2"/>
                </a:solidFill>
                <a:latin typeface="+mn-lt"/>
                <a:ea typeface="+mn-ea"/>
                <a:cs typeface="+mn-cs"/>
              </a:rPr>
              <a:t>hides the </a:t>
            </a:r>
            <a:r>
              <a:rPr lang="en-US" sz="3000" dirty="0" smtClean="0">
                <a:solidFill>
                  <a:srgbClr val="EBFFD2"/>
                </a:solidFill>
                <a:latin typeface="+mn-lt"/>
                <a:ea typeface="+mn-ea"/>
                <a:cs typeface="+mn-cs"/>
              </a:rPr>
              <a:t>others</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25</a:t>
            </a:fld>
            <a:endParaRPr lang="en-US" sz="1100"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3" name="Rectangle 3"/>
          <p:cNvSpPr>
            <a:spLocks noGrp="1" noChangeArrowheads="1"/>
          </p:cNvSpPr>
          <p:nvPr>
            <p:ph idx="1"/>
          </p:nvPr>
        </p:nvSpPr>
        <p:spPr>
          <a:prstGeom prst="rect">
            <a:avLst/>
          </a:prstGeom>
        </p:spPr>
        <p:txBody>
          <a:bodyPr/>
          <a:lstStyle/>
          <a:p>
            <a:pPr>
              <a:lnSpc>
                <a:spcPct val="100000"/>
              </a:lnSpc>
              <a:defRPr/>
            </a:pPr>
            <a:r>
              <a:rPr lang="en-US" dirty="0">
                <a:solidFill>
                  <a:srgbClr val="EBFFD2"/>
                </a:solidFill>
                <a:latin typeface="+mn-lt"/>
                <a:ea typeface="+mn-ea"/>
                <a:cs typeface="+mn-cs"/>
              </a:rPr>
              <a:t>In .NET abstraction is achieved </a:t>
            </a:r>
            <a:r>
              <a:rPr lang="en-US" dirty="0" smtClean="0">
                <a:solidFill>
                  <a:srgbClr val="EBFFD2"/>
                </a:solidFill>
                <a:latin typeface="+mn-lt"/>
                <a:ea typeface="+mn-ea"/>
                <a:cs typeface="+mn-cs"/>
              </a:rPr>
              <a:t>in several ways:</a:t>
            </a:r>
            <a:endParaRPr lang="en-US" dirty="0">
              <a:solidFill>
                <a:srgbClr val="EBFFD2"/>
              </a:solidFill>
              <a:latin typeface="+mn-lt"/>
              <a:ea typeface="+mn-ea"/>
              <a:cs typeface="+mn-cs"/>
            </a:endParaRPr>
          </a:p>
          <a:p>
            <a:pPr lvl="1">
              <a:lnSpc>
                <a:spcPct val="100000"/>
              </a:lnSpc>
              <a:buClr>
                <a:srgbClr val="8FD600"/>
              </a:buClr>
              <a:defRPr/>
            </a:pPr>
            <a:r>
              <a:rPr lang="en-US" dirty="0">
                <a:solidFill>
                  <a:schemeClr val="tx1">
                    <a:lumMod val="40000"/>
                    <a:lumOff val="60000"/>
                  </a:schemeClr>
                </a:solidFill>
                <a:latin typeface="+mn-lt"/>
              </a:rPr>
              <a:t>Abstract classes </a:t>
            </a:r>
          </a:p>
          <a:p>
            <a:pPr lvl="1">
              <a:lnSpc>
                <a:spcPct val="100000"/>
              </a:lnSpc>
              <a:buClr>
                <a:srgbClr val="8FD600"/>
              </a:buClr>
              <a:defRPr/>
            </a:pPr>
            <a:r>
              <a:rPr lang="en-US" dirty="0">
                <a:solidFill>
                  <a:schemeClr val="tx1">
                    <a:lumMod val="40000"/>
                    <a:lumOff val="60000"/>
                  </a:schemeClr>
                </a:solidFill>
                <a:latin typeface="+mn-lt"/>
              </a:rPr>
              <a:t>Interfaces</a:t>
            </a:r>
          </a:p>
          <a:p>
            <a:pPr lvl="1">
              <a:lnSpc>
                <a:spcPct val="100000"/>
              </a:lnSpc>
              <a:buClr>
                <a:srgbClr val="8FD600"/>
              </a:buClr>
              <a:defRPr/>
            </a:pPr>
            <a:r>
              <a:rPr lang="en-US" dirty="0">
                <a:solidFill>
                  <a:schemeClr val="tx1">
                    <a:lumMod val="40000"/>
                    <a:lumOff val="60000"/>
                  </a:schemeClr>
                </a:solidFill>
                <a:latin typeface="+mn-lt"/>
              </a:rPr>
              <a:t>Inheritance</a:t>
            </a:r>
          </a:p>
        </p:txBody>
      </p:sp>
      <p:grpSp>
        <p:nvGrpSpPr>
          <p:cNvPr id="5126" name="Group 6"/>
          <p:cNvGrpSpPr>
            <a:grpSpLocks noChangeAspect="1"/>
          </p:cNvGrpSpPr>
          <p:nvPr/>
        </p:nvGrpSpPr>
        <p:grpSpPr bwMode="auto">
          <a:xfrm>
            <a:off x="4234586" y="2537516"/>
            <a:ext cx="3951428" cy="3183452"/>
            <a:chOff x="2193" y="1718"/>
            <a:chExt cx="2799" cy="1978"/>
          </a:xfrm>
        </p:grpSpPr>
        <p:sp>
          <p:nvSpPr>
            <p:cNvPr id="5130" name="Rectangle 10"/>
            <p:cNvSpPr>
              <a:spLocks noChangeArrowheads="1"/>
            </p:cNvSpPr>
            <p:nvPr/>
          </p:nvSpPr>
          <p:spPr bwMode="auto">
            <a:xfrm>
              <a:off x="2832" y="2820"/>
              <a:ext cx="1435" cy="189"/>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+Color : long</a:t>
              </a:r>
            </a:p>
          </p:txBody>
        </p:sp>
        <p:sp>
          <p:nvSpPr>
            <p:cNvPr id="5135" name="Rectangle 15"/>
            <p:cNvSpPr>
              <a:spLocks noChangeArrowheads="1"/>
            </p:cNvSpPr>
            <p:nvPr/>
          </p:nvSpPr>
          <p:spPr bwMode="auto">
            <a:xfrm>
              <a:off x="2832" y="2592"/>
              <a:ext cx="1435" cy="23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ButtonBase</a:t>
              </a:r>
            </a:p>
          </p:txBody>
        </p:sp>
        <p:sp>
          <p:nvSpPr>
            <p:cNvPr id="5139" name="Rectangle 19"/>
            <p:cNvSpPr>
              <a:spLocks noChangeArrowheads="1"/>
            </p:cNvSpPr>
            <p:nvPr/>
          </p:nvSpPr>
          <p:spPr bwMode="auto">
            <a:xfrm>
              <a:off x="3072" y="1947"/>
              <a:ext cx="912" cy="18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+click()</a:t>
              </a:r>
            </a:p>
          </p:txBody>
        </p:sp>
        <p:sp>
          <p:nvSpPr>
            <p:cNvPr id="5143" name="Rectangle 23"/>
            <p:cNvSpPr>
              <a:spLocks noChangeArrowheads="1"/>
            </p:cNvSpPr>
            <p:nvPr/>
          </p:nvSpPr>
          <p:spPr bwMode="auto">
            <a:xfrm>
              <a:off x="3072" y="1718"/>
              <a:ext cx="912" cy="23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Control</a:t>
              </a:r>
            </a:p>
          </p:txBody>
        </p:sp>
        <p:sp>
          <p:nvSpPr>
            <p:cNvPr id="5144" name="Line 24"/>
            <p:cNvSpPr>
              <a:spLocks noChangeShapeType="1"/>
            </p:cNvSpPr>
            <p:nvPr/>
          </p:nvSpPr>
          <p:spPr bwMode="auto">
            <a:xfrm>
              <a:off x="3485" y="2288"/>
              <a:ext cx="1" cy="286"/>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Freeform 25"/>
            <p:cNvSpPr>
              <a:spLocks/>
            </p:cNvSpPr>
            <p:nvPr/>
          </p:nvSpPr>
          <p:spPr bwMode="auto">
            <a:xfrm>
              <a:off x="3394" y="2142"/>
              <a:ext cx="181" cy="146"/>
            </a:xfrm>
            <a:custGeom>
              <a:avLst/>
              <a:gdLst/>
              <a:ahLst/>
              <a:cxnLst>
                <a:cxn ang="0">
                  <a:pos x="0" y="146"/>
                </a:cxn>
                <a:cxn ang="0">
                  <a:pos x="181" y="145"/>
                </a:cxn>
                <a:cxn ang="0">
                  <a:pos x="90" y="0"/>
                </a:cxn>
                <a:cxn ang="0">
                  <a:pos x="0" y="146"/>
                </a:cxn>
              </a:cxnLst>
              <a:rect l="0" t="0" r="r" b="b"/>
              <a:pathLst>
                <a:path w="181" h="146">
                  <a:moveTo>
                    <a:pt x="0" y="146"/>
                  </a:moveTo>
                  <a:lnTo>
                    <a:pt x="181" y="145"/>
                  </a:lnTo>
                  <a:lnTo>
                    <a:pt x="90" y="0"/>
                  </a:lnTo>
                  <a:lnTo>
                    <a:pt x="0" y="146"/>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9" name="Rectangle 29"/>
            <p:cNvSpPr>
              <a:spLocks noChangeArrowheads="1"/>
            </p:cNvSpPr>
            <p:nvPr/>
          </p:nvSpPr>
          <p:spPr bwMode="auto">
            <a:xfrm>
              <a:off x="2193" y="3468"/>
              <a:ext cx="60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a:t>
              </a:r>
            </a:p>
          </p:txBody>
        </p:sp>
        <p:sp>
          <p:nvSpPr>
            <p:cNvPr id="5150" name="Line 30"/>
            <p:cNvSpPr>
              <a:spLocks noChangeShapeType="1"/>
            </p:cNvSpPr>
            <p:nvPr/>
          </p:nvSpPr>
          <p:spPr bwMode="auto">
            <a:xfrm flipH="1">
              <a:off x="2476" y="3098"/>
              <a:ext cx="639" cy="366"/>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1" name="Freeform 31"/>
            <p:cNvSpPr>
              <a:spLocks/>
            </p:cNvSpPr>
            <p:nvPr/>
          </p:nvSpPr>
          <p:spPr bwMode="auto">
            <a:xfrm rot="21176736">
              <a:off x="3072" y="3015"/>
              <a:ext cx="171" cy="157"/>
            </a:xfrm>
            <a:custGeom>
              <a:avLst/>
              <a:gdLst/>
              <a:ahLst/>
              <a:cxnLst>
                <a:cxn ang="0">
                  <a:pos x="0" y="0"/>
                </a:cxn>
                <a:cxn ang="0">
                  <a:pos x="90" y="157"/>
                </a:cxn>
                <a:cxn ang="0">
                  <a:pos x="171" y="7"/>
                </a:cxn>
                <a:cxn ang="0">
                  <a:pos x="0" y="0"/>
                </a:cxn>
              </a:cxnLst>
              <a:rect l="0" t="0" r="r" b="b"/>
              <a:pathLst>
                <a:path w="171" h="157">
                  <a:moveTo>
                    <a:pt x="0" y="0"/>
                  </a:moveTo>
                  <a:lnTo>
                    <a:pt x="90" y="157"/>
                  </a:lnTo>
                  <a:lnTo>
                    <a:pt x="171" y="7"/>
                  </a:lnTo>
                  <a:lnTo>
                    <a:pt x="0" y="0"/>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5" name="Rectangle 35"/>
            <p:cNvSpPr>
              <a:spLocks noChangeArrowheads="1"/>
            </p:cNvSpPr>
            <p:nvPr/>
          </p:nvSpPr>
          <p:spPr bwMode="auto">
            <a:xfrm>
              <a:off x="2939" y="3468"/>
              <a:ext cx="109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RadioButton</a:t>
              </a:r>
            </a:p>
          </p:txBody>
        </p:sp>
        <p:sp>
          <p:nvSpPr>
            <p:cNvPr id="5156" name="Line 36"/>
            <p:cNvSpPr>
              <a:spLocks noChangeShapeType="1"/>
            </p:cNvSpPr>
            <p:nvPr/>
          </p:nvSpPr>
          <p:spPr bwMode="auto">
            <a:xfrm flipH="1">
              <a:off x="3484" y="3157"/>
              <a:ext cx="1" cy="302"/>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7" name="Freeform 37"/>
            <p:cNvSpPr>
              <a:spLocks/>
            </p:cNvSpPr>
            <p:nvPr/>
          </p:nvSpPr>
          <p:spPr bwMode="auto">
            <a:xfrm>
              <a:off x="3394" y="3012"/>
              <a:ext cx="182" cy="145"/>
            </a:xfrm>
            <a:custGeom>
              <a:avLst/>
              <a:gdLst/>
              <a:ahLst/>
              <a:cxnLst>
                <a:cxn ang="0">
                  <a:pos x="0" y="145"/>
                </a:cxn>
                <a:cxn ang="0">
                  <a:pos x="182" y="145"/>
                </a:cxn>
                <a:cxn ang="0">
                  <a:pos x="91" y="0"/>
                </a:cxn>
                <a:cxn ang="0">
                  <a:pos x="0" y="145"/>
                </a:cxn>
              </a:cxnLst>
              <a:rect l="0" t="0" r="r" b="b"/>
              <a:pathLst>
                <a:path w="182" h="145">
                  <a:moveTo>
                    <a:pt x="0" y="145"/>
                  </a:moveTo>
                  <a:lnTo>
                    <a:pt x="182" y="145"/>
                  </a:lnTo>
                  <a:lnTo>
                    <a:pt x="91" y="0"/>
                  </a:lnTo>
                  <a:lnTo>
                    <a:pt x="0" y="145"/>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1" name="Rectangle 41"/>
            <p:cNvSpPr>
              <a:spLocks noChangeArrowheads="1"/>
            </p:cNvSpPr>
            <p:nvPr/>
          </p:nvSpPr>
          <p:spPr bwMode="auto">
            <a:xfrm>
              <a:off x="4150" y="3462"/>
              <a:ext cx="842" cy="23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CheckBox</a:t>
              </a:r>
            </a:p>
          </p:txBody>
        </p:sp>
        <p:sp>
          <p:nvSpPr>
            <p:cNvPr id="5162" name="Line 42"/>
            <p:cNvSpPr>
              <a:spLocks noChangeShapeType="1"/>
            </p:cNvSpPr>
            <p:nvPr/>
          </p:nvSpPr>
          <p:spPr bwMode="auto">
            <a:xfrm>
              <a:off x="3859" y="3100"/>
              <a:ext cx="610" cy="355"/>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3" name="Freeform 43"/>
            <p:cNvSpPr>
              <a:spLocks/>
            </p:cNvSpPr>
            <p:nvPr/>
          </p:nvSpPr>
          <p:spPr bwMode="auto">
            <a:xfrm rot="470815">
              <a:off x="3732" y="3019"/>
              <a:ext cx="172" cy="157"/>
            </a:xfrm>
            <a:custGeom>
              <a:avLst/>
              <a:gdLst/>
              <a:ahLst/>
              <a:cxnLst>
                <a:cxn ang="0">
                  <a:pos x="81" y="157"/>
                </a:cxn>
                <a:cxn ang="0">
                  <a:pos x="172" y="0"/>
                </a:cxn>
                <a:cxn ang="0">
                  <a:pos x="0" y="6"/>
                </a:cxn>
                <a:cxn ang="0">
                  <a:pos x="81" y="157"/>
                </a:cxn>
              </a:cxnLst>
              <a:rect l="0" t="0" r="r" b="b"/>
              <a:pathLst>
                <a:path w="172" h="157">
                  <a:moveTo>
                    <a:pt x="81" y="157"/>
                  </a:moveTo>
                  <a:lnTo>
                    <a:pt x="172" y="0"/>
                  </a:lnTo>
                  <a:lnTo>
                    <a:pt x="0" y="6"/>
                  </a:lnTo>
                  <a:lnTo>
                    <a:pt x="81" y="15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79360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Abstraction in .</a:t>
            </a:r>
            <a:r>
              <a:rPr lang="en-US" sz="4000" dirty="0" smtClean="0"/>
              <a:t>NET</a:t>
            </a:r>
            <a:endParaRPr lang="bg-BG" sz="4000" dirty="0"/>
          </a:p>
        </p:txBody>
      </p:sp>
      <p:sp>
        <p:nvSpPr>
          <p:cNvPr id="4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26</a:t>
            </a:fld>
            <a:endParaRPr lang="en-US" sz="1100" dirty="0"/>
          </a:p>
        </p:txBody>
      </p:sp>
      <p:pic>
        <p:nvPicPr>
          <p:cNvPr id="1026" name="Picture 2"/>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91288" y="4495800"/>
            <a:ext cx="2385312" cy="1627268"/>
          </a:xfrm>
          <a:prstGeom prst="roundRect">
            <a:avLst>
              <a:gd name="adj" fmla="val 1181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prstGeom prst="rect">
            <a:avLst/>
          </a:prstGeom>
        </p:spPr>
        <p:txBody>
          <a:bodyPr anchor="ctr" anchorCtr="0"/>
          <a:lstStyle/>
          <a:p>
            <a:pPr>
              <a:lnSpc>
                <a:spcPts val="4000"/>
              </a:lnSpc>
              <a:defRPr/>
            </a:pPr>
            <a:r>
              <a:rPr lang="en-US" sz="4000" noProof="1"/>
              <a:t>Abstraction </a:t>
            </a:r>
            <a:r>
              <a:rPr lang="en-US" sz="4000" noProof="1" smtClean="0"/>
              <a:t>in </a:t>
            </a:r>
            <a:r>
              <a:rPr lang="en-US" sz="4000" noProof="1"/>
              <a:t>.NET </a:t>
            </a:r>
            <a:r>
              <a:rPr lang="en-US" sz="4000" noProof="1" smtClean="0"/>
              <a:t>– Example</a:t>
            </a:r>
            <a:endParaRPr lang="en-US" sz="4000" noProof="1"/>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27</a:t>
            </a:fld>
            <a:endParaRPr lang="en-US" sz="1100" dirty="0"/>
          </a:p>
        </p:txBody>
      </p:sp>
      <p:sp>
        <p:nvSpPr>
          <p:cNvPr id="5" name="Text Box 17"/>
          <p:cNvSpPr txBox="1">
            <a:spLocks noChangeArrowheads="1"/>
          </p:cNvSpPr>
          <p:nvPr/>
        </p:nvSpPr>
        <p:spPr bwMode="auto">
          <a:xfrm>
            <a:off x="2257077" y="1143000"/>
            <a:ext cx="4612910"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System.Object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6" name="Text Box 18"/>
          <p:cNvSpPr txBox="1">
            <a:spLocks noChangeArrowheads="1"/>
          </p:cNvSpPr>
          <p:nvPr/>
        </p:nvSpPr>
        <p:spPr bwMode="auto">
          <a:xfrm>
            <a:off x="2259590" y="2082547"/>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System.MarshalByRefObject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 name="Freeform 147"/>
          <p:cNvSpPr>
            <a:spLocks/>
          </p:cNvSpPr>
          <p:nvPr/>
        </p:nvSpPr>
        <p:spPr bwMode="auto">
          <a:xfrm>
            <a:off x="4454772" y="1620109"/>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5"/>
          <p:cNvSpPr>
            <a:spLocks/>
          </p:cNvSpPr>
          <p:nvPr/>
        </p:nvSpPr>
        <p:spPr bwMode="auto">
          <a:xfrm flipH="1">
            <a:off x="4518921" y="1789539"/>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Text Box 18"/>
          <p:cNvSpPr txBox="1">
            <a:spLocks noChangeArrowheads="1"/>
          </p:cNvSpPr>
          <p:nvPr/>
        </p:nvSpPr>
        <p:spPr bwMode="auto">
          <a:xfrm>
            <a:off x="2259590" y="3015333"/>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System.ComponentModel.Component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0" name="Freeform 147"/>
          <p:cNvSpPr>
            <a:spLocks/>
          </p:cNvSpPr>
          <p:nvPr/>
        </p:nvSpPr>
        <p:spPr bwMode="auto">
          <a:xfrm>
            <a:off x="4454772" y="2552895"/>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Freeform 145"/>
          <p:cNvSpPr>
            <a:spLocks/>
          </p:cNvSpPr>
          <p:nvPr/>
        </p:nvSpPr>
        <p:spPr bwMode="auto">
          <a:xfrm flipH="1">
            <a:off x="4518921" y="2722325"/>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2" name="Text Box 18"/>
          <p:cNvSpPr txBox="1">
            <a:spLocks noChangeArrowheads="1"/>
          </p:cNvSpPr>
          <p:nvPr/>
        </p:nvSpPr>
        <p:spPr bwMode="auto">
          <a:xfrm>
            <a:off x="2256764" y="395100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System.Windows.Forms.Control</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Freeform 147"/>
          <p:cNvSpPr>
            <a:spLocks/>
          </p:cNvSpPr>
          <p:nvPr/>
        </p:nvSpPr>
        <p:spPr bwMode="auto">
          <a:xfrm>
            <a:off x="4451946" y="348857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4" name="Freeform 145"/>
          <p:cNvSpPr>
            <a:spLocks/>
          </p:cNvSpPr>
          <p:nvPr/>
        </p:nvSpPr>
        <p:spPr bwMode="auto">
          <a:xfrm flipH="1">
            <a:off x="4516095" y="365800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5" name="Text Box 18"/>
          <p:cNvSpPr txBox="1">
            <a:spLocks noChangeArrowheads="1"/>
          </p:cNvSpPr>
          <p:nvPr/>
        </p:nvSpPr>
        <p:spPr bwMode="auto">
          <a:xfrm>
            <a:off x="2256764" y="4883794"/>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System.Windows.Forms.ButtonBase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6" name="Freeform 147"/>
          <p:cNvSpPr>
            <a:spLocks/>
          </p:cNvSpPr>
          <p:nvPr/>
        </p:nvSpPr>
        <p:spPr bwMode="auto">
          <a:xfrm>
            <a:off x="4451946" y="4421356"/>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flipH="1">
            <a:off x="4516095" y="4590786"/>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Text Box 18"/>
          <p:cNvSpPr txBox="1">
            <a:spLocks noChangeArrowheads="1"/>
          </p:cNvSpPr>
          <p:nvPr/>
        </p:nvSpPr>
        <p:spPr bwMode="auto">
          <a:xfrm>
            <a:off x="2256764" y="581633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System.Windows.Forms.Button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4451946" y="535390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Freeform 145"/>
          <p:cNvSpPr>
            <a:spLocks/>
          </p:cNvSpPr>
          <p:nvPr/>
        </p:nvSpPr>
        <p:spPr bwMode="auto">
          <a:xfrm flipH="1">
            <a:off x="4516095" y="552333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chor="ctr" anchorCtr="0"/>
          <a:lstStyle/>
          <a:p>
            <a:pPr>
              <a:defRPr/>
            </a:pPr>
            <a:r>
              <a:rPr lang="en-US" dirty="0" smtClean="0"/>
              <a:t>Interfaces in C#</a:t>
            </a:r>
            <a:endParaRPr lang="bg-BG" dirty="0"/>
          </a:p>
        </p:txBody>
      </p:sp>
      <p:sp>
        <p:nvSpPr>
          <p:cNvPr id="74755" name="Rectangle 3"/>
          <p:cNvSpPr>
            <a:spLocks noGrp="1" noChangeArrowheads="1"/>
          </p:cNvSpPr>
          <p:nvPr>
            <p:ph idx="1"/>
          </p:nvPr>
        </p:nvSpPr>
        <p:spPr/>
        <p:txBody>
          <a:bodyPr/>
          <a:lstStyle/>
          <a:p>
            <a:pPr>
              <a:lnSpc>
                <a:spcPct val="100000"/>
              </a:lnSpc>
            </a:pPr>
            <a:r>
              <a:rPr lang="en-US" dirty="0"/>
              <a:t>An </a:t>
            </a:r>
            <a:r>
              <a:rPr lang="en-US" dirty="0">
                <a:solidFill>
                  <a:schemeClr val="accent5">
                    <a:lumMod val="20000"/>
                    <a:lumOff val="80000"/>
                  </a:schemeClr>
                </a:solidFill>
              </a:rPr>
              <a:t>interface</a:t>
            </a:r>
            <a:r>
              <a:rPr lang="en-US" dirty="0"/>
              <a:t> is a set of operations (methods) that given object can perform</a:t>
            </a:r>
          </a:p>
          <a:p>
            <a:pPr lvl="1">
              <a:lnSpc>
                <a:spcPct val="100000"/>
              </a:lnSpc>
            </a:pPr>
            <a:r>
              <a:rPr lang="en-US" dirty="0"/>
              <a:t>Also called "</a:t>
            </a:r>
            <a:r>
              <a:rPr lang="en-US" dirty="0" smtClean="0"/>
              <a:t>contract" </a:t>
            </a:r>
            <a:r>
              <a:rPr lang="en-US" dirty="0"/>
              <a:t>for supplying a set of </a:t>
            </a:r>
            <a:r>
              <a:rPr lang="en-US" dirty="0" smtClean="0"/>
              <a:t>operations</a:t>
            </a:r>
          </a:p>
          <a:p>
            <a:pPr lvl="1">
              <a:lnSpc>
                <a:spcPct val="100000"/>
              </a:lnSpc>
            </a:pPr>
            <a:r>
              <a:rPr lang="en-US" dirty="0" smtClean="0"/>
              <a:t>Defines abstract behavior</a:t>
            </a:r>
            <a:endParaRPr lang="en-US" dirty="0"/>
          </a:p>
          <a:p>
            <a:pPr>
              <a:lnSpc>
                <a:spcPct val="100000"/>
              </a:lnSpc>
            </a:pPr>
            <a:r>
              <a:rPr lang="en-US" dirty="0" smtClean="0"/>
              <a:t>Interfaces </a:t>
            </a:r>
            <a:r>
              <a:rPr lang="en-US" dirty="0"/>
              <a:t>provide abstractions</a:t>
            </a:r>
          </a:p>
          <a:p>
            <a:pPr lvl="1">
              <a:lnSpc>
                <a:spcPct val="100000"/>
              </a:lnSpc>
            </a:pPr>
            <a:r>
              <a:rPr lang="en-US" dirty="0"/>
              <a:t>You shouldn't </a:t>
            </a:r>
            <a:r>
              <a:rPr lang="en-US" dirty="0" smtClean="0"/>
              <a:t>have to know anything about </a:t>
            </a:r>
            <a:r>
              <a:rPr lang="en-US" dirty="0"/>
              <a:t>what is in the implementation in order to use it</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28</a:t>
            </a:fld>
            <a:endParaRPr lang="en-US" sz="1100"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sz="4800" dirty="0" smtClean="0"/>
              <a:t>TODO: example of interface</a:t>
            </a:r>
            <a:endParaRPr lang="en-US" sz="4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Tree>
    <p:extLst>
      <p:ext uri="{BB962C8B-B14F-4D97-AF65-F5344CB8AC3E}">
        <p14:creationId xmlns:p14="http://schemas.microsoft.com/office/powerpoint/2010/main" val="1350709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177800" y="4437063"/>
            <a:ext cx="5765800" cy="1462087"/>
          </a:xfrm>
          <a:prstGeom prst="rect">
            <a:avLst/>
          </a:prstGeom>
          <a:effectLst/>
        </p:spPr>
        <p:txBody>
          <a:bodyPr wrap="square" lIns="0" tIns="0" rIns="0" bIns="0" anchor="b">
            <a:spAutoFit/>
          </a:bodyPr>
          <a:lstStyle/>
          <a:p>
            <a:pPr algn="ctr">
              <a:lnSpc>
                <a:spcPct val="95000"/>
              </a:lnSpc>
            </a:pPr>
            <a:r>
              <a:rPr lang="en-US" sz="50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Fundamental Principles of OOP</a:t>
            </a:r>
            <a:endParaRPr lang="en-US" sz="5000" dirty="0"/>
          </a:p>
        </p:txBody>
      </p:sp>
      <p:pic>
        <p:nvPicPr>
          <p:cNvPr id="4" name="Picture 1"/>
          <p:cNvPicPr>
            <a:picLocks noChangeAspect="1" noChangeArrowheads="1"/>
          </p:cNvPicPr>
          <p:nvPr/>
        </p:nvPicPr>
        <p:blipFill>
          <a:blip r:embed="rId3" cstate="email">
            <a:lum bright="20000" contrast="20000"/>
            <a:extLst>
              <a:ext uri="{28A0092B-C50C-407E-A947-70E740481C1C}">
                <a14:useLocalDpi xmlns:a14="http://schemas.microsoft.com/office/drawing/2010/main" val="0"/>
              </a:ext>
            </a:extLst>
          </a:blip>
          <a:srcRect/>
          <a:stretch>
            <a:fillRect/>
          </a:stretch>
        </p:blipFill>
        <p:spPr bwMode="auto">
          <a:xfrm>
            <a:off x="685800" y="2109366"/>
            <a:ext cx="3904619" cy="2005434"/>
          </a:xfrm>
          <a:prstGeom prst="roundRect">
            <a:avLst>
              <a:gd name="adj" fmla="val 4594"/>
            </a:avLst>
          </a:prstGeom>
          <a:solidFill>
            <a:srgbClr val="FFFFFF">
              <a:shade val="85000"/>
            </a:srgbClr>
          </a:solidFill>
          <a:ln>
            <a:noFill/>
          </a:ln>
          <a:effectLst/>
        </p:spPr>
      </p:pic>
      <p:pic>
        <p:nvPicPr>
          <p:cNvPr id="8194" name="Picture 2" descr="http://www.sunysb.edu/research/images/orc/principles.pn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4343400" y="697785"/>
            <a:ext cx="4038600" cy="2738622"/>
          </a:xfrm>
          <a:prstGeom prst="roundRect">
            <a:avLst>
              <a:gd name="adj" fmla="val 3682"/>
            </a:avLst>
          </a:prstGeom>
          <a:noFill/>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Classes in </a:t>
            </a:r>
            <a:r>
              <a:rPr lang="en-US" sz="4000" dirty="0" smtClean="0"/>
              <a:t>C#</a:t>
            </a:r>
            <a:endParaRPr lang="bg-BG" sz="4000" dirty="0"/>
          </a:p>
        </p:txBody>
      </p:sp>
      <p:sp>
        <p:nvSpPr>
          <p:cNvPr id="787459" name="Rectangle 3"/>
          <p:cNvSpPr>
            <a:spLocks noGrp="1" noChangeArrowheads="1"/>
          </p:cNvSpPr>
          <p:nvPr>
            <p:ph idx="1"/>
          </p:nvPr>
        </p:nvSpPr>
        <p:spPr>
          <a:prstGeom prst="rect">
            <a:avLst/>
          </a:prstGeom>
        </p:spPr>
        <p:txBody>
          <a:bodyPr/>
          <a:lstStyle/>
          <a:p>
            <a:pPr>
              <a:lnSpc>
                <a:spcPct val="100000"/>
              </a:lnSpc>
            </a:pPr>
            <a:r>
              <a:rPr lang="en-US" dirty="0">
                <a:solidFill>
                  <a:srgbClr val="EBFFD2"/>
                </a:solidFill>
              </a:rPr>
              <a:t>Abstract classes are special classes </a:t>
            </a:r>
            <a:r>
              <a:rPr lang="en-US" dirty="0" smtClean="0">
                <a:solidFill>
                  <a:srgbClr val="EBFFD2"/>
                </a:solidFill>
              </a:rPr>
              <a:t>defined with the keyword </a:t>
            </a:r>
            <a:r>
              <a:rPr lang="en-US" dirty="0">
                <a:solidFill>
                  <a:schemeClr val="accent5">
                    <a:lumMod val="20000"/>
                    <a:lumOff val="80000"/>
                  </a:schemeClr>
                </a:solidFill>
                <a:latin typeface="Consolas" pitchFamily="49" charset="0"/>
                <a:cs typeface="Consolas" pitchFamily="49" charset="0"/>
              </a:rPr>
              <a:t>abstract</a:t>
            </a:r>
            <a:r>
              <a:rPr lang="en-US" dirty="0">
                <a:solidFill>
                  <a:schemeClr val="accent5">
                    <a:lumMod val="20000"/>
                    <a:lumOff val="80000"/>
                  </a:schemeClr>
                </a:solidFill>
              </a:rPr>
              <a:t> </a:t>
            </a:r>
          </a:p>
          <a:p>
            <a:pPr lvl="1">
              <a:lnSpc>
                <a:spcPct val="100000"/>
              </a:lnSpc>
            </a:pPr>
            <a:r>
              <a:rPr lang="en-GB" dirty="0" smtClean="0"/>
              <a:t>Mix between class and interface</a:t>
            </a:r>
          </a:p>
          <a:p>
            <a:pPr lvl="1">
              <a:lnSpc>
                <a:spcPct val="100000"/>
              </a:lnSpc>
            </a:pPr>
            <a:r>
              <a:rPr lang="en-GB" dirty="0" smtClean="0">
                <a:solidFill>
                  <a:srgbClr val="EBFFD2"/>
                </a:solidFill>
              </a:rPr>
              <a:t>Partially implemented or fully unimplemented</a:t>
            </a:r>
            <a:endParaRPr lang="en-GB" dirty="0">
              <a:solidFill>
                <a:srgbClr val="EBFFD2"/>
              </a:solidFill>
            </a:endParaRPr>
          </a:p>
          <a:p>
            <a:pPr lvl="1">
              <a:lnSpc>
                <a:spcPct val="100000"/>
              </a:lnSpc>
              <a:buClr>
                <a:srgbClr val="8FD600"/>
              </a:buClr>
            </a:pPr>
            <a:r>
              <a:rPr lang="en-GB" dirty="0" smtClean="0">
                <a:solidFill>
                  <a:schemeClr val="tx1">
                    <a:lumMod val="40000"/>
                    <a:lumOff val="60000"/>
                  </a:schemeClr>
                </a:solidFill>
              </a:rPr>
              <a:t>Not </a:t>
            </a:r>
            <a:r>
              <a:rPr lang="en-GB" dirty="0">
                <a:solidFill>
                  <a:schemeClr val="tx1">
                    <a:lumMod val="40000"/>
                    <a:lumOff val="60000"/>
                  </a:schemeClr>
                </a:solidFill>
              </a:rPr>
              <a:t>implemented methods are declared </a:t>
            </a:r>
            <a:r>
              <a:rPr lang="en-US" dirty="0">
                <a:solidFill>
                  <a:schemeClr val="accent5">
                    <a:lumMod val="20000"/>
                    <a:lumOff val="80000"/>
                  </a:schemeClr>
                </a:solidFill>
                <a:latin typeface="Consolas" pitchFamily="49" charset="0"/>
                <a:cs typeface="Consolas" pitchFamily="49" charset="0"/>
              </a:rPr>
              <a:t>abstract</a:t>
            </a:r>
            <a:r>
              <a:rPr lang="en-US" dirty="0"/>
              <a:t> </a:t>
            </a:r>
            <a:r>
              <a:rPr lang="en-US" dirty="0">
                <a:solidFill>
                  <a:schemeClr val="tx1">
                    <a:lumMod val="40000"/>
                    <a:lumOff val="60000"/>
                  </a:schemeClr>
                </a:solidFill>
              </a:rPr>
              <a:t>and </a:t>
            </a:r>
            <a:r>
              <a:rPr lang="en-US" dirty="0" smtClean="0">
                <a:solidFill>
                  <a:schemeClr val="tx1">
                    <a:lumMod val="40000"/>
                    <a:lumOff val="60000"/>
                  </a:schemeClr>
                </a:solidFill>
              </a:rPr>
              <a:t>are left empty</a:t>
            </a:r>
          </a:p>
          <a:p>
            <a:pPr lvl="1">
              <a:lnSpc>
                <a:spcPct val="100000"/>
              </a:lnSpc>
            </a:pPr>
            <a:r>
              <a:rPr lang="en-US" dirty="0" smtClean="0">
                <a:solidFill>
                  <a:srgbClr val="EBFFD2"/>
                </a:solidFill>
              </a:rPr>
              <a:t>Cannot be </a:t>
            </a:r>
            <a:r>
              <a:rPr lang="en-GB" dirty="0" smtClean="0">
                <a:solidFill>
                  <a:srgbClr val="EBFFD2"/>
                </a:solidFill>
              </a:rPr>
              <a:t>instantiated</a:t>
            </a:r>
            <a:endParaRPr lang="en-GB" dirty="0">
              <a:solidFill>
                <a:schemeClr val="tx1">
                  <a:lumMod val="40000"/>
                  <a:lumOff val="60000"/>
                </a:schemeClr>
              </a:solidFill>
            </a:endParaRPr>
          </a:p>
          <a:p>
            <a:pPr>
              <a:lnSpc>
                <a:spcPct val="100000"/>
              </a:lnSpc>
            </a:pPr>
            <a:r>
              <a:rPr lang="en-GB" dirty="0">
                <a:solidFill>
                  <a:srgbClr val="EBFFD2"/>
                </a:solidFill>
              </a:rPr>
              <a:t>Child classes should implement abstract  methods or declare them as </a:t>
            </a:r>
            <a:r>
              <a:rPr lang="en-US" dirty="0" smtClean="0">
                <a:solidFill>
                  <a:schemeClr val="accent5">
                    <a:lumMod val="20000"/>
                    <a:lumOff val="80000"/>
                  </a:schemeClr>
                </a:solidFill>
              </a:rPr>
              <a:t>abstract</a:t>
            </a:r>
            <a:endParaRPr lang="en-US" dirty="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30</a:t>
            </a:fld>
            <a:endParaRPr lang="en-US" sz="1100"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sz="4800" dirty="0" smtClean="0"/>
              <a:t>TODO: example of abstract class</a:t>
            </a:r>
            <a:endParaRPr lang="en-US" sz="4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Tree>
    <p:extLst>
      <p:ext uri="{BB962C8B-B14F-4D97-AF65-F5344CB8AC3E}">
        <p14:creationId xmlns:p14="http://schemas.microsoft.com/office/powerpoint/2010/main" val="33103771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Data Types</a:t>
            </a:r>
            <a:endParaRPr lang="bg-BG" sz="4000" dirty="0"/>
          </a:p>
        </p:txBody>
      </p:sp>
      <p:sp>
        <p:nvSpPr>
          <p:cNvPr id="805891" name="Rectangle 3"/>
          <p:cNvSpPr>
            <a:spLocks noGrp="1" noChangeArrowheads="1"/>
          </p:cNvSpPr>
          <p:nvPr>
            <p:ph idx="1"/>
          </p:nvPr>
        </p:nvSpPr>
        <p:spPr>
          <a:prstGeom prst="rect">
            <a:avLst/>
          </a:prstGeom>
        </p:spPr>
        <p:txBody>
          <a:bodyPr/>
          <a:lstStyle/>
          <a:p>
            <a:pPr>
              <a:lnSpc>
                <a:spcPct val="100000"/>
              </a:lnSpc>
              <a:defRPr/>
            </a:pPr>
            <a:r>
              <a:rPr lang="en-US" dirty="0">
                <a:latin typeface="+mn-lt"/>
                <a:ea typeface="+mn-ea"/>
                <a:cs typeface="+mn-cs"/>
              </a:rPr>
              <a:t>Abstract Data Types (ADT) are data types defined by </a:t>
            </a:r>
            <a:r>
              <a:rPr lang="en-US" dirty="0" smtClean="0">
                <a:latin typeface="+mn-lt"/>
                <a:ea typeface="+mn-ea"/>
                <a:cs typeface="+mn-cs"/>
              </a:rPr>
              <a:t>a </a:t>
            </a:r>
            <a:r>
              <a:rPr lang="en-US" dirty="0">
                <a:latin typeface="+mn-lt"/>
                <a:ea typeface="+mn-ea"/>
                <a:cs typeface="+mn-cs"/>
              </a:rPr>
              <a:t>set of </a:t>
            </a:r>
            <a:r>
              <a:rPr lang="en-US" dirty="0" smtClean="0">
                <a:latin typeface="+mn-lt"/>
                <a:ea typeface="+mn-ea"/>
                <a:cs typeface="+mn-cs"/>
              </a:rPr>
              <a:t>operations (interface)</a:t>
            </a:r>
            <a:endParaRPr lang="en-US" dirty="0">
              <a:latin typeface="+mn-lt"/>
              <a:ea typeface="+mn-ea"/>
              <a:cs typeface="+mn-cs"/>
            </a:endParaRPr>
          </a:p>
          <a:p>
            <a:pPr>
              <a:lnSpc>
                <a:spcPct val="100000"/>
              </a:lnSpc>
              <a:defRPr/>
            </a:pPr>
            <a:r>
              <a:rPr lang="en-US" dirty="0" smtClean="0">
                <a:latin typeface="+mn-lt"/>
                <a:ea typeface="+mn-ea"/>
                <a:cs typeface="+mn-cs"/>
              </a:rPr>
              <a:t>Example:</a:t>
            </a:r>
            <a:endParaRPr lang="en-US" dirty="0">
              <a:latin typeface="+mn-lt"/>
              <a:ea typeface="+mn-ea"/>
              <a:cs typeface="+mn-cs"/>
            </a:endParaRPr>
          </a:p>
        </p:txBody>
      </p:sp>
      <p:grpSp>
        <p:nvGrpSpPr>
          <p:cNvPr id="2" name="Group 7"/>
          <p:cNvGrpSpPr>
            <a:grpSpLocks noChangeAspect="1"/>
          </p:cNvGrpSpPr>
          <p:nvPr/>
        </p:nvGrpSpPr>
        <p:grpSpPr bwMode="auto">
          <a:xfrm>
            <a:off x="4038600" y="2590800"/>
            <a:ext cx="4129087" cy="3657601"/>
            <a:chOff x="1585" y="1918"/>
            <a:chExt cx="2601" cy="2043"/>
          </a:xfrm>
        </p:grpSpPr>
        <p:sp>
          <p:nvSpPr>
            <p:cNvPr id="5130" name="Rectangle 10"/>
            <p:cNvSpPr>
              <a:spLocks noChangeArrowheads="1"/>
            </p:cNvSpPr>
            <p:nvPr/>
          </p:nvSpPr>
          <p:spPr bwMode="auto">
            <a:xfrm>
              <a:off x="1585" y="3721"/>
              <a:ext cx="1284"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LinkedList&lt;T&gt;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33" name="Rectangle 13"/>
            <p:cNvSpPr>
              <a:spLocks noChangeArrowheads="1"/>
            </p:cNvSpPr>
            <p:nvPr/>
          </p:nvSpPr>
          <p:spPr bwMode="auto">
            <a:xfrm>
              <a:off x="1729" y="2329"/>
              <a:ext cx="2352" cy="73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+Add(item : Object)</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+Remove(item : Object)</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+Clear()</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p>
          </p:txBody>
        </p:sp>
        <p:sp>
          <p:nvSpPr>
            <p:cNvPr id="5138" name="Rectangle 18"/>
            <p:cNvSpPr>
              <a:spLocks noChangeArrowheads="1"/>
            </p:cNvSpPr>
            <p:nvPr/>
          </p:nvSpPr>
          <p:spPr bwMode="auto">
            <a:xfrm>
              <a:off x="1729" y="1918"/>
              <a:ext cx="2352" cy="41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«interface»</a:t>
              </a:r>
            </a:p>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IList&lt;T&gt;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0" name="Line 20"/>
            <p:cNvSpPr>
              <a:spLocks noChangeShapeType="1"/>
            </p:cNvSpPr>
            <p:nvPr/>
          </p:nvSpPr>
          <p:spPr bwMode="auto">
            <a:xfrm flipH="1">
              <a:off x="2197" y="3243"/>
              <a:ext cx="150" cy="478"/>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1" name="Freeform 21"/>
            <p:cNvSpPr>
              <a:spLocks/>
            </p:cNvSpPr>
            <p:nvPr/>
          </p:nvSpPr>
          <p:spPr bwMode="auto">
            <a:xfrm rot="20382134">
              <a:off x="2243" y="3092"/>
              <a:ext cx="193" cy="207"/>
            </a:xfrm>
            <a:custGeom>
              <a:avLst/>
              <a:gdLst/>
              <a:ahLst/>
              <a:cxnLst>
                <a:cxn ang="0">
                  <a:pos x="0" y="101"/>
                </a:cxn>
                <a:cxn ang="0">
                  <a:pos x="193" y="207"/>
                </a:cxn>
                <a:cxn ang="0">
                  <a:pos x="181" y="0"/>
                </a:cxn>
                <a:cxn ang="0">
                  <a:pos x="0" y="101"/>
                </a:cxn>
              </a:cxnLst>
              <a:rect l="0" t="0" r="r" b="b"/>
              <a:pathLst>
                <a:path w="193" h="207">
                  <a:moveTo>
                    <a:pt x="0" y="101"/>
                  </a:moveTo>
                  <a:lnTo>
                    <a:pt x="193" y="207"/>
                  </a:lnTo>
                  <a:lnTo>
                    <a:pt x="181" y="0"/>
                  </a:lnTo>
                  <a:lnTo>
                    <a:pt x="0" y="101"/>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Rectangle 25"/>
            <p:cNvSpPr>
              <a:spLocks noChangeArrowheads="1"/>
            </p:cNvSpPr>
            <p:nvPr/>
          </p:nvSpPr>
          <p:spPr bwMode="auto">
            <a:xfrm>
              <a:off x="3109" y="3721"/>
              <a:ext cx="1077"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6" name="Line 26"/>
            <p:cNvSpPr>
              <a:spLocks noChangeShapeType="1"/>
            </p:cNvSpPr>
            <p:nvPr/>
          </p:nvSpPr>
          <p:spPr bwMode="auto">
            <a:xfrm>
              <a:off x="3427" y="3243"/>
              <a:ext cx="207" cy="475"/>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7" name="Freeform 27"/>
            <p:cNvSpPr>
              <a:spLocks/>
            </p:cNvSpPr>
            <p:nvPr/>
          </p:nvSpPr>
          <p:spPr bwMode="auto">
            <a:xfrm rot="807907">
              <a:off x="3334" y="3087"/>
              <a:ext cx="195" cy="207"/>
            </a:xfrm>
            <a:custGeom>
              <a:avLst/>
              <a:gdLst/>
              <a:ahLst/>
              <a:cxnLst>
                <a:cxn ang="0">
                  <a:pos x="0" y="207"/>
                </a:cxn>
                <a:cxn ang="0">
                  <a:pos x="195" y="105"/>
                </a:cxn>
                <a:cxn ang="0">
                  <a:pos x="16" y="0"/>
                </a:cxn>
                <a:cxn ang="0">
                  <a:pos x="0" y="207"/>
                </a:cxn>
              </a:cxnLst>
              <a:rect l="0" t="0" r="r" b="b"/>
              <a:pathLst>
                <a:path w="195" h="207">
                  <a:moveTo>
                    <a:pt x="0" y="207"/>
                  </a:moveTo>
                  <a:lnTo>
                    <a:pt x="195" y="105"/>
                  </a:lnTo>
                  <a:lnTo>
                    <a:pt x="16" y="0"/>
                  </a:lnTo>
                  <a:lnTo>
                    <a:pt x="0" y="20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15"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32</a:t>
            </a:fld>
            <a:endParaRPr lang="en-US" sz="1100" dirty="0"/>
          </a:p>
        </p:txBody>
      </p:sp>
      <p:pic>
        <p:nvPicPr>
          <p:cNvPr id="2050" name="Picture 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a:stretch/>
        </p:blipFill>
        <p:spPr bwMode="auto">
          <a:xfrm>
            <a:off x="838200" y="3352800"/>
            <a:ext cx="2286000" cy="2279954"/>
          </a:xfrm>
          <a:prstGeom prst="roundRect">
            <a:avLst>
              <a:gd name="adj" fmla="val 4996"/>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Hierarchies</a:t>
            </a:r>
            <a:endParaRPr lang="en-US" dirty="0"/>
          </a:p>
        </p:txBody>
      </p:sp>
      <p:sp>
        <p:nvSpPr>
          <p:cNvPr id="3" name="Content Placeholder 2"/>
          <p:cNvSpPr>
            <a:spLocks noGrp="1"/>
          </p:cNvSpPr>
          <p:nvPr>
            <p:ph idx="1"/>
          </p:nvPr>
        </p:nvSpPr>
        <p:spPr/>
        <p:txBody>
          <a:bodyPr/>
          <a:lstStyle/>
          <a:p>
            <a:pPr>
              <a:lnSpc>
                <a:spcPct val="100000"/>
              </a:lnSpc>
            </a:pPr>
            <a:r>
              <a:rPr lang="en-US" dirty="0" smtClean="0"/>
              <a:t>Using inheritance we can create inheritance hierarchies</a:t>
            </a:r>
          </a:p>
          <a:p>
            <a:pPr lvl="1">
              <a:lnSpc>
                <a:spcPct val="100000"/>
              </a:lnSpc>
            </a:pPr>
            <a:r>
              <a:rPr lang="en-US" dirty="0" smtClean="0"/>
              <a:t>Easily represented by UML class diagrams</a:t>
            </a:r>
          </a:p>
          <a:p>
            <a:pPr>
              <a:lnSpc>
                <a:spcPct val="100000"/>
              </a:lnSpc>
            </a:pPr>
            <a:r>
              <a:rPr lang="en-US" dirty="0" smtClean="0"/>
              <a:t>UML class diagrams</a:t>
            </a:r>
          </a:p>
          <a:p>
            <a:pPr lvl="1">
              <a:lnSpc>
                <a:spcPct val="100000"/>
              </a:lnSpc>
            </a:pPr>
            <a:r>
              <a:rPr lang="en-US" dirty="0" smtClean="0"/>
              <a:t>Classes are represented by rectangles containing their methods and data</a:t>
            </a:r>
          </a:p>
          <a:p>
            <a:pPr lvl="1">
              <a:lnSpc>
                <a:spcPct val="100000"/>
              </a:lnSpc>
            </a:pPr>
            <a:r>
              <a:rPr lang="en-US" dirty="0" smtClean="0"/>
              <a:t>Relations between classes are shown as arrows</a:t>
            </a:r>
          </a:p>
          <a:p>
            <a:pPr lvl="2">
              <a:lnSpc>
                <a:spcPct val="100000"/>
              </a:lnSpc>
            </a:pPr>
            <a:r>
              <a:rPr lang="en-US" dirty="0" smtClean="0"/>
              <a:t>Closed triangle arrow means inheritance</a:t>
            </a:r>
          </a:p>
          <a:p>
            <a:pPr lvl="2">
              <a:lnSpc>
                <a:spcPct val="100000"/>
              </a:lnSpc>
            </a:pPr>
            <a:r>
              <a:rPr lang="en-US" dirty="0" smtClean="0"/>
              <a:t>Other arrows mean some kind of associations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Class Diagram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grpSp>
        <p:nvGrpSpPr>
          <p:cNvPr id="128" name="Group 127"/>
          <p:cNvGrpSpPr/>
          <p:nvPr/>
        </p:nvGrpSpPr>
        <p:grpSpPr>
          <a:xfrm>
            <a:off x="1905000" y="1162050"/>
            <a:ext cx="5295106" cy="5327650"/>
            <a:chOff x="1905000" y="1162050"/>
            <a:chExt cx="5295106" cy="5327650"/>
          </a:xfrm>
        </p:grpSpPr>
        <p:sp>
          <p:nvSpPr>
            <p:cNvPr id="377" name="Rectangle 9"/>
            <p:cNvSpPr>
              <a:spLocks noChangeArrowheads="1"/>
            </p:cNvSpPr>
            <p:nvPr/>
          </p:nvSpPr>
          <p:spPr bwMode="auto">
            <a:xfrm>
              <a:off x="5283200" y="1703388"/>
              <a:ext cx="774700" cy="19050"/>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78" name="Freeform 10"/>
            <p:cNvSpPr>
              <a:spLocks/>
            </p:cNvSpPr>
            <p:nvPr/>
          </p:nvSpPr>
          <p:spPr bwMode="auto">
            <a:xfrm>
              <a:off x="4292600" y="2954338"/>
              <a:ext cx="88900" cy="52388"/>
            </a:xfrm>
            <a:custGeom>
              <a:avLst/>
              <a:gdLst/>
              <a:ahLst/>
              <a:cxnLst>
                <a:cxn ang="0">
                  <a:pos x="254" y="168"/>
                </a:cxn>
                <a:cxn ang="0">
                  <a:pos x="0" y="53"/>
                </a:cxn>
                <a:cxn ang="0">
                  <a:pos x="24" y="0"/>
                </a:cxn>
                <a:cxn ang="0">
                  <a:pos x="278" y="116"/>
                </a:cxn>
                <a:cxn ang="0">
                  <a:pos x="254" y="168"/>
                </a:cxn>
              </a:cxnLst>
              <a:rect l="0" t="0" r="r" b="b"/>
              <a:pathLst>
                <a:path w="278" h="168">
                  <a:moveTo>
                    <a:pt x="254" y="168"/>
                  </a:moveTo>
                  <a:lnTo>
                    <a:pt x="0" y="53"/>
                  </a:lnTo>
                  <a:lnTo>
                    <a:pt x="24" y="0"/>
                  </a:lnTo>
                  <a:lnTo>
                    <a:pt x="278" y="116"/>
                  </a:lnTo>
                  <a:lnTo>
                    <a:pt x="254" y="168"/>
                  </a:lnTo>
                  <a:close/>
                </a:path>
              </a:pathLst>
            </a:custGeom>
            <a:solidFill>
              <a:schemeClr val="accent5">
                <a:lumMod val="20000"/>
                <a:lumOff val="80000"/>
              </a:schemeClr>
            </a:solidFill>
            <a:ln w="9525">
              <a:noFill/>
              <a:round/>
              <a:headEnd/>
              <a:tailEnd/>
            </a:ln>
          </p:spPr>
          <p:txBody>
            <a:bodyPr/>
            <a:lstStyle/>
            <a:p>
              <a:endParaRPr lang="bg-BG" b="1"/>
            </a:p>
          </p:txBody>
        </p:sp>
        <p:sp>
          <p:nvSpPr>
            <p:cNvPr id="379" name="Freeform 11"/>
            <p:cNvSpPr>
              <a:spLocks/>
            </p:cNvSpPr>
            <p:nvPr/>
          </p:nvSpPr>
          <p:spPr bwMode="auto">
            <a:xfrm>
              <a:off x="4157663" y="2844800"/>
              <a:ext cx="109538" cy="88900"/>
            </a:xfrm>
            <a:custGeom>
              <a:avLst/>
              <a:gdLst/>
              <a:ahLst/>
              <a:cxnLst>
                <a:cxn ang="0">
                  <a:pos x="308" y="278"/>
                </a:cxn>
                <a:cxn ang="0">
                  <a:pos x="0" y="46"/>
                </a:cxn>
                <a:cxn ang="0">
                  <a:pos x="34" y="0"/>
                </a:cxn>
                <a:cxn ang="0">
                  <a:pos x="343" y="232"/>
                </a:cxn>
                <a:cxn ang="0">
                  <a:pos x="308" y="278"/>
                </a:cxn>
              </a:cxnLst>
              <a:rect l="0" t="0" r="r" b="b"/>
              <a:pathLst>
                <a:path w="343" h="278">
                  <a:moveTo>
                    <a:pt x="308" y="278"/>
                  </a:moveTo>
                  <a:lnTo>
                    <a:pt x="0" y="46"/>
                  </a:lnTo>
                  <a:lnTo>
                    <a:pt x="34" y="0"/>
                  </a:lnTo>
                  <a:lnTo>
                    <a:pt x="343" y="232"/>
                  </a:lnTo>
                  <a:lnTo>
                    <a:pt x="308" y="278"/>
                  </a:lnTo>
                  <a:close/>
                </a:path>
              </a:pathLst>
            </a:custGeom>
            <a:solidFill>
              <a:schemeClr val="accent5">
                <a:lumMod val="20000"/>
                <a:lumOff val="80000"/>
              </a:schemeClr>
            </a:solidFill>
            <a:ln w="9525">
              <a:noFill/>
              <a:round/>
              <a:headEnd/>
              <a:tailEnd/>
            </a:ln>
          </p:spPr>
          <p:txBody>
            <a:bodyPr/>
            <a:lstStyle/>
            <a:p>
              <a:endParaRPr lang="bg-BG" b="1"/>
            </a:p>
          </p:txBody>
        </p:sp>
        <p:sp>
          <p:nvSpPr>
            <p:cNvPr id="380" name="Freeform 12"/>
            <p:cNvSpPr>
              <a:spLocks/>
            </p:cNvSpPr>
            <p:nvPr/>
          </p:nvSpPr>
          <p:spPr bwMode="auto">
            <a:xfrm>
              <a:off x="3998913" y="2746375"/>
              <a:ext cx="107950" cy="76200"/>
            </a:xfrm>
            <a:custGeom>
              <a:avLst/>
              <a:gdLst/>
              <a:ahLst/>
              <a:cxnLst>
                <a:cxn ang="0">
                  <a:pos x="309" y="242"/>
                </a:cxn>
                <a:cxn ang="0">
                  <a:pos x="0" y="49"/>
                </a:cxn>
                <a:cxn ang="0">
                  <a:pos x="31" y="0"/>
                </a:cxn>
                <a:cxn ang="0">
                  <a:pos x="339" y="193"/>
                </a:cxn>
                <a:cxn ang="0">
                  <a:pos x="309" y="242"/>
                </a:cxn>
              </a:cxnLst>
              <a:rect l="0" t="0" r="r" b="b"/>
              <a:pathLst>
                <a:path w="339" h="242">
                  <a:moveTo>
                    <a:pt x="309" y="242"/>
                  </a:moveTo>
                  <a:lnTo>
                    <a:pt x="0" y="49"/>
                  </a:lnTo>
                  <a:lnTo>
                    <a:pt x="31" y="0"/>
                  </a:lnTo>
                  <a:lnTo>
                    <a:pt x="339"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1" name="Freeform 13"/>
            <p:cNvSpPr>
              <a:spLocks/>
            </p:cNvSpPr>
            <p:nvPr/>
          </p:nvSpPr>
          <p:spPr bwMode="auto">
            <a:xfrm>
              <a:off x="3851275" y="2636838"/>
              <a:ext cx="109538" cy="87313"/>
            </a:xfrm>
            <a:custGeom>
              <a:avLst/>
              <a:gdLst/>
              <a:ahLst/>
              <a:cxnLst>
                <a:cxn ang="0">
                  <a:pos x="309" y="277"/>
                </a:cxn>
                <a:cxn ang="0">
                  <a:pos x="0" y="47"/>
                </a:cxn>
                <a:cxn ang="0">
                  <a:pos x="35" y="0"/>
                </a:cxn>
                <a:cxn ang="0">
                  <a:pos x="343" y="232"/>
                </a:cxn>
                <a:cxn ang="0">
                  <a:pos x="309" y="277"/>
                </a:cxn>
              </a:cxnLst>
              <a:rect l="0" t="0" r="r" b="b"/>
              <a:pathLst>
                <a:path w="343" h="277">
                  <a:moveTo>
                    <a:pt x="309" y="277"/>
                  </a:moveTo>
                  <a:lnTo>
                    <a:pt x="0" y="47"/>
                  </a:lnTo>
                  <a:lnTo>
                    <a:pt x="35" y="0"/>
                  </a:lnTo>
                  <a:lnTo>
                    <a:pt x="343" y="232"/>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2" name="Freeform 14"/>
            <p:cNvSpPr>
              <a:spLocks/>
            </p:cNvSpPr>
            <p:nvPr/>
          </p:nvSpPr>
          <p:spPr bwMode="auto">
            <a:xfrm>
              <a:off x="3692525" y="2538413"/>
              <a:ext cx="120650" cy="88900"/>
            </a:xfrm>
            <a:custGeom>
              <a:avLst/>
              <a:gdLst/>
              <a:ahLst/>
              <a:cxnLst>
                <a:cxn ang="0">
                  <a:pos x="348" y="279"/>
                </a:cxn>
                <a:cxn ang="0">
                  <a:pos x="0" y="48"/>
                </a:cxn>
                <a:cxn ang="0">
                  <a:pos x="33" y="0"/>
                </a:cxn>
                <a:cxn ang="0">
                  <a:pos x="379" y="232"/>
                </a:cxn>
                <a:cxn ang="0">
                  <a:pos x="348" y="279"/>
                </a:cxn>
              </a:cxnLst>
              <a:rect l="0" t="0" r="r" b="b"/>
              <a:pathLst>
                <a:path w="379" h="279">
                  <a:moveTo>
                    <a:pt x="348" y="279"/>
                  </a:moveTo>
                  <a:lnTo>
                    <a:pt x="0" y="48"/>
                  </a:lnTo>
                  <a:lnTo>
                    <a:pt x="33" y="0"/>
                  </a:lnTo>
                  <a:lnTo>
                    <a:pt x="379" y="232"/>
                  </a:lnTo>
                  <a:lnTo>
                    <a:pt x="348" y="279"/>
                  </a:lnTo>
                  <a:close/>
                </a:path>
              </a:pathLst>
            </a:custGeom>
            <a:solidFill>
              <a:schemeClr val="accent5">
                <a:lumMod val="20000"/>
                <a:lumOff val="80000"/>
              </a:schemeClr>
            </a:solidFill>
            <a:ln w="9525">
              <a:noFill/>
              <a:round/>
              <a:headEnd/>
              <a:tailEnd/>
            </a:ln>
          </p:spPr>
          <p:txBody>
            <a:bodyPr/>
            <a:lstStyle/>
            <a:p>
              <a:endParaRPr lang="bg-BG" b="1"/>
            </a:p>
          </p:txBody>
        </p:sp>
        <p:sp>
          <p:nvSpPr>
            <p:cNvPr id="383" name="Freeform 15"/>
            <p:cNvSpPr>
              <a:spLocks/>
            </p:cNvSpPr>
            <p:nvPr/>
          </p:nvSpPr>
          <p:spPr bwMode="auto">
            <a:xfrm>
              <a:off x="3544888" y="2428875"/>
              <a:ext cx="109538" cy="87313"/>
            </a:xfrm>
            <a:custGeom>
              <a:avLst/>
              <a:gdLst/>
              <a:ahLst/>
              <a:cxnLst>
                <a:cxn ang="0">
                  <a:pos x="309" y="277"/>
                </a:cxn>
                <a:cxn ang="0">
                  <a:pos x="0" y="46"/>
                </a:cxn>
                <a:cxn ang="0">
                  <a:pos x="35" y="0"/>
                </a:cxn>
                <a:cxn ang="0">
                  <a:pos x="344" y="231"/>
                </a:cxn>
                <a:cxn ang="0">
                  <a:pos x="309" y="277"/>
                </a:cxn>
              </a:cxnLst>
              <a:rect l="0" t="0" r="r" b="b"/>
              <a:pathLst>
                <a:path w="344" h="277">
                  <a:moveTo>
                    <a:pt x="309" y="277"/>
                  </a:moveTo>
                  <a:lnTo>
                    <a:pt x="0" y="46"/>
                  </a:lnTo>
                  <a:lnTo>
                    <a:pt x="35" y="0"/>
                  </a:lnTo>
                  <a:lnTo>
                    <a:pt x="344" y="231"/>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4" name="Freeform 16"/>
            <p:cNvSpPr>
              <a:spLocks/>
            </p:cNvSpPr>
            <p:nvPr/>
          </p:nvSpPr>
          <p:spPr bwMode="auto">
            <a:xfrm>
              <a:off x="3398838" y="2330450"/>
              <a:ext cx="107950" cy="87313"/>
            </a:xfrm>
            <a:custGeom>
              <a:avLst/>
              <a:gdLst/>
              <a:ahLst/>
              <a:cxnLst>
                <a:cxn ang="0">
                  <a:pos x="308" y="277"/>
                </a:cxn>
                <a:cxn ang="0">
                  <a:pos x="0" y="47"/>
                </a:cxn>
                <a:cxn ang="0">
                  <a:pos x="33" y="0"/>
                </a:cxn>
                <a:cxn ang="0">
                  <a:pos x="343" y="231"/>
                </a:cxn>
                <a:cxn ang="0">
                  <a:pos x="308" y="277"/>
                </a:cxn>
              </a:cxnLst>
              <a:rect l="0" t="0" r="r" b="b"/>
              <a:pathLst>
                <a:path w="343" h="277">
                  <a:moveTo>
                    <a:pt x="308" y="277"/>
                  </a:moveTo>
                  <a:lnTo>
                    <a:pt x="0" y="47"/>
                  </a:lnTo>
                  <a:lnTo>
                    <a:pt x="33" y="0"/>
                  </a:lnTo>
                  <a:lnTo>
                    <a:pt x="343" y="231"/>
                  </a:lnTo>
                  <a:lnTo>
                    <a:pt x="308" y="277"/>
                  </a:lnTo>
                  <a:close/>
                </a:path>
              </a:pathLst>
            </a:custGeom>
            <a:solidFill>
              <a:schemeClr val="accent5">
                <a:lumMod val="20000"/>
                <a:lumOff val="80000"/>
              </a:schemeClr>
            </a:solidFill>
            <a:ln w="9525">
              <a:noFill/>
              <a:round/>
              <a:headEnd/>
              <a:tailEnd/>
            </a:ln>
          </p:spPr>
          <p:txBody>
            <a:bodyPr/>
            <a:lstStyle/>
            <a:p>
              <a:endParaRPr lang="bg-BG" b="1"/>
            </a:p>
          </p:txBody>
        </p:sp>
        <p:sp>
          <p:nvSpPr>
            <p:cNvPr id="385" name="Freeform 17"/>
            <p:cNvSpPr>
              <a:spLocks/>
            </p:cNvSpPr>
            <p:nvPr/>
          </p:nvSpPr>
          <p:spPr bwMode="auto">
            <a:xfrm>
              <a:off x="3240088" y="2232025"/>
              <a:ext cx="107950" cy="76200"/>
            </a:xfrm>
            <a:custGeom>
              <a:avLst/>
              <a:gdLst/>
              <a:ahLst/>
              <a:cxnLst>
                <a:cxn ang="0">
                  <a:pos x="309" y="242"/>
                </a:cxn>
                <a:cxn ang="0">
                  <a:pos x="0" y="49"/>
                </a:cxn>
                <a:cxn ang="0">
                  <a:pos x="30" y="0"/>
                </a:cxn>
                <a:cxn ang="0">
                  <a:pos x="340" y="193"/>
                </a:cxn>
                <a:cxn ang="0">
                  <a:pos x="309" y="242"/>
                </a:cxn>
              </a:cxnLst>
              <a:rect l="0" t="0" r="r" b="b"/>
              <a:pathLst>
                <a:path w="340" h="242">
                  <a:moveTo>
                    <a:pt x="309" y="242"/>
                  </a:moveTo>
                  <a:lnTo>
                    <a:pt x="0" y="49"/>
                  </a:lnTo>
                  <a:lnTo>
                    <a:pt x="30" y="0"/>
                  </a:lnTo>
                  <a:lnTo>
                    <a:pt x="340"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6" name="Freeform 18"/>
            <p:cNvSpPr>
              <a:spLocks/>
            </p:cNvSpPr>
            <p:nvPr/>
          </p:nvSpPr>
          <p:spPr bwMode="auto">
            <a:xfrm>
              <a:off x="3092450" y="2122488"/>
              <a:ext cx="107950" cy="87313"/>
            </a:xfrm>
            <a:custGeom>
              <a:avLst/>
              <a:gdLst/>
              <a:ahLst/>
              <a:cxnLst>
                <a:cxn ang="0">
                  <a:pos x="308" y="277"/>
                </a:cxn>
                <a:cxn ang="0">
                  <a:pos x="0" y="45"/>
                </a:cxn>
                <a:cxn ang="0">
                  <a:pos x="34" y="0"/>
                </a:cxn>
                <a:cxn ang="0">
                  <a:pos x="343" y="230"/>
                </a:cxn>
                <a:cxn ang="0">
                  <a:pos x="308" y="277"/>
                </a:cxn>
              </a:cxnLst>
              <a:rect l="0" t="0" r="r" b="b"/>
              <a:pathLst>
                <a:path w="343" h="277">
                  <a:moveTo>
                    <a:pt x="308" y="277"/>
                  </a:moveTo>
                  <a:lnTo>
                    <a:pt x="0" y="45"/>
                  </a:lnTo>
                  <a:lnTo>
                    <a:pt x="34" y="0"/>
                  </a:lnTo>
                  <a:lnTo>
                    <a:pt x="343" y="230"/>
                  </a:lnTo>
                  <a:lnTo>
                    <a:pt x="308" y="277"/>
                  </a:lnTo>
                  <a:close/>
                </a:path>
              </a:pathLst>
            </a:custGeom>
            <a:solidFill>
              <a:srgbClr val="008483"/>
            </a:solidFill>
            <a:ln w="9525">
              <a:noFill/>
              <a:round/>
              <a:headEnd/>
              <a:tailEnd/>
            </a:ln>
          </p:spPr>
          <p:txBody>
            <a:bodyPr/>
            <a:lstStyle/>
            <a:p>
              <a:endParaRPr lang="bg-BG" b="1"/>
            </a:p>
          </p:txBody>
        </p:sp>
        <p:sp>
          <p:nvSpPr>
            <p:cNvPr id="387" name="Rectangle 19"/>
            <p:cNvSpPr>
              <a:spLocks noChangeArrowheads="1"/>
            </p:cNvSpPr>
            <p:nvPr/>
          </p:nvSpPr>
          <p:spPr bwMode="auto">
            <a:xfrm>
              <a:off x="4705350" y="2276475"/>
              <a:ext cx="19050" cy="722313"/>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8" name="Rectangle 20"/>
            <p:cNvSpPr>
              <a:spLocks noChangeArrowheads="1"/>
            </p:cNvSpPr>
            <p:nvPr/>
          </p:nvSpPr>
          <p:spPr bwMode="auto">
            <a:xfrm>
              <a:off x="2744788" y="4346575"/>
              <a:ext cx="19050" cy="97948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9" name="Freeform 21"/>
            <p:cNvSpPr>
              <a:spLocks/>
            </p:cNvSpPr>
            <p:nvPr/>
          </p:nvSpPr>
          <p:spPr bwMode="auto">
            <a:xfrm>
              <a:off x="3114675" y="4619625"/>
              <a:ext cx="2578100" cy="715963"/>
            </a:xfrm>
            <a:custGeom>
              <a:avLst/>
              <a:gdLst/>
              <a:ahLst/>
              <a:cxnLst>
                <a:cxn ang="0">
                  <a:pos x="0" y="2199"/>
                </a:cxn>
                <a:cxn ang="0">
                  <a:pos x="8106" y="0"/>
                </a:cxn>
                <a:cxn ang="0">
                  <a:pos x="8121" y="56"/>
                </a:cxn>
                <a:cxn ang="0">
                  <a:pos x="16" y="2255"/>
                </a:cxn>
                <a:cxn ang="0">
                  <a:pos x="0" y="2199"/>
                </a:cxn>
              </a:cxnLst>
              <a:rect l="0" t="0" r="r" b="b"/>
              <a:pathLst>
                <a:path w="8121" h="2255">
                  <a:moveTo>
                    <a:pt x="0" y="2199"/>
                  </a:moveTo>
                  <a:lnTo>
                    <a:pt x="8106" y="0"/>
                  </a:lnTo>
                  <a:lnTo>
                    <a:pt x="8121" y="56"/>
                  </a:lnTo>
                  <a:lnTo>
                    <a:pt x="16" y="2255"/>
                  </a:lnTo>
                  <a:lnTo>
                    <a:pt x="0" y="2199"/>
                  </a:lnTo>
                  <a:close/>
                </a:path>
              </a:pathLst>
            </a:custGeom>
            <a:solidFill>
              <a:schemeClr val="accent5">
                <a:lumMod val="20000"/>
                <a:lumOff val="80000"/>
              </a:schemeClr>
            </a:solidFill>
            <a:ln w="9525">
              <a:noFill/>
              <a:round/>
              <a:headEnd/>
              <a:tailEnd/>
            </a:ln>
          </p:spPr>
          <p:txBody>
            <a:bodyPr/>
            <a:lstStyle/>
            <a:p>
              <a:endParaRPr lang="bg-BG" b="1"/>
            </a:p>
          </p:txBody>
        </p:sp>
        <p:sp>
          <p:nvSpPr>
            <p:cNvPr id="390" name="Rectangle 22"/>
            <p:cNvSpPr>
              <a:spLocks noChangeArrowheads="1"/>
            </p:cNvSpPr>
            <p:nvPr/>
          </p:nvSpPr>
          <p:spPr bwMode="auto">
            <a:xfrm>
              <a:off x="2622550" y="28162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1" name="Rectangle 23"/>
            <p:cNvSpPr>
              <a:spLocks noChangeArrowheads="1"/>
            </p:cNvSpPr>
            <p:nvPr/>
          </p:nvSpPr>
          <p:spPr bwMode="auto">
            <a:xfrm>
              <a:off x="2622550" y="263207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2" name="Rectangle 24"/>
            <p:cNvSpPr>
              <a:spLocks noChangeArrowheads="1"/>
            </p:cNvSpPr>
            <p:nvPr/>
          </p:nvSpPr>
          <p:spPr bwMode="auto">
            <a:xfrm>
              <a:off x="2622550" y="24479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3" name="Rectangle 25"/>
            <p:cNvSpPr>
              <a:spLocks noChangeArrowheads="1"/>
            </p:cNvSpPr>
            <p:nvPr/>
          </p:nvSpPr>
          <p:spPr bwMode="auto">
            <a:xfrm>
              <a:off x="2622550" y="2263775"/>
              <a:ext cx="19050" cy="123825"/>
            </a:xfrm>
            <a:prstGeom prst="rect">
              <a:avLst/>
            </a:prstGeom>
            <a:solidFill>
              <a:srgbClr val="008483"/>
            </a:solidFill>
            <a:ln w="9525">
              <a:noFill/>
              <a:miter lim="800000"/>
              <a:headEnd/>
              <a:tailEnd/>
            </a:ln>
          </p:spPr>
          <p:txBody>
            <a:bodyPr/>
            <a:lstStyle/>
            <a:p>
              <a:endParaRPr lang="bg-BG" b="1"/>
            </a:p>
          </p:txBody>
        </p:sp>
        <p:sp>
          <p:nvSpPr>
            <p:cNvPr id="394" name="Rectangle 26"/>
            <p:cNvSpPr>
              <a:spLocks noChangeArrowheads="1"/>
            </p:cNvSpPr>
            <p:nvPr/>
          </p:nvSpPr>
          <p:spPr bwMode="auto">
            <a:xfrm>
              <a:off x="2622550" y="2117725"/>
              <a:ext cx="19050" cy="85725"/>
            </a:xfrm>
            <a:prstGeom prst="rect">
              <a:avLst/>
            </a:prstGeom>
            <a:solidFill>
              <a:srgbClr val="008483"/>
            </a:solidFill>
            <a:ln w="9525">
              <a:noFill/>
              <a:miter lim="800000"/>
              <a:headEnd/>
              <a:tailEnd/>
            </a:ln>
          </p:spPr>
          <p:txBody>
            <a:bodyPr/>
            <a:lstStyle/>
            <a:p>
              <a:endParaRPr lang="bg-BG" b="1"/>
            </a:p>
          </p:txBody>
        </p:sp>
        <p:sp>
          <p:nvSpPr>
            <p:cNvPr id="395" name="Freeform 27"/>
            <p:cNvSpPr>
              <a:spLocks/>
            </p:cNvSpPr>
            <p:nvPr/>
          </p:nvSpPr>
          <p:spPr bwMode="auto">
            <a:xfrm>
              <a:off x="2933700" y="2268538"/>
              <a:ext cx="1441450" cy="738188"/>
            </a:xfrm>
            <a:custGeom>
              <a:avLst/>
              <a:gdLst/>
              <a:ahLst/>
              <a:cxnLst>
                <a:cxn ang="0">
                  <a:pos x="0" y="2277"/>
                </a:cxn>
                <a:cxn ang="0">
                  <a:pos x="4516" y="0"/>
                </a:cxn>
                <a:cxn ang="0">
                  <a:pos x="4542" y="52"/>
                </a:cxn>
                <a:cxn ang="0">
                  <a:pos x="27" y="2328"/>
                </a:cxn>
                <a:cxn ang="0">
                  <a:pos x="0" y="2277"/>
                </a:cxn>
              </a:cxnLst>
              <a:rect l="0" t="0" r="r" b="b"/>
              <a:pathLst>
                <a:path w="4542" h="2328">
                  <a:moveTo>
                    <a:pt x="0" y="2277"/>
                  </a:moveTo>
                  <a:lnTo>
                    <a:pt x="4516" y="0"/>
                  </a:lnTo>
                  <a:lnTo>
                    <a:pt x="4542" y="52"/>
                  </a:lnTo>
                  <a:lnTo>
                    <a:pt x="27" y="2328"/>
                  </a:lnTo>
                  <a:lnTo>
                    <a:pt x="0" y="2277"/>
                  </a:lnTo>
                  <a:close/>
                </a:path>
              </a:pathLst>
            </a:custGeom>
            <a:solidFill>
              <a:schemeClr val="accent5">
                <a:lumMod val="20000"/>
                <a:lumOff val="80000"/>
              </a:schemeClr>
            </a:solidFill>
            <a:ln w="9525">
              <a:noFill/>
              <a:round/>
              <a:headEnd/>
              <a:tailEnd/>
            </a:ln>
          </p:spPr>
          <p:txBody>
            <a:bodyPr/>
            <a:lstStyle/>
            <a:p>
              <a:endParaRPr lang="bg-BG" b="1"/>
            </a:p>
          </p:txBody>
        </p:sp>
        <p:sp>
          <p:nvSpPr>
            <p:cNvPr id="396" name="Rectangle 28"/>
            <p:cNvSpPr>
              <a:spLocks noChangeArrowheads="1"/>
            </p:cNvSpPr>
            <p:nvPr/>
          </p:nvSpPr>
          <p:spPr bwMode="auto">
            <a:xfrm>
              <a:off x="4583113" y="4541838"/>
              <a:ext cx="19050" cy="784225"/>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7" name="Freeform 29"/>
            <p:cNvSpPr>
              <a:spLocks/>
            </p:cNvSpPr>
            <p:nvPr/>
          </p:nvSpPr>
          <p:spPr bwMode="auto">
            <a:xfrm>
              <a:off x="4938713" y="4730750"/>
              <a:ext cx="952500" cy="603250"/>
            </a:xfrm>
            <a:custGeom>
              <a:avLst/>
              <a:gdLst/>
              <a:ahLst/>
              <a:cxnLst>
                <a:cxn ang="0">
                  <a:pos x="0" y="1851"/>
                </a:cxn>
                <a:cxn ang="0">
                  <a:pos x="2972" y="0"/>
                </a:cxn>
                <a:cxn ang="0">
                  <a:pos x="3002" y="49"/>
                </a:cxn>
                <a:cxn ang="0">
                  <a:pos x="31" y="1901"/>
                </a:cxn>
                <a:cxn ang="0">
                  <a:pos x="0" y="1851"/>
                </a:cxn>
              </a:cxnLst>
              <a:rect l="0" t="0" r="r" b="b"/>
              <a:pathLst>
                <a:path w="3002" h="1901">
                  <a:moveTo>
                    <a:pt x="0" y="1851"/>
                  </a:moveTo>
                  <a:lnTo>
                    <a:pt x="2972" y="0"/>
                  </a:lnTo>
                  <a:lnTo>
                    <a:pt x="3002" y="49"/>
                  </a:lnTo>
                  <a:lnTo>
                    <a:pt x="31" y="1901"/>
                  </a:lnTo>
                  <a:lnTo>
                    <a:pt x="0" y="1851"/>
                  </a:lnTo>
                  <a:close/>
                </a:path>
              </a:pathLst>
            </a:custGeom>
            <a:solidFill>
              <a:schemeClr val="accent5">
                <a:lumMod val="20000"/>
                <a:lumOff val="80000"/>
              </a:schemeClr>
            </a:solidFill>
            <a:ln w="9525">
              <a:noFill/>
              <a:round/>
              <a:headEnd/>
              <a:tailEnd/>
            </a:ln>
          </p:spPr>
          <p:txBody>
            <a:bodyPr/>
            <a:lstStyle/>
            <a:p>
              <a:endParaRPr lang="bg-BG" b="1"/>
            </a:p>
          </p:txBody>
        </p:sp>
        <p:sp>
          <p:nvSpPr>
            <p:cNvPr id="398" name="Freeform 30"/>
            <p:cNvSpPr>
              <a:spLocks/>
            </p:cNvSpPr>
            <p:nvPr/>
          </p:nvSpPr>
          <p:spPr bwMode="auto">
            <a:xfrm>
              <a:off x="5903912" y="1638300"/>
              <a:ext cx="153988" cy="79375"/>
            </a:xfrm>
            <a:custGeom>
              <a:avLst/>
              <a:gdLst/>
              <a:ahLst/>
              <a:cxnLst>
                <a:cxn ang="0">
                  <a:pos x="463" y="247"/>
                </a:cxn>
                <a:cxn ang="0">
                  <a:pos x="0" y="54"/>
                </a:cxn>
                <a:cxn ang="0">
                  <a:pos x="22" y="0"/>
                </a:cxn>
                <a:cxn ang="0">
                  <a:pos x="485" y="193"/>
                </a:cxn>
                <a:cxn ang="0">
                  <a:pos x="463" y="247"/>
                </a:cxn>
              </a:cxnLst>
              <a:rect l="0" t="0" r="r" b="b"/>
              <a:pathLst>
                <a:path w="485" h="247">
                  <a:moveTo>
                    <a:pt x="463" y="247"/>
                  </a:moveTo>
                  <a:lnTo>
                    <a:pt x="0" y="54"/>
                  </a:lnTo>
                  <a:lnTo>
                    <a:pt x="22" y="0"/>
                  </a:lnTo>
                  <a:lnTo>
                    <a:pt x="485" y="193"/>
                  </a:lnTo>
                  <a:lnTo>
                    <a:pt x="463" y="247"/>
                  </a:lnTo>
                  <a:close/>
                </a:path>
              </a:pathLst>
            </a:custGeom>
            <a:solidFill>
              <a:schemeClr val="accent5">
                <a:lumMod val="20000"/>
                <a:lumOff val="80000"/>
              </a:schemeClr>
            </a:solidFill>
            <a:ln w="9525">
              <a:noFill/>
              <a:round/>
              <a:headEnd/>
              <a:tailEnd/>
            </a:ln>
          </p:spPr>
          <p:txBody>
            <a:bodyPr/>
            <a:lstStyle/>
            <a:p>
              <a:endParaRPr lang="bg-BG" b="1"/>
            </a:p>
          </p:txBody>
        </p:sp>
        <p:sp>
          <p:nvSpPr>
            <p:cNvPr id="399" name="Freeform 31"/>
            <p:cNvSpPr>
              <a:spLocks/>
            </p:cNvSpPr>
            <p:nvPr/>
          </p:nvSpPr>
          <p:spPr bwMode="auto">
            <a:xfrm>
              <a:off x="5907088" y="1704975"/>
              <a:ext cx="153988" cy="77788"/>
            </a:xfrm>
            <a:custGeom>
              <a:avLst/>
              <a:gdLst/>
              <a:ahLst/>
              <a:cxnLst>
                <a:cxn ang="0">
                  <a:pos x="485" y="54"/>
                </a:cxn>
                <a:cxn ang="0">
                  <a:pos x="22" y="246"/>
                </a:cxn>
                <a:cxn ang="0">
                  <a:pos x="0" y="193"/>
                </a:cxn>
                <a:cxn ang="0">
                  <a:pos x="463" y="0"/>
                </a:cxn>
                <a:cxn ang="0">
                  <a:pos x="485" y="54"/>
                </a:cxn>
              </a:cxnLst>
              <a:rect l="0" t="0" r="r" b="b"/>
              <a:pathLst>
                <a:path w="485" h="246">
                  <a:moveTo>
                    <a:pt x="485" y="54"/>
                  </a:moveTo>
                  <a:lnTo>
                    <a:pt x="22" y="246"/>
                  </a:lnTo>
                  <a:lnTo>
                    <a:pt x="0" y="193"/>
                  </a:lnTo>
                  <a:lnTo>
                    <a:pt x="463" y="0"/>
                  </a:lnTo>
                  <a:lnTo>
                    <a:pt x="485" y="54"/>
                  </a:lnTo>
                  <a:close/>
                </a:path>
              </a:pathLst>
            </a:custGeom>
            <a:solidFill>
              <a:schemeClr val="accent5">
                <a:lumMod val="20000"/>
                <a:lumOff val="80000"/>
              </a:schemeClr>
            </a:solidFill>
            <a:ln w="9525">
              <a:noFill/>
              <a:round/>
              <a:headEnd/>
              <a:tailEnd/>
            </a:ln>
          </p:spPr>
          <p:txBody>
            <a:bodyPr/>
            <a:lstStyle/>
            <a:p>
              <a:endParaRPr lang="bg-BG" b="1"/>
            </a:p>
          </p:txBody>
        </p:sp>
        <p:sp>
          <p:nvSpPr>
            <p:cNvPr id="400" name="Freeform 32"/>
            <p:cNvSpPr>
              <a:spLocks/>
            </p:cNvSpPr>
            <p:nvPr/>
          </p:nvSpPr>
          <p:spPr bwMode="auto">
            <a:xfrm>
              <a:off x="3073400" y="2117725"/>
              <a:ext cx="220663" cy="182563"/>
            </a:xfrm>
            <a:custGeom>
              <a:avLst/>
              <a:gdLst/>
              <a:ahLst/>
              <a:cxnLst>
                <a:cxn ang="0">
                  <a:pos x="0" y="0"/>
                </a:cxn>
                <a:cxn ang="0">
                  <a:pos x="695" y="193"/>
                </a:cxn>
                <a:cxn ang="0">
                  <a:pos x="463" y="578"/>
                </a:cxn>
                <a:cxn ang="0">
                  <a:pos x="0" y="0"/>
                </a:cxn>
              </a:cxnLst>
              <a:rect l="0" t="0" r="r" b="b"/>
              <a:pathLst>
                <a:path w="695" h="578">
                  <a:moveTo>
                    <a:pt x="0" y="0"/>
                  </a:moveTo>
                  <a:lnTo>
                    <a:pt x="695" y="193"/>
                  </a:lnTo>
                  <a:lnTo>
                    <a:pt x="463" y="578"/>
                  </a:lnTo>
                  <a:lnTo>
                    <a:pt x="0" y="0"/>
                  </a:lnTo>
                  <a:close/>
                </a:path>
              </a:pathLst>
            </a:custGeom>
            <a:solidFill>
              <a:srgbClr val="FFFFFF"/>
            </a:solidFill>
            <a:ln w="9525">
              <a:noFill/>
              <a:round/>
              <a:headEnd/>
              <a:tailEnd/>
            </a:ln>
          </p:spPr>
          <p:txBody>
            <a:bodyPr/>
            <a:lstStyle/>
            <a:p>
              <a:endParaRPr lang="bg-BG" b="1"/>
            </a:p>
          </p:txBody>
        </p:sp>
        <p:sp>
          <p:nvSpPr>
            <p:cNvPr id="401" name="Freeform 33"/>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FFFFFF"/>
            </a:solidFill>
            <a:ln w="9525">
              <a:noFill/>
              <a:round/>
              <a:headEnd/>
              <a:tailEnd/>
            </a:ln>
          </p:spPr>
          <p:txBody>
            <a:bodyPr/>
            <a:lstStyle/>
            <a:p>
              <a:endParaRPr lang="bg-BG" b="1"/>
            </a:p>
          </p:txBody>
        </p:sp>
        <p:sp>
          <p:nvSpPr>
            <p:cNvPr id="402" name="Freeform 34"/>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008483"/>
            </a:solidFill>
            <a:ln w="9525">
              <a:noFill/>
              <a:round/>
              <a:headEnd/>
              <a:tailEnd/>
            </a:ln>
          </p:spPr>
          <p:txBody>
            <a:bodyPr/>
            <a:lstStyle/>
            <a:p>
              <a:endParaRPr lang="bg-BG" b="1"/>
            </a:p>
          </p:txBody>
        </p:sp>
        <p:sp>
          <p:nvSpPr>
            <p:cNvPr id="403" name="Freeform 35"/>
            <p:cNvSpPr>
              <a:spLocks/>
            </p:cNvSpPr>
            <p:nvPr/>
          </p:nvSpPr>
          <p:spPr bwMode="auto">
            <a:xfrm>
              <a:off x="3065463" y="2111375"/>
              <a:ext cx="161925" cy="195263"/>
            </a:xfrm>
            <a:custGeom>
              <a:avLst/>
              <a:gdLst/>
              <a:ahLst/>
              <a:cxnLst>
                <a:cxn ang="0">
                  <a:pos x="463" y="614"/>
                </a:cxn>
                <a:cxn ang="0">
                  <a:pos x="0" y="36"/>
                </a:cxn>
                <a:cxn ang="0">
                  <a:pos x="45" y="0"/>
                </a:cxn>
                <a:cxn ang="0">
                  <a:pos x="508" y="578"/>
                </a:cxn>
                <a:cxn ang="0">
                  <a:pos x="463" y="614"/>
                </a:cxn>
              </a:cxnLst>
              <a:rect l="0" t="0" r="r" b="b"/>
              <a:pathLst>
                <a:path w="508" h="614">
                  <a:moveTo>
                    <a:pt x="463" y="614"/>
                  </a:moveTo>
                  <a:lnTo>
                    <a:pt x="0" y="36"/>
                  </a:lnTo>
                  <a:lnTo>
                    <a:pt x="45" y="0"/>
                  </a:lnTo>
                  <a:lnTo>
                    <a:pt x="508" y="578"/>
                  </a:lnTo>
                  <a:lnTo>
                    <a:pt x="463" y="614"/>
                  </a:lnTo>
                  <a:close/>
                </a:path>
              </a:pathLst>
            </a:custGeom>
            <a:solidFill>
              <a:schemeClr val="accent5">
                <a:lumMod val="20000"/>
                <a:lumOff val="80000"/>
              </a:schemeClr>
            </a:solidFill>
            <a:ln w="9525">
              <a:noFill/>
              <a:round/>
              <a:headEnd/>
              <a:tailEnd/>
            </a:ln>
          </p:spPr>
          <p:txBody>
            <a:bodyPr/>
            <a:lstStyle/>
            <a:p>
              <a:endParaRPr lang="bg-BG" b="1"/>
            </a:p>
          </p:txBody>
        </p:sp>
        <p:sp>
          <p:nvSpPr>
            <p:cNvPr id="404" name="Freeform 36"/>
            <p:cNvSpPr>
              <a:spLocks/>
            </p:cNvSpPr>
            <p:nvPr/>
          </p:nvSpPr>
          <p:spPr bwMode="auto">
            <a:xfrm>
              <a:off x="4641850" y="2276475"/>
              <a:ext cx="146050" cy="220663"/>
            </a:xfrm>
            <a:custGeom>
              <a:avLst/>
              <a:gdLst/>
              <a:ahLst/>
              <a:cxnLst>
                <a:cxn ang="0">
                  <a:pos x="231" y="0"/>
                </a:cxn>
                <a:cxn ang="0">
                  <a:pos x="463" y="695"/>
                </a:cxn>
                <a:cxn ang="0">
                  <a:pos x="0" y="695"/>
                </a:cxn>
                <a:cxn ang="0">
                  <a:pos x="231" y="0"/>
                </a:cxn>
              </a:cxnLst>
              <a:rect l="0" t="0" r="r" b="b"/>
              <a:pathLst>
                <a:path w="463" h="695">
                  <a:moveTo>
                    <a:pt x="231" y="0"/>
                  </a:moveTo>
                  <a:lnTo>
                    <a:pt x="463" y="695"/>
                  </a:lnTo>
                  <a:lnTo>
                    <a:pt x="0" y="695"/>
                  </a:lnTo>
                  <a:lnTo>
                    <a:pt x="231" y="0"/>
                  </a:lnTo>
                  <a:close/>
                </a:path>
              </a:pathLst>
            </a:custGeom>
            <a:solidFill>
              <a:srgbClr val="FFFFFF"/>
            </a:solidFill>
            <a:ln w="9525">
              <a:noFill/>
              <a:round/>
              <a:headEnd/>
              <a:tailEnd/>
            </a:ln>
          </p:spPr>
          <p:txBody>
            <a:bodyPr/>
            <a:lstStyle/>
            <a:p>
              <a:endParaRPr lang="bg-BG" b="1"/>
            </a:p>
          </p:txBody>
        </p:sp>
        <p:sp>
          <p:nvSpPr>
            <p:cNvPr id="405" name="Freeform 37"/>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06" name="Freeform 38"/>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07" name="Freeform 39"/>
            <p:cNvSpPr>
              <a:spLocks/>
            </p:cNvSpPr>
            <p:nvPr/>
          </p:nvSpPr>
          <p:spPr bwMode="auto">
            <a:xfrm>
              <a:off x="4632325" y="2273300"/>
              <a:ext cx="92075" cy="227013"/>
            </a:xfrm>
            <a:custGeom>
              <a:avLst/>
              <a:gdLst/>
              <a:ahLst/>
              <a:cxnLst>
                <a:cxn ang="0">
                  <a:pos x="0" y="694"/>
                </a:cxn>
                <a:cxn ang="0">
                  <a:pos x="231" y="0"/>
                </a:cxn>
                <a:cxn ang="0">
                  <a:pos x="286" y="18"/>
                </a:cxn>
                <a:cxn ang="0">
                  <a:pos x="54" y="712"/>
                </a:cxn>
                <a:cxn ang="0">
                  <a:pos x="0" y="694"/>
                </a:cxn>
              </a:cxnLst>
              <a:rect l="0" t="0" r="r" b="b"/>
              <a:pathLst>
                <a:path w="286" h="712">
                  <a:moveTo>
                    <a:pt x="0" y="694"/>
                  </a:moveTo>
                  <a:lnTo>
                    <a:pt x="231" y="0"/>
                  </a:lnTo>
                  <a:lnTo>
                    <a:pt x="286" y="18"/>
                  </a:lnTo>
                  <a:lnTo>
                    <a:pt x="54"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08" name="Freeform 40"/>
            <p:cNvSpPr>
              <a:spLocks/>
            </p:cNvSpPr>
            <p:nvPr/>
          </p:nvSpPr>
          <p:spPr bwMode="auto">
            <a:xfrm>
              <a:off x="2681288" y="4346575"/>
              <a:ext cx="146050" cy="220663"/>
            </a:xfrm>
            <a:custGeom>
              <a:avLst/>
              <a:gdLst/>
              <a:ahLst/>
              <a:cxnLst>
                <a:cxn ang="0">
                  <a:pos x="230" y="0"/>
                </a:cxn>
                <a:cxn ang="0">
                  <a:pos x="462" y="695"/>
                </a:cxn>
                <a:cxn ang="0">
                  <a:pos x="0" y="695"/>
                </a:cxn>
                <a:cxn ang="0">
                  <a:pos x="230" y="0"/>
                </a:cxn>
              </a:cxnLst>
              <a:rect l="0" t="0" r="r" b="b"/>
              <a:pathLst>
                <a:path w="462" h="695">
                  <a:moveTo>
                    <a:pt x="230" y="0"/>
                  </a:moveTo>
                  <a:lnTo>
                    <a:pt x="462" y="695"/>
                  </a:lnTo>
                  <a:lnTo>
                    <a:pt x="0" y="695"/>
                  </a:lnTo>
                  <a:lnTo>
                    <a:pt x="230" y="0"/>
                  </a:lnTo>
                  <a:close/>
                </a:path>
              </a:pathLst>
            </a:custGeom>
            <a:solidFill>
              <a:srgbClr val="FFFFFF"/>
            </a:solidFill>
            <a:ln w="9525">
              <a:noFill/>
              <a:round/>
              <a:headEnd/>
              <a:tailEnd/>
            </a:ln>
          </p:spPr>
          <p:txBody>
            <a:bodyPr/>
            <a:lstStyle/>
            <a:p>
              <a:endParaRPr lang="bg-BG" b="1"/>
            </a:p>
          </p:txBody>
        </p:sp>
        <p:sp>
          <p:nvSpPr>
            <p:cNvPr id="409" name="Freeform 41"/>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10" name="Freeform 42"/>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11" name="Freeform 43"/>
            <p:cNvSpPr>
              <a:spLocks/>
            </p:cNvSpPr>
            <p:nvPr/>
          </p:nvSpPr>
          <p:spPr bwMode="auto">
            <a:xfrm>
              <a:off x="2671763" y="4343400"/>
              <a:ext cx="90488" cy="227013"/>
            </a:xfrm>
            <a:custGeom>
              <a:avLst/>
              <a:gdLst/>
              <a:ahLst/>
              <a:cxnLst>
                <a:cxn ang="0">
                  <a:pos x="0" y="694"/>
                </a:cxn>
                <a:cxn ang="0">
                  <a:pos x="232" y="0"/>
                </a:cxn>
                <a:cxn ang="0">
                  <a:pos x="287" y="19"/>
                </a:cxn>
                <a:cxn ang="0">
                  <a:pos x="56" y="713"/>
                </a:cxn>
                <a:cxn ang="0">
                  <a:pos x="0" y="694"/>
                </a:cxn>
              </a:cxnLst>
              <a:rect l="0" t="0" r="r" b="b"/>
              <a:pathLst>
                <a:path w="287" h="713">
                  <a:moveTo>
                    <a:pt x="0" y="694"/>
                  </a:moveTo>
                  <a:lnTo>
                    <a:pt x="232" y="0"/>
                  </a:lnTo>
                  <a:lnTo>
                    <a:pt x="287" y="19"/>
                  </a:lnTo>
                  <a:lnTo>
                    <a:pt x="56" y="713"/>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12" name="Freeform 44"/>
            <p:cNvSpPr>
              <a:spLocks/>
            </p:cNvSpPr>
            <p:nvPr/>
          </p:nvSpPr>
          <p:spPr bwMode="auto">
            <a:xfrm>
              <a:off x="5529263" y="4594225"/>
              <a:ext cx="161925" cy="42863"/>
            </a:xfrm>
            <a:custGeom>
              <a:avLst/>
              <a:gdLst/>
              <a:ahLst/>
              <a:cxnLst>
                <a:cxn ang="0">
                  <a:pos x="502" y="134"/>
                </a:cxn>
                <a:cxn ang="0">
                  <a:pos x="0" y="56"/>
                </a:cxn>
                <a:cxn ang="0">
                  <a:pos x="9" y="0"/>
                </a:cxn>
                <a:cxn ang="0">
                  <a:pos x="510" y="77"/>
                </a:cxn>
                <a:cxn ang="0">
                  <a:pos x="502" y="134"/>
                </a:cxn>
              </a:cxnLst>
              <a:rect l="0" t="0" r="r" b="b"/>
              <a:pathLst>
                <a:path w="510" h="134">
                  <a:moveTo>
                    <a:pt x="502" y="134"/>
                  </a:moveTo>
                  <a:lnTo>
                    <a:pt x="0" y="56"/>
                  </a:lnTo>
                  <a:lnTo>
                    <a:pt x="9" y="0"/>
                  </a:lnTo>
                  <a:lnTo>
                    <a:pt x="510" y="77"/>
                  </a:lnTo>
                  <a:lnTo>
                    <a:pt x="502" y="134"/>
                  </a:lnTo>
                  <a:close/>
                </a:path>
              </a:pathLst>
            </a:custGeom>
            <a:solidFill>
              <a:schemeClr val="accent5">
                <a:lumMod val="20000"/>
                <a:lumOff val="80000"/>
              </a:schemeClr>
            </a:solidFill>
            <a:ln w="9525">
              <a:noFill/>
              <a:round/>
              <a:headEnd/>
              <a:tailEnd/>
            </a:ln>
          </p:spPr>
          <p:txBody>
            <a:bodyPr/>
            <a:lstStyle/>
            <a:p>
              <a:endParaRPr lang="bg-BG" b="1"/>
            </a:p>
          </p:txBody>
        </p:sp>
        <p:sp>
          <p:nvSpPr>
            <p:cNvPr id="413" name="Freeform 45"/>
            <p:cNvSpPr>
              <a:spLocks/>
            </p:cNvSpPr>
            <p:nvPr/>
          </p:nvSpPr>
          <p:spPr bwMode="auto">
            <a:xfrm>
              <a:off x="5562600" y="4621213"/>
              <a:ext cx="133350" cy="111125"/>
            </a:xfrm>
            <a:custGeom>
              <a:avLst/>
              <a:gdLst/>
              <a:ahLst/>
              <a:cxnLst>
                <a:cxn ang="0">
                  <a:pos x="422" y="45"/>
                </a:cxn>
                <a:cxn ang="0">
                  <a:pos x="37" y="353"/>
                </a:cxn>
                <a:cxn ang="0">
                  <a:pos x="0" y="309"/>
                </a:cxn>
                <a:cxn ang="0">
                  <a:pos x="386" y="0"/>
                </a:cxn>
                <a:cxn ang="0">
                  <a:pos x="422" y="45"/>
                </a:cxn>
              </a:cxnLst>
              <a:rect l="0" t="0" r="r" b="b"/>
              <a:pathLst>
                <a:path w="422" h="353">
                  <a:moveTo>
                    <a:pt x="422" y="45"/>
                  </a:moveTo>
                  <a:lnTo>
                    <a:pt x="37" y="353"/>
                  </a:lnTo>
                  <a:lnTo>
                    <a:pt x="0" y="309"/>
                  </a:lnTo>
                  <a:lnTo>
                    <a:pt x="386" y="0"/>
                  </a:lnTo>
                  <a:lnTo>
                    <a:pt x="422" y="45"/>
                  </a:lnTo>
                  <a:close/>
                </a:path>
              </a:pathLst>
            </a:custGeom>
            <a:solidFill>
              <a:schemeClr val="accent5">
                <a:lumMod val="20000"/>
                <a:lumOff val="80000"/>
              </a:schemeClr>
            </a:solidFill>
            <a:ln w="9525">
              <a:noFill/>
              <a:round/>
              <a:headEnd/>
              <a:tailEnd/>
            </a:ln>
          </p:spPr>
          <p:txBody>
            <a:bodyPr/>
            <a:lstStyle/>
            <a:p>
              <a:endParaRPr lang="bg-BG" b="1"/>
            </a:p>
          </p:txBody>
        </p:sp>
        <p:sp>
          <p:nvSpPr>
            <p:cNvPr id="414" name="Freeform 46"/>
            <p:cNvSpPr>
              <a:spLocks/>
            </p:cNvSpPr>
            <p:nvPr/>
          </p:nvSpPr>
          <p:spPr bwMode="auto">
            <a:xfrm>
              <a:off x="2557463" y="2117725"/>
              <a:ext cx="147638" cy="220663"/>
            </a:xfrm>
            <a:custGeom>
              <a:avLst/>
              <a:gdLst/>
              <a:ahLst/>
              <a:cxnLst>
                <a:cxn ang="0">
                  <a:pos x="231" y="0"/>
                </a:cxn>
                <a:cxn ang="0">
                  <a:pos x="463" y="694"/>
                </a:cxn>
                <a:cxn ang="0">
                  <a:pos x="0" y="694"/>
                </a:cxn>
                <a:cxn ang="0">
                  <a:pos x="231" y="0"/>
                </a:cxn>
              </a:cxnLst>
              <a:rect l="0" t="0" r="r" b="b"/>
              <a:pathLst>
                <a:path w="463" h="694">
                  <a:moveTo>
                    <a:pt x="231" y="0"/>
                  </a:moveTo>
                  <a:lnTo>
                    <a:pt x="463" y="694"/>
                  </a:lnTo>
                  <a:lnTo>
                    <a:pt x="0" y="694"/>
                  </a:lnTo>
                  <a:lnTo>
                    <a:pt x="231" y="0"/>
                  </a:lnTo>
                  <a:close/>
                </a:path>
              </a:pathLst>
            </a:custGeom>
            <a:solidFill>
              <a:srgbClr val="FFFFFF"/>
            </a:solidFill>
            <a:ln w="9525">
              <a:noFill/>
              <a:round/>
              <a:headEnd/>
              <a:tailEnd/>
            </a:ln>
          </p:spPr>
          <p:txBody>
            <a:bodyPr/>
            <a:lstStyle/>
            <a:p>
              <a:endParaRPr lang="bg-BG" b="1"/>
            </a:p>
          </p:txBody>
        </p:sp>
        <p:sp>
          <p:nvSpPr>
            <p:cNvPr id="415" name="Freeform 47"/>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rgbClr val="FFFFFF"/>
            </a:solidFill>
            <a:ln w="9525">
              <a:noFill/>
              <a:round/>
              <a:headEnd/>
              <a:tailEnd/>
            </a:ln>
          </p:spPr>
          <p:txBody>
            <a:bodyPr/>
            <a:lstStyle/>
            <a:p>
              <a:endParaRPr lang="bg-BG" b="1"/>
            </a:p>
          </p:txBody>
        </p:sp>
        <p:sp>
          <p:nvSpPr>
            <p:cNvPr id="416" name="Freeform 48"/>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chemeClr val="accent5">
                <a:lumMod val="20000"/>
                <a:lumOff val="80000"/>
              </a:schemeClr>
            </a:solidFill>
            <a:ln w="9525">
              <a:noFill/>
              <a:round/>
              <a:headEnd/>
              <a:tailEnd/>
            </a:ln>
          </p:spPr>
          <p:txBody>
            <a:bodyPr/>
            <a:lstStyle/>
            <a:p>
              <a:endParaRPr lang="bg-BG" b="1"/>
            </a:p>
          </p:txBody>
        </p:sp>
        <p:sp>
          <p:nvSpPr>
            <p:cNvPr id="417" name="Freeform 49"/>
            <p:cNvSpPr>
              <a:spLocks/>
            </p:cNvSpPr>
            <p:nvPr/>
          </p:nvSpPr>
          <p:spPr bwMode="auto">
            <a:xfrm>
              <a:off x="2549525" y="2114550"/>
              <a:ext cx="90488" cy="225425"/>
            </a:xfrm>
            <a:custGeom>
              <a:avLst/>
              <a:gdLst/>
              <a:ahLst/>
              <a:cxnLst>
                <a:cxn ang="0">
                  <a:pos x="0" y="694"/>
                </a:cxn>
                <a:cxn ang="0">
                  <a:pos x="231" y="0"/>
                </a:cxn>
                <a:cxn ang="0">
                  <a:pos x="287" y="17"/>
                </a:cxn>
                <a:cxn ang="0">
                  <a:pos x="55" y="712"/>
                </a:cxn>
                <a:cxn ang="0">
                  <a:pos x="0" y="694"/>
                </a:cxn>
              </a:cxnLst>
              <a:rect l="0" t="0" r="r" b="b"/>
              <a:pathLst>
                <a:path w="287" h="712">
                  <a:moveTo>
                    <a:pt x="0" y="694"/>
                  </a:moveTo>
                  <a:lnTo>
                    <a:pt x="231" y="0"/>
                  </a:lnTo>
                  <a:lnTo>
                    <a:pt x="287" y="17"/>
                  </a:lnTo>
                  <a:lnTo>
                    <a:pt x="55" y="712"/>
                  </a:lnTo>
                  <a:lnTo>
                    <a:pt x="0" y="694"/>
                  </a:lnTo>
                  <a:close/>
                </a:path>
              </a:pathLst>
            </a:custGeom>
            <a:solidFill>
              <a:srgbClr val="008483"/>
            </a:solidFill>
            <a:ln w="9525">
              <a:noFill/>
              <a:round/>
              <a:headEnd/>
              <a:tailEnd/>
            </a:ln>
          </p:spPr>
          <p:txBody>
            <a:bodyPr/>
            <a:lstStyle/>
            <a:p>
              <a:endParaRPr lang="bg-BG" b="1"/>
            </a:p>
          </p:txBody>
        </p:sp>
        <p:sp>
          <p:nvSpPr>
            <p:cNvPr id="418" name="Freeform 50"/>
            <p:cNvSpPr>
              <a:spLocks/>
            </p:cNvSpPr>
            <p:nvPr/>
          </p:nvSpPr>
          <p:spPr bwMode="auto">
            <a:xfrm>
              <a:off x="4138613" y="2276475"/>
              <a:ext cx="233363" cy="158750"/>
            </a:xfrm>
            <a:custGeom>
              <a:avLst/>
              <a:gdLst/>
              <a:ahLst/>
              <a:cxnLst>
                <a:cxn ang="0">
                  <a:pos x="734" y="0"/>
                </a:cxn>
                <a:cxn ang="0">
                  <a:pos x="232" y="502"/>
                </a:cxn>
                <a:cxn ang="0">
                  <a:pos x="0" y="116"/>
                </a:cxn>
                <a:cxn ang="0">
                  <a:pos x="734" y="0"/>
                </a:cxn>
              </a:cxnLst>
              <a:rect l="0" t="0" r="r" b="b"/>
              <a:pathLst>
                <a:path w="734" h="502">
                  <a:moveTo>
                    <a:pt x="734" y="0"/>
                  </a:moveTo>
                  <a:lnTo>
                    <a:pt x="232" y="502"/>
                  </a:lnTo>
                  <a:lnTo>
                    <a:pt x="0" y="116"/>
                  </a:lnTo>
                  <a:lnTo>
                    <a:pt x="734" y="0"/>
                  </a:lnTo>
                  <a:close/>
                </a:path>
              </a:pathLst>
            </a:custGeom>
            <a:solidFill>
              <a:srgbClr val="FFFFFF"/>
            </a:solidFill>
            <a:ln w="9525">
              <a:noFill/>
              <a:round/>
              <a:headEnd/>
              <a:tailEnd/>
            </a:ln>
          </p:spPr>
          <p:txBody>
            <a:bodyPr/>
            <a:lstStyle/>
            <a:p>
              <a:endParaRPr lang="bg-BG" b="1"/>
            </a:p>
          </p:txBody>
        </p:sp>
        <p:sp>
          <p:nvSpPr>
            <p:cNvPr id="419" name="Freeform 51"/>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rgbClr val="FFFFFF"/>
            </a:solidFill>
            <a:ln w="9525">
              <a:noFill/>
              <a:round/>
              <a:headEnd/>
              <a:tailEnd/>
            </a:ln>
          </p:spPr>
          <p:txBody>
            <a:bodyPr/>
            <a:lstStyle/>
            <a:p>
              <a:endParaRPr lang="bg-BG" b="1"/>
            </a:p>
          </p:txBody>
        </p:sp>
        <p:sp>
          <p:nvSpPr>
            <p:cNvPr id="420" name="Freeform 52"/>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chemeClr val="accent5">
                <a:lumMod val="20000"/>
                <a:lumOff val="80000"/>
              </a:schemeClr>
            </a:solidFill>
            <a:ln w="9525">
              <a:noFill/>
              <a:round/>
              <a:headEnd/>
              <a:tailEnd/>
            </a:ln>
          </p:spPr>
          <p:txBody>
            <a:bodyPr/>
            <a:lstStyle/>
            <a:p>
              <a:endParaRPr lang="bg-BG" b="1"/>
            </a:p>
          </p:txBody>
        </p:sp>
        <p:sp>
          <p:nvSpPr>
            <p:cNvPr id="421" name="Freeform 53"/>
            <p:cNvSpPr>
              <a:spLocks/>
            </p:cNvSpPr>
            <p:nvPr/>
          </p:nvSpPr>
          <p:spPr bwMode="auto">
            <a:xfrm>
              <a:off x="4137025" y="2266950"/>
              <a:ext cx="236538" cy="55563"/>
            </a:xfrm>
            <a:custGeom>
              <a:avLst/>
              <a:gdLst/>
              <a:ahLst/>
              <a:cxnLst>
                <a:cxn ang="0">
                  <a:pos x="0" y="115"/>
                </a:cxn>
                <a:cxn ang="0">
                  <a:pos x="733" y="0"/>
                </a:cxn>
                <a:cxn ang="0">
                  <a:pos x="742" y="57"/>
                </a:cxn>
                <a:cxn ang="0">
                  <a:pos x="8" y="172"/>
                </a:cxn>
                <a:cxn ang="0">
                  <a:pos x="0" y="115"/>
                </a:cxn>
              </a:cxnLst>
              <a:rect l="0" t="0" r="r" b="b"/>
              <a:pathLst>
                <a:path w="742" h="172">
                  <a:moveTo>
                    <a:pt x="0" y="115"/>
                  </a:moveTo>
                  <a:lnTo>
                    <a:pt x="733" y="0"/>
                  </a:lnTo>
                  <a:lnTo>
                    <a:pt x="742" y="57"/>
                  </a:lnTo>
                  <a:lnTo>
                    <a:pt x="8" y="172"/>
                  </a:lnTo>
                  <a:lnTo>
                    <a:pt x="0" y="115"/>
                  </a:lnTo>
                  <a:close/>
                </a:path>
              </a:pathLst>
            </a:custGeom>
            <a:solidFill>
              <a:srgbClr val="16494A"/>
            </a:solidFill>
            <a:ln w="9525">
              <a:noFill/>
              <a:round/>
              <a:headEnd/>
              <a:tailEnd/>
            </a:ln>
          </p:spPr>
          <p:txBody>
            <a:bodyPr/>
            <a:lstStyle/>
            <a:p>
              <a:endParaRPr lang="bg-BG" b="1"/>
            </a:p>
          </p:txBody>
        </p:sp>
        <p:sp>
          <p:nvSpPr>
            <p:cNvPr id="422" name="Freeform 54"/>
            <p:cNvSpPr>
              <a:spLocks/>
            </p:cNvSpPr>
            <p:nvPr/>
          </p:nvSpPr>
          <p:spPr bwMode="auto">
            <a:xfrm>
              <a:off x="4519613" y="4541838"/>
              <a:ext cx="146050" cy="220663"/>
            </a:xfrm>
            <a:custGeom>
              <a:avLst/>
              <a:gdLst/>
              <a:ahLst/>
              <a:cxnLst>
                <a:cxn ang="0">
                  <a:pos x="232" y="0"/>
                </a:cxn>
                <a:cxn ang="0">
                  <a:pos x="463" y="695"/>
                </a:cxn>
                <a:cxn ang="0">
                  <a:pos x="0" y="695"/>
                </a:cxn>
                <a:cxn ang="0">
                  <a:pos x="232" y="0"/>
                </a:cxn>
              </a:cxnLst>
              <a:rect l="0" t="0" r="r" b="b"/>
              <a:pathLst>
                <a:path w="463" h="695">
                  <a:moveTo>
                    <a:pt x="232" y="0"/>
                  </a:moveTo>
                  <a:lnTo>
                    <a:pt x="463" y="695"/>
                  </a:lnTo>
                  <a:lnTo>
                    <a:pt x="0" y="695"/>
                  </a:lnTo>
                  <a:lnTo>
                    <a:pt x="232" y="0"/>
                  </a:lnTo>
                  <a:close/>
                </a:path>
              </a:pathLst>
            </a:custGeom>
            <a:solidFill>
              <a:schemeClr val="accent5">
                <a:lumMod val="20000"/>
                <a:lumOff val="80000"/>
              </a:schemeClr>
            </a:solidFill>
            <a:ln w="9525">
              <a:noFill/>
              <a:round/>
              <a:headEnd/>
              <a:tailEnd/>
            </a:ln>
          </p:spPr>
          <p:txBody>
            <a:bodyPr/>
            <a:lstStyle/>
            <a:p>
              <a:endParaRPr lang="bg-BG" b="1"/>
            </a:p>
          </p:txBody>
        </p:sp>
        <p:sp>
          <p:nvSpPr>
            <p:cNvPr id="423" name="Freeform 55"/>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FFFFFF"/>
            </a:solidFill>
            <a:ln w="9525">
              <a:noFill/>
              <a:round/>
              <a:headEnd/>
              <a:tailEnd/>
            </a:ln>
          </p:spPr>
          <p:txBody>
            <a:bodyPr/>
            <a:lstStyle/>
            <a:p>
              <a:endParaRPr lang="bg-BG" b="1"/>
            </a:p>
          </p:txBody>
        </p:sp>
        <p:sp>
          <p:nvSpPr>
            <p:cNvPr id="424" name="Freeform 56"/>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16494A"/>
            </a:solidFill>
            <a:ln w="9525">
              <a:noFill/>
              <a:round/>
              <a:headEnd/>
              <a:tailEnd/>
            </a:ln>
          </p:spPr>
          <p:txBody>
            <a:bodyPr/>
            <a:lstStyle/>
            <a:p>
              <a:endParaRPr lang="bg-BG" b="1"/>
            </a:p>
          </p:txBody>
        </p:sp>
        <p:sp>
          <p:nvSpPr>
            <p:cNvPr id="425" name="Freeform 57"/>
            <p:cNvSpPr>
              <a:spLocks/>
            </p:cNvSpPr>
            <p:nvPr/>
          </p:nvSpPr>
          <p:spPr bwMode="auto">
            <a:xfrm>
              <a:off x="4510088" y="4540250"/>
              <a:ext cx="90488" cy="225425"/>
            </a:xfrm>
            <a:custGeom>
              <a:avLst/>
              <a:gdLst/>
              <a:ahLst/>
              <a:cxnLst>
                <a:cxn ang="0">
                  <a:pos x="0" y="694"/>
                </a:cxn>
                <a:cxn ang="0">
                  <a:pos x="231" y="0"/>
                </a:cxn>
                <a:cxn ang="0">
                  <a:pos x="287" y="18"/>
                </a:cxn>
                <a:cxn ang="0">
                  <a:pos x="55" y="712"/>
                </a:cxn>
                <a:cxn ang="0">
                  <a:pos x="0" y="694"/>
                </a:cxn>
              </a:cxnLst>
              <a:rect l="0" t="0" r="r" b="b"/>
              <a:pathLst>
                <a:path w="287" h="712">
                  <a:moveTo>
                    <a:pt x="0" y="694"/>
                  </a:moveTo>
                  <a:lnTo>
                    <a:pt x="231" y="0"/>
                  </a:lnTo>
                  <a:lnTo>
                    <a:pt x="287" y="18"/>
                  </a:lnTo>
                  <a:lnTo>
                    <a:pt x="55"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26" name="Freeform 58"/>
            <p:cNvSpPr>
              <a:spLocks/>
            </p:cNvSpPr>
            <p:nvPr/>
          </p:nvSpPr>
          <p:spPr bwMode="auto">
            <a:xfrm>
              <a:off x="5726113" y="4733924"/>
              <a:ext cx="161925" cy="42863"/>
            </a:xfrm>
            <a:custGeom>
              <a:avLst/>
              <a:gdLst/>
              <a:ahLst/>
              <a:cxnLst>
                <a:cxn ang="0">
                  <a:pos x="510" y="56"/>
                </a:cxn>
                <a:cxn ang="0">
                  <a:pos x="8" y="133"/>
                </a:cxn>
                <a:cxn ang="0">
                  <a:pos x="0" y="76"/>
                </a:cxn>
                <a:cxn ang="0">
                  <a:pos x="501" y="0"/>
                </a:cxn>
                <a:cxn ang="0">
                  <a:pos x="510" y="56"/>
                </a:cxn>
              </a:cxnLst>
              <a:rect l="0" t="0" r="r" b="b"/>
              <a:pathLst>
                <a:path w="510" h="133">
                  <a:moveTo>
                    <a:pt x="510" y="56"/>
                  </a:moveTo>
                  <a:lnTo>
                    <a:pt x="8" y="133"/>
                  </a:lnTo>
                  <a:lnTo>
                    <a:pt x="0" y="76"/>
                  </a:lnTo>
                  <a:lnTo>
                    <a:pt x="501" y="0"/>
                  </a:lnTo>
                  <a:lnTo>
                    <a:pt x="510" y="56"/>
                  </a:lnTo>
                  <a:close/>
                </a:path>
              </a:pathLst>
            </a:custGeom>
            <a:solidFill>
              <a:schemeClr val="accent5">
                <a:lumMod val="20000"/>
                <a:lumOff val="80000"/>
              </a:schemeClr>
            </a:solidFill>
            <a:ln w="9525">
              <a:noFill/>
              <a:round/>
              <a:headEnd/>
              <a:tailEnd/>
            </a:ln>
          </p:spPr>
          <p:txBody>
            <a:bodyPr/>
            <a:lstStyle/>
            <a:p>
              <a:endParaRPr lang="bg-BG" b="1"/>
            </a:p>
          </p:txBody>
        </p:sp>
        <p:sp>
          <p:nvSpPr>
            <p:cNvPr id="427" name="Freeform 59"/>
            <p:cNvSpPr>
              <a:spLocks/>
            </p:cNvSpPr>
            <p:nvPr/>
          </p:nvSpPr>
          <p:spPr bwMode="auto">
            <a:xfrm>
              <a:off x="5781675" y="4732338"/>
              <a:ext cx="112713" cy="146050"/>
            </a:xfrm>
            <a:custGeom>
              <a:avLst/>
              <a:gdLst/>
              <a:ahLst/>
              <a:cxnLst>
                <a:cxn ang="0">
                  <a:pos x="356" y="34"/>
                </a:cxn>
                <a:cxn ang="0">
                  <a:pos x="47" y="458"/>
                </a:cxn>
                <a:cxn ang="0">
                  <a:pos x="0" y="424"/>
                </a:cxn>
                <a:cxn ang="0">
                  <a:pos x="308" y="0"/>
                </a:cxn>
                <a:cxn ang="0">
                  <a:pos x="356" y="34"/>
                </a:cxn>
              </a:cxnLst>
              <a:rect l="0" t="0" r="r" b="b"/>
              <a:pathLst>
                <a:path w="356" h="458">
                  <a:moveTo>
                    <a:pt x="356" y="34"/>
                  </a:moveTo>
                  <a:lnTo>
                    <a:pt x="47" y="458"/>
                  </a:lnTo>
                  <a:lnTo>
                    <a:pt x="0" y="424"/>
                  </a:lnTo>
                  <a:lnTo>
                    <a:pt x="308" y="0"/>
                  </a:lnTo>
                  <a:lnTo>
                    <a:pt x="356" y="34"/>
                  </a:lnTo>
                  <a:close/>
                </a:path>
              </a:pathLst>
            </a:custGeom>
            <a:solidFill>
              <a:schemeClr val="accent5">
                <a:lumMod val="20000"/>
                <a:lumOff val="80000"/>
              </a:schemeClr>
            </a:solidFill>
            <a:ln w="9525">
              <a:noFill/>
              <a:round/>
              <a:headEnd/>
              <a:tailEnd/>
            </a:ln>
          </p:spPr>
          <p:txBody>
            <a:bodyPr/>
            <a:lstStyle/>
            <a:p>
              <a:endParaRPr lang="bg-BG" b="1"/>
            </a:p>
          </p:txBody>
        </p:sp>
        <p:sp>
          <p:nvSpPr>
            <p:cNvPr id="428" name="Rectangle 60"/>
            <p:cNvSpPr>
              <a:spLocks noChangeArrowheads="1"/>
            </p:cNvSpPr>
            <p:nvPr/>
          </p:nvSpPr>
          <p:spPr bwMode="auto">
            <a:xfrm>
              <a:off x="4016375" y="1198563"/>
              <a:ext cx="1298575" cy="1090613"/>
            </a:xfrm>
            <a:prstGeom prst="rect">
              <a:avLst/>
            </a:prstGeom>
            <a:solidFill>
              <a:srgbClr val="29166E"/>
            </a:solidFill>
            <a:ln w="9525">
              <a:noFill/>
              <a:miter lim="800000"/>
              <a:headEnd/>
              <a:tailEnd/>
            </a:ln>
          </p:spPr>
          <p:txBody>
            <a:bodyPr/>
            <a:lstStyle/>
            <a:p>
              <a:endParaRPr lang="bg-BG" b="1"/>
            </a:p>
          </p:txBody>
        </p:sp>
        <p:sp>
          <p:nvSpPr>
            <p:cNvPr id="429" name="Rectangle 61"/>
            <p:cNvSpPr>
              <a:spLocks noChangeArrowheads="1"/>
            </p:cNvSpPr>
            <p:nvPr/>
          </p:nvSpPr>
          <p:spPr bwMode="auto">
            <a:xfrm>
              <a:off x="3979863" y="1162050"/>
              <a:ext cx="1298575" cy="1090613"/>
            </a:xfrm>
            <a:prstGeom prst="rect">
              <a:avLst/>
            </a:prstGeom>
            <a:solidFill>
              <a:srgbClr val="FFFFFF"/>
            </a:solidFill>
            <a:ln w="9525">
              <a:noFill/>
              <a:miter lim="800000"/>
              <a:headEnd/>
              <a:tailEnd/>
            </a:ln>
          </p:spPr>
          <p:txBody>
            <a:bodyPr/>
            <a:lstStyle/>
            <a:p>
              <a:endParaRPr lang="bg-BG" b="1"/>
            </a:p>
          </p:txBody>
        </p:sp>
        <p:sp>
          <p:nvSpPr>
            <p:cNvPr id="430" name="Rectangle 62"/>
            <p:cNvSpPr>
              <a:spLocks noChangeArrowheads="1"/>
            </p:cNvSpPr>
            <p:nvPr/>
          </p:nvSpPr>
          <p:spPr bwMode="auto">
            <a:xfrm>
              <a:off x="3979863" y="1162050"/>
              <a:ext cx="1298575" cy="1090613"/>
            </a:xfrm>
            <a:prstGeom prst="rect">
              <a:avLst/>
            </a:prstGeom>
            <a:noFill/>
            <a:ln w="0">
              <a:solidFill>
                <a:srgbClr val="23282B"/>
              </a:solidFill>
              <a:miter lim="800000"/>
              <a:headEnd/>
              <a:tailEnd/>
            </a:ln>
          </p:spPr>
          <p:txBody>
            <a:bodyPr/>
            <a:lstStyle/>
            <a:p>
              <a:endParaRPr lang="bg-BG" b="1"/>
            </a:p>
          </p:txBody>
        </p:sp>
        <p:sp>
          <p:nvSpPr>
            <p:cNvPr id="431" name="Rectangle 63"/>
            <p:cNvSpPr>
              <a:spLocks noChangeArrowheads="1"/>
            </p:cNvSpPr>
            <p:nvPr/>
          </p:nvSpPr>
          <p:spPr bwMode="auto">
            <a:xfrm>
              <a:off x="4398963" y="1214438"/>
              <a:ext cx="40556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Shape</a:t>
              </a:r>
              <a:endParaRPr lang="en-US" b="1" noProof="1">
                <a:effectLst>
                  <a:outerShdw blurRad="38100" dist="38100" dir="2700000" algn="tl">
                    <a:srgbClr val="FFFFFF"/>
                  </a:outerShdw>
                </a:effectLst>
              </a:endParaRPr>
            </a:p>
          </p:txBody>
        </p:sp>
        <p:sp>
          <p:nvSpPr>
            <p:cNvPr id="432" name="Line 64"/>
            <p:cNvSpPr>
              <a:spLocks noChangeShapeType="1"/>
            </p:cNvSpPr>
            <p:nvPr/>
          </p:nvSpPr>
          <p:spPr bwMode="auto">
            <a:xfrm>
              <a:off x="3979863" y="1443038"/>
              <a:ext cx="1285875" cy="0"/>
            </a:xfrm>
            <a:prstGeom prst="line">
              <a:avLst/>
            </a:prstGeom>
            <a:noFill/>
            <a:ln w="0">
              <a:solidFill>
                <a:srgbClr val="24211D"/>
              </a:solidFill>
              <a:round/>
              <a:headEnd/>
              <a:tailEnd/>
            </a:ln>
          </p:spPr>
          <p:txBody>
            <a:bodyPr/>
            <a:lstStyle/>
            <a:p>
              <a:endParaRPr lang="bg-BG" b="1"/>
            </a:p>
          </p:txBody>
        </p:sp>
        <p:sp>
          <p:nvSpPr>
            <p:cNvPr id="433" name="Rectangle 65"/>
            <p:cNvSpPr>
              <a:spLocks noChangeArrowheads="1"/>
            </p:cNvSpPr>
            <p:nvPr/>
          </p:nvSpPr>
          <p:spPr bwMode="auto">
            <a:xfrm>
              <a:off x="4052888" y="1568450"/>
              <a:ext cx="104131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#Position:Point</a:t>
              </a:r>
              <a:endParaRPr lang="en-US" b="1" noProof="1">
                <a:effectLst>
                  <a:outerShdw blurRad="38100" dist="38100" dir="2700000" algn="tl">
                    <a:srgbClr val="FFFFFF"/>
                  </a:outerShdw>
                </a:effectLst>
              </a:endParaRPr>
            </a:p>
          </p:txBody>
        </p:sp>
        <p:sp>
          <p:nvSpPr>
            <p:cNvPr id="434" name="Line 66"/>
            <p:cNvSpPr>
              <a:spLocks noChangeShapeType="1"/>
            </p:cNvSpPr>
            <p:nvPr/>
          </p:nvSpPr>
          <p:spPr bwMode="auto">
            <a:xfrm>
              <a:off x="3979863" y="1835150"/>
              <a:ext cx="1285875" cy="0"/>
            </a:xfrm>
            <a:prstGeom prst="line">
              <a:avLst/>
            </a:prstGeom>
            <a:noFill/>
            <a:ln w="0">
              <a:solidFill>
                <a:srgbClr val="24211D"/>
              </a:solidFill>
              <a:round/>
              <a:headEnd/>
              <a:tailEnd/>
            </a:ln>
          </p:spPr>
          <p:txBody>
            <a:bodyPr/>
            <a:lstStyle/>
            <a:p>
              <a:endParaRPr lang="bg-BG" b="1"/>
            </a:p>
          </p:txBody>
        </p:sp>
        <p:sp>
          <p:nvSpPr>
            <p:cNvPr id="435" name="Rectangle 67"/>
            <p:cNvSpPr>
              <a:spLocks noChangeArrowheads="1"/>
            </p:cNvSpPr>
            <p:nvPr/>
          </p:nvSpPr>
          <p:spPr bwMode="auto">
            <a:xfrm>
              <a:off x="6094413" y="1198563"/>
              <a:ext cx="993775" cy="1519238"/>
            </a:xfrm>
            <a:prstGeom prst="rect">
              <a:avLst/>
            </a:prstGeom>
            <a:solidFill>
              <a:srgbClr val="29166E"/>
            </a:solidFill>
            <a:ln w="9525">
              <a:noFill/>
              <a:miter lim="800000"/>
              <a:headEnd/>
              <a:tailEnd/>
            </a:ln>
          </p:spPr>
          <p:txBody>
            <a:bodyPr/>
            <a:lstStyle/>
            <a:p>
              <a:endParaRPr lang="bg-BG" b="1"/>
            </a:p>
          </p:txBody>
        </p:sp>
        <p:sp>
          <p:nvSpPr>
            <p:cNvPr id="436" name="Rectangle 68"/>
            <p:cNvSpPr>
              <a:spLocks noChangeArrowheads="1"/>
            </p:cNvSpPr>
            <p:nvPr/>
          </p:nvSpPr>
          <p:spPr bwMode="auto">
            <a:xfrm>
              <a:off x="6057900" y="1162050"/>
              <a:ext cx="992188" cy="1519238"/>
            </a:xfrm>
            <a:prstGeom prst="rect">
              <a:avLst/>
            </a:prstGeom>
            <a:solidFill>
              <a:srgbClr val="FFFFFF"/>
            </a:solidFill>
            <a:ln w="9525">
              <a:noFill/>
              <a:miter lim="800000"/>
              <a:headEnd/>
              <a:tailEnd/>
            </a:ln>
          </p:spPr>
          <p:txBody>
            <a:bodyPr/>
            <a:lstStyle/>
            <a:p>
              <a:endParaRPr lang="bg-BG" b="1"/>
            </a:p>
          </p:txBody>
        </p:sp>
        <p:sp>
          <p:nvSpPr>
            <p:cNvPr id="437" name="Rectangle 69"/>
            <p:cNvSpPr>
              <a:spLocks noChangeArrowheads="1"/>
            </p:cNvSpPr>
            <p:nvPr/>
          </p:nvSpPr>
          <p:spPr bwMode="auto">
            <a:xfrm>
              <a:off x="6057900" y="1162050"/>
              <a:ext cx="992188" cy="1519238"/>
            </a:xfrm>
            <a:prstGeom prst="rect">
              <a:avLst/>
            </a:prstGeom>
            <a:noFill/>
            <a:ln w="0">
              <a:solidFill>
                <a:srgbClr val="24211D"/>
              </a:solidFill>
              <a:miter lim="800000"/>
              <a:headEnd/>
              <a:tailEnd/>
            </a:ln>
          </p:spPr>
          <p:txBody>
            <a:bodyPr/>
            <a:lstStyle/>
            <a:p>
              <a:endParaRPr lang="bg-BG" b="1"/>
            </a:p>
          </p:txBody>
        </p:sp>
        <p:sp>
          <p:nvSpPr>
            <p:cNvPr id="438" name="Rectangle 70"/>
            <p:cNvSpPr>
              <a:spLocks noChangeArrowheads="1"/>
            </p:cNvSpPr>
            <p:nvPr/>
          </p:nvSpPr>
          <p:spPr bwMode="auto">
            <a:xfrm>
              <a:off x="6364288" y="1208088"/>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39" name="Rectangle 71"/>
            <p:cNvSpPr>
              <a:spLocks noChangeArrowheads="1"/>
            </p:cNvSpPr>
            <p:nvPr/>
          </p:nvSpPr>
          <p:spPr bwMode="auto">
            <a:xfrm>
              <a:off x="6376988" y="1403350"/>
              <a:ext cx="35234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0" name="Line 72"/>
            <p:cNvSpPr>
              <a:spLocks noChangeShapeType="1"/>
            </p:cNvSpPr>
            <p:nvPr/>
          </p:nvSpPr>
          <p:spPr bwMode="auto">
            <a:xfrm>
              <a:off x="6057900" y="1639888"/>
              <a:ext cx="981075" cy="0"/>
            </a:xfrm>
            <a:prstGeom prst="line">
              <a:avLst/>
            </a:prstGeom>
            <a:noFill/>
            <a:ln w="0">
              <a:solidFill>
                <a:srgbClr val="24211D"/>
              </a:solidFill>
              <a:round/>
              <a:headEnd/>
              <a:tailEnd/>
            </a:ln>
          </p:spPr>
          <p:txBody>
            <a:bodyPr/>
            <a:lstStyle/>
            <a:p>
              <a:endParaRPr lang="bg-BG" b="1"/>
            </a:p>
          </p:txBody>
        </p:sp>
        <p:sp>
          <p:nvSpPr>
            <p:cNvPr id="441" name="Rectangle 73"/>
            <p:cNvSpPr>
              <a:spLocks noChangeArrowheads="1"/>
            </p:cNvSpPr>
            <p:nvPr/>
          </p:nvSpPr>
          <p:spPr bwMode="auto">
            <a:xfrm>
              <a:off x="6130925" y="1763713"/>
              <a:ext cx="405560"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+X:int</a:t>
              </a:r>
              <a:endParaRPr lang="en-US" b="1" noProof="1">
                <a:effectLst>
                  <a:outerShdw blurRad="38100" dist="38100" dir="2700000" algn="tl">
                    <a:srgbClr val="FFFFFF"/>
                  </a:outerShdw>
                </a:effectLst>
              </a:endParaRPr>
            </a:p>
          </p:txBody>
        </p:sp>
        <p:sp>
          <p:nvSpPr>
            <p:cNvPr id="442" name="Rectangle 74"/>
            <p:cNvSpPr>
              <a:spLocks noChangeArrowheads="1"/>
            </p:cNvSpPr>
            <p:nvPr/>
          </p:nvSpPr>
          <p:spPr bwMode="auto">
            <a:xfrm>
              <a:off x="6130925" y="1958975"/>
              <a:ext cx="397288"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+Y:int</a:t>
              </a:r>
              <a:endParaRPr lang="en-US" b="1" noProof="1">
                <a:effectLst>
                  <a:outerShdw blurRad="38100" dist="38100" dir="2700000" algn="tl">
                    <a:srgbClr val="FFFFFF"/>
                  </a:outerShdw>
                </a:effectLst>
              </a:endParaRPr>
            </a:p>
          </p:txBody>
        </p:sp>
        <p:sp>
          <p:nvSpPr>
            <p:cNvPr id="443" name="Line 75"/>
            <p:cNvSpPr>
              <a:spLocks noChangeShapeType="1"/>
            </p:cNvSpPr>
            <p:nvPr/>
          </p:nvSpPr>
          <p:spPr bwMode="auto">
            <a:xfrm>
              <a:off x="6057900" y="2227263"/>
              <a:ext cx="981075" cy="0"/>
            </a:xfrm>
            <a:prstGeom prst="line">
              <a:avLst/>
            </a:prstGeom>
            <a:noFill/>
            <a:ln w="0">
              <a:solidFill>
                <a:srgbClr val="24211D"/>
              </a:solidFill>
              <a:round/>
              <a:headEnd/>
              <a:tailEnd/>
            </a:ln>
          </p:spPr>
          <p:txBody>
            <a:bodyPr/>
            <a:lstStyle/>
            <a:p>
              <a:endParaRPr lang="bg-BG" b="1"/>
            </a:p>
          </p:txBody>
        </p:sp>
        <p:sp>
          <p:nvSpPr>
            <p:cNvPr id="444" name="Rectangle 76"/>
            <p:cNvSpPr>
              <a:spLocks noChangeArrowheads="1"/>
            </p:cNvSpPr>
            <p:nvPr/>
          </p:nvSpPr>
          <p:spPr bwMode="auto">
            <a:xfrm>
              <a:off x="6130925" y="2351088"/>
              <a:ext cx="43409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5" name="Rectangle 77"/>
            <p:cNvSpPr>
              <a:spLocks noChangeArrowheads="1"/>
            </p:cNvSpPr>
            <p:nvPr/>
          </p:nvSpPr>
          <p:spPr bwMode="auto">
            <a:xfrm>
              <a:off x="2055813" y="1198563"/>
              <a:ext cx="1606550" cy="930275"/>
            </a:xfrm>
            <a:prstGeom prst="rect">
              <a:avLst/>
            </a:prstGeom>
            <a:solidFill>
              <a:srgbClr val="29166E"/>
            </a:solidFill>
            <a:ln w="9525">
              <a:noFill/>
              <a:miter lim="800000"/>
              <a:headEnd/>
              <a:tailEnd/>
            </a:ln>
          </p:spPr>
          <p:txBody>
            <a:bodyPr/>
            <a:lstStyle/>
            <a:p>
              <a:endParaRPr lang="bg-BG" b="1"/>
            </a:p>
          </p:txBody>
        </p:sp>
        <p:sp>
          <p:nvSpPr>
            <p:cNvPr id="446" name="Rectangle 78"/>
            <p:cNvSpPr>
              <a:spLocks noChangeArrowheads="1"/>
            </p:cNvSpPr>
            <p:nvPr/>
          </p:nvSpPr>
          <p:spPr bwMode="auto">
            <a:xfrm>
              <a:off x="2055813" y="1198563"/>
              <a:ext cx="1606550" cy="930275"/>
            </a:xfrm>
            <a:prstGeom prst="rect">
              <a:avLst/>
            </a:prstGeom>
            <a:noFill/>
            <a:ln w="0">
              <a:solidFill>
                <a:srgbClr val="3C1D74"/>
              </a:solidFill>
              <a:miter lim="800000"/>
              <a:headEnd/>
              <a:tailEnd/>
            </a:ln>
          </p:spPr>
          <p:txBody>
            <a:bodyPr/>
            <a:lstStyle/>
            <a:p>
              <a:endParaRPr lang="bg-BG" b="1"/>
            </a:p>
          </p:txBody>
        </p:sp>
        <p:sp>
          <p:nvSpPr>
            <p:cNvPr id="447" name="Rectangle 79"/>
            <p:cNvSpPr>
              <a:spLocks noChangeArrowheads="1"/>
            </p:cNvSpPr>
            <p:nvPr/>
          </p:nvSpPr>
          <p:spPr bwMode="auto">
            <a:xfrm>
              <a:off x="1981200" y="1162050"/>
              <a:ext cx="1644650" cy="930275"/>
            </a:xfrm>
            <a:prstGeom prst="rect">
              <a:avLst/>
            </a:prstGeom>
            <a:solidFill>
              <a:srgbClr val="FFFFFF"/>
            </a:solidFill>
            <a:ln w="9525">
              <a:noFill/>
              <a:miter lim="800000"/>
              <a:headEnd/>
              <a:tailEnd/>
            </a:ln>
          </p:spPr>
          <p:txBody>
            <a:bodyPr/>
            <a:lstStyle/>
            <a:p>
              <a:endParaRPr lang="bg-BG" b="1"/>
            </a:p>
          </p:txBody>
        </p:sp>
        <p:sp>
          <p:nvSpPr>
            <p:cNvPr id="448" name="Rectangle 80"/>
            <p:cNvSpPr>
              <a:spLocks noChangeArrowheads="1"/>
            </p:cNvSpPr>
            <p:nvPr/>
          </p:nvSpPr>
          <p:spPr bwMode="auto">
            <a:xfrm>
              <a:off x="1981200" y="1162050"/>
              <a:ext cx="1644650" cy="930275"/>
            </a:xfrm>
            <a:prstGeom prst="rect">
              <a:avLst/>
            </a:prstGeom>
            <a:noFill/>
            <a:ln w="0">
              <a:solidFill>
                <a:srgbClr val="24211D"/>
              </a:solidFill>
              <a:miter lim="800000"/>
              <a:headEnd/>
              <a:tailEnd/>
            </a:ln>
          </p:spPr>
          <p:txBody>
            <a:bodyPr/>
            <a:lstStyle/>
            <a:p>
              <a:endParaRPr lang="bg-BG" b="1"/>
            </a:p>
          </p:txBody>
        </p:sp>
        <p:sp>
          <p:nvSpPr>
            <p:cNvPr id="449" name="Rectangle 81"/>
            <p:cNvSpPr>
              <a:spLocks noChangeArrowheads="1"/>
            </p:cNvSpPr>
            <p:nvPr/>
          </p:nvSpPr>
          <p:spPr bwMode="auto">
            <a:xfrm>
              <a:off x="2536825" y="1209675"/>
              <a:ext cx="589905"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interface</a:t>
              </a:r>
              <a:endParaRPr lang="en-US" b="1" noProof="1">
                <a:effectLst>
                  <a:outerShdw blurRad="38100" dist="38100" dir="2700000" algn="tl">
                    <a:srgbClr val="FFFFFF"/>
                  </a:outerShdw>
                </a:effectLst>
              </a:endParaRPr>
            </a:p>
          </p:txBody>
        </p:sp>
        <p:sp>
          <p:nvSpPr>
            <p:cNvPr id="450" name="Rectangle 82"/>
            <p:cNvSpPr>
              <a:spLocks noChangeArrowheads="1"/>
            </p:cNvSpPr>
            <p:nvPr/>
          </p:nvSpPr>
          <p:spPr bwMode="auto">
            <a:xfrm>
              <a:off x="2095500" y="1406525"/>
              <a:ext cx="1363515"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ISurfaceCalculatable</a:t>
              </a:r>
              <a:endParaRPr lang="en-US" b="1" noProof="1">
                <a:effectLst>
                  <a:outerShdw blurRad="38100" dist="38100" dir="2700000" algn="tl">
                    <a:srgbClr val="FFFFFF"/>
                  </a:outerShdw>
                </a:effectLst>
              </a:endParaRPr>
            </a:p>
          </p:txBody>
        </p:sp>
        <p:sp>
          <p:nvSpPr>
            <p:cNvPr id="451" name="Line 83"/>
            <p:cNvSpPr>
              <a:spLocks noChangeShapeType="1"/>
            </p:cNvSpPr>
            <p:nvPr/>
          </p:nvSpPr>
          <p:spPr bwMode="auto">
            <a:xfrm>
              <a:off x="1981200" y="1639888"/>
              <a:ext cx="1631950" cy="0"/>
            </a:xfrm>
            <a:prstGeom prst="line">
              <a:avLst/>
            </a:prstGeom>
            <a:noFill/>
            <a:ln w="0">
              <a:solidFill>
                <a:srgbClr val="24211D"/>
              </a:solidFill>
              <a:round/>
              <a:headEnd/>
              <a:tailEnd/>
            </a:ln>
          </p:spPr>
          <p:txBody>
            <a:bodyPr/>
            <a:lstStyle/>
            <a:p>
              <a:endParaRPr lang="bg-BG" b="1"/>
            </a:p>
          </p:txBody>
        </p:sp>
        <p:sp>
          <p:nvSpPr>
            <p:cNvPr id="452" name="Rectangle 84"/>
            <p:cNvSpPr>
              <a:spLocks noChangeArrowheads="1"/>
            </p:cNvSpPr>
            <p:nvPr/>
          </p:nvSpPr>
          <p:spPr bwMode="auto">
            <a:xfrm>
              <a:off x="2019300" y="1763713"/>
              <a:ext cx="156389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a:t>
              </a:r>
              <a:r>
                <a:rPr lang="en-US" sz="1200" b="1" i="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53" name="Rectangle 85"/>
            <p:cNvSpPr>
              <a:spLocks noChangeArrowheads="1"/>
            </p:cNvSpPr>
            <p:nvPr/>
          </p:nvSpPr>
          <p:spPr bwMode="auto">
            <a:xfrm>
              <a:off x="3851275" y="3035300"/>
              <a:ext cx="1533525" cy="1519238"/>
            </a:xfrm>
            <a:prstGeom prst="rect">
              <a:avLst/>
            </a:prstGeom>
            <a:solidFill>
              <a:srgbClr val="29166E"/>
            </a:solidFill>
            <a:ln w="9525">
              <a:noFill/>
              <a:miter lim="800000"/>
              <a:headEnd/>
              <a:tailEnd/>
            </a:ln>
          </p:spPr>
          <p:txBody>
            <a:bodyPr/>
            <a:lstStyle/>
            <a:p>
              <a:endParaRPr lang="bg-BG" b="1"/>
            </a:p>
          </p:txBody>
        </p:sp>
        <p:sp>
          <p:nvSpPr>
            <p:cNvPr id="454" name="Rectangle 86"/>
            <p:cNvSpPr>
              <a:spLocks noChangeArrowheads="1"/>
            </p:cNvSpPr>
            <p:nvPr/>
          </p:nvSpPr>
          <p:spPr bwMode="auto">
            <a:xfrm>
              <a:off x="3733800" y="2998788"/>
              <a:ext cx="1614488" cy="1519238"/>
            </a:xfrm>
            <a:prstGeom prst="rect">
              <a:avLst/>
            </a:prstGeom>
            <a:solidFill>
              <a:srgbClr val="FFFFFF"/>
            </a:solidFill>
            <a:ln w="9525">
              <a:noFill/>
              <a:miter lim="800000"/>
              <a:headEnd/>
              <a:tailEnd/>
            </a:ln>
          </p:spPr>
          <p:txBody>
            <a:bodyPr/>
            <a:lstStyle/>
            <a:p>
              <a:endParaRPr lang="bg-BG" b="1"/>
            </a:p>
          </p:txBody>
        </p:sp>
        <p:sp>
          <p:nvSpPr>
            <p:cNvPr id="455" name="Rectangle 87"/>
            <p:cNvSpPr>
              <a:spLocks noChangeArrowheads="1"/>
            </p:cNvSpPr>
            <p:nvPr/>
          </p:nvSpPr>
          <p:spPr bwMode="auto">
            <a:xfrm>
              <a:off x="3733800" y="2998788"/>
              <a:ext cx="1614488" cy="1519238"/>
            </a:xfrm>
            <a:prstGeom prst="rect">
              <a:avLst/>
            </a:prstGeom>
            <a:noFill/>
            <a:ln w="0">
              <a:solidFill>
                <a:srgbClr val="24211D"/>
              </a:solidFill>
              <a:miter lim="800000"/>
              <a:headEnd/>
              <a:tailEnd/>
            </a:ln>
          </p:spPr>
          <p:txBody>
            <a:bodyPr/>
            <a:lstStyle/>
            <a:p>
              <a:endParaRPr lang="bg-BG" b="1"/>
            </a:p>
          </p:txBody>
        </p:sp>
        <p:sp>
          <p:nvSpPr>
            <p:cNvPr id="456" name="Rectangle 88"/>
            <p:cNvSpPr>
              <a:spLocks noChangeArrowheads="1"/>
            </p:cNvSpPr>
            <p:nvPr/>
          </p:nvSpPr>
          <p:spPr bwMode="auto">
            <a:xfrm>
              <a:off x="4222750" y="3055938"/>
              <a:ext cx="66223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57" name="Line 89"/>
            <p:cNvSpPr>
              <a:spLocks noChangeShapeType="1"/>
            </p:cNvSpPr>
            <p:nvPr/>
          </p:nvSpPr>
          <p:spPr bwMode="auto">
            <a:xfrm>
              <a:off x="3733800" y="3281363"/>
              <a:ext cx="1598613" cy="0"/>
            </a:xfrm>
            <a:prstGeom prst="line">
              <a:avLst/>
            </a:prstGeom>
            <a:noFill/>
            <a:ln w="0">
              <a:solidFill>
                <a:srgbClr val="24211D"/>
              </a:solidFill>
              <a:round/>
              <a:headEnd/>
              <a:tailEnd/>
            </a:ln>
          </p:spPr>
          <p:txBody>
            <a:bodyPr/>
            <a:lstStyle/>
            <a:p>
              <a:endParaRPr lang="bg-BG" b="1"/>
            </a:p>
          </p:txBody>
        </p:sp>
        <p:sp>
          <p:nvSpPr>
            <p:cNvPr id="458" name="Rectangle 90"/>
            <p:cNvSpPr>
              <a:spLocks noChangeArrowheads="1"/>
            </p:cNvSpPr>
            <p:nvPr/>
          </p:nvSpPr>
          <p:spPr bwMode="auto">
            <a:xfrm>
              <a:off x="3771900" y="3405188"/>
              <a:ext cx="815929"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-Width:float</a:t>
              </a:r>
              <a:endParaRPr lang="en-US" b="1" noProof="1">
                <a:effectLst>
                  <a:outerShdw blurRad="38100" dist="38100" dir="2700000" algn="tl">
                    <a:srgbClr val="FFFFFF"/>
                  </a:outerShdw>
                </a:effectLst>
              </a:endParaRPr>
            </a:p>
          </p:txBody>
        </p:sp>
        <p:sp>
          <p:nvSpPr>
            <p:cNvPr id="459" name="Rectangle 91"/>
            <p:cNvSpPr>
              <a:spLocks noChangeArrowheads="1"/>
            </p:cNvSpPr>
            <p:nvPr/>
          </p:nvSpPr>
          <p:spPr bwMode="auto">
            <a:xfrm>
              <a:off x="3771900" y="3600450"/>
              <a:ext cx="860813"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-Height:float</a:t>
              </a:r>
              <a:endParaRPr lang="en-US" b="1" noProof="1">
                <a:effectLst>
                  <a:outerShdw blurRad="38100" dist="38100" dir="2700000" algn="tl">
                    <a:srgbClr val="FFFFFF"/>
                  </a:outerShdw>
                </a:effectLst>
              </a:endParaRPr>
            </a:p>
          </p:txBody>
        </p:sp>
        <p:sp>
          <p:nvSpPr>
            <p:cNvPr id="460" name="Line 92"/>
            <p:cNvSpPr>
              <a:spLocks noChangeShapeType="1"/>
            </p:cNvSpPr>
            <p:nvPr/>
          </p:nvSpPr>
          <p:spPr bwMode="auto">
            <a:xfrm>
              <a:off x="3733800" y="3868738"/>
              <a:ext cx="1598613" cy="0"/>
            </a:xfrm>
            <a:prstGeom prst="line">
              <a:avLst/>
            </a:prstGeom>
            <a:noFill/>
            <a:ln w="0">
              <a:solidFill>
                <a:srgbClr val="24211D"/>
              </a:solidFill>
              <a:round/>
              <a:headEnd/>
              <a:tailEnd/>
            </a:ln>
          </p:spPr>
          <p:txBody>
            <a:bodyPr/>
            <a:lstStyle/>
            <a:p>
              <a:endParaRPr lang="bg-BG" b="1"/>
            </a:p>
          </p:txBody>
        </p:sp>
        <p:sp>
          <p:nvSpPr>
            <p:cNvPr id="461" name="Rectangle 93"/>
            <p:cNvSpPr>
              <a:spLocks noChangeArrowheads="1"/>
            </p:cNvSpPr>
            <p:nvPr/>
          </p:nvSpPr>
          <p:spPr bwMode="auto">
            <a:xfrm>
              <a:off x="3771900" y="3992563"/>
              <a:ext cx="74398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62" name="Rectangle 94"/>
            <p:cNvSpPr>
              <a:spLocks noChangeArrowheads="1"/>
            </p:cNvSpPr>
            <p:nvPr/>
          </p:nvSpPr>
          <p:spPr bwMode="auto">
            <a:xfrm>
              <a:off x="3771900" y="4187825"/>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a:t>
              </a:r>
              <a:r>
                <a:rPr lang="en-US" sz="1200" b="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63" name="Rectangle 95"/>
            <p:cNvSpPr>
              <a:spLocks noChangeArrowheads="1"/>
            </p:cNvSpPr>
            <p:nvPr/>
          </p:nvSpPr>
          <p:spPr bwMode="auto">
            <a:xfrm>
              <a:off x="2028825" y="3035300"/>
              <a:ext cx="1519238" cy="1323975"/>
            </a:xfrm>
            <a:prstGeom prst="rect">
              <a:avLst/>
            </a:prstGeom>
            <a:solidFill>
              <a:srgbClr val="29166E"/>
            </a:solidFill>
            <a:ln w="9525">
              <a:noFill/>
              <a:miter lim="800000"/>
              <a:headEnd/>
              <a:tailEnd/>
            </a:ln>
          </p:spPr>
          <p:txBody>
            <a:bodyPr/>
            <a:lstStyle/>
            <a:p>
              <a:endParaRPr lang="bg-BG" b="1"/>
            </a:p>
          </p:txBody>
        </p:sp>
        <p:sp>
          <p:nvSpPr>
            <p:cNvPr id="464" name="Rectangle 96"/>
            <p:cNvSpPr>
              <a:spLocks noChangeArrowheads="1"/>
            </p:cNvSpPr>
            <p:nvPr/>
          </p:nvSpPr>
          <p:spPr bwMode="auto">
            <a:xfrm>
              <a:off x="1905000" y="2998788"/>
              <a:ext cx="1604963" cy="1323975"/>
            </a:xfrm>
            <a:prstGeom prst="rect">
              <a:avLst/>
            </a:prstGeom>
            <a:solidFill>
              <a:srgbClr val="FFFFFF"/>
            </a:solidFill>
            <a:ln w="9525">
              <a:noFill/>
              <a:miter lim="800000"/>
              <a:headEnd/>
              <a:tailEnd/>
            </a:ln>
          </p:spPr>
          <p:txBody>
            <a:bodyPr/>
            <a:lstStyle/>
            <a:p>
              <a:endParaRPr lang="bg-BG" b="1"/>
            </a:p>
          </p:txBody>
        </p:sp>
        <p:sp>
          <p:nvSpPr>
            <p:cNvPr id="465" name="Rectangle 97"/>
            <p:cNvSpPr>
              <a:spLocks noChangeArrowheads="1"/>
            </p:cNvSpPr>
            <p:nvPr/>
          </p:nvSpPr>
          <p:spPr bwMode="auto">
            <a:xfrm>
              <a:off x="1905000" y="2998788"/>
              <a:ext cx="1604963" cy="1323975"/>
            </a:xfrm>
            <a:prstGeom prst="rect">
              <a:avLst/>
            </a:prstGeom>
            <a:noFill/>
            <a:ln w="0">
              <a:solidFill>
                <a:srgbClr val="24211D"/>
              </a:solidFill>
              <a:miter lim="800000"/>
              <a:headEnd/>
              <a:tailEnd/>
            </a:ln>
          </p:spPr>
          <p:txBody>
            <a:bodyPr/>
            <a:lstStyle/>
            <a:p>
              <a:endParaRPr lang="bg-BG" b="1"/>
            </a:p>
          </p:txBody>
        </p:sp>
        <p:sp>
          <p:nvSpPr>
            <p:cNvPr id="466" name="Rectangle 98"/>
            <p:cNvSpPr>
              <a:spLocks noChangeArrowheads="1"/>
            </p:cNvSpPr>
            <p:nvPr/>
          </p:nvSpPr>
          <p:spPr bwMode="auto">
            <a:xfrm>
              <a:off x="2487613" y="3054350"/>
              <a:ext cx="468077"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67" name="Line 99"/>
            <p:cNvSpPr>
              <a:spLocks noChangeShapeType="1"/>
            </p:cNvSpPr>
            <p:nvPr/>
          </p:nvSpPr>
          <p:spPr bwMode="auto">
            <a:xfrm>
              <a:off x="1905000" y="3281363"/>
              <a:ext cx="1590675" cy="0"/>
            </a:xfrm>
            <a:prstGeom prst="line">
              <a:avLst/>
            </a:prstGeom>
            <a:noFill/>
            <a:ln w="0">
              <a:solidFill>
                <a:srgbClr val="24211D"/>
              </a:solidFill>
              <a:round/>
              <a:headEnd/>
              <a:tailEnd/>
            </a:ln>
          </p:spPr>
          <p:txBody>
            <a:bodyPr/>
            <a:lstStyle/>
            <a:p>
              <a:endParaRPr lang="bg-BG" b="1"/>
            </a:p>
          </p:txBody>
        </p:sp>
        <p:sp>
          <p:nvSpPr>
            <p:cNvPr id="468" name="Rectangle 100"/>
            <p:cNvSpPr>
              <a:spLocks noChangeArrowheads="1"/>
            </p:cNvSpPr>
            <p:nvPr/>
          </p:nvSpPr>
          <p:spPr bwMode="auto">
            <a:xfrm>
              <a:off x="1943100" y="3405188"/>
              <a:ext cx="684483"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-Size:float</a:t>
              </a:r>
              <a:endParaRPr lang="en-US" b="1" noProof="1">
                <a:effectLst>
                  <a:outerShdw blurRad="38100" dist="38100" dir="2700000" algn="tl">
                    <a:srgbClr val="FFFFFF"/>
                  </a:outerShdw>
                </a:effectLst>
              </a:endParaRPr>
            </a:p>
          </p:txBody>
        </p:sp>
        <p:sp>
          <p:nvSpPr>
            <p:cNvPr id="469" name="Line 101"/>
            <p:cNvSpPr>
              <a:spLocks noChangeShapeType="1"/>
            </p:cNvSpPr>
            <p:nvPr/>
          </p:nvSpPr>
          <p:spPr bwMode="auto">
            <a:xfrm>
              <a:off x="1905000" y="3673475"/>
              <a:ext cx="1590675" cy="0"/>
            </a:xfrm>
            <a:prstGeom prst="line">
              <a:avLst/>
            </a:prstGeom>
            <a:noFill/>
            <a:ln w="0">
              <a:solidFill>
                <a:srgbClr val="24211D"/>
              </a:solidFill>
              <a:round/>
              <a:headEnd/>
              <a:tailEnd/>
            </a:ln>
          </p:spPr>
          <p:txBody>
            <a:bodyPr/>
            <a:lstStyle/>
            <a:p>
              <a:endParaRPr lang="bg-BG" b="1"/>
            </a:p>
          </p:txBody>
        </p:sp>
        <p:sp>
          <p:nvSpPr>
            <p:cNvPr id="470" name="Rectangle 102"/>
            <p:cNvSpPr>
              <a:spLocks noChangeArrowheads="1"/>
            </p:cNvSpPr>
            <p:nvPr/>
          </p:nvSpPr>
          <p:spPr bwMode="auto">
            <a:xfrm>
              <a:off x="1943100" y="3797300"/>
              <a:ext cx="54983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71" name="Rectangle 103"/>
            <p:cNvSpPr>
              <a:spLocks noChangeArrowheads="1"/>
            </p:cNvSpPr>
            <p:nvPr/>
          </p:nvSpPr>
          <p:spPr bwMode="auto">
            <a:xfrm>
              <a:off x="1943100" y="3992563"/>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a:t>
              </a:r>
              <a:r>
                <a:rPr lang="en-US" sz="1200" b="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72" name="Rectangle 104"/>
            <p:cNvSpPr>
              <a:spLocks noChangeArrowheads="1"/>
            </p:cNvSpPr>
            <p:nvPr/>
          </p:nvSpPr>
          <p:spPr bwMode="auto">
            <a:xfrm>
              <a:off x="2300288" y="5362575"/>
              <a:ext cx="1103313" cy="1127125"/>
            </a:xfrm>
            <a:prstGeom prst="rect">
              <a:avLst/>
            </a:prstGeom>
            <a:solidFill>
              <a:srgbClr val="29166E"/>
            </a:solidFill>
            <a:ln w="9525">
              <a:noFill/>
              <a:miter lim="800000"/>
              <a:headEnd/>
              <a:tailEnd/>
            </a:ln>
          </p:spPr>
          <p:txBody>
            <a:bodyPr/>
            <a:lstStyle/>
            <a:p>
              <a:endParaRPr lang="bg-BG" b="1"/>
            </a:p>
          </p:txBody>
        </p:sp>
        <p:sp>
          <p:nvSpPr>
            <p:cNvPr id="473" name="Rectangle 105"/>
            <p:cNvSpPr>
              <a:spLocks noChangeArrowheads="1"/>
            </p:cNvSpPr>
            <p:nvPr/>
          </p:nvSpPr>
          <p:spPr bwMode="auto">
            <a:xfrm>
              <a:off x="2263775" y="5326063"/>
              <a:ext cx="1103313" cy="1127125"/>
            </a:xfrm>
            <a:prstGeom prst="rect">
              <a:avLst/>
            </a:prstGeom>
            <a:solidFill>
              <a:srgbClr val="FFFFFF"/>
            </a:solidFill>
            <a:ln w="9525">
              <a:noFill/>
              <a:miter lim="800000"/>
              <a:headEnd/>
              <a:tailEnd/>
            </a:ln>
          </p:spPr>
          <p:txBody>
            <a:bodyPr/>
            <a:lstStyle/>
            <a:p>
              <a:endParaRPr lang="bg-BG" b="1"/>
            </a:p>
          </p:txBody>
        </p:sp>
        <p:sp>
          <p:nvSpPr>
            <p:cNvPr id="474" name="Rectangle 106"/>
            <p:cNvSpPr>
              <a:spLocks noChangeArrowheads="1"/>
            </p:cNvSpPr>
            <p:nvPr/>
          </p:nvSpPr>
          <p:spPr bwMode="auto">
            <a:xfrm>
              <a:off x="2263775" y="5326063"/>
              <a:ext cx="1103313" cy="1127125"/>
            </a:xfrm>
            <a:prstGeom prst="rect">
              <a:avLst/>
            </a:prstGeom>
            <a:noFill/>
            <a:ln w="0">
              <a:solidFill>
                <a:srgbClr val="24211D"/>
              </a:solidFill>
              <a:miter lim="800000"/>
              <a:headEnd/>
              <a:tailEnd/>
            </a:ln>
          </p:spPr>
          <p:txBody>
            <a:bodyPr/>
            <a:lstStyle/>
            <a:p>
              <a:endParaRPr lang="bg-BG" b="1"/>
            </a:p>
          </p:txBody>
        </p:sp>
        <p:sp>
          <p:nvSpPr>
            <p:cNvPr id="475" name="Rectangle 107"/>
            <p:cNvSpPr>
              <a:spLocks noChangeArrowheads="1"/>
            </p:cNvSpPr>
            <p:nvPr/>
          </p:nvSpPr>
          <p:spPr bwMode="auto">
            <a:xfrm>
              <a:off x="2327275" y="5391150"/>
              <a:ext cx="82875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76" name="Line 108"/>
            <p:cNvSpPr>
              <a:spLocks noChangeShapeType="1"/>
            </p:cNvSpPr>
            <p:nvPr/>
          </p:nvSpPr>
          <p:spPr bwMode="auto">
            <a:xfrm>
              <a:off x="2263775" y="5607050"/>
              <a:ext cx="1090613" cy="0"/>
            </a:xfrm>
            <a:prstGeom prst="line">
              <a:avLst/>
            </a:prstGeom>
            <a:noFill/>
            <a:ln w="0">
              <a:solidFill>
                <a:srgbClr val="24211D"/>
              </a:solidFill>
              <a:round/>
              <a:headEnd/>
              <a:tailEnd/>
            </a:ln>
          </p:spPr>
          <p:txBody>
            <a:bodyPr/>
            <a:lstStyle/>
            <a:p>
              <a:endParaRPr lang="bg-BG" b="1"/>
            </a:p>
          </p:txBody>
        </p:sp>
        <p:sp>
          <p:nvSpPr>
            <p:cNvPr id="477" name="Rectangle 109"/>
            <p:cNvSpPr>
              <a:spLocks noChangeArrowheads="1"/>
            </p:cNvSpPr>
            <p:nvPr/>
          </p:nvSpPr>
          <p:spPr bwMode="auto">
            <a:xfrm>
              <a:off x="2336800" y="5732463"/>
              <a:ext cx="80150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-Color:Color</a:t>
              </a:r>
              <a:endParaRPr lang="en-US" b="1" noProof="1">
                <a:effectLst>
                  <a:outerShdw blurRad="38100" dist="38100" dir="2700000" algn="tl">
                    <a:srgbClr val="FFFFFF"/>
                  </a:outerShdw>
                </a:effectLst>
              </a:endParaRPr>
            </a:p>
          </p:txBody>
        </p:sp>
        <p:sp>
          <p:nvSpPr>
            <p:cNvPr id="478" name="Line 110"/>
            <p:cNvSpPr>
              <a:spLocks noChangeShapeType="1"/>
            </p:cNvSpPr>
            <p:nvPr/>
          </p:nvSpPr>
          <p:spPr bwMode="auto">
            <a:xfrm>
              <a:off x="2263775" y="5999163"/>
              <a:ext cx="1090613" cy="0"/>
            </a:xfrm>
            <a:prstGeom prst="line">
              <a:avLst/>
            </a:prstGeom>
            <a:noFill/>
            <a:ln w="0">
              <a:solidFill>
                <a:srgbClr val="24211D"/>
              </a:solidFill>
              <a:round/>
              <a:headEnd/>
              <a:tailEnd/>
            </a:ln>
          </p:spPr>
          <p:txBody>
            <a:bodyPr/>
            <a:lstStyle/>
            <a:p>
              <a:endParaRPr lang="bg-BG" b="1"/>
            </a:p>
          </p:txBody>
        </p:sp>
        <p:sp>
          <p:nvSpPr>
            <p:cNvPr id="479" name="Rectangle 111"/>
            <p:cNvSpPr>
              <a:spLocks noChangeArrowheads="1"/>
            </p:cNvSpPr>
            <p:nvPr/>
          </p:nvSpPr>
          <p:spPr bwMode="auto">
            <a:xfrm>
              <a:off x="2336800" y="6122988"/>
              <a:ext cx="91050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80" name="Rectangle 112"/>
            <p:cNvSpPr>
              <a:spLocks noChangeArrowheads="1"/>
            </p:cNvSpPr>
            <p:nvPr/>
          </p:nvSpPr>
          <p:spPr bwMode="auto">
            <a:xfrm>
              <a:off x="5730081" y="3016251"/>
              <a:ext cx="1470025" cy="1716088"/>
            </a:xfrm>
            <a:prstGeom prst="rect">
              <a:avLst/>
            </a:prstGeom>
            <a:solidFill>
              <a:srgbClr val="29166E"/>
            </a:solidFill>
            <a:ln w="9525">
              <a:noFill/>
              <a:miter lim="800000"/>
              <a:headEnd/>
              <a:tailEnd/>
            </a:ln>
          </p:spPr>
          <p:txBody>
            <a:bodyPr/>
            <a:lstStyle/>
            <a:p>
              <a:endParaRPr lang="bg-BG" b="1"/>
            </a:p>
          </p:txBody>
        </p:sp>
        <p:sp>
          <p:nvSpPr>
            <p:cNvPr id="481" name="Rectangle 113"/>
            <p:cNvSpPr>
              <a:spLocks noChangeArrowheads="1"/>
            </p:cNvSpPr>
            <p:nvPr/>
          </p:nvSpPr>
          <p:spPr bwMode="auto">
            <a:xfrm>
              <a:off x="5691981" y="2979739"/>
              <a:ext cx="1471613" cy="1714500"/>
            </a:xfrm>
            <a:prstGeom prst="rect">
              <a:avLst/>
            </a:prstGeom>
            <a:solidFill>
              <a:srgbClr val="FFFFFF"/>
            </a:solidFill>
            <a:ln w="9525">
              <a:noFill/>
              <a:miter lim="800000"/>
              <a:headEnd/>
              <a:tailEnd/>
            </a:ln>
          </p:spPr>
          <p:txBody>
            <a:bodyPr/>
            <a:lstStyle/>
            <a:p>
              <a:endParaRPr lang="bg-BG" b="1"/>
            </a:p>
          </p:txBody>
        </p:sp>
        <p:sp>
          <p:nvSpPr>
            <p:cNvPr id="482" name="Rectangle 114"/>
            <p:cNvSpPr>
              <a:spLocks noChangeArrowheads="1"/>
            </p:cNvSpPr>
            <p:nvPr/>
          </p:nvSpPr>
          <p:spPr bwMode="auto">
            <a:xfrm>
              <a:off x="5691981" y="2979739"/>
              <a:ext cx="1471613" cy="1714500"/>
            </a:xfrm>
            <a:prstGeom prst="rect">
              <a:avLst/>
            </a:prstGeom>
            <a:noFill/>
            <a:ln w="0">
              <a:solidFill>
                <a:srgbClr val="24211D"/>
              </a:solidFill>
              <a:miter lim="800000"/>
              <a:headEnd/>
              <a:tailEnd/>
            </a:ln>
          </p:spPr>
          <p:txBody>
            <a:bodyPr/>
            <a:lstStyle/>
            <a:p>
              <a:endParaRPr lang="bg-BG" b="1"/>
            </a:p>
          </p:txBody>
        </p:sp>
        <p:sp>
          <p:nvSpPr>
            <p:cNvPr id="483" name="Rectangle 115"/>
            <p:cNvSpPr>
              <a:spLocks noChangeArrowheads="1"/>
            </p:cNvSpPr>
            <p:nvPr/>
          </p:nvSpPr>
          <p:spPr bwMode="auto">
            <a:xfrm>
              <a:off x="6244431" y="3016251"/>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84" name="Rectangle 116"/>
            <p:cNvSpPr>
              <a:spLocks noChangeArrowheads="1"/>
            </p:cNvSpPr>
            <p:nvPr/>
          </p:nvSpPr>
          <p:spPr bwMode="auto">
            <a:xfrm>
              <a:off x="6244431" y="3211514"/>
              <a:ext cx="352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85" name="Line 117"/>
            <p:cNvSpPr>
              <a:spLocks noChangeShapeType="1"/>
            </p:cNvSpPr>
            <p:nvPr/>
          </p:nvSpPr>
          <p:spPr bwMode="auto">
            <a:xfrm>
              <a:off x="5691981" y="3457576"/>
              <a:ext cx="1458913" cy="0"/>
            </a:xfrm>
            <a:prstGeom prst="line">
              <a:avLst/>
            </a:prstGeom>
            <a:noFill/>
            <a:ln w="0">
              <a:solidFill>
                <a:srgbClr val="24211D"/>
              </a:solidFill>
              <a:round/>
              <a:headEnd/>
              <a:tailEnd/>
            </a:ln>
          </p:spPr>
          <p:txBody>
            <a:bodyPr/>
            <a:lstStyle/>
            <a:p>
              <a:endParaRPr lang="bg-BG" b="1"/>
            </a:p>
          </p:txBody>
        </p:sp>
        <p:sp>
          <p:nvSpPr>
            <p:cNvPr id="486" name="Rectangle 118"/>
            <p:cNvSpPr>
              <a:spLocks noChangeArrowheads="1"/>
            </p:cNvSpPr>
            <p:nvPr/>
          </p:nvSpPr>
          <p:spPr bwMode="auto">
            <a:xfrm>
              <a:off x="5766594" y="3581401"/>
              <a:ext cx="106138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+RedValue:byte</a:t>
              </a:r>
              <a:endParaRPr lang="en-US" b="1" noProof="1">
                <a:effectLst>
                  <a:outerShdw blurRad="38100" dist="38100" dir="2700000" algn="tl">
                    <a:srgbClr val="FFFFFF"/>
                  </a:outerShdw>
                </a:effectLst>
              </a:endParaRPr>
            </a:p>
          </p:txBody>
        </p:sp>
        <p:sp>
          <p:nvSpPr>
            <p:cNvPr id="487" name="Rectangle 119"/>
            <p:cNvSpPr>
              <a:spLocks noChangeArrowheads="1"/>
            </p:cNvSpPr>
            <p:nvPr/>
          </p:nvSpPr>
          <p:spPr bwMode="auto">
            <a:xfrm>
              <a:off x="5766594" y="3778251"/>
              <a:ext cx="1203856"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+GreenValue:byte</a:t>
              </a:r>
              <a:endParaRPr lang="en-US" b="1" noProof="1">
                <a:effectLst>
                  <a:outerShdw blurRad="38100" dist="38100" dir="2700000" algn="tl">
                    <a:srgbClr val="FFFFFF"/>
                  </a:outerShdw>
                </a:effectLst>
              </a:endParaRPr>
            </a:p>
          </p:txBody>
        </p:sp>
        <p:sp>
          <p:nvSpPr>
            <p:cNvPr id="488" name="Rectangle 120"/>
            <p:cNvSpPr>
              <a:spLocks noChangeArrowheads="1"/>
            </p:cNvSpPr>
            <p:nvPr/>
          </p:nvSpPr>
          <p:spPr bwMode="auto">
            <a:xfrm>
              <a:off x="5766594" y="3973514"/>
              <a:ext cx="1099660"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+BlueValue:byte</a:t>
              </a:r>
              <a:endParaRPr lang="en-US" b="1" noProof="1">
                <a:effectLst>
                  <a:outerShdw blurRad="38100" dist="38100" dir="2700000" algn="tl">
                    <a:srgbClr val="FFFFFF"/>
                  </a:outerShdw>
                </a:effectLst>
              </a:endParaRPr>
            </a:p>
          </p:txBody>
        </p:sp>
        <p:sp>
          <p:nvSpPr>
            <p:cNvPr id="489" name="Line 121"/>
            <p:cNvSpPr>
              <a:spLocks noChangeShapeType="1"/>
            </p:cNvSpPr>
            <p:nvPr/>
          </p:nvSpPr>
          <p:spPr bwMode="auto">
            <a:xfrm>
              <a:off x="5691981" y="4241801"/>
              <a:ext cx="1458913" cy="0"/>
            </a:xfrm>
            <a:prstGeom prst="line">
              <a:avLst/>
            </a:prstGeom>
            <a:noFill/>
            <a:ln w="0">
              <a:solidFill>
                <a:srgbClr val="24211D"/>
              </a:solidFill>
              <a:round/>
              <a:headEnd/>
              <a:tailEnd/>
            </a:ln>
          </p:spPr>
          <p:txBody>
            <a:bodyPr/>
            <a:lstStyle/>
            <a:p>
              <a:endParaRPr lang="bg-BG" b="1"/>
            </a:p>
          </p:txBody>
        </p:sp>
        <p:sp>
          <p:nvSpPr>
            <p:cNvPr id="490" name="Rectangle 122"/>
            <p:cNvSpPr>
              <a:spLocks noChangeArrowheads="1"/>
            </p:cNvSpPr>
            <p:nvPr/>
          </p:nvSpPr>
          <p:spPr bwMode="auto">
            <a:xfrm>
              <a:off x="5766594" y="4365626"/>
              <a:ext cx="43441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91" name="Rectangle 123"/>
            <p:cNvSpPr>
              <a:spLocks noChangeArrowheads="1"/>
            </p:cNvSpPr>
            <p:nvPr/>
          </p:nvSpPr>
          <p:spPr bwMode="auto">
            <a:xfrm>
              <a:off x="4016375" y="5362575"/>
              <a:ext cx="1287463" cy="1127125"/>
            </a:xfrm>
            <a:prstGeom prst="rect">
              <a:avLst/>
            </a:prstGeom>
            <a:solidFill>
              <a:srgbClr val="29166E"/>
            </a:solidFill>
            <a:ln w="9525">
              <a:noFill/>
              <a:miter lim="800000"/>
              <a:headEnd/>
              <a:tailEnd/>
            </a:ln>
          </p:spPr>
          <p:txBody>
            <a:bodyPr/>
            <a:lstStyle/>
            <a:p>
              <a:endParaRPr lang="bg-BG" b="1"/>
            </a:p>
          </p:txBody>
        </p:sp>
        <p:sp>
          <p:nvSpPr>
            <p:cNvPr id="492" name="Rectangle 124"/>
            <p:cNvSpPr>
              <a:spLocks noChangeArrowheads="1"/>
            </p:cNvSpPr>
            <p:nvPr/>
          </p:nvSpPr>
          <p:spPr bwMode="auto">
            <a:xfrm>
              <a:off x="3979863" y="5326063"/>
              <a:ext cx="1285875" cy="1127125"/>
            </a:xfrm>
            <a:prstGeom prst="rect">
              <a:avLst/>
            </a:prstGeom>
            <a:solidFill>
              <a:srgbClr val="FFFFFF"/>
            </a:solidFill>
            <a:ln w="9525">
              <a:noFill/>
              <a:miter lim="800000"/>
              <a:headEnd/>
              <a:tailEnd/>
            </a:ln>
          </p:spPr>
          <p:txBody>
            <a:bodyPr/>
            <a:lstStyle/>
            <a:p>
              <a:endParaRPr lang="bg-BG" b="1"/>
            </a:p>
          </p:txBody>
        </p:sp>
        <p:sp>
          <p:nvSpPr>
            <p:cNvPr id="493" name="Rectangle 125"/>
            <p:cNvSpPr>
              <a:spLocks noChangeArrowheads="1"/>
            </p:cNvSpPr>
            <p:nvPr/>
          </p:nvSpPr>
          <p:spPr bwMode="auto">
            <a:xfrm>
              <a:off x="3979863" y="5326063"/>
              <a:ext cx="1285875" cy="1127125"/>
            </a:xfrm>
            <a:prstGeom prst="rect">
              <a:avLst/>
            </a:prstGeom>
            <a:noFill/>
            <a:ln w="0">
              <a:solidFill>
                <a:srgbClr val="24211D"/>
              </a:solidFill>
              <a:miter lim="800000"/>
              <a:headEnd/>
              <a:tailEnd/>
            </a:ln>
          </p:spPr>
          <p:txBody>
            <a:bodyPr/>
            <a:lstStyle/>
            <a:p>
              <a:endParaRPr lang="bg-BG" b="1"/>
            </a:p>
          </p:txBody>
        </p:sp>
        <p:sp>
          <p:nvSpPr>
            <p:cNvPr id="494" name="Rectangle 126"/>
            <p:cNvSpPr>
              <a:spLocks noChangeArrowheads="1"/>
            </p:cNvSpPr>
            <p:nvPr/>
          </p:nvSpPr>
          <p:spPr bwMode="auto">
            <a:xfrm>
              <a:off x="4089400" y="5391150"/>
              <a:ext cx="1022909"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sp>
          <p:nvSpPr>
            <p:cNvPr id="495" name="Line 127"/>
            <p:cNvSpPr>
              <a:spLocks noChangeShapeType="1"/>
            </p:cNvSpPr>
            <p:nvPr/>
          </p:nvSpPr>
          <p:spPr bwMode="auto">
            <a:xfrm>
              <a:off x="3979863" y="5607050"/>
              <a:ext cx="1274763" cy="0"/>
            </a:xfrm>
            <a:prstGeom prst="line">
              <a:avLst/>
            </a:prstGeom>
            <a:noFill/>
            <a:ln w="0">
              <a:solidFill>
                <a:srgbClr val="24211D"/>
              </a:solidFill>
              <a:round/>
              <a:headEnd/>
              <a:tailEnd/>
            </a:ln>
          </p:spPr>
          <p:txBody>
            <a:bodyPr/>
            <a:lstStyle/>
            <a:p>
              <a:endParaRPr lang="bg-BG" b="1"/>
            </a:p>
          </p:txBody>
        </p:sp>
        <p:sp>
          <p:nvSpPr>
            <p:cNvPr id="496" name="Rectangle 128"/>
            <p:cNvSpPr>
              <a:spLocks noChangeArrowheads="1"/>
            </p:cNvSpPr>
            <p:nvPr/>
          </p:nvSpPr>
          <p:spPr bwMode="auto">
            <a:xfrm>
              <a:off x="4052888" y="5732463"/>
              <a:ext cx="80150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-Color:Color</a:t>
              </a:r>
              <a:endParaRPr lang="en-US" b="1" noProof="1">
                <a:effectLst>
                  <a:outerShdw blurRad="38100" dist="38100" dir="2700000" algn="tl">
                    <a:srgbClr val="FFFFFF"/>
                  </a:outerShdw>
                </a:effectLst>
              </a:endParaRPr>
            </a:p>
          </p:txBody>
        </p:sp>
        <p:sp>
          <p:nvSpPr>
            <p:cNvPr id="497" name="Line 129"/>
            <p:cNvSpPr>
              <a:spLocks noChangeShapeType="1"/>
            </p:cNvSpPr>
            <p:nvPr/>
          </p:nvSpPr>
          <p:spPr bwMode="auto">
            <a:xfrm>
              <a:off x="3979863" y="5999163"/>
              <a:ext cx="1274763" cy="0"/>
            </a:xfrm>
            <a:prstGeom prst="line">
              <a:avLst/>
            </a:prstGeom>
            <a:noFill/>
            <a:ln w="0">
              <a:solidFill>
                <a:srgbClr val="24211D"/>
              </a:solidFill>
              <a:round/>
              <a:headEnd/>
              <a:tailEnd/>
            </a:ln>
          </p:spPr>
          <p:txBody>
            <a:bodyPr/>
            <a:lstStyle/>
            <a:p>
              <a:endParaRPr lang="bg-BG" b="1"/>
            </a:p>
          </p:txBody>
        </p:sp>
        <p:sp>
          <p:nvSpPr>
            <p:cNvPr id="498" name="Rectangle 130"/>
            <p:cNvSpPr>
              <a:spLocks noChangeArrowheads="1"/>
            </p:cNvSpPr>
            <p:nvPr/>
          </p:nvSpPr>
          <p:spPr bwMode="auto">
            <a:xfrm>
              <a:off x="4052888" y="6122988"/>
              <a:ext cx="1104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3886200" cy="2667000"/>
          </a:xfrm>
        </p:spPr>
        <p:txBody>
          <a:bodyPr/>
          <a:lstStyle/>
          <a:p>
            <a:pPr algn="ctr">
              <a:lnSpc>
                <a:spcPct val="100000"/>
              </a:lnSpc>
            </a:pPr>
            <a:r>
              <a:rPr lang="en-US" sz="5000" dirty="0" smtClean="0"/>
              <a:t>Class Diagrams in Visual Studio</a:t>
            </a:r>
            <a:endParaRPr lang="en-US" sz="5000" dirty="0"/>
          </a:p>
        </p:txBody>
      </p:sp>
      <p:sp>
        <p:nvSpPr>
          <p:cNvPr id="3" name="Content Placeholder 2"/>
          <p:cNvSpPr>
            <a:spLocks noGrp="1"/>
          </p:cNvSpPr>
          <p:nvPr>
            <p:ph idx="1"/>
          </p:nvPr>
        </p:nvSpPr>
        <p:spPr>
          <a:xfrm>
            <a:off x="304800" y="4648200"/>
            <a:ext cx="4038600" cy="609600"/>
          </a:xfrm>
        </p:spPr>
        <p:txBody>
          <a:bodyPr/>
          <a:lstStyle/>
          <a:p>
            <a:pPr marL="0" lvl="1" indent="0" algn="ctr">
              <a:buNone/>
            </a:pPr>
            <a:r>
              <a:rPr lang="en-US" sz="2800" dirty="0" smtClean="0"/>
              <a:t>Live Demo</a:t>
            </a:r>
            <a:endParaRPr lang="en-US" sz="2800" dirty="0"/>
          </a:p>
        </p:txBody>
      </p:sp>
      <p:pic>
        <p:nvPicPr>
          <p:cNvPr id="1026" name="Picture 2"/>
          <p:cNvPicPr>
            <a:picLocks noChangeAspect="1" noChangeArrowheads="1"/>
          </p:cNvPicPr>
          <p:nvPr/>
        </p:nvPicPr>
        <p:blipFill>
          <a:blip r:embed="rId2" cstate="email">
            <a:lum bright="-20000"/>
            <a:extLst>
              <a:ext uri="{28A0092B-C50C-407E-A947-70E740481C1C}">
                <a14:useLocalDpi xmlns:a14="http://schemas.microsoft.com/office/drawing/2010/main" val="0"/>
              </a:ext>
            </a:extLst>
          </a:blip>
          <a:srcRect/>
          <a:stretch>
            <a:fillRect/>
          </a:stretch>
        </p:blipFill>
        <p:spPr bwMode="auto">
          <a:xfrm>
            <a:off x="4191000" y="1066800"/>
            <a:ext cx="4114800" cy="5181600"/>
          </a:xfrm>
          <a:prstGeom prst="roundRect">
            <a:avLst>
              <a:gd name="adj" fmla="val 961"/>
            </a:avLst>
          </a:prstGeom>
          <a:noFill/>
          <a:ln w="9525">
            <a:noFill/>
            <a:miter lim="800000"/>
            <a:headEnd/>
            <a:tailEnd/>
          </a:ln>
          <a:scene3d>
            <a:camera prst="perspectiveHeroicExtremeLeftFacing" fov="7200000">
              <a:rot lat="367928" lon="560490" rev="21535426"/>
            </a:camera>
            <a:lightRig rig="threePt" dir="t"/>
          </a:scene3d>
          <a:sp3d>
            <a:bevelT w="0" h="0"/>
          </a:sp3d>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660400" y="1279469"/>
            <a:ext cx="4292600" cy="701731"/>
          </a:xfrm>
          <a:prstGeom prst="rect">
            <a:avLst/>
          </a:prstGeom>
          <a:effectLst/>
        </p:spPr>
        <p:txBody>
          <a:bodyPr wrap="square" lIns="0" tIns="0" rIns="0" bIns="0" anchor="b">
            <a:spAutoFit/>
          </a:bodyPr>
          <a:lstStyle/>
          <a:p>
            <a:pPr algn="ctr">
              <a:lnSpc>
                <a:spcPct val="95000"/>
              </a:lnSpc>
            </a:pPr>
            <a:r>
              <a:rPr lang="en-US" sz="4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Encapsulation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093" y="2819400"/>
            <a:ext cx="3505200" cy="3505200"/>
          </a:xfrm>
          <a:prstGeom prst="roundRect">
            <a:avLst>
              <a:gd name="adj" fmla="val 948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094953">
            <a:off x="5744865" y="1013812"/>
            <a:ext cx="2596641" cy="2681314"/>
          </a:xfrm>
          <a:prstGeom prst="rect">
            <a:avLst/>
          </a:prstGeom>
          <a:noFill/>
          <a:ln>
            <a:noFill/>
          </a:ln>
          <a:effectLst>
            <a:glow rad="101600">
              <a:schemeClr val="accent3">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a:t>
            </a:r>
            <a:endParaRPr lang="bg-BG" sz="4000" dirty="0"/>
          </a:p>
        </p:txBody>
      </p:sp>
      <p:sp>
        <p:nvSpPr>
          <p:cNvPr id="804867" name="Rectangle 3"/>
          <p:cNvSpPr>
            <a:spLocks noGrp="1" noChangeArrowheads="1"/>
          </p:cNvSpPr>
          <p:nvPr>
            <p:ph idx="1"/>
          </p:nvPr>
        </p:nvSpPr>
        <p:spPr>
          <a:xfrm>
            <a:off x="228600" y="1066800"/>
            <a:ext cx="8686800" cy="5093702"/>
          </a:xfrm>
          <a:prstGeom prst="rect">
            <a:avLst/>
          </a:prstGeom>
        </p:spPr>
        <p:txBody>
          <a:bodyPr>
            <a:spAutoFit/>
          </a:bodyPr>
          <a:lstStyle/>
          <a:p>
            <a:pPr>
              <a:lnSpc>
                <a:spcPct val="100000"/>
              </a:lnSpc>
            </a:pPr>
            <a:r>
              <a:rPr lang="en-US" dirty="0">
                <a:solidFill>
                  <a:srgbClr val="EBFFD2"/>
                </a:solidFill>
              </a:rPr>
              <a:t>Encapsulation hides the implementation details</a:t>
            </a:r>
          </a:p>
          <a:p>
            <a:pPr>
              <a:lnSpc>
                <a:spcPct val="100000"/>
              </a:lnSpc>
            </a:pPr>
            <a:r>
              <a:rPr lang="en-US" dirty="0">
                <a:solidFill>
                  <a:srgbClr val="EBFFD2"/>
                </a:solidFill>
              </a:rPr>
              <a:t>Class announces some operations (methods) available for its clients </a:t>
            </a:r>
            <a:r>
              <a:rPr lang="en-US" dirty="0" smtClean="0">
                <a:solidFill>
                  <a:srgbClr val="EBFFD2"/>
                </a:solidFill>
              </a:rPr>
              <a:t>– its </a:t>
            </a:r>
            <a:r>
              <a:rPr lang="en-US" dirty="0" smtClean="0">
                <a:solidFill>
                  <a:schemeClr val="accent5">
                    <a:lumMod val="20000"/>
                    <a:lumOff val="80000"/>
                  </a:schemeClr>
                </a:solidFill>
              </a:rPr>
              <a:t>public </a:t>
            </a:r>
            <a:r>
              <a:rPr lang="en-US" dirty="0">
                <a:solidFill>
                  <a:schemeClr val="accent5">
                    <a:lumMod val="20000"/>
                    <a:lumOff val="80000"/>
                  </a:schemeClr>
                </a:solidFill>
              </a:rPr>
              <a:t>interface</a:t>
            </a:r>
          </a:p>
          <a:p>
            <a:pPr>
              <a:lnSpc>
                <a:spcPct val="100000"/>
              </a:lnSpc>
            </a:pPr>
            <a:r>
              <a:rPr lang="en-US" dirty="0" smtClean="0">
                <a:solidFill>
                  <a:srgbClr val="EBFFD2"/>
                </a:solidFill>
              </a:rPr>
              <a:t>All </a:t>
            </a:r>
            <a:r>
              <a:rPr lang="en-US" dirty="0">
                <a:solidFill>
                  <a:srgbClr val="EBFFD2"/>
                </a:solidFill>
              </a:rPr>
              <a:t>data members (fields) of a class should be hidden</a:t>
            </a:r>
          </a:p>
          <a:p>
            <a:pPr lvl="1">
              <a:lnSpc>
                <a:spcPct val="100000"/>
              </a:lnSpc>
              <a:buClr>
                <a:srgbClr val="8FD600"/>
              </a:buClr>
            </a:pPr>
            <a:r>
              <a:rPr lang="en-US" dirty="0">
                <a:solidFill>
                  <a:schemeClr val="tx1">
                    <a:lumMod val="40000"/>
                    <a:lumOff val="60000"/>
                  </a:schemeClr>
                </a:solidFill>
              </a:rPr>
              <a:t>Accessed via </a:t>
            </a:r>
            <a:r>
              <a:rPr lang="en-US" dirty="0" smtClean="0">
                <a:solidFill>
                  <a:schemeClr val="tx1">
                    <a:lumMod val="40000"/>
                    <a:lumOff val="60000"/>
                  </a:schemeClr>
                </a:solidFill>
              </a:rPr>
              <a:t>properties (read-only and read-write)</a:t>
            </a:r>
          </a:p>
          <a:p>
            <a:pPr>
              <a:lnSpc>
                <a:spcPct val="100000"/>
              </a:lnSpc>
              <a:buClr>
                <a:srgbClr val="8FD600"/>
              </a:buClr>
            </a:pPr>
            <a:r>
              <a:rPr lang="en-US" dirty="0" smtClean="0"/>
              <a:t>No interface members should be hidden</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37</a:t>
            </a:fld>
            <a:endParaRPr lang="en-US" sz="1100"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a:prstGeom prst="rect">
            <a:avLst/>
          </a:prstGeom>
        </p:spPr>
        <p:txBody>
          <a:bodyPr anchor="ctr" anchorCtr="0"/>
          <a:lstStyle/>
          <a:p>
            <a:pPr>
              <a:lnSpc>
                <a:spcPts val="4000"/>
              </a:lnSpc>
              <a:defRPr/>
            </a:pPr>
            <a:r>
              <a:rPr lang="en-US" sz="4000"/>
              <a:t>Encapsulation – Example</a:t>
            </a:r>
            <a:endParaRPr lang="bg-BG" sz="4000"/>
          </a:p>
        </p:txBody>
      </p:sp>
      <p:sp>
        <p:nvSpPr>
          <p:cNvPr id="806915" name="Rectangle 3"/>
          <p:cNvSpPr>
            <a:spLocks noGrp="1" noChangeArrowheads="1"/>
          </p:cNvSpPr>
          <p:nvPr>
            <p:ph idx="1"/>
          </p:nvPr>
        </p:nvSpPr>
        <p:spPr>
          <a:prstGeom prst="rect">
            <a:avLst/>
          </a:prstGeom>
        </p:spPr>
        <p:txBody>
          <a:bodyPr/>
          <a:lstStyle/>
          <a:p>
            <a:pPr>
              <a:lnSpc>
                <a:spcPct val="100000"/>
              </a:lnSpc>
            </a:pPr>
            <a:r>
              <a:rPr lang="en-US" dirty="0"/>
              <a:t>Data fields are private</a:t>
            </a:r>
          </a:p>
          <a:p>
            <a:pPr>
              <a:lnSpc>
                <a:spcPct val="100000"/>
              </a:lnSpc>
            </a:pPr>
            <a:r>
              <a:rPr lang="en-US" dirty="0"/>
              <a:t>Constructors and </a:t>
            </a:r>
            <a:r>
              <a:rPr lang="en-US" dirty="0" smtClean="0"/>
              <a:t>accessors are defined (getters and setters)</a:t>
            </a:r>
            <a:endParaRPr lang="bg-BG" dirty="0"/>
          </a:p>
        </p:txBody>
      </p:sp>
      <p:sp>
        <p:nvSpPr>
          <p:cNvPr id="5" name="Rectangle 3"/>
          <p:cNvSpPr>
            <a:spLocks noChangeArrowheads="1"/>
          </p:cNvSpPr>
          <p:nvPr/>
        </p:nvSpPr>
        <p:spPr bwMode="auto">
          <a:xfrm>
            <a:off x="1981200" y="3048000"/>
            <a:ext cx="51816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4"/>
          <p:cNvSpPr>
            <a:spLocks noChangeArrowheads="1"/>
          </p:cNvSpPr>
          <p:nvPr/>
        </p:nvSpPr>
        <p:spPr bwMode="auto">
          <a:xfrm>
            <a:off x="1981200" y="3650829"/>
            <a:ext cx="5181600" cy="9973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TimeSpan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5"/>
          <p:cNvSpPr>
            <a:spLocks noChangeArrowheads="1"/>
          </p:cNvSpPr>
          <p:nvPr/>
        </p:nvSpPr>
        <p:spPr bwMode="auto">
          <a:xfrm>
            <a:off x="1981200" y="4648200"/>
            <a:ext cx="51816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+Person(string name, int age)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 { get; set;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TimeSpan { get; set;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38</a:t>
            </a:fld>
            <a:endParaRPr lang="en-US" sz="1100"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Encapsulation in .NET</a:t>
            </a:r>
            <a:endParaRPr lang="bg-BG" sz="4000" dirty="0"/>
          </a:p>
        </p:txBody>
      </p:sp>
      <p:sp>
        <p:nvSpPr>
          <p:cNvPr id="3" name="Content Placeholder 2"/>
          <p:cNvSpPr>
            <a:spLocks noGrp="1"/>
          </p:cNvSpPr>
          <p:nvPr>
            <p:ph idx="1"/>
          </p:nvPr>
        </p:nvSpPr>
        <p:spPr>
          <a:prstGeom prst="rect">
            <a:avLst/>
          </a:prstGeom>
        </p:spPr>
        <p:txBody>
          <a:bodyPr/>
          <a:lstStyle/>
          <a:p>
            <a:pPr>
              <a:lnSpc>
                <a:spcPct val="100000"/>
              </a:lnSpc>
            </a:pPr>
            <a:r>
              <a:rPr lang="en-US" dirty="0" smtClean="0"/>
              <a:t>Fields are always declared </a:t>
            </a:r>
            <a:r>
              <a:rPr lang="en-US" dirty="0" smtClean="0">
                <a:solidFill>
                  <a:schemeClr val="accent5">
                    <a:lumMod val="20000"/>
                    <a:lumOff val="80000"/>
                  </a:schemeClr>
                </a:solidFill>
                <a:latin typeface="Consolas" pitchFamily="49" charset="0"/>
                <a:cs typeface="Consolas" pitchFamily="49" charset="0"/>
              </a:rPr>
              <a:t>private</a:t>
            </a:r>
          </a:p>
          <a:p>
            <a:pPr lvl="1">
              <a:lnSpc>
                <a:spcPct val="100000"/>
              </a:lnSpc>
            </a:pPr>
            <a:r>
              <a:rPr lang="en-US" dirty="0" smtClean="0"/>
              <a:t>Accessed </a:t>
            </a:r>
            <a:r>
              <a:rPr lang="en-GB" dirty="0" smtClean="0"/>
              <a:t>through </a:t>
            </a:r>
            <a:r>
              <a:rPr lang="en-US" dirty="0" smtClean="0">
                <a:solidFill>
                  <a:schemeClr val="accent5">
                    <a:lumMod val="20000"/>
                    <a:lumOff val="80000"/>
                  </a:schemeClr>
                </a:solidFill>
              </a:rPr>
              <a:t>properties</a:t>
            </a:r>
            <a:r>
              <a:rPr lang="en-GB" dirty="0" smtClean="0"/>
              <a:t> in read-only or read-write mode</a:t>
            </a:r>
            <a:endParaRPr lang="en-US" dirty="0" smtClean="0">
              <a:solidFill>
                <a:schemeClr val="accent5">
                  <a:lumMod val="20000"/>
                  <a:lumOff val="80000"/>
                </a:schemeClr>
              </a:solidFill>
            </a:endParaRPr>
          </a:p>
          <a:p>
            <a:pPr>
              <a:lnSpc>
                <a:spcPct val="100000"/>
              </a:lnSpc>
            </a:pPr>
            <a:r>
              <a:rPr lang="en-US" dirty="0" smtClean="0">
                <a:solidFill>
                  <a:srgbClr val="EBFFD2"/>
                </a:solidFill>
              </a:rPr>
              <a:t>Constructors </a:t>
            </a:r>
            <a:r>
              <a:rPr lang="en-US" dirty="0">
                <a:solidFill>
                  <a:srgbClr val="EBFFD2"/>
                </a:solidFill>
              </a:rPr>
              <a:t>are </a:t>
            </a:r>
            <a:r>
              <a:rPr lang="en-US" dirty="0" smtClean="0">
                <a:solidFill>
                  <a:srgbClr val="EBFFD2"/>
                </a:solidFill>
              </a:rPr>
              <a:t>almost always declared </a:t>
            </a:r>
            <a:r>
              <a:rPr lang="en-US" dirty="0">
                <a:solidFill>
                  <a:schemeClr val="accent5">
                    <a:lumMod val="20000"/>
                    <a:lumOff val="80000"/>
                  </a:schemeClr>
                </a:solidFill>
                <a:latin typeface="Consolas" pitchFamily="49" charset="0"/>
                <a:cs typeface="Consolas" pitchFamily="49" charset="0"/>
              </a:rPr>
              <a:t>public</a:t>
            </a:r>
          </a:p>
          <a:p>
            <a:pPr>
              <a:lnSpc>
                <a:spcPct val="100000"/>
              </a:lnSpc>
            </a:pPr>
            <a:r>
              <a:rPr lang="en-US" dirty="0">
                <a:solidFill>
                  <a:srgbClr val="EBFFD2"/>
                </a:solidFill>
              </a:rPr>
              <a:t>Interface methods are </a:t>
            </a:r>
            <a:r>
              <a:rPr lang="en-US" dirty="0" smtClean="0">
                <a:solidFill>
                  <a:srgbClr val="EBFFD2"/>
                </a:solidFill>
              </a:rPr>
              <a:t>always </a:t>
            </a:r>
            <a:r>
              <a:rPr lang="en-US" dirty="0" smtClean="0">
                <a:solidFill>
                  <a:schemeClr val="accent5">
                    <a:lumMod val="20000"/>
                    <a:lumOff val="80000"/>
                  </a:schemeClr>
                </a:solidFill>
                <a:latin typeface="Consolas" pitchFamily="49" charset="0"/>
                <a:cs typeface="Consolas" pitchFamily="49" charset="0"/>
              </a:rPr>
              <a:t>public</a:t>
            </a:r>
          </a:p>
          <a:p>
            <a:pPr lvl="1">
              <a:lnSpc>
                <a:spcPct val="100000"/>
              </a:lnSpc>
            </a:pPr>
            <a:r>
              <a:rPr lang="en-US" dirty="0" smtClean="0"/>
              <a:t>Not explicitly declared with </a:t>
            </a:r>
            <a:r>
              <a:rPr lang="en-US" dirty="0" smtClean="0">
                <a:solidFill>
                  <a:schemeClr val="accent5">
                    <a:lumMod val="20000"/>
                    <a:lumOff val="80000"/>
                  </a:schemeClr>
                </a:solidFill>
                <a:latin typeface="Consolas" pitchFamily="49" charset="0"/>
                <a:cs typeface="Consolas" pitchFamily="49" charset="0"/>
              </a:rPr>
              <a:t>public</a:t>
            </a:r>
            <a:endParaRPr lang="en-US" dirty="0">
              <a:solidFill>
                <a:schemeClr val="accent5">
                  <a:lumMod val="20000"/>
                  <a:lumOff val="80000"/>
                </a:schemeClr>
              </a:solidFill>
            </a:endParaRPr>
          </a:p>
          <a:p>
            <a:pPr>
              <a:lnSpc>
                <a:spcPct val="100000"/>
              </a:lnSpc>
            </a:pPr>
            <a:r>
              <a:rPr lang="en-US" dirty="0" smtClean="0">
                <a:solidFill>
                  <a:srgbClr val="EBFFD2"/>
                </a:solidFill>
              </a:rPr>
              <a:t>Non-interface</a:t>
            </a:r>
            <a:r>
              <a:rPr lang="en-US" i="1" dirty="0" smtClean="0">
                <a:solidFill>
                  <a:srgbClr val="EBFFD2"/>
                </a:solidFill>
              </a:rPr>
              <a:t> </a:t>
            </a:r>
            <a:r>
              <a:rPr lang="en-US" dirty="0">
                <a:solidFill>
                  <a:srgbClr val="EBFFD2"/>
                </a:solidFill>
              </a:rPr>
              <a:t>methods are declared </a:t>
            </a:r>
            <a:r>
              <a:rPr lang="en-US" dirty="0">
                <a:solidFill>
                  <a:schemeClr val="accent5">
                    <a:lumMod val="20000"/>
                    <a:lumOff val="80000"/>
                  </a:schemeClr>
                </a:solidFill>
                <a:latin typeface="Consolas" pitchFamily="49" charset="0"/>
                <a:cs typeface="Consolas" pitchFamily="49" charset="0"/>
              </a:rPr>
              <a:t>private</a:t>
            </a:r>
            <a:r>
              <a:rPr lang="en-US" dirty="0"/>
              <a:t> </a:t>
            </a:r>
            <a:r>
              <a:rPr lang="en-US" dirty="0">
                <a:solidFill>
                  <a:srgbClr val="EBFFD2"/>
                </a:solidFill>
              </a:rPr>
              <a:t>/</a:t>
            </a:r>
            <a:r>
              <a:rPr lang="en-US" dirty="0"/>
              <a:t> </a:t>
            </a:r>
            <a:r>
              <a:rPr lang="en-US" dirty="0" smtClean="0">
                <a:solidFill>
                  <a:schemeClr val="accent5">
                    <a:lumMod val="20000"/>
                    <a:lumOff val="80000"/>
                  </a:schemeClr>
                </a:solidFill>
                <a:latin typeface="Consolas" pitchFamily="49" charset="0"/>
                <a:cs typeface="Consolas" pitchFamily="49" charset="0"/>
              </a:rPr>
              <a:t>protected</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39</a:t>
            </a:fld>
            <a:endParaRPr lang="en-US" sz="11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Fundamental Principles </a:t>
            </a:r>
            <a:r>
              <a:rPr lang="en-US" sz="4000" dirty="0"/>
              <a:t>of OOP</a:t>
            </a:r>
            <a:endParaRPr lang="bg-BG" sz="4000" dirty="0"/>
          </a:p>
        </p:txBody>
      </p:sp>
      <p:sp>
        <p:nvSpPr>
          <p:cNvPr id="762883" name="Rectangle 3"/>
          <p:cNvSpPr>
            <a:spLocks noGrp="1" noChangeArrowheads="1"/>
          </p:cNvSpPr>
          <p:nvPr>
            <p:ph idx="1"/>
          </p:nvPr>
        </p:nvSpPr>
        <p:spPr>
          <a:xfrm>
            <a:off x="228600" y="1219200"/>
            <a:ext cx="8686800" cy="5486400"/>
          </a:xfrm>
          <a:prstGeom prst="rect">
            <a:avLst/>
          </a:prstGeom>
        </p:spPr>
        <p:txBody>
          <a:bodyPr/>
          <a:lstStyle/>
          <a:p>
            <a:pPr>
              <a:lnSpc>
                <a:spcPct val="100000"/>
              </a:lnSpc>
            </a:pPr>
            <a:r>
              <a:rPr lang="en-US" dirty="0" smtClean="0">
                <a:solidFill>
                  <a:schemeClr val="accent5">
                    <a:lumMod val="20000"/>
                    <a:lumOff val="80000"/>
                  </a:schemeClr>
                </a:solidFill>
              </a:rPr>
              <a:t>Inheritance</a:t>
            </a:r>
          </a:p>
          <a:p>
            <a:pPr lvl="1">
              <a:lnSpc>
                <a:spcPct val="100000"/>
              </a:lnSpc>
            </a:pPr>
            <a:r>
              <a:rPr lang="en-US" dirty="0" smtClean="0"/>
              <a:t>Inherit members from parent class</a:t>
            </a:r>
            <a:endParaRPr lang="en-US" dirty="0"/>
          </a:p>
          <a:p>
            <a:pPr>
              <a:lnSpc>
                <a:spcPct val="100000"/>
              </a:lnSpc>
            </a:pPr>
            <a:r>
              <a:rPr lang="en-US" dirty="0" smtClean="0">
                <a:solidFill>
                  <a:schemeClr val="accent5">
                    <a:lumMod val="20000"/>
                    <a:lumOff val="80000"/>
                  </a:schemeClr>
                </a:solidFill>
              </a:rPr>
              <a:t>Abstraction</a:t>
            </a:r>
          </a:p>
          <a:p>
            <a:pPr lvl="1">
              <a:lnSpc>
                <a:spcPct val="100000"/>
              </a:lnSpc>
            </a:pPr>
            <a:r>
              <a:rPr lang="en-US" dirty="0" smtClean="0"/>
              <a:t>Define and execute abstract actions</a:t>
            </a:r>
            <a:endParaRPr lang="en-US" dirty="0"/>
          </a:p>
          <a:p>
            <a:pPr>
              <a:lnSpc>
                <a:spcPct val="100000"/>
              </a:lnSpc>
            </a:pPr>
            <a:r>
              <a:rPr lang="en-US" dirty="0" smtClean="0">
                <a:solidFill>
                  <a:schemeClr val="accent5">
                    <a:lumMod val="20000"/>
                    <a:lumOff val="80000"/>
                  </a:schemeClr>
                </a:solidFill>
              </a:rPr>
              <a:t>Encapsulation</a:t>
            </a:r>
          </a:p>
          <a:p>
            <a:pPr lvl="1">
              <a:lnSpc>
                <a:spcPct val="100000"/>
              </a:lnSpc>
            </a:pPr>
            <a:r>
              <a:rPr lang="en-US" dirty="0" smtClean="0"/>
              <a:t>Hide the internals of a class</a:t>
            </a:r>
            <a:endParaRPr lang="en-US" dirty="0"/>
          </a:p>
          <a:p>
            <a:pPr>
              <a:lnSpc>
                <a:spcPct val="100000"/>
              </a:lnSpc>
            </a:pPr>
            <a:r>
              <a:rPr lang="en-US" dirty="0" smtClean="0">
                <a:solidFill>
                  <a:schemeClr val="accent5">
                    <a:lumMod val="20000"/>
                    <a:lumOff val="80000"/>
                  </a:schemeClr>
                </a:solidFill>
              </a:rPr>
              <a:t>Polymorphism</a:t>
            </a:r>
          </a:p>
          <a:p>
            <a:pPr marL="574675" lvl="2" indent="-282575">
              <a:lnSpc>
                <a:spcPct val="100000"/>
              </a:lnSpc>
              <a:buClr>
                <a:schemeClr val="accent5">
                  <a:lumMod val="40000"/>
                  <a:lumOff val="60000"/>
                </a:schemeClr>
              </a:buClr>
              <a:buSzPct val="70000"/>
              <a:buFont typeface="Wingdings 2" pitchFamily="18" charset="2"/>
              <a:buChar char=""/>
              <a:tabLst>
                <a:tab pos="282575" algn="l"/>
              </a:tabLst>
            </a:pPr>
            <a:r>
              <a:rPr lang="en-US" sz="3200" dirty="0" smtClean="0">
                <a:solidFill>
                  <a:schemeClr val="tx1">
                    <a:lumMod val="40000"/>
                    <a:lumOff val="60000"/>
                  </a:schemeClr>
                </a:solidFill>
              </a:rPr>
              <a:t>Access a class through its parent interface</a:t>
            </a:r>
            <a:endParaRPr lang="en-US" sz="3000" dirty="0" smtClean="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a:t>
            </a:fld>
            <a:endParaRPr lang="en-US" sz="1100"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 </a:t>
            </a:r>
            <a:r>
              <a:rPr lang="en-US" sz="4000" dirty="0" smtClean="0"/>
              <a:t>– Benefits</a:t>
            </a:r>
            <a:endParaRPr lang="bg-BG" sz="4000" dirty="0"/>
          </a:p>
        </p:txBody>
      </p:sp>
      <p:sp>
        <p:nvSpPr>
          <p:cNvPr id="803843" name="Rectangle 3"/>
          <p:cNvSpPr>
            <a:spLocks noGrp="1" noChangeArrowheads="1"/>
          </p:cNvSpPr>
          <p:nvPr>
            <p:ph idx="1"/>
          </p:nvPr>
        </p:nvSpPr>
        <p:spPr>
          <a:xfrm>
            <a:off x="228600" y="990600"/>
            <a:ext cx="8686800" cy="5715000"/>
          </a:xfrm>
          <a:prstGeom prst="rect">
            <a:avLst/>
          </a:prstGeom>
        </p:spPr>
        <p:txBody>
          <a:bodyPr/>
          <a:lstStyle/>
          <a:p>
            <a:pPr>
              <a:lnSpc>
                <a:spcPct val="100000"/>
              </a:lnSpc>
            </a:pPr>
            <a:r>
              <a:rPr lang="en-US" dirty="0">
                <a:solidFill>
                  <a:srgbClr val="EBFFD2"/>
                </a:solidFill>
              </a:rPr>
              <a:t>Ensures that structural changes remain local:</a:t>
            </a:r>
            <a:endParaRPr lang="en-US" sz="3600" dirty="0">
              <a:solidFill>
                <a:srgbClr val="EBFFD2"/>
              </a:solidFill>
            </a:endParaRPr>
          </a:p>
          <a:p>
            <a:pPr lvl="1">
              <a:lnSpc>
                <a:spcPct val="100000"/>
              </a:lnSpc>
            </a:pPr>
            <a:r>
              <a:rPr lang="en-US" dirty="0" smtClean="0"/>
              <a:t>Changing the class internals does not affect any code outside of the class</a:t>
            </a:r>
            <a:endParaRPr lang="en-US" dirty="0" smtClean="0">
              <a:solidFill>
                <a:schemeClr val="tx1">
                  <a:lumMod val="40000"/>
                  <a:lumOff val="60000"/>
                </a:schemeClr>
              </a:solidFill>
            </a:endParaRPr>
          </a:p>
          <a:p>
            <a:pPr lvl="1">
              <a:lnSpc>
                <a:spcPct val="100000"/>
              </a:lnSpc>
              <a:buClr>
                <a:srgbClr val="8FD600"/>
              </a:buClr>
            </a:pPr>
            <a:r>
              <a:rPr lang="en-US" dirty="0" smtClean="0">
                <a:solidFill>
                  <a:schemeClr val="tx1">
                    <a:lumMod val="40000"/>
                    <a:lumOff val="60000"/>
                  </a:schemeClr>
                </a:solidFill>
              </a:rPr>
              <a:t>Changing </a:t>
            </a:r>
            <a:r>
              <a:rPr lang="en-US" dirty="0">
                <a:solidFill>
                  <a:schemeClr val="tx1">
                    <a:lumMod val="40000"/>
                    <a:lumOff val="60000"/>
                  </a:schemeClr>
                </a:solidFill>
              </a:rPr>
              <a:t>methods' implementation </a:t>
            </a:r>
            <a:br>
              <a:rPr lang="en-US" dirty="0">
                <a:solidFill>
                  <a:schemeClr val="tx1">
                    <a:lumMod val="40000"/>
                    <a:lumOff val="60000"/>
                  </a:schemeClr>
                </a:solidFill>
              </a:rPr>
            </a:br>
            <a:r>
              <a:rPr lang="en-US" dirty="0">
                <a:solidFill>
                  <a:schemeClr val="tx1">
                    <a:lumMod val="40000"/>
                    <a:lumOff val="60000"/>
                  </a:schemeClr>
                </a:solidFill>
              </a:rPr>
              <a:t>does not reflect </a:t>
            </a:r>
            <a:r>
              <a:rPr lang="en-US" dirty="0" smtClean="0">
                <a:solidFill>
                  <a:schemeClr val="tx1">
                    <a:lumMod val="40000"/>
                    <a:lumOff val="60000"/>
                  </a:schemeClr>
                </a:solidFill>
              </a:rPr>
              <a:t>the </a:t>
            </a:r>
            <a:r>
              <a:rPr lang="en-US" dirty="0">
                <a:solidFill>
                  <a:schemeClr val="tx1">
                    <a:lumMod val="40000"/>
                    <a:lumOff val="60000"/>
                  </a:schemeClr>
                </a:solidFill>
              </a:rPr>
              <a:t>clients using </a:t>
            </a:r>
            <a:r>
              <a:rPr lang="en-US" dirty="0" smtClean="0">
                <a:solidFill>
                  <a:schemeClr val="tx1">
                    <a:lumMod val="40000"/>
                    <a:lumOff val="60000"/>
                  </a:schemeClr>
                </a:solidFill>
              </a:rPr>
              <a:t>them</a:t>
            </a:r>
          </a:p>
          <a:p>
            <a:pPr>
              <a:lnSpc>
                <a:spcPct val="100000"/>
              </a:lnSpc>
              <a:buClr>
                <a:srgbClr val="8FD600"/>
              </a:buClr>
            </a:pPr>
            <a:r>
              <a:rPr lang="en-US" dirty="0" smtClean="0">
                <a:solidFill>
                  <a:schemeClr val="tx1">
                    <a:lumMod val="40000"/>
                    <a:lumOff val="60000"/>
                  </a:schemeClr>
                </a:solidFill>
              </a:rPr>
              <a:t>Encapsulation allows adding </a:t>
            </a:r>
            <a:r>
              <a:rPr lang="en-US" dirty="0">
                <a:solidFill>
                  <a:schemeClr val="tx1">
                    <a:lumMod val="40000"/>
                    <a:lumOff val="60000"/>
                  </a:schemeClr>
                </a:solidFill>
              </a:rPr>
              <a:t>some logic when accessing client's data</a:t>
            </a:r>
          </a:p>
          <a:p>
            <a:pPr lvl="2">
              <a:lnSpc>
                <a:spcPct val="100000"/>
              </a:lnSpc>
              <a:buClr>
                <a:srgbClr val="FFAD9F"/>
              </a:buClr>
            </a:pPr>
            <a:r>
              <a:rPr lang="en-US" dirty="0">
                <a:solidFill>
                  <a:srgbClr val="F5FFC2"/>
                </a:solidFill>
              </a:rPr>
              <a:t>E.g. validation on </a:t>
            </a:r>
            <a:r>
              <a:rPr lang="en-US" dirty="0" smtClean="0">
                <a:solidFill>
                  <a:srgbClr val="F5FFC2"/>
                </a:solidFill>
              </a:rPr>
              <a:t>modifying a property value</a:t>
            </a:r>
            <a:endParaRPr lang="en-US" dirty="0">
              <a:solidFill>
                <a:srgbClr val="F5FFC2"/>
              </a:solidFill>
            </a:endParaRPr>
          </a:p>
          <a:p>
            <a:pPr>
              <a:lnSpc>
                <a:spcPct val="100000"/>
              </a:lnSpc>
            </a:pPr>
            <a:r>
              <a:rPr lang="en-US" dirty="0">
                <a:solidFill>
                  <a:srgbClr val="EBFFD2"/>
                </a:solidFill>
              </a:rPr>
              <a:t>Hiding implementation details reduces complexity </a:t>
            </a:r>
            <a:r>
              <a:rPr lang="en-US" dirty="0">
                <a:solidFill>
                  <a:srgbClr val="EBFFD2"/>
                </a:solidFill>
                <a:sym typeface="Wingdings" pitchFamily="2" charset="2"/>
              </a:rPr>
              <a:t> easier maintenance</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40</a:t>
            </a:fld>
            <a:endParaRPr lang="en-US" sz="1100"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14400" y="1849924"/>
            <a:ext cx="3343276" cy="2341076"/>
          </a:xfrm>
          <a:prstGeom prst="roundRect">
            <a:avLst>
              <a:gd name="adj" fmla="val 3577"/>
            </a:avLst>
          </a:prstGeom>
          <a:solidFill>
            <a:srgbClr val="FFFFFF">
              <a:shade val="85000"/>
            </a:srgbClr>
          </a:solidFill>
          <a:ln>
            <a:noFill/>
          </a:ln>
          <a:effectLst>
            <a:reflection blurRad="12700" stA="38000" endPos="28000" dist="5000" dir="5400000" sy="-100000" algn="bl" rotWithShape="0"/>
          </a:effectLst>
        </p:spPr>
      </p:pic>
      <p:sp>
        <p:nvSpPr>
          <p:cNvPr id="9" name="Content Placeholder 2"/>
          <p:cNvSpPr>
            <a:spLocks noGrp="1"/>
          </p:cNvSpPr>
          <p:nvPr>
            <p:ph idx="1"/>
          </p:nvPr>
        </p:nvSpPr>
        <p:spPr>
          <a:xfrm>
            <a:off x="1752600" y="4809992"/>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5" name="TextBox 4"/>
          <p:cNvSpPr txBox="1"/>
          <p:nvPr/>
        </p:nvSpPr>
        <p:spPr>
          <a:xfrm>
            <a:off x="6158093" y="6412468"/>
            <a:ext cx="2909707"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3"/>
              </a:rPr>
              <a:t>http://academy.telerik.com</a:t>
            </a:r>
            <a:endParaRPr lang="en-US" sz="1800" b="1"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1" y="1752600"/>
            <a:ext cx="2667000" cy="3026502"/>
          </a:xfrm>
          <a:prstGeom prst="rect">
            <a:avLst/>
          </a:prstGeom>
          <a:noFill/>
          <a:ln>
            <a:noFill/>
          </a:ln>
          <a:effectLst>
            <a:glow rad="635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1828800" y="228600"/>
            <a:ext cx="7086600" cy="914400"/>
          </a:xfrm>
        </p:spPr>
        <p:txBody>
          <a:bodyPr/>
          <a:lstStyle/>
          <a:p>
            <a:r>
              <a:rPr lang="en-US" dirty="0"/>
              <a:t>Object-Oriented Programming Fundamental Principles – Part I</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Exercises</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46088" indent="-446088">
              <a:lnSpc>
                <a:spcPct val="100000"/>
              </a:lnSpc>
              <a:buFont typeface="+mj-lt"/>
              <a:buAutoNum type="arabicPeriod"/>
              <a:tabLst/>
            </a:pPr>
            <a:r>
              <a:rPr lang="en-US" sz="2800" dirty="0">
                <a:solidFill>
                  <a:srgbClr val="EBFFD2"/>
                </a:solidFill>
              </a:rPr>
              <a:t>We are given a </a:t>
            </a:r>
            <a:r>
              <a:rPr lang="en-US" sz="2800" dirty="0">
                <a:solidFill>
                  <a:schemeClr val="accent5">
                    <a:lumMod val="20000"/>
                    <a:lumOff val="80000"/>
                  </a:schemeClr>
                </a:solidFill>
              </a:rPr>
              <a:t>school</a:t>
            </a:r>
            <a:r>
              <a:rPr lang="en-US" sz="2800" dirty="0">
                <a:solidFill>
                  <a:srgbClr val="EBFFD2"/>
                </a:solidFill>
              </a:rPr>
              <a:t>. In the school </a:t>
            </a:r>
            <a:r>
              <a:rPr lang="en-US" sz="2800" dirty="0" smtClean="0">
                <a:solidFill>
                  <a:srgbClr val="EBFFD2"/>
                </a:solidFill>
              </a:rPr>
              <a:t>there are </a:t>
            </a:r>
            <a:r>
              <a:rPr lang="en-US" sz="2800" dirty="0">
                <a:solidFill>
                  <a:srgbClr val="EBFFD2"/>
                </a:solidFill>
              </a:rPr>
              <a:t>classes of students. Each class has </a:t>
            </a:r>
            <a:r>
              <a:rPr lang="en-US" sz="2800" dirty="0" smtClean="0">
                <a:solidFill>
                  <a:srgbClr val="EBFFD2"/>
                </a:solidFill>
              </a:rPr>
              <a:t>a set </a:t>
            </a:r>
            <a:r>
              <a:rPr lang="en-US" sz="2800" dirty="0">
                <a:solidFill>
                  <a:srgbClr val="EBFFD2"/>
                </a:solidFill>
              </a:rPr>
              <a:t>of teachers. Each teacher teaches a </a:t>
            </a:r>
            <a:r>
              <a:rPr lang="en-US" sz="2800" dirty="0" smtClean="0">
                <a:solidFill>
                  <a:srgbClr val="EBFFD2"/>
                </a:solidFill>
              </a:rPr>
              <a:t>set of </a:t>
            </a:r>
            <a:r>
              <a:rPr lang="en-US" sz="2800" dirty="0">
                <a:solidFill>
                  <a:srgbClr val="EBFFD2"/>
                </a:solidFill>
              </a:rPr>
              <a:t>disciplines. Students have name and unique class number. </a:t>
            </a:r>
            <a:r>
              <a:rPr lang="en-US" sz="2800" dirty="0" smtClean="0">
                <a:solidFill>
                  <a:srgbClr val="EBFFD2"/>
                </a:solidFill>
              </a:rPr>
              <a:t>Classes </a:t>
            </a:r>
            <a:r>
              <a:rPr lang="en-US" sz="2800" dirty="0">
                <a:solidFill>
                  <a:srgbClr val="EBFFD2"/>
                </a:solidFill>
              </a:rPr>
              <a:t>have unique text identifier. Teachers have name. </a:t>
            </a:r>
            <a:r>
              <a:rPr lang="en-US" sz="2800" dirty="0" smtClean="0">
                <a:solidFill>
                  <a:srgbClr val="EBFFD2"/>
                </a:solidFill>
              </a:rPr>
              <a:t>Disciplines </a:t>
            </a:r>
            <a:r>
              <a:rPr lang="en-US" sz="2800" dirty="0">
                <a:solidFill>
                  <a:srgbClr val="EBFFD2"/>
                </a:solidFill>
              </a:rPr>
              <a:t>have name, number of lectures and number of exercises. Both teachers </a:t>
            </a:r>
            <a:r>
              <a:rPr lang="en-US" sz="2800" dirty="0" smtClean="0">
                <a:solidFill>
                  <a:srgbClr val="EBFFD2"/>
                </a:solidFill>
              </a:rPr>
              <a:t>and </a:t>
            </a:r>
            <a:r>
              <a:rPr lang="en-US" sz="2800" dirty="0">
                <a:solidFill>
                  <a:srgbClr val="EBFFD2"/>
                </a:solidFill>
              </a:rPr>
              <a:t>students are people.</a:t>
            </a:r>
          </a:p>
          <a:p>
            <a:pPr marL="446088" indent="-446088">
              <a:lnSpc>
                <a:spcPct val="100000"/>
              </a:lnSpc>
              <a:buFontTx/>
              <a:buNone/>
              <a:tabLst/>
            </a:pPr>
            <a:r>
              <a:rPr lang="en-US" sz="2800" dirty="0">
                <a:solidFill>
                  <a:srgbClr val="EBFFD2"/>
                </a:solidFill>
              </a:rPr>
              <a:t>	</a:t>
            </a:r>
            <a:r>
              <a:rPr lang="en-US" sz="2800" dirty="0" smtClean="0">
                <a:solidFill>
                  <a:srgbClr val="EBFFD2"/>
                </a:solidFill>
              </a:rPr>
              <a:t>Your </a:t>
            </a:r>
            <a:r>
              <a:rPr lang="en-US" sz="2800" dirty="0">
                <a:solidFill>
                  <a:srgbClr val="EBFFD2"/>
                </a:solidFill>
              </a:rPr>
              <a:t>task is to identify the classes (in terms of </a:t>
            </a:r>
            <a:r>
              <a:rPr lang="en-US" sz="2800" dirty="0" smtClean="0">
                <a:solidFill>
                  <a:srgbClr val="EBFFD2"/>
                </a:solidFill>
              </a:rPr>
              <a:t> OOP</a:t>
            </a:r>
            <a:r>
              <a:rPr lang="en-US" sz="2800" dirty="0">
                <a:solidFill>
                  <a:srgbClr val="EBFFD2"/>
                </a:solidFill>
              </a:rPr>
              <a:t>) and their attributes and </a:t>
            </a:r>
            <a:r>
              <a:rPr lang="en-US" sz="2800" dirty="0" smtClean="0">
                <a:solidFill>
                  <a:srgbClr val="EBFFD2"/>
                </a:solidFill>
              </a:rPr>
              <a:t>operations, </a:t>
            </a:r>
            <a:r>
              <a:rPr lang="en-US" sz="2800" dirty="0" smtClean="0">
                <a:solidFill>
                  <a:srgbClr val="EBFFD2"/>
                </a:solidFill>
              </a:rPr>
              <a:t>encapsulate their fields, define </a:t>
            </a:r>
            <a:r>
              <a:rPr lang="en-US" sz="2800" dirty="0" smtClean="0">
                <a:solidFill>
                  <a:srgbClr val="EBFFD2"/>
                </a:solidFill>
              </a:rPr>
              <a:t>the class </a:t>
            </a:r>
            <a:r>
              <a:rPr lang="en-US" sz="2800" dirty="0" smtClean="0">
                <a:solidFill>
                  <a:srgbClr val="EBFFD2"/>
                </a:solidFill>
              </a:rPr>
              <a:t>hierarchy </a:t>
            </a:r>
            <a:r>
              <a:rPr lang="en-US" sz="2800" dirty="0" smtClean="0">
                <a:solidFill>
                  <a:srgbClr val="EBFFD2"/>
                </a:solidFill>
              </a:rPr>
              <a:t>and create a class diagram with Visual Studio.</a:t>
            </a:r>
            <a:endParaRPr lang="bg-BG"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42</a:t>
            </a:fld>
            <a:endParaRPr lang="en-US" sz="1100"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Exercises (2)</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46088" lvl="1" indent="-446088">
              <a:lnSpc>
                <a:spcPct val="100000"/>
              </a:lnSpc>
              <a:buClr>
                <a:schemeClr val="accent5">
                  <a:lumMod val="40000"/>
                  <a:lumOff val="60000"/>
                </a:schemeClr>
              </a:buClr>
              <a:buSzPct val="70000"/>
              <a:buFont typeface="+mj-lt"/>
              <a:buAutoNum type="arabicPeriod" startAt="2"/>
            </a:pPr>
            <a:r>
              <a:rPr lang="en-US" sz="2800" dirty="0" smtClean="0"/>
              <a:t>Define class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with first name and last name. Define new class </a:t>
            </a:r>
            <a:r>
              <a:rPr lang="en-US" sz="2800" dirty="0" smtClean="0">
                <a:solidFill>
                  <a:schemeClr val="accent5">
                    <a:lumMod val="20000"/>
                    <a:lumOff val="80000"/>
                  </a:schemeClr>
                </a:solidFill>
                <a:latin typeface="Consolas" pitchFamily="49" charset="0"/>
                <a:cs typeface="Consolas" pitchFamily="49" charset="0"/>
              </a:rPr>
              <a:t>Student</a:t>
            </a:r>
            <a:r>
              <a:rPr lang="en-US" sz="2800" dirty="0" smtClean="0"/>
              <a:t> which is derived from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and has new field – </a:t>
            </a:r>
            <a:r>
              <a:rPr lang="en-US" sz="2800" dirty="0" smtClean="0">
                <a:solidFill>
                  <a:schemeClr val="accent5">
                    <a:lumMod val="20000"/>
                    <a:lumOff val="80000"/>
                  </a:schemeClr>
                </a:solidFill>
                <a:latin typeface="Consolas" pitchFamily="49" charset="0"/>
                <a:cs typeface="Consolas" pitchFamily="49" charset="0"/>
              </a:rPr>
              <a:t>grade</a:t>
            </a:r>
            <a:r>
              <a:rPr lang="en-US" sz="2800" dirty="0" smtClean="0"/>
              <a:t>. Define class </a:t>
            </a:r>
            <a:r>
              <a:rPr lang="en-US" sz="2800" dirty="0" smtClean="0">
                <a:solidFill>
                  <a:schemeClr val="accent5">
                    <a:lumMod val="20000"/>
                    <a:lumOff val="80000"/>
                  </a:schemeClr>
                </a:solidFill>
                <a:latin typeface="Consolas" pitchFamily="49" charset="0"/>
                <a:cs typeface="Consolas" pitchFamily="49" charset="0"/>
              </a:rPr>
              <a:t>Worker</a:t>
            </a:r>
            <a:r>
              <a:rPr lang="en-US" sz="2800" dirty="0" smtClean="0"/>
              <a:t> derived from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with new field </a:t>
            </a:r>
            <a:r>
              <a:rPr lang="en-US" sz="2800" noProof="1" smtClean="0">
                <a:solidFill>
                  <a:schemeClr val="accent5">
                    <a:lumMod val="20000"/>
                    <a:lumOff val="80000"/>
                  </a:schemeClr>
                </a:solidFill>
                <a:latin typeface="Consolas" pitchFamily="49" charset="0"/>
                <a:cs typeface="Consolas" pitchFamily="49" charset="0"/>
              </a:rPr>
              <a:t>weekSalary</a:t>
            </a:r>
            <a:r>
              <a:rPr lang="en-US" sz="2800" dirty="0" smtClean="0"/>
              <a:t> and work-hours per day and method </a:t>
            </a:r>
            <a:r>
              <a:rPr lang="en-US" sz="2800" noProof="1" smtClean="0">
                <a:solidFill>
                  <a:schemeClr val="accent5">
                    <a:lumMod val="20000"/>
                    <a:lumOff val="80000"/>
                  </a:schemeClr>
                </a:solidFill>
                <a:latin typeface="Consolas" pitchFamily="49" charset="0"/>
                <a:cs typeface="Consolas" pitchFamily="49" charset="0"/>
              </a:rPr>
              <a:t>MoneyPerHour</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that returns money earned by hour by the worker. Define the proper constructors and properties for this hierarchy. Initialize an array of 10 students and sort them by grade in ascending order. Initialize an array of 10 workers and sort them by money per hour in descending order.</a:t>
            </a:r>
            <a:endParaRPr lang="en-US"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43</a:t>
            </a:fld>
            <a:endParaRPr lang="en-US" sz="1100"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Exercises </a:t>
            </a:r>
            <a:r>
              <a:rPr lang="en-US" sz="4000" smtClean="0"/>
              <a:t>(3)</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50850" indent="-450850">
              <a:lnSpc>
                <a:spcPct val="100000"/>
              </a:lnSpc>
              <a:buFont typeface="+mj-lt"/>
              <a:buAutoNum type="arabicPeriod" startAt="3"/>
              <a:tabLst/>
            </a:pPr>
            <a:r>
              <a:rPr lang="en-US" sz="2800" dirty="0" smtClean="0"/>
              <a:t>Create a hierarchy </a:t>
            </a:r>
            <a:r>
              <a:rPr lang="en-US" sz="2800" dirty="0" smtClean="0">
                <a:solidFill>
                  <a:schemeClr val="accent5">
                    <a:lumMod val="20000"/>
                    <a:lumOff val="80000"/>
                  </a:schemeClr>
                </a:solidFill>
                <a:latin typeface="Consolas" pitchFamily="49" charset="0"/>
                <a:cs typeface="Consolas" pitchFamily="49" charset="0"/>
              </a:rPr>
              <a:t>Dog</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Frog</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Cat</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Kitten</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Tomcat</a:t>
            </a:r>
            <a:r>
              <a:rPr lang="en-US" sz="2800" dirty="0" smtClean="0"/>
              <a:t> and define suitable constructors and methods according to the following rules: all of this are Animals. Kittens and tomcats are cats. All animals are described by age, name and sex. Kittens can be only female and tomcats can be only male. Each animal </a:t>
            </a:r>
            <a:r>
              <a:rPr lang="en-US" sz="2800" dirty="0" smtClean="0"/>
              <a:t>produces </a:t>
            </a:r>
            <a:r>
              <a:rPr lang="en-US" sz="2800" dirty="0" smtClean="0"/>
              <a:t>a </a:t>
            </a:r>
            <a:r>
              <a:rPr lang="en-US" sz="2800" dirty="0" smtClean="0"/>
              <a:t>specific sound</a:t>
            </a:r>
            <a:r>
              <a:rPr lang="en-US" sz="2800" dirty="0" smtClean="0"/>
              <a:t>. Create arrays of different kinds of animals and calculate the average age of each kind of animal using </a:t>
            </a:r>
            <a:r>
              <a:rPr lang="en-US" sz="2800" dirty="0" smtClean="0"/>
              <a:t>a static method. </a:t>
            </a:r>
            <a:r>
              <a:rPr lang="en-US" sz="2800" dirty="0" smtClean="0"/>
              <a:t>Create </a:t>
            </a:r>
            <a:r>
              <a:rPr lang="en-US" sz="2800" dirty="0" smtClean="0"/>
              <a:t>a static </a:t>
            </a:r>
            <a:r>
              <a:rPr lang="en-US" sz="2800" dirty="0" smtClean="0"/>
              <a:t>method in the animal class that </a:t>
            </a:r>
            <a:r>
              <a:rPr lang="en-US" sz="2800" dirty="0" smtClean="0"/>
              <a:t>identifies </a:t>
            </a:r>
            <a:r>
              <a:rPr lang="en-US" sz="2800" dirty="0" smtClean="0"/>
              <a:t>the animal by its </a:t>
            </a:r>
            <a:r>
              <a:rPr lang="en-US" sz="2800" dirty="0" smtClean="0"/>
              <a:t>sound</a:t>
            </a:r>
            <a:r>
              <a:rPr lang="bg-BG" sz="2800" dirty="0" smtClean="0"/>
              <a:t> (</a:t>
            </a:r>
            <a:r>
              <a:rPr lang="en-US" sz="2800" dirty="0" smtClean="0"/>
              <a:t>returns the class by the animal sound).</a:t>
            </a:r>
            <a:endParaRPr lang="en-US"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44</a:t>
            </a:fld>
            <a:endParaRPr lang="en-US" sz="11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2590800" y="1022350"/>
            <a:ext cx="3962400" cy="730250"/>
          </a:xfrm>
          <a:prstGeom prst="rect">
            <a:avLst/>
          </a:prstGeom>
          <a:effectLst/>
        </p:spPr>
        <p:txBody>
          <a:bodyPr wrap="square" lIns="0" tIns="0" rIns="0" bIns="0" anchor="b">
            <a:spAutoFit/>
          </a:bodyPr>
          <a:lstStyle/>
          <a:p>
            <a:pPr algn="ctr">
              <a:lnSpc>
                <a:spcPct val="95000"/>
              </a:lnSpc>
            </a:pPr>
            <a:r>
              <a:rPr lang="en-US" sz="5000" dirty="0" smtClean="0"/>
              <a:t>Inheritance</a:t>
            </a:r>
            <a:endParaRPr lang="en-US" sz="50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368740"/>
            <a:ext cx="4876800" cy="3930554"/>
          </a:xfrm>
          <a:prstGeom prst="rect">
            <a:avLst/>
          </a:prstGeom>
          <a:noFill/>
          <a:ln>
            <a:noFill/>
          </a:ln>
          <a:effectLst>
            <a:glow rad="1016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Interfaces</a:t>
            </a:r>
            <a:endParaRPr lang="en-US" dirty="0"/>
          </a:p>
        </p:txBody>
      </p:sp>
      <p:sp>
        <p:nvSpPr>
          <p:cNvPr id="3" name="Content Placeholder 2"/>
          <p:cNvSpPr>
            <a:spLocks noGrp="1"/>
          </p:cNvSpPr>
          <p:nvPr>
            <p:ph idx="1"/>
          </p:nvPr>
        </p:nvSpPr>
        <p:spPr>
          <a:xfrm>
            <a:off x="381000" y="1066800"/>
            <a:ext cx="8382000" cy="5638800"/>
          </a:xfrm>
        </p:spPr>
        <p:txBody>
          <a:bodyPr/>
          <a:lstStyle/>
          <a:p>
            <a:pPr>
              <a:lnSpc>
                <a:spcPct val="100000"/>
              </a:lnSpc>
            </a:pPr>
            <a:r>
              <a:rPr lang="en-US" dirty="0" smtClean="0"/>
              <a:t>Classes define attributes and behavior</a:t>
            </a:r>
          </a:p>
          <a:p>
            <a:pPr lvl="1">
              <a:lnSpc>
                <a:spcPct val="100000"/>
              </a:lnSpc>
            </a:pPr>
            <a:r>
              <a:rPr lang="en-US" dirty="0" smtClean="0"/>
              <a:t>Fields, properties, methods, etc.</a:t>
            </a:r>
          </a:p>
          <a:p>
            <a:pPr lvl="1">
              <a:lnSpc>
                <a:spcPct val="100000"/>
              </a:lnSpc>
            </a:pPr>
            <a:r>
              <a:rPr lang="en-US" dirty="0" smtClean="0"/>
              <a:t>Methods contain code for execution</a:t>
            </a:r>
          </a:p>
          <a:p>
            <a:pPr>
              <a:lnSpc>
                <a:spcPct val="100000"/>
              </a:lnSpc>
            </a:pPr>
            <a:endParaRPr lang="en-US" dirty="0" smtClean="0"/>
          </a:p>
          <a:p>
            <a:pPr>
              <a:lnSpc>
                <a:spcPct val="100000"/>
              </a:lnSpc>
            </a:pPr>
            <a:r>
              <a:rPr lang="en-US" dirty="0" smtClean="0"/>
              <a:t>Interfaces define a set of operations</a:t>
            </a:r>
          </a:p>
          <a:p>
            <a:pPr lvl="1">
              <a:lnSpc>
                <a:spcPct val="100000"/>
              </a:lnSpc>
            </a:pPr>
            <a:r>
              <a:rPr lang="en-US" dirty="0" smtClean="0"/>
              <a:t>Empty methods and properties, left to be implemented later</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6" name="Rectangle 4"/>
          <p:cNvSpPr>
            <a:spLocks noChangeArrowheads="1"/>
          </p:cNvSpPr>
          <p:nvPr/>
        </p:nvSpPr>
        <p:spPr bwMode="auto">
          <a:xfrm>
            <a:off x="990601" y="3059668"/>
            <a:ext cx="70929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Labyrinth { … }</a:t>
            </a:r>
          </a:p>
        </p:txBody>
      </p:sp>
      <p:sp>
        <p:nvSpPr>
          <p:cNvPr id="7" name="Rectangle 4"/>
          <p:cNvSpPr>
            <a:spLocks noChangeArrowheads="1"/>
          </p:cNvSpPr>
          <p:nvPr/>
        </p:nvSpPr>
        <p:spPr bwMode="auto">
          <a:xfrm>
            <a:off x="995363" y="5574268"/>
            <a:ext cx="70929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IFigure { …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a:xfrm>
            <a:off x="1828800" y="228600"/>
            <a:ext cx="7086600" cy="914400"/>
          </a:xfrm>
          <a:prstGeom prst="rect">
            <a:avLst/>
          </a:prstGeom>
        </p:spPr>
        <p:txBody>
          <a:bodyPr anchor="ctr" anchorCtr="0"/>
          <a:lstStyle/>
          <a:p>
            <a:pPr>
              <a:lnSpc>
                <a:spcPts val="4000"/>
              </a:lnSpc>
              <a:defRPr/>
            </a:pPr>
            <a:r>
              <a:rPr lang="en-US" sz="4000"/>
              <a:t>Inheritance</a:t>
            </a:r>
            <a:endParaRPr lang="bg-BG" sz="4000" dirty="0"/>
          </a:p>
        </p:txBody>
      </p:sp>
      <p:sp>
        <p:nvSpPr>
          <p:cNvPr id="761859" name="Rectangle 3"/>
          <p:cNvSpPr>
            <a:spLocks noGrp="1" noChangeArrowheads="1"/>
          </p:cNvSpPr>
          <p:nvPr>
            <p:ph idx="1"/>
          </p:nvPr>
        </p:nvSpPr>
        <p:spPr>
          <a:xfrm>
            <a:off x="228600" y="914400"/>
            <a:ext cx="8686800" cy="5638800"/>
          </a:xfrm>
          <a:prstGeom prst="rect">
            <a:avLst/>
          </a:prstGeom>
        </p:spPr>
        <p:txBody>
          <a:bodyPr/>
          <a:lstStyle/>
          <a:p>
            <a:pPr>
              <a:lnSpc>
                <a:spcPct val="100000"/>
              </a:lnSpc>
            </a:pPr>
            <a:r>
              <a:rPr lang="en-US" dirty="0" smtClean="0">
                <a:solidFill>
                  <a:schemeClr val="accent5">
                    <a:lumMod val="20000"/>
                    <a:lumOff val="80000"/>
                  </a:schemeClr>
                </a:solidFill>
              </a:rPr>
              <a:t>Inheritance </a:t>
            </a:r>
            <a:r>
              <a:rPr lang="en-US" dirty="0" smtClean="0"/>
              <a:t>allows</a:t>
            </a:r>
            <a:r>
              <a:rPr lang="en-US" dirty="0" smtClean="0">
                <a:solidFill>
                  <a:schemeClr val="accent5">
                    <a:lumMod val="20000"/>
                    <a:lumOff val="80000"/>
                  </a:schemeClr>
                </a:solidFill>
              </a:rPr>
              <a:t> child</a:t>
            </a:r>
            <a:r>
              <a:rPr lang="en-US" dirty="0" smtClean="0"/>
              <a:t> </a:t>
            </a:r>
            <a:r>
              <a:rPr lang="en-US" dirty="0" smtClean="0">
                <a:solidFill>
                  <a:srgbClr val="EBFFD2"/>
                </a:solidFill>
              </a:rPr>
              <a:t>classes</a:t>
            </a:r>
            <a:r>
              <a:rPr lang="en-US" dirty="0" smtClean="0"/>
              <a:t> </a:t>
            </a:r>
            <a:r>
              <a:rPr lang="en-US" dirty="0">
                <a:solidFill>
                  <a:schemeClr val="accent5">
                    <a:lumMod val="20000"/>
                    <a:lumOff val="80000"/>
                  </a:schemeClr>
                </a:solidFill>
              </a:rPr>
              <a:t>inherits</a:t>
            </a:r>
            <a:r>
              <a:rPr lang="en-US" dirty="0"/>
              <a:t> </a:t>
            </a:r>
            <a:r>
              <a:rPr lang="en-US" dirty="0" smtClean="0"/>
              <a:t>the </a:t>
            </a:r>
            <a:r>
              <a:rPr lang="en-US" dirty="0" smtClean="0">
                <a:solidFill>
                  <a:srgbClr val="EBFFD2"/>
                </a:solidFill>
              </a:rPr>
              <a:t>characteristics of existing </a:t>
            </a:r>
            <a:r>
              <a:rPr lang="en-US" dirty="0">
                <a:solidFill>
                  <a:schemeClr val="accent5">
                    <a:lumMod val="20000"/>
                    <a:lumOff val="80000"/>
                  </a:schemeClr>
                </a:solidFill>
              </a:rPr>
              <a:t>parent</a:t>
            </a:r>
            <a:r>
              <a:rPr lang="en-US" dirty="0"/>
              <a:t> </a:t>
            </a:r>
            <a:r>
              <a:rPr lang="en-US" dirty="0">
                <a:solidFill>
                  <a:srgbClr val="EBFFD2"/>
                </a:solidFill>
              </a:rPr>
              <a:t>class</a:t>
            </a:r>
          </a:p>
          <a:p>
            <a:pPr lvl="1">
              <a:lnSpc>
                <a:spcPct val="100000"/>
              </a:lnSpc>
              <a:buClr>
                <a:srgbClr val="8FD600"/>
              </a:buClr>
            </a:pPr>
            <a:r>
              <a:rPr lang="en-US" dirty="0">
                <a:solidFill>
                  <a:schemeClr val="tx1">
                    <a:lumMod val="40000"/>
                    <a:lumOff val="60000"/>
                  </a:schemeClr>
                </a:solidFill>
              </a:rPr>
              <a:t>Attributes (</a:t>
            </a:r>
            <a:r>
              <a:rPr lang="en-US" dirty="0" smtClean="0">
                <a:solidFill>
                  <a:schemeClr val="tx1">
                    <a:lumMod val="40000"/>
                    <a:lumOff val="60000"/>
                  </a:schemeClr>
                </a:solidFill>
              </a:rPr>
              <a:t>fields and properties)</a:t>
            </a:r>
            <a:endParaRPr lang="en-US" dirty="0">
              <a:solidFill>
                <a:schemeClr val="tx1">
                  <a:lumMod val="40000"/>
                  <a:lumOff val="60000"/>
                </a:schemeClr>
              </a:solidFill>
            </a:endParaRPr>
          </a:p>
          <a:p>
            <a:pPr lvl="1">
              <a:lnSpc>
                <a:spcPct val="100000"/>
              </a:lnSpc>
              <a:buClr>
                <a:srgbClr val="8FD600"/>
              </a:buClr>
            </a:pPr>
            <a:r>
              <a:rPr lang="en-US" dirty="0">
                <a:solidFill>
                  <a:schemeClr val="tx1">
                    <a:lumMod val="40000"/>
                    <a:lumOff val="60000"/>
                  </a:schemeClr>
                </a:solidFill>
              </a:rPr>
              <a:t>Operations (methods)</a:t>
            </a:r>
          </a:p>
          <a:p>
            <a:pPr>
              <a:lnSpc>
                <a:spcPct val="100000"/>
              </a:lnSpc>
            </a:pPr>
            <a:r>
              <a:rPr lang="en-US" dirty="0">
                <a:solidFill>
                  <a:srgbClr val="EBFFD2"/>
                </a:solidFill>
              </a:rPr>
              <a:t>Child class can extend the parent class</a:t>
            </a:r>
          </a:p>
          <a:p>
            <a:pPr lvl="1">
              <a:lnSpc>
                <a:spcPct val="100000"/>
              </a:lnSpc>
            </a:pPr>
            <a:r>
              <a:rPr lang="en-US" dirty="0" smtClean="0"/>
              <a:t>Add new fields and methods</a:t>
            </a:r>
          </a:p>
          <a:p>
            <a:pPr lvl="1">
              <a:lnSpc>
                <a:spcPct val="100000"/>
              </a:lnSpc>
              <a:buClr>
                <a:srgbClr val="8FD600"/>
              </a:buClr>
            </a:pPr>
            <a:r>
              <a:rPr lang="en-US" dirty="0" smtClean="0">
                <a:solidFill>
                  <a:schemeClr val="tx1">
                    <a:lumMod val="40000"/>
                    <a:lumOff val="60000"/>
                  </a:schemeClr>
                </a:solidFill>
              </a:rPr>
              <a:t>Redefine methods (modify existing behavior)</a:t>
            </a:r>
            <a:endParaRPr lang="en-US" dirty="0">
              <a:solidFill>
                <a:schemeClr val="tx1">
                  <a:lumMod val="40000"/>
                  <a:lumOff val="60000"/>
                </a:schemeClr>
              </a:solidFill>
            </a:endParaRPr>
          </a:p>
          <a:p>
            <a:pPr>
              <a:lnSpc>
                <a:spcPct val="100000"/>
              </a:lnSpc>
            </a:pPr>
            <a:r>
              <a:rPr lang="en-US" dirty="0" smtClean="0">
                <a:solidFill>
                  <a:srgbClr val="EBFFD2"/>
                </a:solidFill>
              </a:rPr>
              <a:t>A </a:t>
            </a:r>
            <a:r>
              <a:rPr lang="en-US" dirty="0">
                <a:solidFill>
                  <a:srgbClr val="EBFFD2"/>
                </a:solidFill>
              </a:rPr>
              <a:t>class can </a:t>
            </a:r>
            <a:r>
              <a:rPr lang="en-US" dirty="0">
                <a:solidFill>
                  <a:schemeClr val="accent5">
                    <a:lumMod val="20000"/>
                    <a:lumOff val="80000"/>
                  </a:schemeClr>
                </a:solidFill>
              </a:rPr>
              <a:t>implement</a:t>
            </a:r>
            <a:r>
              <a:rPr lang="en-US" dirty="0">
                <a:solidFill>
                  <a:schemeClr val="hlink"/>
                </a:solidFill>
              </a:rPr>
              <a:t> </a:t>
            </a:r>
            <a:r>
              <a:rPr lang="en-US" dirty="0">
                <a:solidFill>
                  <a:srgbClr val="EBFFD2"/>
                </a:solidFill>
              </a:rPr>
              <a:t>an </a:t>
            </a:r>
            <a:r>
              <a:rPr lang="en-US" dirty="0" smtClean="0">
                <a:solidFill>
                  <a:srgbClr val="EBFFD2"/>
                </a:solidFill>
              </a:rPr>
              <a:t>interface by providing implementation for all its methods</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7</a:t>
            </a:fld>
            <a:endParaRPr lang="en-US" sz="11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p:cNvSpPr/>
          <p:nvPr/>
        </p:nvSpPr>
        <p:spPr>
          <a:xfrm>
            <a:off x="990600" y="3657600"/>
            <a:ext cx="17568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6" name="Freeform 25"/>
          <p:cNvSpPr/>
          <p:nvPr/>
        </p:nvSpPr>
        <p:spPr>
          <a:xfrm>
            <a:off x="381000" y="4910472"/>
            <a:ext cx="3048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5" name="Freeform 24"/>
          <p:cNvSpPr/>
          <p:nvPr/>
        </p:nvSpPr>
        <p:spPr>
          <a:xfrm>
            <a:off x="6096000" y="3657600"/>
            <a:ext cx="20616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2" name="Freeform 21"/>
          <p:cNvSpPr/>
          <p:nvPr/>
        </p:nvSpPr>
        <p:spPr>
          <a:xfrm>
            <a:off x="5867400" y="4910472"/>
            <a:ext cx="2667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1" name="Freeform 20"/>
          <p:cNvSpPr/>
          <p:nvPr/>
        </p:nvSpPr>
        <p:spPr>
          <a:xfrm flipH="1">
            <a:off x="5943600" y="2057400"/>
            <a:ext cx="2518848" cy="1109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0" name="Freeform 19"/>
          <p:cNvSpPr/>
          <p:nvPr/>
        </p:nvSpPr>
        <p:spPr>
          <a:xfrm>
            <a:off x="533400" y="2176128"/>
            <a:ext cx="2518848" cy="8045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78950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effectLst>
                  <a:reflection blurRad="6350" stA="55000" endA="300" endPos="45500" dir="5400000" sy="-100000" algn="bl" rotWithShape="0"/>
                </a:effectLst>
              </a:rPr>
              <a:t>Types </a:t>
            </a:r>
            <a:r>
              <a:rPr lang="en-US" sz="4000" smtClean="0">
                <a:effectLst>
                  <a:reflection blurRad="6350" stA="55000" endA="300" endPos="45500" dir="5400000" sy="-100000" algn="bl" rotWithShape="0"/>
                </a:effectLst>
              </a:rPr>
              <a:t>of Inheritance</a:t>
            </a:r>
            <a:endParaRPr lang="bg-BG" sz="4000" dirty="0">
              <a:effectLst>
                <a:reflection blurRad="6350" stA="55000" endA="300" endPos="45500" dir="5400000" sy="-100000" algn="bl" rotWithShape="0"/>
              </a:effectLst>
            </a:endParaRPr>
          </a:p>
        </p:txBody>
      </p:sp>
      <p:sp>
        <p:nvSpPr>
          <p:cNvPr id="789507" name="Rectangle 3"/>
          <p:cNvSpPr>
            <a:spLocks noGrp="1" noChangeArrowheads="1"/>
          </p:cNvSpPr>
          <p:nvPr>
            <p:ph idx="1"/>
          </p:nvPr>
        </p:nvSpPr>
        <p:spPr>
          <a:prstGeom prst="rect">
            <a:avLst/>
          </a:prstGeom>
        </p:spPr>
        <p:txBody>
          <a:bodyPr/>
          <a:lstStyle/>
          <a:p>
            <a:pPr>
              <a:lnSpc>
                <a:spcPct val="100000"/>
              </a:lnSpc>
              <a:defRPr/>
            </a:pPr>
            <a:r>
              <a:rPr lang="en-US" dirty="0" smtClean="0">
                <a:solidFill>
                  <a:srgbClr val="EBFFD2"/>
                </a:solidFill>
                <a:latin typeface="+mn-lt"/>
                <a:ea typeface="+mn-ea"/>
                <a:cs typeface="+mn-cs"/>
              </a:rPr>
              <a:t>Inheritance terminology</a:t>
            </a:r>
            <a:endParaRPr lang="bg-BG" dirty="0">
              <a:solidFill>
                <a:srgbClr val="EBFFD2"/>
              </a:solidFill>
              <a:latin typeface="+mn-lt"/>
              <a:ea typeface="+mn-ea"/>
              <a:cs typeface="+mn-cs"/>
            </a:endParaRPr>
          </a:p>
        </p:txBody>
      </p:sp>
      <p:sp>
        <p:nvSpPr>
          <p:cNvPr id="27652" name="Text Box 4"/>
          <p:cNvSpPr txBox="1">
            <a:spLocks noChangeArrowheads="1"/>
          </p:cNvSpPr>
          <p:nvPr/>
        </p:nvSpPr>
        <p:spPr bwMode="auto">
          <a:xfrm>
            <a:off x="534988" y="2320591"/>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class</a:t>
            </a:r>
          </a:p>
        </p:txBody>
      </p:sp>
      <p:sp>
        <p:nvSpPr>
          <p:cNvPr id="27653" name="Text Box 5"/>
          <p:cNvSpPr txBox="1">
            <a:spLocks noChangeArrowheads="1"/>
          </p:cNvSpPr>
          <p:nvPr/>
        </p:nvSpPr>
        <p:spPr bwMode="auto">
          <a:xfrm>
            <a:off x="5899150" y="2099928"/>
            <a:ext cx="2635250" cy="954107"/>
          </a:xfrm>
          <a:prstGeom prst="rect">
            <a:avLst/>
          </a:prstGeom>
          <a:noFill/>
          <a:ln w="9525">
            <a:noFill/>
            <a:miter lim="800000"/>
            <a:headEnd/>
            <a:tailEnd/>
          </a:ln>
        </p:spPr>
        <p:txBody>
          <a:bodyPr>
            <a:spAutoFit/>
          </a:bodyPr>
          <a:lstStyle/>
          <a:p>
            <a:pPr algn="ctr">
              <a:lnSpc>
                <a:spcPct val="100000"/>
              </a:lnSpc>
              <a:spcBef>
                <a:spcPts val="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base </a:t>
            </a: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class /</a:t>
            </a:r>
          </a:p>
          <a:p>
            <a:pPr algn="ctr">
              <a:lnSpc>
                <a:spcPct val="100000"/>
              </a:lnSpc>
              <a:spcBef>
                <a:spcPts val="0"/>
              </a:spcBef>
            </a:pPr>
            <a:r>
              <a:rPr lang="en-US" sz="2800" b="1" dirty="0" smtClean="0">
                <a:solidFill>
                  <a:schemeClr val="accent5">
                    <a:lumMod val="20000"/>
                    <a:lumOff val="80000"/>
                  </a:schemeClr>
                </a:solidFill>
                <a:effectLst>
                  <a:outerShdw blurRad="38100" dist="38100" dir="2700000" algn="tl">
                    <a:srgbClr val="000000">
                      <a:alpha val="43137"/>
                    </a:srgbClr>
                  </a:outerShdw>
                </a:effectLst>
              </a:rPr>
              <a:t>parent class</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4" name="Text Box 6"/>
          <p:cNvSpPr txBox="1">
            <a:spLocks noChangeArrowheads="1"/>
          </p:cNvSpPr>
          <p:nvPr/>
        </p:nvSpPr>
        <p:spPr bwMode="auto">
          <a:xfrm>
            <a:off x="3136900" y="2371060"/>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inherits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5" name="Text Box 15"/>
          <p:cNvSpPr txBox="1">
            <a:spLocks noChangeArrowheads="1"/>
          </p:cNvSpPr>
          <p:nvPr/>
        </p:nvSpPr>
        <p:spPr bwMode="auto">
          <a:xfrm>
            <a:off x="468313" y="4996197"/>
            <a:ext cx="2922587"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interface</a:t>
            </a:r>
          </a:p>
        </p:txBody>
      </p:sp>
      <p:sp>
        <p:nvSpPr>
          <p:cNvPr id="27656" name="Text Box 16"/>
          <p:cNvSpPr txBox="1">
            <a:spLocks noChangeArrowheads="1"/>
          </p:cNvSpPr>
          <p:nvPr/>
        </p:nvSpPr>
        <p:spPr bwMode="auto">
          <a:xfrm>
            <a:off x="5867400" y="5002882"/>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base interface</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7" name="Text Box 17"/>
          <p:cNvSpPr txBox="1">
            <a:spLocks noChangeArrowheads="1"/>
          </p:cNvSpPr>
          <p:nvPr/>
        </p:nvSpPr>
        <p:spPr bwMode="auto">
          <a:xfrm>
            <a:off x="3198813" y="5001109"/>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extends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2" name="Line 18"/>
          <p:cNvSpPr>
            <a:spLocks noChangeShapeType="1"/>
          </p:cNvSpPr>
          <p:nvPr/>
        </p:nvSpPr>
        <p:spPr bwMode="auto">
          <a:xfrm>
            <a:off x="3573463" y="498984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27659" name="Text Box 19"/>
          <p:cNvSpPr txBox="1">
            <a:spLocks noChangeArrowheads="1"/>
          </p:cNvSpPr>
          <p:nvPr/>
        </p:nvSpPr>
        <p:spPr bwMode="auto">
          <a:xfrm>
            <a:off x="568325"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class</a:t>
            </a:r>
          </a:p>
        </p:txBody>
      </p:sp>
      <p:sp>
        <p:nvSpPr>
          <p:cNvPr id="27660" name="Text Box 20"/>
          <p:cNvSpPr txBox="1">
            <a:spLocks noChangeArrowheads="1"/>
          </p:cNvSpPr>
          <p:nvPr/>
        </p:nvSpPr>
        <p:spPr bwMode="auto">
          <a:xfrm>
            <a:off x="5824538"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interface</a:t>
            </a:r>
          </a:p>
        </p:txBody>
      </p:sp>
      <p:sp>
        <p:nvSpPr>
          <p:cNvPr id="27661" name="Text Box 21"/>
          <p:cNvSpPr txBox="1">
            <a:spLocks noChangeArrowheads="1"/>
          </p:cNvSpPr>
          <p:nvPr/>
        </p:nvSpPr>
        <p:spPr bwMode="auto">
          <a:xfrm>
            <a:off x="3198813" y="3714565"/>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implements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6" name="Line 22"/>
          <p:cNvSpPr>
            <a:spLocks noChangeShapeType="1"/>
          </p:cNvSpPr>
          <p:nvPr/>
        </p:nvSpPr>
        <p:spPr bwMode="auto">
          <a:xfrm>
            <a:off x="3573463" y="554451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7" name="Line 23"/>
          <p:cNvSpPr>
            <a:spLocks noChangeShapeType="1"/>
          </p:cNvSpPr>
          <p:nvPr/>
        </p:nvSpPr>
        <p:spPr bwMode="auto">
          <a:xfrm>
            <a:off x="3573463" y="370330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8" name="Line 24"/>
          <p:cNvSpPr>
            <a:spLocks noChangeShapeType="1"/>
          </p:cNvSpPr>
          <p:nvPr/>
        </p:nvSpPr>
        <p:spPr bwMode="auto">
          <a:xfrm>
            <a:off x="3573463" y="4267200"/>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9" name="Line 25"/>
          <p:cNvSpPr>
            <a:spLocks noChangeShapeType="1"/>
          </p:cNvSpPr>
          <p:nvPr/>
        </p:nvSpPr>
        <p:spPr bwMode="auto">
          <a:xfrm>
            <a:off x="3562350" y="2345991"/>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30" name="Line 26"/>
          <p:cNvSpPr>
            <a:spLocks noChangeShapeType="1"/>
          </p:cNvSpPr>
          <p:nvPr/>
        </p:nvSpPr>
        <p:spPr bwMode="auto">
          <a:xfrm>
            <a:off x="3562350" y="290065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19"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8</a:t>
            </a:fld>
            <a:endParaRPr lang="en-US" sz="11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86800" cy="5715000"/>
          </a:xfrm>
          <a:prstGeom prst="rect">
            <a:avLst/>
          </a:prstGeom>
        </p:spPr>
        <p:txBody>
          <a:bodyPr/>
          <a:lstStyle/>
          <a:p>
            <a:pPr>
              <a:lnSpc>
                <a:spcPct val="100000"/>
              </a:lnSpc>
            </a:pPr>
            <a:r>
              <a:rPr lang="en-US" noProof="1">
                <a:solidFill>
                  <a:srgbClr val="EBFFD2"/>
                </a:solidFill>
              </a:rPr>
              <a:t>Inheritance has a lot of benefits</a:t>
            </a:r>
          </a:p>
          <a:p>
            <a:pPr lvl="1">
              <a:lnSpc>
                <a:spcPct val="100000"/>
              </a:lnSpc>
              <a:buClr>
                <a:srgbClr val="8FD600"/>
              </a:buClr>
            </a:pPr>
            <a:r>
              <a:rPr lang="en-US" noProof="1">
                <a:solidFill>
                  <a:schemeClr val="tx1">
                    <a:lumMod val="40000"/>
                    <a:lumOff val="60000"/>
                  </a:schemeClr>
                </a:solidFill>
              </a:rPr>
              <a:t>Extensibility </a:t>
            </a:r>
          </a:p>
          <a:p>
            <a:pPr lvl="1">
              <a:lnSpc>
                <a:spcPct val="100000"/>
              </a:lnSpc>
              <a:buClr>
                <a:srgbClr val="8FD600"/>
              </a:buClr>
            </a:pPr>
            <a:r>
              <a:rPr lang="en-US" noProof="1">
                <a:solidFill>
                  <a:schemeClr val="tx1">
                    <a:lumMod val="40000"/>
                    <a:lumOff val="60000"/>
                  </a:schemeClr>
                </a:solidFill>
              </a:rPr>
              <a:t>Reusability</a:t>
            </a:r>
          </a:p>
          <a:p>
            <a:pPr lvl="1">
              <a:lnSpc>
                <a:spcPct val="100000"/>
              </a:lnSpc>
              <a:buClr>
                <a:srgbClr val="8FD600"/>
              </a:buClr>
            </a:pPr>
            <a:r>
              <a:rPr lang="en-US" noProof="1">
                <a:solidFill>
                  <a:schemeClr val="tx1">
                    <a:lumMod val="40000"/>
                    <a:lumOff val="60000"/>
                  </a:schemeClr>
                </a:solidFill>
              </a:rPr>
              <a:t>Provides abstraction</a:t>
            </a:r>
          </a:p>
          <a:p>
            <a:pPr lvl="1">
              <a:lnSpc>
                <a:spcPct val="100000"/>
              </a:lnSpc>
              <a:buClr>
                <a:srgbClr val="8FD600"/>
              </a:buClr>
            </a:pPr>
            <a:r>
              <a:rPr lang="en-US" noProof="1">
                <a:solidFill>
                  <a:schemeClr val="tx1">
                    <a:lumMod val="40000"/>
                    <a:lumOff val="60000"/>
                  </a:schemeClr>
                </a:solidFill>
              </a:rPr>
              <a:t>Eliminates </a:t>
            </a:r>
            <a:r>
              <a:rPr lang="en-US" noProof="1" smtClean="0">
                <a:solidFill>
                  <a:schemeClr val="tx1">
                    <a:lumMod val="40000"/>
                    <a:lumOff val="60000"/>
                  </a:schemeClr>
                </a:solidFill>
              </a:rPr>
              <a:t>redundant code</a:t>
            </a:r>
            <a:endParaRPr lang="en-US" noProof="1">
              <a:solidFill>
                <a:schemeClr val="tx2">
                  <a:lumMod val="40000"/>
                  <a:lumOff val="60000"/>
                </a:schemeClr>
              </a:solidFill>
            </a:endParaRPr>
          </a:p>
          <a:p>
            <a:pPr>
              <a:lnSpc>
                <a:spcPct val="100000"/>
              </a:lnSpc>
            </a:pPr>
            <a:r>
              <a:rPr lang="en-US" noProof="1">
                <a:solidFill>
                  <a:srgbClr val="EBFFD2"/>
                </a:solidFill>
              </a:rPr>
              <a:t>Use inheritance </a:t>
            </a:r>
            <a:r>
              <a:rPr lang="en-US" noProof="1" smtClean="0">
                <a:solidFill>
                  <a:srgbClr val="EBFFD2"/>
                </a:solidFill>
              </a:rPr>
              <a:t>for buidling </a:t>
            </a:r>
            <a:r>
              <a:rPr lang="en-US" noProof="1" smtClean="0">
                <a:solidFill>
                  <a:schemeClr val="accent5">
                    <a:lumMod val="20000"/>
                    <a:lumOff val="80000"/>
                  </a:schemeClr>
                </a:solidFill>
              </a:rPr>
              <a:t>is-a</a:t>
            </a:r>
            <a:r>
              <a:rPr lang="en-US" noProof="1" smtClean="0"/>
              <a:t> </a:t>
            </a:r>
            <a:r>
              <a:rPr lang="en-US" noProof="1" smtClean="0">
                <a:solidFill>
                  <a:srgbClr val="EBFFD2"/>
                </a:solidFill>
              </a:rPr>
              <a:t>relationships</a:t>
            </a:r>
          </a:p>
          <a:p>
            <a:pPr lvl="1">
              <a:lnSpc>
                <a:spcPct val="100000"/>
              </a:lnSpc>
            </a:pPr>
            <a:r>
              <a:rPr lang="en-US" noProof="1" smtClean="0">
                <a:solidFill>
                  <a:srgbClr val="EBFFD2"/>
                </a:solidFill>
              </a:rPr>
              <a:t>E.g. dog </a:t>
            </a:r>
            <a:r>
              <a:rPr lang="en-US" noProof="1" smtClean="0">
                <a:solidFill>
                  <a:schemeClr val="accent5">
                    <a:lumMod val="20000"/>
                    <a:lumOff val="80000"/>
                  </a:schemeClr>
                </a:solidFill>
              </a:rPr>
              <a:t>is-a</a:t>
            </a:r>
            <a:r>
              <a:rPr lang="en-US" noProof="1" smtClean="0">
                <a:solidFill>
                  <a:srgbClr val="EBFFD2"/>
                </a:solidFill>
              </a:rPr>
              <a:t> animal (dogs are kind of animals)</a:t>
            </a:r>
            <a:endParaRPr lang="en-US" noProof="1">
              <a:solidFill>
                <a:srgbClr val="EBFFD2"/>
              </a:solidFill>
            </a:endParaRPr>
          </a:p>
          <a:p>
            <a:pPr>
              <a:lnSpc>
                <a:spcPct val="100000"/>
              </a:lnSpc>
            </a:pPr>
            <a:r>
              <a:rPr lang="en-US" noProof="1">
                <a:solidFill>
                  <a:srgbClr val="EBFFD2"/>
                </a:solidFill>
              </a:rPr>
              <a:t>Don't use it </a:t>
            </a:r>
            <a:r>
              <a:rPr lang="en-US" noProof="1" smtClean="0">
                <a:solidFill>
                  <a:srgbClr val="EBFFD2"/>
                </a:solidFill>
              </a:rPr>
              <a:t>to build </a:t>
            </a:r>
            <a:r>
              <a:rPr lang="en-US" noProof="1" smtClean="0">
                <a:solidFill>
                  <a:schemeClr val="accent5">
                    <a:lumMod val="20000"/>
                    <a:lumOff val="80000"/>
                  </a:schemeClr>
                </a:solidFill>
              </a:rPr>
              <a:t>has-a</a:t>
            </a:r>
            <a:r>
              <a:rPr lang="en-US" i="1" noProof="1" smtClean="0">
                <a:solidFill>
                  <a:srgbClr val="EBFFD2"/>
                </a:solidFill>
              </a:rPr>
              <a:t> </a:t>
            </a:r>
            <a:r>
              <a:rPr lang="en-US" noProof="1" smtClean="0">
                <a:solidFill>
                  <a:srgbClr val="EBFFD2"/>
                </a:solidFill>
              </a:rPr>
              <a:t>relationship</a:t>
            </a:r>
          </a:p>
          <a:p>
            <a:pPr lvl="1">
              <a:lnSpc>
                <a:spcPct val="100000"/>
              </a:lnSpc>
            </a:pPr>
            <a:r>
              <a:rPr lang="en-US" noProof="1" smtClean="0">
                <a:solidFill>
                  <a:srgbClr val="EBFFD2"/>
                </a:solidFill>
              </a:rPr>
              <a:t>E.g. dog </a:t>
            </a:r>
            <a:r>
              <a:rPr lang="en-US" noProof="1" smtClean="0">
                <a:solidFill>
                  <a:schemeClr val="accent5">
                    <a:lumMod val="20000"/>
                    <a:lumOff val="80000"/>
                  </a:schemeClr>
                </a:solidFill>
              </a:rPr>
              <a:t>has-a</a:t>
            </a:r>
            <a:r>
              <a:rPr lang="en-US" noProof="1" smtClean="0">
                <a:solidFill>
                  <a:srgbClr val="EBFFD2"/>
                </a:solidFill>
              </a:rPr>
              <a:t> name (dog is not kind of name)</a:t>
            </a:r>
            <a:endParaRPr lang="en-US" noProof="1">
              <a:solidFill>
                <a:srgbClr val="EBFFD2"/>
              </a:solidFill>
            </a:endParaRPr>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943600" y="1664576"/>
            <a:ext cx="1752600" cy="2145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t>
            </a:r>
            <a:r>
              <a:rPr lang="en-US" sz="4000" dirty="0" smtClean="0"/>
              <a:t>– Benefits</a:t>
            </a:r>
            <a:endParaRPr lang="bg-BG" sz="4000"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9</a:t>
            </a:fld>
            <a:endParaRPr lang="en-US" sz="1100"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Telerik Theme</Template>
  <TotalTime>2165</TotalTime>
  <Words>2308</Words>
  <Application>Microsoft Office PowerPoint</Application>
  <PresentationFormat>On-screen Show (4:3)</PresentationFormat>
  <Paragraphs>421</Paragraphs>
  <Slides>44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Calibri</vt:lpstr>
      <vt:lpstr>Consolas</vt:lpstr>
      <vt:lpstr>Corbel</vt:lpstr>
      <vt:lpstr>Wingdings</vt:lpstr>
      <vt:lpstr>Wingdings 2</vt:lpstr>
      <vt:lpstr>Telerik Theme</vt:lpstr>
      <vt:lpstr>Object-Oriented Programming Fundamental Principles – Part I</vt:lpstr>
      <vt:lpstr>Contents</vt:lpstr>
      <vt:lpstr>Fundamental Principles of OOP</vt:lpstr>
      <vt:lpstr>Fundamental Principles of OOP</vt:lpstr>
      <vt:lpstr>Inheritance</vt:lpstr>
      <vt:lpstr>Classes and Interfaces</vt:lpstr>
      <vt:lpstr>Inheritance</vt:lpstr>
      <vt:lpstr>Types of Inheritance</vt:lpstr>
      <vt:lpstr>Inheritance – Benefits</vt:lpstr>
      <vt:lpstr>Inheritance – Example</vt:lpstr>
      <vt:lpstr>Class Hierarchies</vt:lpstr>
      <vt:lpstr>Inheritance in .NET</vt:lpstr>
      <vt:lpstr>How to Define Inheritance?</vt:lpstr>
      <vt:lpstr>Simple Inheritance Example</vt:lpstr>
      <vt:lpstr>Simple Inheritance Example (2)</vt:lpstr>
      <vt:lpstr>Simple Inheritance </vt:lpstr>
      <vt:lpstr>Accessibility Levels</vt:lpstr>
      <vt:lpstr>Inheritance and Accessibility</vt:lpstr>
      <vt:lpstr>Inheritance and Accessibility (2)</vt:lpstr>
      <vt:lpstr>Inheritance and Accessibility</vt:lpstr>
      <vt:lpstr>Inheritance: Important Aspects</vt:lpstr>
      <vt:lpstr>Inheritance: Important Features</vt:lpstr>
      <vt:lpstr>Abstraction</vt:lpstr>
      <vt:lpstr>Abstraction</vt:lpstr>
      <vt:lpstr>Abstraction (2)</vt:lpstr>
      <vt:lpstr>Abstraction in .NET</vt:lpstr>
      <vt:lpstr>Abstraction in .NET – Example</vt:lpstr>
      <vt:lpstr>Interfaces in C#</vt:lpstr>
      <vt:lpstr>PowerPoint Presentation</vt:lpstr>
      <vt:lpstr>Abstract Classes in C#</vt:lpstr>
      <vt:lpstr>PowerPoint Presentation</vt:lpstr>
      <vt:lpstr>Abstract Data Types</vt:lpstr>
      <vt:lpstr>Inheritance Hierarchies</vt:lpstr>
      <vt:lpstr>UML Class Diagram – Example</vt:lpstr>
      <vt:lpstr>Class Diagrams in Visual Studio</vt:lpstr>
      <vt:lpstr>Encapsulation</vt:lpstr>
      <vt:lpstr>Encapsulation</vt:lpstr>
      <vt:lpstr>Encapsulation – Example</vt:lpstr>
      <vt:lpstr>Encapsulation in .NET</vt:lpstr>
      <vt:lpstr>Encapsulation – Benefits</vt:lpstr>
      <vt:lpstr>Object-Oriented Programming Fundamental Principles – Part I</vt:lpstr>
      <vt:lpstr>Exercises</vt:lpstr>
      <vt:lpstr>Exercises (2)</vt:lpstr>
      <vt:lpstr>Exercises (3)</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Object-Oriented Programming Fundamental Concepts </dc:title>
  <dc:subject>C# Fundamentals Course</dc:subject>
  <dc:creator>Svetlin Nakov</dc:creator>
  <dc:description>C# Programming Fundamentals Course @ Telerik Academy
http://academy.telerik.com</dc:description>
  <cp:lastModifiedBy>Svetlin Nakov</cp:lastModifiedBy>
  <cp:revision>906</cp:revision>
  <dcterms:created xsi:type="dcterms:W3CDTF">2007-12-08T16:03:35Z</dcterms:created>
  <dcterms:modified xsi:type="dcterms:W3CDTF">2013-02-06T17:57:10Z</dcterms:modified>
</cp:coreProperties>
</file>