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2"/>
  </p:notesMasterIdLst>
  <p:handoutMasterIdLst>
    <p:handoutMasterId r:id="rId33"/>
  </p:handoutMasterIdLst>
  <p:sldIdLst>
    <p:sldId id="321" r:id="rId2"/>
    <p:sldId id="322" r:id="rId3"/>
    <p:sldId id="341" r:id="rId4"/>
    <p:sldId id="342" r:id="rId5"/>
    <p:sldId id="343" r:id="rId6"/>
    <p:sldId id="344" r:id="rId7"/>
    <p:sldId id="381" r:id="rId8"/>
    <p:sldId id="345" r:id="rId9"/>
    <p:sldId id="373" r:id="rId10"/>
    <p:sldId id="374" r:id="rId11"/>
    <p:sldId id="375" r:id="rId12"/>
    <p:sldId id="376" r:id="rId13"/>
    <p:sldId id="382" r:id="rId14"/>
    <p:sldId id="377" r:id="rId15"/>
    <p:sldId id="351" r:id="rId16"/>
    <p:sldId id="365" r:id="rId17"/>
    <p:sldId id="366" r:id="rId18"/>
    <p:sldId id="367" r:id="rId19"/>
    <p:sldId id="379" r:id="rId20"/>
    <p:sldId id="369" r:id="rId21"/>
    <p:sldId id="388" r:id="rId22"/>
    <p:sldId id="368" r:id="rId23"/>
    <p:sldId id="383" r:id="rId24"/>
    <p:sldId id="384" r:id="rId25"/>
    <p:sldId id="385" r:id="rId26"/>
    <p:sldId id="386" r:id="rId27"/>
    <p:sldId id="387" r:id="rId28"/>
    <p:sldId id="370" r:id="rId29"/>
    <p:sldId id="371" r:id="rId30"/>
    <p:sldId id="372" r:id="rId3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EFE58"/>
    <a:srgbClr val="DEFF9B"/>
    <a:srgbClr val="E8FFC8"/>
    <a:srgbClr val="FAF7C8"/>
    <a:srgbClr val="FAF8C8"/>
    <a:srgbClr val="F5FFC2"/>
    <a:srgbClr val="EBFFD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6568" autoAdjust="0"/>
  </p:normalViewPr>
  <p:slideViewPr>
    <p:cSldViewPr>
      <p:cViewPr>
        <p:scale>
          <a:sx n="100" d="100"/>
          <a:sy n="100" d="100"/>
        </p:scale>
        <p:origin x="-1212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4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4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33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4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9" y="4416427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4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97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7AFD2-5FBB-4332-843E-D87DCA180205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85A11-35F1-411F-86C6-EFDFFEE79B8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97D57-0746-439A-B0F8-04E16211A840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C800-527C-48C6-9E1D-0DF98F73663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3D2F8-8966-4BD6-9C71-BC5C91F6B7A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23D46-FE71-4750-A545-10D210E8D4D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96005-2DBD-46E6-85AE-8A3ACA7662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AC81-0289-4C8C-889E-AD327AF4A76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905000"/>
            <a:ext cx="8953500" cy="914400"/>
          </a:xfrm>
        </p:spPr>
        <p:txBody>
          <a:bodyPr tIns="0" bIns="0" anchor="b" anchorCtr="0"/>
          <a:lstStyle/>
          <a:p>
            <a:r>
              <a:rPr lang="en-US" dirty="0" smtClean="0"/>
              <a:t>Extension Methods and LINQ</a:t>
            </a:r>
            <a:endParaRPr lang="bg-BG" dirty="0" smtClean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822960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Extension Methods, Anonymous Types</a:t>
            </a:r>
            <a:endParaRPr lang="bg-BG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LINQ Query Keywords, Lambda Expressions</a:t>
            </a:r>
            <a:endParaRPr lang="bg-BG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7"/>
            <a:ext cx="3352800" cy="567154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23" name="Picture 2" descr="http://newsimg.bbc.co.uk/media/images/39338000/jpg/_39338782_newplanets_203.jpg"/>
          <p:cNvPicPr>
            <a:picLocks noChangeAspect="1" noChangeArrowheads="1"/>
          </p:cNvPicPr>
          <p:nvPr/>
        </p:nvPicPr>
        <p:blipFill>
          <a:blip r:embed="rId4" cstate="print">
            <a:lum contrast="20000"/>
          </a:blip>
          <a:srcRect/>
          <a:stretch>
            <a:fillRect/>
          </a:stretch>
        </p:blipFill>
        <p:spPr bwMode="auto">
          <a:xfrm>
            <a:off x="4495801" y="4592096"/>
            <a:ext cx="4074608" cy="1752600"/>
          </a:xfrm>
          <a:prstGeom prst="roundRect">
            <a:avLst>
              <a:gd name="adj" fmla="val 9787"/>
            </a:avLst>
          </a:prstGeom>
          <a:noFill/>
          <a:effectLst>
            <a:softEdge rad="31750"/>
          </a:effectLst>
        </p:spPr>
      </p:pic>
      <p:pic>
        <p:nvPicPr>
          <p:cNvPr id="46082" name="Picture 2" descr="http://www.conspiracyplanet.com/images/coldfusion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2200" y="228599"/>
            <a:ext cx="2628900" cy="169850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Encapsulate a set of read-only properties and their value into a single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need to explicitly define a type </a:t>
            </a:r>
            <a:r>
              <a:rPr lang="en-US" dirty="0"/>
              <a:t>first</a:t>
            </a:r>
          </a:p>
          <a:p>
            <a:pPr>
              <a:lnSpc>
                <a:spcPct val="100000"/>
              </a:lnSpc>
            </a:pPr>
            <a:r>
              <a:rPr lang="en-US" dirty="0"/>
              <a:t>To define an anonymous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of the new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/>
              <a:t> keyword in conjunction with the object initialization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5410200"/>
            <a:ext cx="7480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96300" cy="3240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compile time, the C# compiler will </a:t>
            </a:r>
            <a:r>
              <a:rPr lang="en-US" noProof="1"/>
              <a:t>autogenerate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uniquely named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class </a:t>
            </a:r>
            <a:r>
              <a:rPr lang="en-US" dirty="0"/>
              <a:t>name is not visible from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implicit </a:t>
            </a:r>
            <a:r>
              <a:rPr lang="en-US" dirty="0"/>
              <a:t>typing </a:t>
            </a: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 smtClean="0"/>
              <a:t> keyword) is mandatory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19126" y="1219200"/>
            <a:ext cx="783907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rIns="108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 anonymous type representing a car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myCar =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Color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Speed 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Console.WriteLine("My car is a {0} {1}.",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myCar.Color, myCar.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Properties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Anonymous types are reference types directly derived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System.Object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Have overridden </a:t>
            </a:r>
            <a:r>
              <a:rPr lang="en-US" dirty="0"/>
              <a:t>version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Equals()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GetHashCode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Do not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 smtClean="0"/>
              <a:t> operators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4114800"/>
            <a:ext cx="7480300" cy="1660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 == q); // false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Console.WriteLine(p.Equals(q)); // true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define and use arrays of anonymous types through the following syntax: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2443009"/>
            <a:ext cx="7480300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new[] { new { X = 3, Y = 5 },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{ X = 1, Y = 2 }, new { X = 0, Y = 7 } };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arr)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Console.WriteLine("({0}, {1})",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item.X, item.Y);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4478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Anonymous Types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2250280"/>
            <a:ext cx="7467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6388" name="Picture 4" descr="http://traction.untergrund.net/common/img/screenshot/pouet/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048000"/>
            <a:ext cx="4114800" cy="30861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620000" cy="1752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3794" name="Picture 2" descr="http://www.credica.co.uk/Portals/3/PhotoImage_Query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124200"/>
            <a:ext cx="4238625" cy="2819401"/>
          </a:xfrm>
          <a:prstGeom prst="roundRect">
            <a:avLst>
              <a:gd name="adj" fmla="val 45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0"/>
            <a:ext cx="60960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69243"/>
            <a:ext cx="4610100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lambda expression is an anonymous function containing expressions and statements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create delegates or expression tree types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All lambda expressions use the lambda operator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  <a:r>
              <a:rPr lang="en-US" sz="3000" dirty="0" smtClean="0"/>
              <a:t>, which is read as "goes to"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left side of the lambda operator specifies the input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right side holds the expression or statement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Lambda Expressions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9200"/>
            <a:ext cx="8496300" cy="1143000"/>
          </a:xfrm>
        </p:spPr>
        <p:txBody>
          <a:bodyPr/>
          <a:lstStyle/>
          <a:p>
            <a:r>
              <a:rPr lang="en-US" dirty="0" smtClean="0"/>
              <a:t>Usually used with collection extension methods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FindAll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RemoveAll()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695326" y="2508171"/>
            <a:ext cx="7762874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 { 1, 2, 3, 4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list.FindAll(x =&gt; (x % 2) == 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num);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list.RemoveAll(x =&gt; x &gt; 3); // 1 2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Sorting with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6" y="1447086"/>
            <a:ext cx="776287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 Pet[]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Name="Sharo", Age=8 },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Name="Rex", Age=4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Name="Strela", Age=1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Name="Bora", Age=3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sortedPets = pets.OrderBy(pet =&gt; pet.Age);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(Pet pet in sortedPets)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pet.Name, pet.Age);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Extension </a:t>
            </a:r>
            <a:r>
              <a:rPr lang="en-US" dirty="0"/>
              <a:t>methods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Anonymous types</a:t>
            </a:r>
            <a:r>
              <a:rPr lang="bg-BG" dirty="0" smtClean="0"/>
              <a:t> </a:t>
            </a:r>
            <a:endParaRPr lang="en-US" dirty="0" smtClean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Lambda expressions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LINQ Query keywords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2706" name="Picture 2" descr="http://www.disaster-info.net/newsletter/96/images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168" y="2743200"/>
            <a:ext cx="2748231" cy="3512821"/>
          </a:xfrm>
          <a:prstGeom prst="roundRect">
            <a:avLst>
              <a:gd name="adj" fmla="val 380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Code Expressions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Lambda code expressions: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539750" y="1828800"/>
            <a:ext cx="80645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20, 1, 4, 8, 9, 44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rocess each argument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list.FindAll((i) =&gt;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Console.WriteLine("value of i is: {0}", 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% 2) == 0;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Console.WriteLine("Here are your even numbers:");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(int even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Console.Write("{0}\t", even);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Delegates Holding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Lambda functions can be stored in variables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</a:p>
          <a:p>
            <a:pPr lvl="1"/>
            <a:r>
              <a:rPr lang="en-US" dirty="0" smtClean="0"/>
              <a:t>Delegates are typed references to functions</a:t>
            </a:r>
          </a:p>
          <a:p>
            <a:r>
              <a:rPr lang="en-US" dirty="0" smtClean="0"/>
              <a:t>Standard function delegates in .NET: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Func&lt;T1,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T2,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…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8768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Func&lt;bool&gt; boolFunc = () =&gt;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bool&gt; intFunc = (x) =&gt; x &lt; 10;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(boolFunc() &amp;&amp; intFunc(5))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Console.WriteLine("5 &lt; 10");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162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Lambda Expressions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6312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843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3" cstate="print"/>
          <a:srcRect t="-10480" r="-1205" b="9170"/>
          <a:stretch>
            <a:fillRect/>
          </a:stretch>
        </p:blipFill>
        <p:spPr bwMode="auto">
          <a:xfrm>
            <a:off x="2362200" y="3733800"/>
            <a:ext cx="3313341" cy="2209800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05200"/>
            <a:ext cx="123825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Language Integrated Query (LINQ) query keywords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– specifies data source and range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– filters source elements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– specifies the type and shape that the elements in the returned sequence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groups query results according to a specified key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  <a:r>
              <a:rPr lang="en-US" dirty="0" smtClean="0"/>
              <a:t> – sorts query results in ascending or descending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clauses: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60994"/>
            <a:ext cx="7839074" cy="42350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num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num &lt;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num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.ToString()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 4 1 3 2 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2" name="Picture 2" descr="http://vibroseis.com/images/sel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1" y="2737528"/>
            <a:ext cx="1781174" cy="2468328"/>
          </a:xfrm>
          <a:prstGeom prst="roundRect">
            <a:avLst>
              <a:gd name="adj" fmla="val 499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 (2)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/>
              <a:t>Nested queries: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78717"/>
            <a:ext cx="791527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"Sofia", "Varna", "Pleven", "Ruse", "Bourgas"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townPairs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t1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t2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new { T1 = t1, T2 = t2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townPair in townPairs)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Console.WriteLine("({0}, {1})",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townPair.T1, townPair.T2);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://rudolphlopez.com/images/ashNested3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094812"/>
            <a:ext cx="2667000" cy="2229787"/>
          </a:xfrm>
          <a:prstGeom prst="roundRect">
            <a:avLst>
              <a:gd name="adj" fmla="val 701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96300" cy="647700"/>
          </a:xfrm>
        </p:spPr>
        <p:txBody>
          <a:bodyPr/>
          <a:lstStyle/>
          <a:p>
            <a:r>
              <a:rPr lang="en-US" dirty="0" smtClean="0"/>
              <a:t>Sorting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оrderby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19126" y="1752600"/>
            <a:ext cx="776287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fruits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"cherry", "apple", "blueberry"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"banana"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in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ascending sort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fruit in fruits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orderby frui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fruit;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9698" name="Picture 2" descr="http://farm3.static.flickr.com/2158/2091991850_eb57f2a31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667000"/>
            <a:ext cx="2235200" cy="1676400"/>
          </a:xfrm>
          <a:prstGeom prst="roundRect">
            <a:avLst>
              <a:gd name="adj" fmla="val 575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technodenvision.com/images/query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270000"/>
            <a:ext cx="2628900" cy="2804160"/>
          </a:xfrm>
          <a:prstGeom prst="roundRect">
            <a:avLst>
              <a:gd name="adj" fmla="val 4400"/>
            </a:avLst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 smtClean="0"/>
              <a:t>LINQ Query </a:t>
            </a:r>
            <a:r>
              <a:rPr lang="en-US" sz="4800" dirty="0"/>
              <a:t>Keywords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9650" y="889000"/>
            <a:ext cx="2114550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directortom.com/storage/right%20question.jpg?__SQUARESPACE_CACHEVERSION=1227467542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143000"/>
            <a:ext cx="3810000" cy="28575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C# Features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630487" y="509905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an extension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Substring(int index, int length)</a:t>
            </a:r>
            <a:r>
              <a:rPr lang="en-US" sz="2800" dirty="0" smtClean="0"/>
              <a:t> for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that returns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and has the same functionality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dirty="0" smtClean="0"/>
              <a:t> in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.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 set of extension methods 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dirty="0" smtClean="0"/>
              <a:t> that implement the following group functions: sum, product, min, max, average.</a:t>
            </a:r>
            <a:endParaRPr lang="bg-BG" sz="2800" dirty="0" smtClean="0"/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method that from a given array of students finds </a:t>
            </a:r>
            <a:r>
              <a:rPr lang="en-US" sz="2800" dirty="0" smtClean="0"/>
              <a:t>all students </a:t>
            </a:r>
            <a:r>
              <a:rPr lang="en-US" sz="2800" dirty="0"/>
              <a:t>whose first name is before its last name alphabetically. Use </a:t>
            </a:r>
            <a:r>
              <a:rPr lang="en-US" sz="2800" dirty="0" smtClean="0"/>
              <a:t>LINQ query </a:t>
            </a:r>
            <a:r>
              <a:rPr lang="en-US" sz="2800" dirty="0"/>
              <a:t>operators</a:t>
            </a:r>
            <a:r>
              <a:rPr lang="en-US" sz="2800" dirty="0" smtClean="0"/>
              <a:t>.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LINQ query that finds the first name and last name of all students with age between 18 and 24.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724400"/>
            <a:ext cx="82296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Extension Methods</a:t>
            </a:r>
            <a:endParaRPr lang="bg-BG" dirty="0"/>
          </a:p>
        </p:txBody>
      </p:sp>
      <p:pic>
        <p:nvPicPr>
          <p:cNvPr id="48130" name="Picture 2" descr="http://www.sterlingspring.com/images/extension/extension_spring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89983">
            <a:off x="3429000" y="904364"/>
            <a:ext cx="2258206" cy="2971800"/>
          </a:xfrm>
          <a:prstGeom prst="roundRect">
            <a:avLst>
              <a:gd name="adj" fmla="val 56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61950" indent="-361950">
              <a:buFontTx/>
              <a:buAutoNum type="arabicPeriod" startAt="5"/>
              <a:tabLst/>
            </a:pPr>
            <a:r>
              <a:rPr lang="en-US" sz="2800" dirty="0" smtClean="0"/>
              <a:t>Using the extension methods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sz="2800" dirty="0" smtClean="0"/>
              <a:t> with lambda expressions sort the students by first name and last name in descending order. Rewrite the same with LINQ.</a:t>
            </a:r>
            <a:endParaRPr lang="bg-BG" sz="2800" dirty="0" smtClean="0"/>
          </a:p>
          <a:p>
            <a:pPr marL="361950" indent="-361950">
              <a:buFontTx/>
              <a:buAutoNum type="arabicPeriod" startAt="5"/>
              <a:tabLst/>
            </a:pPr>
            <a:r>
              <a:rPr lang="en-US" sz="2800" dirty="0" smtClean="0"/>
              <a:t>Write a program that prints from given array of integers all numbers that are divisible by 7 and 3. Use the built-in extension methods and lambda expressions. Rewrite the same with LINQ.</a:t>
            </a:r>
            <a:endParaRPr lang="en-US" sz="2800" dirty="0"/>
          </a:p>
          <a:p>
            <a:pPr marL="361950" indent="-361950">
              <a:buFontTx/>
              <a:buAutoNum type="arabicPeriod" startAt="5"/>
              <a:tabLst/>
            </a:pPr>
            <a:r>
              <a:rPr lang="en-US" sz="2800" dirty="0"/>
              <a:t>Write extension method 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class that </a:t>
            </a:r>
            <a:r>
              <a:rPr lang="en-US" sz="2800" dirty="0" smtClean="0"/>
              <a:t>capitalizes the first letter of each word. Use 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TextInfo.ToTitleCase()</a:t>
            </a:r>
            <a:r>
              <a:rPr lang="en-US" sz="2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Once a type is defined and compiled into </a:t>
            </a:r>
            <a:r>
              <a:rPr lang="en-US" dirty="0" smtClean="0"/>
              <a:t>an assembly </a:t>
            </a:r>
            <a:r>
              <a:rPr lang="en-US" dirty="0"/>
              <a:t>its definition is, more or less, final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way to update, remove or add new members is to recode and recompile the code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 methods </a:t>
            </a:r>
            <a:r>
              <a:rPr lang="en-US" dirty="0" smtClean="0"/>
              <a:t>allow </a:t>
            </a:r>
            <a:r>
              <a:rPr lang="en-US" dirty="0"/>
              <a:t>existing compiled types </a:t>
            </a:r>
            <a:r>
              <a:rPr lang="en-US" dirty="0" smtClean="0"/>
              <a:t>to gain new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recompilation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touching the</a:t>
            </a:r>
            <a:r>
              <a:rPr lang="bg-BG" dirty="0" smtClean="0"/>
              <a:t>				 </a:t>
            </a:r>
            <a:r>
              <a:rPr lang="en-US" dirty="0" smtClean="0"/>
              <a:t>original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6084" name="Picture 4" descr="http://www.kurtjacob.com.au/images/chimebars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612604"/>
            <a:ext cx="2838450" cy="1750722"/>
          </a:xfrm>
          <a:prstGeom prst="roundRect">
            <a:avLst>
              <a:gd name="adj" fmla="val 56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Extension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Extension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</a:t>
            </a:r>
            <a:r>
              <a:rPr lang="en-US" dirty="0"/>
              <a:t>static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keyword </a:t>
            </a:r>
            <a:r>
              <a:rPr lang="en-US" dirty="0" smtClean="0"/>
              <a:t>before its first argument to specify the class to be extended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Extension methods are "attached" to the extended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also be </a:t>
            </a:r>
            <a:r>
              <a:rPr lang="en-US" dirty="0"/>
              <a:t>called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statically</a:t>
            </a:r>
            <a:r>
              <a:rPr lang="en-US" dirty="0" smtClean="0"/>
              <a:t> through the </a:t>
            </a:r>
            <a:r>
              <a:rPr lang="en-US" dirty="0"/>
              <a:t>defining static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en-US" dirty="0"/>
              <a:t>Methods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9750" y="1143000"/>
            <a:ext cx="80645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Extensions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WordCount(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 str)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str.Split(new char[] { ' ', '.', '?' },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StringSplitOptions.RemoveEmptyEntries).Length;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s = "Hello Extension Methods";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 = s.WordCount();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Extension </a:t>
            </a:r>
            <a:r>
              <a:rPr lang="en-US" sz="3600" dirty="0"/>
              <a:t>Methods </a:t>
            </a:r>
            <a:r>
              <a:rPr lang="en-US" sz="3600" dirty="0" smtClean="0"/>
              <a:t>– Examples (2)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IncreaseWidth(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IList&lt;int&gt; list, int amount)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list.Count; i++)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list[i] += amount;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ints =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List&lt;int&gt; { 1, 2, 3, 4, 5 };</a:t>
            </a:r>
          </a:p>
          <a:p>
            <a:pPr marL="147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ints.IncreaseWidth(5); // 6, 7, 8, 9, 10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Extension Methods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3010" name="Picture 2" descr="http://www.ipadio.com/library-media/images/live_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76600"/>
            <a:ext cx="5048250" cy="2019300"/>
          </a:xfrm>
          <a:prstGeom prst="roundRect">
            <a:avLst>
              <a:gd name="adj" fmla="val 4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Anonymous Types</a:t>
            </a:r>
            <a:endParaRPr lang="bg-BG" dirty="0"/>
          </a:p>
        </p:txBody>
      </p:sp>
      <p:pic>
        <p:nvPicPr>
          <p:cNvPr id="21506" name="Picture 2" descr="http://dirtdiver.com/kansas/wp-content/uploads/2008/12/anonym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647700"/>
            <a:ext cx="4000500" cy="4000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5271</TotalTime>
  <Words>1795</Words>
  <Application>Microsoft Office PowerPoint</Application>
  <PresentationFormat>On-screen Show (4:3)</PresentationFormat>
  <Paragraphs>277</Paragraphs>
  <Slides>30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Telerik-PowerPoint-Theme</vt:lpstr>
      <vt:lpstr>Extension Methods and LINQ</vt:lpstr>
      <vt:lpstr>Contents</vt:lpstr>
      <vt:lpstr>Extension Methods</vt:lpstr>
      <vt:lpstr>Extension Methods</vt:lpstr>
      <vt:lpstr>Defining Extension Methods</vt:lpstr>
      <vt:lpstr>Extension Methods – Examples</vt:lpstr>
      <vt:lpstr>Extension Methods – Examples (2)</vt:lpstr>
      <vt:lpstr>Extension Methods</vt:lpstr>
      <vt:lpstr>Anonymous Types</vt:lpstr>
      <vt:lpstr>Anonymous Types</vt:lpstr>
      <vt:lpstr>Anonymous Types – Example</vt:lpstr>
      <vt:lpstr>Anonymous Types – Properties</vt:lpstr>
      <vt:lpstr>Arrays of Anonymous Types</vt:lpstr>
      <vt:lpstr>Anonymous Types</vt:lpstr>
      <vt:lpstr>LINQ and Query Keywords</vt:lpstr>
      <vt:lpstr>Lambda Expressions</vt:lpstr>
      <vt:lpstr>Lambda Expressions</vt:lpstr>
      <vt:lpstr>Lambda Expressions – Examples</vt:lpstr>
      <vt:lpstr>Sorting with Lambda Expression</vt:lpstr>
      <vt:lpstr>Lambda Code Expressions</vt:lpstr>
      <vt:lpstr>Delegates Holding Lambda Functions</vt:lpstr>
      <vt:lpstr>Lambda Expressions</vt:lpstr>
      <vt:lpstr>LINQ and Query Keywords</vt:lpstr>
      <vt:lpstr>Query Keywords – Examples</vt:lpstr>
      <vt:lpstr>Query Keywords – Examples (2)</vt:lpstr>
      <vt:lpstr>Query Keywords – Examples (3)</vt:lpstr>
      <vt:lpstr>LINQ Query Keywords</vt:lpstr>
      <vt:lpstr>Advanced C# Features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C# Features</dc:title>
  <dc:creator>Svetlin Nakov</dc:creator>
  <dc:description>.NET Essentials course</dc:description>
  <cp:lastModifiedBy>Nikolay Kostov</cp:lastModifiedBy>
  <cp:revision>472</cp:revision>
  <cp:lastPrinted>2011-06-15T09:52:46Z</cp:lastPrinted>
  <dcterms:created xsi:type="dcterms:W3CDTF">2007-12-08T16:03:35Z</dcterms:created>
  <dcterms:modified xsi:type="dcterms:W3CDTF">2012-02-17T10:00:04Z</dcterms:modified>
</cp:coreProperties>
</file>