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6" r:id="rId6"/>
    <p:sldId id="263" r:id="rId7"/>
    <p:sldId id="264" r:id="rId8"/>
    <p:sldId id="265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78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660A-4789-494B-B1EE-7345F0229235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897E-85DB-4825-B1F2-5C50751AF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897E-85DB-4825-B1F2-5C50751AF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408D8C-51A0-4FB0-AFEF-CD8A48F7857F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50F9F2-C1A1-4C3B-867B-6C84275A82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te/fonts/Gentium.tt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Hardi</a:t>
            </a:r>
            <a:r>
              <a:rPr lang="en-US" dirty="0" smtClean="0"/>
              <a:t> Bhatt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&lt;article class="post"&gt;</a:t>
            </a:r>
          </a:p>
          <a:p>
            <a:pPr marL="137160" indent="0">
              <a:buNone/>
            </a:pPr>
            <a:r>
              <a:rPr lang="en-US" sz="1200" dirty="0"/>
              <a:t>        </a:t>
            </a:r>
          </a:p>
          <a:p>
            <a:pPr marL="137160" indent="0">
              <a:buNone/>
            </a:pPr>
            <a:r>
              <a:rPr lang="en-US" sz="1200" dirty="0" smtClean="0"/>
              <a:t>   </a:t>
            </a:r>
            <a:r>
              <a:rPr lang="en-US" sz="1200" dirty="0"/>
              <a:t>&lt;h2 class="entry-title" id="</a:t>
            </a:r>
            <a:r>
              <a:rPr lang="en-US" sz="1200" dirty="0" err="1"/>
              <a:t>UIOverview</a:t>
            </a:r>
            <a:r>
              <a:rPr lang="en-US" sz="1200" dirty="0"/>
              <a:t>"&gt;UI Overview&lt;/h2&gt;</a:t>
            </a:r>
          </a:p>
          <a:p>
            <a:pPr marL="137160" indent="0">
              <a:buNone/>
            </a:pPr>
            <a:r>
              <a:rPr lang="en-US" sz="1200" dirty="0" smtClean="0"/>
              <a:t>   </a:t>
            </a:r>
            <a:r>
              <a:rPr lang="en-US" sz="1200" dirty="0"/>
              <a:t>&lt;!-- 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="images/thumbnail1.jpg" alt="Post thumbnail" /&gt; --&gt;</a:t>
            </a:r>
          </a:p>
          <a:p>
            <a:pPr marL="137160" indent="0">
              <a:buNone/>
            </a:pPr>
            <a:r>
              <a:rPr lang="en-US" sz="1200" dirty="0"/>
              <a:t>	 &lt;p&gt;&lt;label&gt;Drawing tool: &lt;select id="</a:t>
            </a:r>
            <a:r>
              <a:rPr lang="en-US" sz="1200" dirty="0" err="1"/>
              <a:t>dtool</a:t>
            </a:r>
            <a:r>
              <a:rPr lang="en-US" sz="1200" dirty="0"/>
              <a:t>"&gt;</a:t>
            </a:r>
          </a:p>
          <a:p>
            <a:pPr marL="137160" indent="0">
              <a:buNone/>
            </a:pPr>
            <a:r>
              <a:rPr lang="en-US" sz="1200" dirty="0"/>
              <a:t>		&lt;option value="line"&gt;Line&lt;/option&gt;</a:t>
            </a:r>
          </a:p>
          <a:p>
            <a:pPr marL="137160" indent="0">
              <a:buNone/>
            </a:pPr>
            <a:r>
              <a:rPr lang="en-US" sz="1200" dirty="0"/>
              <a:t>		&lt;option value="</a:t>
            </a:r>
            <a:r>
              <a:rPr lang="en-US" sz="1200" dirty="0" err="1"/>
              <a:t>rect</a:t>
            </a:r>
            <a:r>
              <a:rPr lang="en-US" sz="1200" dirty="0"/>
              <a:t>"&gt;Rectangle&lt;/option&gt;</a:t>
            </a:r>
          </a:p>
          <a:p>
            <a:pPr marL="137160" indent="0">
              <a:buNone/>
            </a:pPr>
            <a:r>
              <a:rPr lang="en-US" sz="1200" dirty="0"/>
              <a:t>		&lt;option value="pencil"&gt;Pencil&lt;/option&gt;</a:t>
            </a:r>
          </a:p>
          <a:p>
            <a:pPr marL="137160" indent="0">
              <a:buNone/>
            </a:pPr>
            <a:r>
              <a:rPr lang="en-US" sz="1200" dirty="0"/>
              <a:t>	&lt;/select&gt;&lt;/label&gt;&lt;/p&gt;</a:t>
            </a:r>
          </a:p>
          <a:p>
            <a:pPr marL="137160" indent="0">
              <a:buNone/>
            </a:pPr>
            <a:r>
              <a:rPr lang="en-US" sz="1200" dirty="0"/>
              <a:t>	&lt;div id="container" title="This is where you can draw your UI as a mockup of the final game." class="target"&gt;</a:t>
            </a:r>
          </a:p>
          <a:p>
            <a:pPr marL="137160" indent="0">
              <a:buNone/>
            </a:pPr>
            <a:r>
              <a:rPr lang="en-US" sz="1200" dirty="0"/>
              <a:t>	  &lt;canvas id="</a:t>
            </a:r>
            <a:r>
              <a:rPr lang="en-US" sz="1200" dirty="0" err="1"/>
              <a:t>imageView</a:t>
            </a:r>
            <a:r>
              <a:rPr lang="en-US" sz="1200" dirty="0"/>
              <a:t>" width="600" height="500" style="background:#</a:t>
            </a:r>
            <a:r>
              <a:rPr lang="en-US" sz="1200" dirty="0" err="1"/>
              <a:t>fff</a:t>
            </a:r>
            <a:r>
              <a:rPr lang="en-US" sz="1200" dirty="0"/>
              <a:t>;"&gt;</a:t>
            </a:r>
          </a:p>
          <a:p>
            <a:pPr marL="137160" indent="0">
              <a:buNone/>
            </a:pPr>
            <a:r>
              <a:rPr lang="en-US" sz="1200" dirty="0"/>
              <a:t>		&lt;p&gt;Unfortunately, your browser is currently unsupported by our web </a:t>
            </a:r>
          </a:p>
          <a:p>
            <a:pPr marL="137160" indent="0">
              <a:buNone/>
            </a:pPr>
            <a:r>
              <a:rPr lang="en-US" sz="1200" dirty="0"/>
              <a:t>		application.  We are sorry for the inconvenience. Please use one of the </a:t>
            </a:r>
          </a:p>
          <a:p>
            <a:pPr marL="137160" indent="0">
              <a:buNone/>
            </a:pPr>
            <a:r>
              <a:rPr lang="en-US" sz="1200" dirty="0"/>
              <a:t>		supported browsers listed below, or draw the image you want using an </a:t>
            </a:r>
          </a:p>
          <a:p>
            <a:pPr marL="137160" indent="0">
              <a:buNone/>
            </a:pPr>
            <a:r>
              <a:rPr lang="en-US" sz="1200" dirty="0"/>
              <a:t>		offline tool.&lt;/p&gt;</a:t>
            </a:r>
          </a:p>
          <a:p>
            <a:pPr marL="137160" indent="0">
              <a:buNone/>
            </a:pPr>
            <a:r>
              <a:rPr lang="en-US" sz="1200" dirty="0"/>
              <a:t>		&lt;p&gt;Supported browsers: &lt;a </a:t>
            </a:r>
            <a:r>
              <a:rPr lang="en-US" sz="1200" dirty="0" err="1"/>
              <a:t>href</a:t>
            </a:r>
            <a:r>
              <a:rPr lang="en-US" sz="1200" dirty="0"/>
              <a:t>="http://www.opera.com"&gt;Opera&lt;/a&gt;, &lt;a </a:t>
            </a:r>
          </a:p>
          <a:p>
            <a:pPr marL="137160" indent="0">
              <a:buNone/>
            </a:pPr>
            <a:r>
              <a:rPr lang="en-US" sz="1200" dirty="0"/>
              <a:t>		  </a:t>
            </a:r>
            <a:r>
              <a:rPr lang="en-US" sz="1200" dirty="0" err="1"/>
              <a:t>href</a:t>
            </a:r>
            <a:r>
              <a:rPr lang="en-US" sz="1200" dirty="0"/>
              <a:t>="http://www.mozilla.com"&gt;Firefox&lt;/a&gt;, &lt;a </a:t>
            </a:r>
          </a:p>
          <a:p>
            <a:pPr marL="137160" indent="0">
              <a:buNone/>
            </a:pPr>
            <a:r>
              <a:rPr lang="en-US" sz="1200" dirty="0"/>
              <a:t>		  </a:t>
            </a:r>
            <a:r>
              <a:rPr lang="en-US" sz="1200" dirty="0" err="1"/>
              <a:t>href</a:t>
            </a:r>
            <a:r>
              <a:rPr lang="en-US" sz="1200" dirty="0"/>
              <a:t>="http://www.apple.com/safari"&gt;Safari&lt;/a&gt;, and &lt;a </a:t>
            </a:r>
          </a:p>
          <a:p>
            <a:pPr marL="137160" indent="0">
              <a:buNone/>
            </a:pPr>
            <a:r>
              <a:rPr lang="en-US" sz="1200" dirty="0"/>
              <a:t>		  </a:t>
            </a:r>
            <a:r>
              <a:rPr lang="en-US" sz="1200" dirty="0" err="1"/>
              <a:t>href</a:t>
            </a:r>
            <a:r>
              <a:rPr lang="en-US" sz="1200" dirty="0"/>
              <a:t>="http://www.konqueror.org"&gt;Konqueror&lt;/a&gt;.&lt;/p&gt;</a:t>
            </a:r>
          </a:p>
          <a:p>
            <a:pPr marL="137160" indent="0">
              <a:buNone/>
            </a:pPr>
            <a:r>
              <a:rPr lang="en-US" sz="1200" dirty="0"/>
              <a:t>	  &lt;/canvas&gt;</a:t>
            </a:r>
          </a:p>
          <a:p>
            <a:pPr marL="137160" indent="0">
              <a:buNone/>
            </a:pPr>
            <a:r>
              <a:rPr lang="en-US" sz="1200" dirty="0"/>
              <a:t>	&lt;/div&gt;</a:t>
            </a:r>
          </a:p>
          <a:p>
            <a:pPr marL="137160" indent="0">
              <a:buNone/>
            </a:pPr>
            <a:r>
              <a:rPr lang="en-US" sz="1200" dirty="0"/>
              <a:t>	&lt;script type="text/</a:t>
            </a:r>
            <a:r>
              <a:rPr lang="en-US" sz="1200" dirty="0" err="1"/>
              <a:t>javascript</a:t>
            </a:r>
            <a:r>
              <a:rPr lang="en-US" sz="1200" dirty="0"/>
              <a:t>" </a:t>
            </a:r>
            <a:r>
              <a:rPr lang="en-US" sz="1200" dirty="0" err="1"/>
              <a:t>src</a:t>
            </a:r>
            <a:r>
              <a:rPr lang="en-US" sz="1200" dirty="0"/>
              <a:t>="</a:t>
            </a:r>
            <a:r>
              <a:rPr lang="en-US" sz="1200" dirty="0" err="1"/>
              <a:t>js</a:t>
            </a:r>
            <a:r>
              <a:rPr lang="en-US" sz="1200" dirty="0"/>
              <a:t>/paintingapp.js"&gt;&lt;/script&gt;</a:t>
            </a:r>
          </a:p>
          <a:p>
            <a:pPr marL="137160" indent="0">
              <a:buNone/>
            </a:pPr>
            <a:r>
              <a:rPr lang="en-US" sz="1200" dirty="0" smtClean="0"/>
              <a:t>&lt;/</a:t>
            </a:r>
            <a:r>
              <a:rPr lang="en-US" sz="1200" dirty="0"/>
              <a:t>article&gt; &lt;!-- .post 1 --&gt;</a:t>
            </a:r>
          </a:p>
        </p:txBody>
      </p:sp>
    </p:spTree>
    <p:extLst>
      <p:ext uri="{BB962C8B-B14F-4D97-AF65-F5344CB8AC3E}">
        <p14:creationId xmlns:p14="http://schemas.microsoft.com/office/powerpoint/2010/main" val="24847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1524000"/>
            <a:ext cx="7086600" cy="1828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7800" y="3422186"/>
            <a:ext cx="7086600" cy="1509712"/>
          </a:xfrm>
        </p:spPr>
        <p:txBody>
          <a:bodyPr/>
          <a:lstStyle/>
          <a:p>
            <a:r>
              <a:rPr lang="en-US" dirty="0" smtClean="0"/>
              <a:t>Dr. Hodgson for your guidance and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Document form game design document</a:t>
            </a:r>
          </a:p>
          <a:p>
            <a:r>
              <a:rPr lang="en-US" dirty="0" smtClean="0"/>
              <a:t>Object based implementation</a:t>
            </a:r>
          </a:p>
          <a:p>
            <a:r>
              <a:rPr lang="en-US" dirty="0" smtClean="0"/>
              <a:t>Interchangeable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               No more </a:t>
            </a:r>
            <a:r>
              <a:rPr lang="en-US" dirty="0" smtClean="0"/>
              <a:t>Flash or </a:t>
            </a:r>
            <a:r>
              <a:rPr lang="en-US" dirty="0" err="1" smtClean="0"/>
              <a:t>Silverlite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Unknown boundaries of success.</a:t>
            </a:r>
          </a:p>
          <a:p>
            <a:r>
              <a:rPr lang="en-US" dirty="0" smtClean="0"/>
              <a:t>Using Firebug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819400" y="1752600"/>
            <a:ext cx="381000" cy="1371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2000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CSS3: </a:t>
            </a:r>
            <a:r>
              <a:rPr lang="en-US" sz="4000" dirty="0" err="1"/>
              <a:t>Whats</a:t>
            </a:r>
            <a:r>
              <a:rPr lang="en-US" sz="4000" dirty="0"/>
              <a:t> new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8077200" cy="685800"/>
          </a:xfrm>
        </p:spPr>
        <p:txBody>
          <a:bodyPr numCol="1">
            <a:noAutofit/>
          </a:bodyPr>
          <a:lstStyle/>
          <a:p>
            <a:pPr marL="0" lvl="1" indent="0"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800" dirty="0" smtClean="0"/>
              <a:t>Element Selector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2133600"/>
            <a:ext cx="8305800" cy="3992563"/>
          </a:xfrm>
        </p:spPr>
        <p:txBody>
          <a:bodyPr numCol="3">
            <a:normAutofit fontScale="85000" lnSpcReduction="20000"/>
          </a:bodyPr>
          <a:lstStyle/>
          <a:p>
            <a:pPr fontAlgn="base"/>
            <a:r>
              <a:rPr lang="en-US" dirty="0"/>
              <a:t>UL</a:t>
            </a:r>
          </a:p>
          <a:p>
            <a:pPr fontAlgn="base"/>
            <a:r>
              <a:rPr lang="en-US" dirty="0"/>
              <a:t>UL LI</a:t>
            </a:r>
          </a:p>
          <a:p>
            <a:pPr fontAlgn="base"/>
            <a:r>
              <a:rPr lang="en-US" dirty="0"/>
              <a:t>UL &gt; LI</a:t>
            </a:r>
          </a:p>
          <a:p>
            <a:pPr fontAlgn="base"/>
            <a:r>
              <a:rPr lang="en-US" dirty="0"/>
              <a:t>UL + LI</a:t>
            </a:r>
          </a:p>
          <a:p>
            <a:pPr fontAlgn="base"/>
            <a:r>
              <a:rPr lang="en-US" dirty="0"/>
              <a:t>UL ~ LI</a:t>
            </a:r>
          </a:p>
          <a:p>
            <a:pPr fontAlgn="base"/>
            <a:r>
              <a:rPr lang="en-US" dirty="0"/>
              <a:t>#id</a:t>
            </a:r>
          </a:p>
          <a:p>
            <a:pPr fontAlgn="base"/>
            <a:r>
              <a:rPr lang="en-US" dirty="0"/>
              <a:t>UL[foo]</a:t>
            </a:r>
          </a:p>
          <a:p>
            <a:pPr fontAlgn="base"/>
            <a:r>
              <a:rPr lang="en-US" dirty="0"/>
              <a:t>UL[foo=&amp;</a:t>
            </a:r>
            <a:r>
              <a:rPr lang="en-US" dirty="0" err="1"/>
              <a:t>quot;bar&amp;quot</a:t>
            </a:r>
            <a:r>
              <a:rPr lang="en-US" dirty="0"/>
              <a:t>;]</a:t>
            </a:r>
          </a:p>
          <a:p>
            <a:pPr fontAlgn="base"/>
            <a:r>
              <a:rPr lang="en-US" dirty="0"/>
              <a:t>UL[foo^=&amp;</a:t>
            </a:r>
            <a:r>
              <a:rPr lang="en-US" dirty="0" err="1"/>
              <a:t>quot;bar&amp;quot</a:t>
            </a:r>
            <a:r>
              <a:rPr lang="en-US" dirty="0"/>
              <a:t>;]</a:t>
            </a:r>
          </a:p>
          <a:p>
            <a:pPr fontAlgn="base"/>
            <a:r>
              <a:rPr lang="en-US" dirty="0"/>
              <a:t>UL[foo$=&amp;</a:t>
            </a:r>
            <a:r>
              <a:rPr lang="en-US" dirty="0" err="1"/>
              <a:t>quot;bar&amp;quot</a:t>
            </a:r>
            <a:r>
              <a:rPr lang="en-US" dirty="0"/>
              <a:t>;]</a:t>
            </a:r>
          </a:p>
          <a:p>
            <a:pPr fontAlgn="base"/>
            <a:r>
              <a:rPr lang="en-US" dirty="0"/>
              <a:t>UL[foo*=&amp;</a:t>
            </a:r>
            <a:r>
              <a:rPr lang="en-US" dirty="0" err="1"/>
              <a:t>quot;bar&amp;quot</a:t>
            </a:r>
            <a:r>
              <a:rPr lang="en-US" dirty="0"/>
              <a:t>;]</a:t>
            </a:r>
          </a:p>
          <a:p>
            <a:pPr fontAlgn="base"/>
            <a:r>
              <a:rPr lang="en-US" dirty="0"/>
              <a:t>UL[foo~=&amp;</a:t>
            </a:r>
            <a:r>
              <a:rPr lang="en-US" dirty="0" err="1"/>
              <a:t>quot;bar&amp;quot</a:t>
            </a:r>
            <a:r>
              <a:rPr lang="en-US" dirty="0"/>
              <a:t>;]</a:t>
            </a:r>
          </a:p>
          <a:p>
            <a:pPr fontAlgn="base"/>
            <a:r>
              <a:rPr lang="en-US" dirty="0"/>
              <a:t>UL[foo|=&amp;</a:t>
            </a:r>
            <a:r>
              <a:rPr lang="en-US" dirty="0" err="1"/>
              <a:t>quot;en&amp;quot</a:t>
            </a:r>
            <a:r>
              <a:rPr lang="en-US" dirty="0"/>
              <a:t>;]</a:t>
            </a:r>
          </a:p>
          <a:p>
            <a:pPr fontAlgn="base"/>
            <a:r>
              <a:rPr lang="en-US" dirty="0" err="1"/>
              <a:t>UL:not</a:t>
            </a:r>
            <a:r>
              <a:rPr lang="en-US" dirty="0"/>
              <a:t>(s)</a:t>
            </a:r>
          </a:p>
          <a:p>
            <a:pPr fontAlgn="base"/>
            <a:r>
              <a:rPr lang="en-US" dirty="0"/>
              <a:t>A:link</a:t>
            </a:r>
          </a:p>
          <a:p>
            <a:pPr fontAlgn="base"/>
            <a:r>
              <a:rPr lang="en-US" dirty="0"/>
              <a:t>A:visited</a:t>
            </a:r>
          </a:p>
          <a:p>
            <a:pPr fontAlgn="base"/>
            <a:r>
              <a:rPr lang="en-US" dirty="0"/>
              <a:t>A:active</a:t>
            </a:r>
          </a:p>
          <a:p>
            <a:pPr fontAlgn="base"/>
            <a:r>
              <a:rPr lang="en-US" dirty="0" err="1"/>
              <a:t>UL:empty</a:t>
            </a:r>
            <a:endParaRPr lang="en-US" dirty="0"/>
          </a:p>
          <a:p>
            <a:pPr fontAlgn="base"/>
            <a:r>
              <a:rPr lang="en-US" dirty="0" err="1"/>
              <a:t>UL:hover</a:t>
            </a:r>
            <a:endParaRPr lang="en-US" dirty="0"/>
          </a:p>
          <a:p>
            <a:pPr fontAlgn="base"/>
            <a:r>
              <a:rPr lang="en-US" dirty="0" err="1"/>
              <a:t>UL:focus</a:t>
            </a:r>
            <a:endParaRPr lang="en-US" dirty="0"/>
          </a:p>
          <a:p>
            <a:pPr fontAlgn="base"/>
            <a:r>
              <a:rPr lang="en-US" dirty="0" err="1"/>
              <a:t>UL:target</a:t>
            </a:r>
            <a:endParaRPr lang="en-US" dirty="0"/>
          </a:p>
          <a:p>
            <a:pPr fontAlgn="base"/>
            <a:r>
              <a:rPr lang="en-US" dirty="0" err="1"/>
              <a:t>UL:enabled</a:t>
            </a:r>
            <a:endParaRPr lang="en-US" dirty="0"/>
          </a:p>
          <a:p>
            <a:pPr fontAlgn="base"/>
            <a:r>
              <a:rPr lang="en-US" dirty="0" err="1"/>
              <a:t>UL:disabled</a:t>
            </a:r>
            <a:endParaRPr lang="en-US" dirty="0"/>
          </a:p>
          <a:p>
            <a:pPr fontAlgn="base"/>
            <a:r>
              <a:rPr lang="en-US" dirty="0" err="1"/>
              <a:t>UL:checked</a:t>
            </a:r>
            <a:endParaRPr lang="en-US" dirty="0"/>
          </a:p>
          <a:p>
            <a:pPr fontAlgn="base"/>
            <a:r>
              <a:rPr lang="en-US" dirty="0" err="1"/>
              <a:t>UL.warning</a:t>
            </a:r>
            <a:endParaRPr lang="en-US" dirty="0"/>
          </a:p>
          <a:p>
            <a:r>
              <a:rPr lang="en-US" dirty="0"/>
              <a:t>No More Flash!!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CSS3: What’s New?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Rounded Corners</a:t>
            </a:r>
          </a:p>
          <a:p>
            <a:r>
              <a:rPr lang="en-US" dirty="0" smtClean="0"/>
              <a:t>Elliptical Corners</a:t>
            </a:r>
          </a:p>
          <a:p>
            <a:r>
              <a:rPr lang="en-US" dirty="0" smtClean="0"/>
              <a:t>Border Image</a:t>
            </a:r>
          </a:p>
          <a:p>
            <a:r>
              <a:rPr lang="en-US" dirty="0" smtClean="0"/>
              <a:t>Fonts</a:t>
            </a:r>
          </a:p>
          <a:p>
            <a:pPr lvl="1" fontAlgn="base"/>
            <a:r>
              <a:rPr lang="en-US" dirty="0"/>
              <a:t>font-face </a:t>
            </a:r>
            <a:r>
              <a:rPr lang="en-US" dirty="0" smtClean="0"/>
              <a:t>: @</a:t>
            </a:r>
            <a:r>
              <a:rPr lang="en-US" dirty="0"/>
              <a:t>font-face </a:t>
            </a:r>
            <a:r>
              <a:rPr lang="en-US" dirty="0" smtClean="0"/>
              <a:t>{ font-family</a:t>
            </a:r>
            <a:r>
              <a:rPr lang="en-US" dirty="0"/>
              <a:t>: </a:t>
            </a:r>
            <a:r>
              <a:rPr lang="en-US" dirty="0" err="1"/>
              <a:t>Gentium</a:t>
            </a:r>
            <a:r>
              <a:rPr lang="en-US" dirty="0" smtClean="0"/>
              <a:t>; </a:t>
            </a:r>
            <a:r>
              <a:rPr lang="en-US" dirty="0" err="1" smtClean="0"/>
              <a:t>src</a:t>
            </a:r>
            <a:r>
              <a:rPr lang="en-US" dirty="0"/>
              <a:t>: url(</a:t>
            </a:r>
            <a:r>
              <a:rPr lang="en-US" dirty="0">
                <a:hlinkClick r:id="rId2"/>
              </a:rPr>
              <a:t>http://site/fonts/Gentium.ttf</a:t>
            </a:r>
            <a:r>
              <a:rPr lang="en-US" dirty="0" smtClean="0"/>
              <a:t>); }</a:t>
            </a:r>
            <a:endParaRPr lang="en-US" dirty="0"/>
          </a:p>
          <a:p>
            <a:pPr marL="585216" lvl="1" indent="0" fontAlgn="base">
              <a:buNone/>
            </a:pPr>
            <a:r>
              <a:rPr lang="en-US" dirty="0" smtClean="0"/>
              <a:t>	p </a:t>
            </a:r>
            <a:r>
              <a:rPr lang="en-US" dirty="0"/>
              <a:t>{ font-family: </a:t>
            </a:r>
            <a:r>
              <a:rPr lang="en-US" dirty="0" err="1"/>
              <a:t>Gentium</a:t>
            </a:r>
            <a:r>
              <a:rPr lang="en-US" dirty="0"/>
              <a:t>, serif; }</a:t>
            </a:r>
          </a:p>
          <a:p>
            <a:pPr lvl="1" fontAlgn="base"/>
            <a:r>
              <a:rPr lang="en-US" dirty="0" smtClean="0"/>
              <a:t>font-variant: font-variant</a:t>
            </a:r>
            <a:r>
              <a:rPr lang="en-US" dirty="0"/>
              <a:t>: [</a:t>
            </a:r>
            <a:r>
              <a:rPr lang="en-US" dirty="0" err="1"/>
              <a:t>normal|small-caps</a:t>
            </a:r>
            <a:r>
              <a:rPr lang="en-US" dirty="0"/>
              <a:t>]</a:t>
            </a:r>
          </a:p>
          <a:p>
            <a:pPr lvl="1" fontAlgn="base"/>
            <a:r>
              <a:rPr lang="en-US" dirty="0" smtClean="0"/>
              <a:t>font-weight: font-weight</a:t>
            </a:r>
            <a:r>
              <a:rPr lang="en-US" dirty="0"/>
              <a:t>: [100…900</a:t>
            </a:r>
            <a:r>
              <a:rPr lang="en-US" dirty="0" smtClean="0"/>
              <a:t>];</a:t>
            </a:r>
          </a:p>
          <a:p>
            <a:pPr lvl="1" fontAlgn="base"/>
            <a:r>
              <a:rPr lang="en-US" dirty="0" smtClean="0"/>
              <a:t>font-stretch: font-stretch</a:t>
            </a:r>
            <a:r>
              <a:rPr lang="en-US" dirty="0"/>
              <a:t>: [</a:t>
            </a:r>
            <a:r>
              <a:rPr lang="en-US" dirty="0" err="1"/>
              <a:t>ultra-condensed|expanded|etc</a:t>
            </a:r>
            <a:r>
              <a:rPr lang="en-US" dirty="0" smtClean="0"/>
              <a:t>];</a:t>
            </a:r>
          </a:p>
          <a:p>
            <a:pPr fontAlgn="base"/>
            <a:r>
              <a:rPr lang="en-US" dirty="0" smtClean="0"/>
              <a:t>And more…</a:t>
            </a:r>
            <a:endParaRPr lang="en-US" dirty="0"/>
          </a:p>
          <a:p>
            <a:pPr lvl="1" fontAlgn="base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b="1" dirty="0"/>
              <a:t>New Structure</a:t>
            </a:r>
          </a:p>
          <a:p>
            <a:pPr lvl="1"/>
            <a:r>
              <a:rPr lang="en-US" dirty="0"/>
              <a:t>&lt;section&gt; - to define sections of pages</a:t>
            </a:r>
          </a:p>
          <a:p>
            <a:pPr lvl="1"/>
            <a:r>
              <a:rPr lang="en-US" dirty="0"/>
              <a:t>&lt;header&gt; - defines the header of a page</a:t>
            </a:r>
          </a:p>
          <a:p>
            <a:pPr lvl="1"/>
            <a:r>
              <a:rPr lang="en-US" dirty="0"/>
              <a:t>&lt;footer&gt; - defines the footer of a page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- defines the navigation on a page</a:t>
            </a:r>
          </a:p>
          <a:p>
            <a:pPr lvl="1"/>
            <a:r>
              <a:rPr lang="en-US" dirty="0"/>
              <a:t>&lt;article&gt; - defines the article or primary content on a page</a:t>
            </a:r>
          </a:p>
          <a:p>
            <a:pPr lvl="1"/>
            <a:r>
              <a:rPr lang="en-US" dirty="0"/>
              <a:t>&lt;aside&gt; - defines extra content like a sidebar on a page</a:t>
            </a:r>
          </a:p>
          <a:p>
            <a:pPr lvl="1"/>
            <a:r>
              <a:rPr lang="en-US" dirty="0"/>
              <a:t>&lt;figure&gt; - defines images that annotate an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b="1" dirty="0"/>
              <a:t> New Inline Elements</a:t>
            </a:r>
          </a:p>
          <a:p>
            <a:pPr lvl="1"/>
            <a:r>
              <a:rPr lang="en-US" dirty="0"/>
              <a:t>&lt;mark&gt; - to indicate content that is marked in some fashion</a:t>
            </a:r>
          </a:p>
          <a:p>
            <a:pPr lvl="1"/>
            <a:r>
              <a:rPr lang="en-US" dirty="0"/>
              <a:t>&lt;time&gt; - to indicate content that is a time or date</a:t>
            </a:r>
          </a:p>
          <a:p>
            <a:pPr lvl="1"/>
            <a:r>
              <a:rPr lang="en-US" dirty="0"/>
              <a:t>&lt;meter&gt; - to indicate content that is a fraction of a known range - such as disk usage</a:t>
            </a:r>
          </a:p>
          <a:p>
            <a:pPr lvl="1"/>
            <a:r>
              <a:rPr lang="en-US" dirty="0"/>
              <a:t>&lt;progress&gt; - to indicate the progress of a task towards completion</a:t>
            </a:r>
          </a:p>
          <a:p>
            <a:r>
              <a:rPr lang="en-US" b="1" dirty="0"/>
              <a:t> New Form Types</a:t>
            </a:r>
          </a:p>
          <a:p>
            <a:pPr lvl="1"/>
            <a:r>
              <a:rPr lang="en-US" dirty="0" smtClean="0"/>
              <a:t>date time</a:t>
            </a:r>
            <a:endParaRPr lang="en-US" dirty="0"/>
          </a:p>
          <a:p>
            <a:pPr lvl="1"/>
            <a:r>
              <a:rPr lang="en-US" dirty="0" smtClean="0"/>
              <a:t>date time-local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 Elements</a:t>
            </a:r>
          </a:p>
          <a:p>
            <a:pPr lvl="1"/>
            <a:r>
              <a:rPr lang="en-US" dirty="0"/>
              <a:t>&lt;canvas&gt; - an element to give you a drawing space in JavaScript on your Web pages. It can let you add images or graphs to tool tips or just create </a:t>
            </a:r>
            <a:r>
              <a:rPr lang="en-US" dirty="0" err="1"/>
              <a:t>dyanmic</a:t>
            </a:r>
            <a:r>
              <a:rPr lang="en-US" dirty="0"/>
              <a:t> graphs on your Web pages, built on the fly.</a:t>
            </a:r>
          </a:p>
          <a:p>
            <a:pPr lvl="1"/>
            <a:r>
              <a:rPr lang="en-US" dirty="0"/>
              <a:t>&lt;video&gt; - add video to your Web pages with this simple tag.</a:t>
            </a:r>
          </a:p>
          <a:p>
            <a:pPr lvl="1"/>
            <a:r>
              <a:rPr lang="en-US" dirty="0"/>
              <a:t>&lt;audio&gt; - add sound to your Web pages with this simple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null;</a:t>
            </a:r>
          </a:p>
          <a:p>
            <a:pPr marL="137160" indent="0">
              <a:buNone/>
            </a:pPr>
            <a:r>
              <a:rPr lang="en-US" dirty="0" smtClean="0"/>
              <a:t>function </a:t>
            </a:r>
            <a:r>
              <a:rPr lang="en-US" dirty="0"/>
              <a:t>html5_storage_support() {</a:t>
            </a:r>
          </a:p>
          <a:p>
            <a:pPr marL="137160" indent="0">
              <a:buNone/>
            </a:pP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return '</a:t>
            </a:r>
            <a:r>
              <a:rPr lang="en-US" dirty="0" err="1"/>
              <a:t>localStorage</a:t>
            </a:r>
            <a:r>
              <a:rPr lang="en-US" dirty="0"/>
              <a:t>' in window &amp;&amp; window['</a:t>
            </a:r>
            <a:r>
              <a:rPr lang="en-US" dirty="0" err="1"/>
              <a:t>localStorage</a:t>
            </a:r>
            <a:r>
              <a:rPr lang="en-US" dirty="0"/>
              <a:t>'] == null;</a:t>
            </a:r>
          </a:p>
          <a:p>
            <a:pPr marL="137160" indent="0">
              <a:buNone/>
            </a:pPr>
            <a:r>
              <a:rPr lang="en-US" dirty="0"/>
              <a:t>	} catch (e) {</a:t>
            </a:r>
          </a:p>
          <a:p>
            <a:pPr marL="137160" indent="0">
              <a:buNone/>
            </a:pPr>
            <a:r>
              <a:rPr lang="en-US" dirty="0"/>
              <a:t>		return false;</a:t>
            </a:r>
          </a:p>
          <a:p>
            <a:pPr marL="137160" indent="0">
              <a:buNone/>
            </a:pPr>
            <a:r>
              <a:rPr lang="en-US" dirty="0"/>
              <a:t>	}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/>
              <a:t>//CHECK TO SEE IF THE BROWSER IS COMPATIBLE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if (!html5_storage_support) {</a:t>
            </a:r>
          </a:p>
          <a:p>
            <a:pPr marL="137160" indent="0">
              <a:buNone/>
            </a:pPr>
            <a:r>
              <a:rPr lang="en-US" dirty="0"/>
              <a:t>	alert("This Might Be a Good Time to Upgrade Your Browser or Turn On </a:t>
            </a:r>
            <a:r>
              <a:rPr lang="en-US" dirty="0" err="1"/>
              <a:t>Jeavascript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//</a:t>
            </a:r>
            <a:r>
              <a:rPr lang="en-US" dirty="0"/>
              <a:t>OPEN AND OR CREATE THE DATABASE ON THE USERS MACHINE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openDatabase</a:t>
            </a:r>
            <a:r>
              <a:rPr lang="en-US" dirty="0"/>
              <a:t>("</a:t>
            </a:r>
            <a:r>
              <a:rPr lang="en-US" dirty="0" err="1"/>
              <a:t>MyGameIntro</a:t>
            </a:r>
            <a:r>
              <a:rPr lang="en-US" dirty="0"/>
              <a:t>", "1", "My Game Intro", 100000);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21691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</TotalTime>
  <Words>364</Words>
  <Application>Microsoft Office PowerPoint</Application>
  <PresentationFormat>On-screen Show (4:3)</PresentationFormat>
  <Paragraphs>128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Independent Study</vt:lpstr>
      <vt:lpstr>The Beginning</vt:lpstr>
      <vt:lpstr>New Direction</vt:lpstr>
      <vt:lpstr>CSS3: Whats new?</vt:lpstr>
      <vt:lpstr>CSS3: What’s New?</vt:lpstr>
      <vt:lpstr>HTML 5</vt:lpstr>
      <vt:lpstr>HTML 5</vt:lpstr>
      <vt:lpstr>HTML 5</vt:lpstr>
      <vt:lpstr>Client side Data storage</vt:lpstr>
      <vt:lpstr>Client side painting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</dc:title>
  <dc:creator>admin</dc:creator>
  <cp:lastModifiedBy>admin</cp:lastModifiedBy>
  <cp:revision>16</cp:revision>
  <dcterms:created xsi:type="dcterms:W3CDTF">2011-12-06T00:28:14Z</dcterms:created>
  <dcterms:modified xsi:type="dcterms:W3CDTF">2011-12-06T23:14:16Z</dcterms:modified>
</cp:coreProperties>
</file>