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Barlow Semi Condensed"/>
      <p:regular r:id="rId36"/>
      <p:bold r:id="rId37"/>
      <p:italic r:id="rId38"/>
      <p:boldItalic r:id="rId39"/>
    </p:embeddedFont>
    <p:embeddedFont>
      <p:font typeface="Fira Sans Extra Condensed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regular.fntdata"/><Relationship Id="rId20" Type="http://schemas.openxmlformats.org/officeDocument/2006/relationships/slide" Target="slides/slide16.xml"/><Relationship Id="rId42" Type="http://schemas.openxmlformats.org/officeDocument/2006/relationships/font" Target="fonts/FiraSansExtraCondensedSemiBold-italic.fntdata"/><Relationship Id="rId41" Type="http://schemas.openxmlformats.org/officeDocument/2006/relationships/font" Target="fonts/FiraSansExtraCondensedSemiBo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FiraSansExtraCondensedSemiBold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7" name="Google Shape;14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0" name="Google Shape;17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3025ce2ec36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0" name="Google Shape;1810;g3025ce2ec36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8" name="Google Shape;18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3025ce2ec36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7" name="Google Shape;2167;g3025ce2ec36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3025ce2ec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5" name="Google Shape;2175;g3025ce2ec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3025ce2ec36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g3025ce2ec36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4" name="Google Shape;23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3" name="Google Shape;23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1" name="Google Shape;23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7" name="Google Shape;24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3025ce2ec36_0_3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0" name="Google Shape;2810;g3025ce2ec36_0_3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g3025ce2ec36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0" name="Google Shape;2820;g3025ce2ec36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3025ce2ec36_0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2" name="Google Shape;2872;g3025ce2ec36_0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025ce2ec3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3025ce2ec3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8" name="Google Shape;12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b="0" i="0" sz="25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9600" y="859625"/>
            <a:ext cx="42522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900">
                <a:solidFill>
                  <a:srgbClr val="1F3374"/>
                </a:solidFill>
              </a:rPr>
              <a:t>Enhancing Network Security with MySQL: Strategies for Denial of Service (DoS) Attack Mitigation</a:t>
            </a:r>
            <a:endParaRPr sz="3900">
              <a:solidFill>
                <a:srgbClr val="1F3374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7" name="Google Shape;57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3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67" name="Google Shape;167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4117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22"/>
          <p:cNvGrpSpPr/>
          <p:nvPr/>
        </p:nvGrpSpPr>
        <p:grpSpPr>
          <a:xfrm>
            <a:off x="5011371" y="1094179"/>
            <a:ext cx="3075875" cy="2955139"/>
            <a:chOff x="2963783" y="1112815"/>
            <a:chExt cx="3216433" cy="3090180"/>
          </a:xfrm>
        </p:grpSpPr>
        <p:sp>
          <p:nvSpPr>
            <p:cNvPr id="1500" name="Google Shape;1500;p22"/>
            <p:cNvSpPr/>
            <p:nvPr/>
          </p:nvSpPr>
          <p:spPr>
            <a:xfrm>
              <a:off x="5165950" y="1462600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5128150" y="1398900"/>
              <a:ext cx="14025" cy="11975"/>
            </a:xfrm>
            <a:custGeom>
              <a:rect b="b" l="l" r="r" t="t"/>
              <a:pathLst>
                <a:path extrusionOk="0" h="479" w="561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5121600" y="1462600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3" name="Google Shape;1503;p22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504" name="Google Shape;1504;p22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2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rect b="b" l="l" r="r" t="t"/>
                <a:pathLst>
                  <a:path extrusionOk="0" h="477" w="478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6" name="Google Shape;1506;p22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507" name="Google Shape;1507;p22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8" name="Google Shape;1508;p22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9" name="Google Shape;1509;p22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0" name="Google Shape;1510;p22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1" name="Google Shape;1511;p22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Google Shape;1512;p22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22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4" name="Google Shape;1514;p22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5" name="Google Shape;1515;p22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6" name="Google Shape;1516;p22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7" name="Google Shape;1517;p22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8" name="Google Shape;1518;p22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9" name="Google Shape;1519;p22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rect b="b" l="l" r="r" t="t"/>
                  <a:pathLst>
                    <a:path extrusionOk="0" h="985" w="218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0" name="Google Shape;1520;p22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rect b="b" l="l" r="r" t="t"/>
                  <a:pathLst>
                    <a:path extrusionOk="0" h="974" w="2168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1" name="Google Shape;1521;p22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2" name="Google Shape;1522;p22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rect b="b" l="l" r="r" t="t"/>
                  <a:pathLst>
                    <a:path extrusionOk="0" h="980" w="2179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22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22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rect b="b" l="l" r="r" t="t"/>
                  <a:pathLst>
                    <a:path extrusionOk="0" h="4025" w="3383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22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rect b="b" l="l" r="r" t="t"/>
                  <a:pathLst>
                    <a:path extrusionOk="0" h="1966" w="3727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22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rect b="b" l="l" r="r" t="t"/>
                  <a:pathLst>
                    <a:path extrusionOk="0" h="5621" w="4715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22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rect b="b" l="l" r="r" t="t"/>
                  <a:pathLst>
                    <a:path extrusionOk="0" h="2738" w="5168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22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22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22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1" name="Google Shape;1531;p22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rect b="b" l="l" r="r" t="t"/>
                  <a:pathLst>
                    <a:path extrusionOk="0" h="5621" w="4716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2" name="Google Shape;1532;p22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3" name="Google Shape;1533;p22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4" name="Google Shape;1534;p22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5" name="Google Shape;1535;p22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6" name="Google Shape;1536;p22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rect b="b" l="l" r="r" t="t"/>
                  <a:pathLst>
                    <a:path extrusionOk="0" h="5633" w="4716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537;p22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538;p22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rect b="b" l="l" r="r" t="t"/>
                  <a:pathLst>
                    <a:path extrusionOk="0" h="973" w="2168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539;p22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rect b="b" l="l" r="r" t="t"/>
                  <a:pathLst>
                    <a:path extrusionOk="0" h="979" w="2168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540;p22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541;p22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rect b="b" l="l" r="r" t="t"/>
                  <a:pathLst>
                    <a:path extrusionOk="0" h="8407" w="18039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542;p22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rect b="b" l="l" r="r" t="t"/>
                  <a:pathLst>
                    <a:path extrusionOk="0" h="21265" w="27695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3" name="Google Shape;1543;p22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rect b="b" l="l" r="r" t="t"/>
                  <a:pathLst>
                    <a:path extrusionOk="0" h="21682" w="20837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4" name="Google Shape;1544;p22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rect b="b" l="l" r="r" t="t"/>
                  <a:pathLst>
                    <a:path extrusionOk="0" h="22468" w="19444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5" name="Google Shape;1545;p22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rect b="b" l="l" r="r" t="t"/>
                  <a:pathLst>
                    <a:path extrusionOk="0" h="46819" w="4703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6" name="Google Shape;1546;p22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rect b="b" l="l" r="r" t="t"/>
                  <a:pathLst>
                    <a:path extrusionOk="0" h="489" w="478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22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rect b="b" l="l" r="r" t="t"/>
                  <a:pathLst>
                    <a:path extrusionOk="0" h="489" w="489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22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rect b="b" l="l" r="r" t="t"/>
                  <a:pathLst>
                    <a:path extrusionOk="0" h="483" w="572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Google Shape;1549;p22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Google Shape;1550;p22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22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rect b="b" l="l" r="r" t="t"/>
                  <a:pathLst>
                    <a:path extrusionOk="0" h="4930" w="8525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22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22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rect b="b" l="l" r="r" t="t"/>
                  <a:pathLst>
                    <a:path extrusionOk="0" h="10979" w="17813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4" name="Google Shape;1554;p22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5" name="Google Shape;1555;p22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22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22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8" name="Google Shape;1558;p22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9" name="Google Shape;1559;p22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22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rect b="b" l="l" r="r" t="t"/>
                  <a:pathLst>
                    <a:path extrusionOk="0" h="10978" w="17813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1" name="Google Shape;1561;p22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2" name="Google Shape;1562;p22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3" name="Google Shape;1563;p22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22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5" name="Google Shape;1565;p22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6" name="Google Shape;1566;p22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rect b="b" l="l" r="r" t="t"/>
                  <a:pathLst>
                    <a:path extrusionOk="0" h="3460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7" name="Google Shape;1567;p22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8" name="Google Shape;1568;p22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9" name="Google Shape;1569;p22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rect b="b" l="l" r="r" t="t"/>
                  <a:pathLst>
                    <a:path extrusionOk="0" h="4061" w="7025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Google Shape;1570;p22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p22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rect b="b" l="l" r="r" t="t"/>
                  <a:pathLst>
                    <a:path extrusionOk="0" h="3168" w="5478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2" name="Google Shape;1572;p22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3" name="Google Shape;1573;p22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rect b="b" l="l" r="r" t="t"/>
                  <a:pathLst>
                    <a:path extrusionOk="0" h="1733" w="3299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4" name="Google Shape;1574;p22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36862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75" name="Google Shape;1575;p22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576" name="Google Shape;1576;p22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7" name="Google Shape;1577;p22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8" name="Google Shape;1578;p22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9" name="Google Shape;1579;p22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0" name="Google Shape;1580;p22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1" name="Google Shape;1581;p22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2" name="Google Shape;1582;p22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83" name="Google Shape;1583;p22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rect b="b" l="l" r="r" t="t"/>
                  <a:pathLst>
                    <a:path extrusionOk="0" h="9240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22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22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22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rect b="b" l="l" r="r" t="t"/>
                  <a:pathLst>
                    <a:path extrusionOk="0" h="3460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22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22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Google Shape;1589;p22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22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Google Shape;1591;p22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22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Google Shape;1593;p22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rect b="b" l="l" r="r" t="t"/>
                  <a:pathLst>
                    <a:path extrusionOk="0" h="3459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p22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22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22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p22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rect b="b" l="l" r="r" t="t"/>
                  <a:pathLst>
                    <a:path extrusionOk="0" h="9228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8" name="Google Shape;1598;p22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Google Shape;1599;p22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p22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rect b="b" l="l" r="r" t="t"/>
                  <a:pathLst>
                    <a:path extrusionOk="0" h="3454" w="6549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p22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rect b="b" l="l" r="r" t="t"/>
                  <a:pathLst>
                    <a:path extrusionOk="0" h="10991" w="17821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22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3" name="Google Shape;1603;p22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4" name="Google Shape;1604;p22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5" name="Google Shape;1605;p22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rect b="b" l="l" r="r" t="t"/>
                  <a:pathLst>
                    <a:path extrusionOk="0" h="3168" w="5477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6" name="Google Shape;1606;p22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7" name="Google Shape;1607;p22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rect b="b" l="l" r="r" t="t"/>
                  <a:pathLst>
                    <a:path extrusionOk="0" h="1728" w="3299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8" name="Google Shape;1608;p22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36862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9" name="Google Shape;1609;p22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rect b="b" l="l" r="r" t="t"/>
                  <a:pathLst>
                    <a:path extrusionOk="0" h="9217" w="14955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0" name="Google Shape;1610;p22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rect b="b" l="l" r="r" t="t"/>
                  <a:pathLst>
                    <a:path extrusionOk="0" h="9515" w="16432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1" name="Google Shape;1611;p22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rect b="b" l="l" r="r" t="t"/>
                  <a:pathLst>
                    <a:path extrusionOk="0" h="4943" w="8538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2" name="Google Shape;1612;p22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3" name="Google Shape;1613;p22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4" name="Google Shape;1614;p22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5" name="Google Shape;1615;p22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rect b="b" l="l" r="r" t="t"/>
                  <a:pathLst>
                    <a:path extrusionOk="0" h="4061" w="7026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6" name="Google Shape;1616;p22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7" name="Google Shape;1617;p22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8" name="Google Shape;1618;p22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rect b="b" l="l" r="r" t="t"/>
                  <a:pathLst>
                    <a:path extrusionOk="0" h="4930" w="8538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9" name="Google Shape;1619;p22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rect b="b" l="l" r="r" t="t"/>
                  <a:pathLst>
                    <a:path extrusionOk="0" h="3463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0" name="Google Shape;1620;p22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1" name="Google Shape;1621;p22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rect b="b" l="l" r="r" t="t"/>
                  <a:pathLst>
                    <a:path extrusionOk="0" h="11335" w="19575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2" name="Google Shape;1622;p22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3" name="Google Shape;1623;p22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4" name="Google Shape;1624;p22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5" name="Google Shape;1625;p22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rect b="b" l="l" r="r" t="t"/>
                  <a:pathLst>
                    <a:path extrusionOk="0" h="4942" w="8538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22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22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8" name="Google Shape;1628;p22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9" name="Google Shape;1629;p22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0" name="Google Shape;1630;p22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rect b="b" l="l" r="r" t="t"/>
                  <a:pathLst>
                    <a:path extrusionOk="0" h="3061" w="4978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1" name="Google Shape;1631;p22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rect b="b" l="l" r="r" t="t"/>
                  <a:pathLst>
                    <a:path extrusionOk="0" h="3180" w="5466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2" name="Google Shape;1632;p22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rect b="b" l="l" r="r" t="t"/>
                  <a:pathLst>
                    <a:path extrusionOk="0" h="2477" w="4275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3" name="Google Shape;1633;p22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rect b="b" l="l" r="r" t="t"/>
                  <a:pathLst>
                    <a:path extrusionOk="0" h="1736" w="3299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4" name="Google Shape;1634;p22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rect b="b" l="l" r="r" t="t"/>
                  <a:pathLst>
                    <a:path extrusionOk="0" h="17098" w="299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36862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5" name="Google Shape;1635;p22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rect b="b" l="l" r="r" t="t"/>
                  <a:pathLst>
                    <a:path extrusionOk="0" h="479" w="56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36" name="Google Shape;1636;p22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637" name="Google Shape;1637;p22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8" name="Google Shape;1638;p22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39" name="Google Shape;1639;p22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0" name="Google Shape;1640;p22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1" name="Google Shape;1641;p22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2" name="Google Shape;1642;p22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3" name="Google Shape;1643;p22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44" name="Google Shape;1644;p22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645" name="Google Shape;1645;p22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6" name="Google Shape;1646;p22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7" name="Google Shape;1647;p22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8" name="Google Shape;1648;p22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9" name="Google Shape;1649;p22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0" name="Google Shape;1650;p22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1" name="Google Shape;1651;p22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52" name="Google Shape;1652;p22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653" name="Google Shape;1653;p22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4" name="Google Shape;1654;p22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5" name="Google Shape;1655;p22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rect b="b" l="l" r="r" t="t"/>
                    <a:pathLst>
                      <a:path extrusionOk="0" h="4930" w="8525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6" name="Google Shape;1656;p22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7" name="Google Shape;1657;p22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rect b="b" l="l" r="r" t="t"/>
                    <a:pathLst>
                      <a:path extrusionOk="0" h="10979" w="17813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8" name="Google Shape;1658;p22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9" name="Google Shape;1659;p22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0" name="Google Shape;1660;p22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1" name="Google Shape;1661;p22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2" name="Google Shape;1662;p22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3" name="Google Shape;1663;p22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4" name="Google Shape;1664;p22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rect b="b" l="l" r="r" t="t"/>
                    <a:pathLst>
                      <a:path extrusionOk="0" h="10978" w="17813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5" name="Google Shape;1665;p22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6" name="Google Shape;1666;p22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7" name="Google Shape;1667;p22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8" name="Google Shape;1668;p22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9" name="Google Shape;1669;p22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0" name="Google Shape;1670;p22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rect b="b" l="l" r="r" t="t"/>
                    <a:pathLst>
                      <a:path extrusionOk="0" h="3460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1" name="Google Shape;1671;p22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2" name="Google Shape;1672;p22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3" name="Google Shape;1673;p22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rect b="b" l="l" r="r" t="t"/>
                    <a:pathLst>
                      <a:path extrusionOk="0" h="4061" w="7025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4" name="Google Shape;1674;p22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5" name="Google Shape;1675;p22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rect b="b" l="l" r="r" t="t"/>
                    <a:pathLst>
                      <a:path extrusionOk="0" h="3168" w="5478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6" name="Google Shape;1676;p22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7" name="Google Shape;1677;p22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rect b="b" l="l" r="r" t="t"/>
                    <a:pathLst>
                      <a:path extrusionOk="0" h="1733" w="3299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8" name="Google Shape;1678;p22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176"/>
                        </a:srgbClr>
                      </a:gs>
                      <a:gs pos="100000">
                        <a:srgbClr val="FFFFFF">
                          <a:alpha val="36862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679" name="Google Shape;1679;p22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680" name="Google Shape;1680;p22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1" name="Google Shape;1681;p22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2" name="Google Shape;1682;p22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3" name="Google Shape;1683;p22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4" name="Google Shape;1684;p22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5" name="Google Shape;1685;p22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6" name="Google Shape;1686;p22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687" name="Google Shape;1687;p22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rect b="b" l="l" r="r" t="t"/>
                    <a:pathLst>
                      <a:path extrusionOk="0" h="9240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8" name="Google Shape;1688;p22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9" name="Google Shape;1689;p22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0" name="Google Shape;1690;p22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rect b="b" l="l" r="r" t="t"/>
                    <a:pathLst>
                      <a:path extrusionOk="0" h="3460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1" name="Google Shape;1691;p22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2" name="Google Shape;1692;p22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3" name="Google Shape;1693;p22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4" name="Google Shape;1694;p22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5" name="Google Shape;1695;p22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6" name="Google Shape;1696;p22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7" name="Google Shape;1697;p22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rect b="b" l="l" r="r" t="t"/>
                    <a:pathLst>
                      <a:path extrusionOk="0" h="3459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8" name="Google Shape;1698;p22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9" name="Google Shape;1699;p22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0" name="Google Shape;1700;p22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1" name="Google Shape;1701;p22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rect b="b" l="l" r="r" t="t"/>
                    <a:pathLst>
                      <a:path extrusionOk="0" h="9228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2" name="Google Shape;1702;p22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3" name="Google Shape;1703;p22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4" name="Google Shape;1704;p22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rect b="b" l="l" r="r" t="t"/>
                    <a:pathLst>
                      <a:path extrusionOk="0" h="3454" w="6549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5" name="Google Shape;1705;p22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rect b="b" l="l" r="r" t="t"/>
                    <a:pathLst>
                      <a:path extrusionOk="0" h="10991" w="17821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6" name="Google Shape;1706;p22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7" name="Google Shape;1707;p22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8" name="Google Shape;1708;p22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9" name="Google Shape;1709;p22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rect b="b" l="l" r="r" t="t"/>
                    <a:pathLst>
                      <a:path extrusionOk="0" h="3168" w="5477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0" name="Google Shape;1710;p22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1" name="Google Shape;1711;p22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rect b="b" l="l" r="r" t="t"/>
                    <a:pathLst>
                      <a:path extrusionOk="0" h="1728" w="3299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2" name="Google Shape;1712;p22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176"/>
                        </a:srgbClr>
                      </a:gs>
                      <a:gs pos="100000">
                        <a:srgbClr val="FFFFFF">
                          <a:alpha val="36862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3" name="Google Shape;1713;p22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rect b="b" l="l" r="r" t="t"/>
                    <a:pathLst>
                      <a:path extrusionOk="0" h="9217" w="14955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4" name="Google Shape;1714;p22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rect b="b" l="l" r="r" t="t"/>
                    <a:pathLst>
                      <a:path extrusionOk="0" h="9515" w="16432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5" name="Google Shape;1715;p22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rect b="b" l="l" r="r" t="t"/>
                    <a:pathLst>
                      <a:path extrusionOk="0" h="4943" w="8538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6" name="Google Shape;1716;p22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7" name="Google Shape;1717;p22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8" name="Google Shape;1718;p22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9" name="Google Shape;1719;p22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rect b="b" l="l" r="r" t="t"/>
                    <a:pathLst>
                      <a:path extrusionOk="0" h="4061" w="7026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0" name="Google Shape;1720;p22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1" name="Google Shape;1721;p22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2" name="Google Shape;1722;p22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rect b="b" l="l" r="r" t="t"/>
                    <a:pathLst>
                      <a:path extrusionOk="0" h="4930" w="8538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3" name="Google Shape;1723;p22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rect b="b" l="l" r="r" t="t"/>
                    <a:pathLst>
                      <a:path extrusionOk="0" h="3463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4" name="Google Shape;1724;p22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5" name="Google Shape;1725;p22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rect b="b" l="l" r="r" t="t"/>
                    <a:pathLst>
                      <a:path extrusionOk="0" h="11335" w="19575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6" name="Google Shape;1726;p22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7" name="Google Shape;1727;p22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8" name="Google Shape;1728;p22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9" name="Google Shape;1729;p22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rect b="b" l="l" r="r" t="t"/>
                    <a:pathLst>
                      <a:path extrusionOk="0" h="4942" w="8538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0" name="Google Shape;1730;p22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1" name="Google Shape;1731;p22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2" name="Google Shape;1732;p22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3" name="Google Shape;1733;p22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4" name="Google Shape;1734;p22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rect b="b" l="l" r="r" t="t"/>
                    <a:pathLst>
                      <a:path extrusionOk="0" h="3061" w="4978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5" name="Google Shape;1735;p22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rect b="b" l="l" r="r" t="t"/>
                    <a:pathLst>
                      <a:path extrusionOk="0" h="3180" w="5466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6" name="Google Shape;1736;p22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rect b="b" l="l" r="r" t="t"/>
                    <a:pathLst>
                      <a:path extrusionOk="0" h="2477" w="4275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7" name="Google Shape;1737;p22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rect b="b" l="l" r="r" t="t"/>
                    <a:pathLst>
                      <a:path extrusionOk="0" h="1736" w="3299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8" name="Google Shape;1738;p22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rect b="b" l="l" r="r" t="t"/>
                    <a:pathLst>
                      <a:path extrusionOk="0" h="17098" w="299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176"/>
                        </a:srgbClr>
                      </a:gs>
                      <a:gs pos="100000">
                        <a:srgbClr val="FFFFFF">
                          <a:alpha val="36862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9" name="Google Shape;1739;p22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rect b="b" l="l" r="r" t="t"/>
                    <a:pathLst>
                      <a:path extrusionOk="0" h="479" w="56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740" name="Google Shape;1740;p22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741" name="Google Shape;1741;p22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2" name="Google Shape;1742;p22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3" name="Google Shape;1743;p22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4" name="Google Shape;1744;p22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5" name="Google Shape;1745;p22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6" name="Google Shape;1746;p22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47" name="Google Shape;1747;p22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748" name="Google Shape;1748;p22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749" name="Google Shape;1749;p22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50" name="Google Shape;1750;p22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51" name="Google Shape;1751;p22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52" name="Google Shape;1752;p22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53" name="Google Shape;1753;p22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54" name="Google Shape;1754;p22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55" name="Google Shape;1755;p22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756" name="Google Shape;1756;p22"/>
          <p:cNvSpPr txBox="1"/>
          <p:nvPr/>
        </p:nvSpPr>
        <p:spPr>
          <a:xfrm>
            <a:off x="217125" y="2600300"/>
            <a:ext cx="49797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Features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57" name="Google Shape;1757;p22"/>
          <p:cNvSpPr txBox="1"/>
          <p:nvPr/>
        </p:nvSpPr>
        <p:spPr>
          <a:xfrm>
            <a:off x="1965825" y="1756751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23"/>
          <p:cNvGrpSpPr/>
          <p:nvPr/>
        </p:nvGrpSpPr>
        <p:grpSpPr>
          <a:xfrm>
            <a:off x="283881" y="3004539"/>
            <a:ext cx="2202616" cy="1751503"/>
            <a:chOff x="3308863" y="1644937"/>
            <a:chExt cx="2526225" cy="2461013"/>
          </a:xfrm>
        </p:grpSpPr>
        <p:grpSp>
          <p:nvGrpSpPr>
            <p:cNvPr id="1763" name="Google Shape;1763;p23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764" name="Google Shape;1764;p23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23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23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23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23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23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3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1" name="Google Shape;1771;p23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1" name="Google Shape;1801;p23"/>
          <p:cNvSpPr txBox="1"/>
          <p:nvPr/>
        </p:nvSpPr>
        <p:spPr>
          <a:xfrm>
            <a:off x="2486500" y="724300"/>
            <a:ext cx="6092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 attack identification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Detailed attack classification and source tracking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2" name="Google Shape;1802;p23"/>
          <p:cNvSpPr txBox="1"/>
          <p:nvPr/>
        </p:nvSpPr>
        <p:spPr>
          <a:xfrm>
            <a:off x="2486500" y="161250"/>
            <a:ext cx="585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Attack Detection and Logging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03" name="Google Shape;1803;p23"/>
          <p:cNvSpPr txBox="1"/>
          <p:nvPr/>
        </p:nvSpPr>
        <p:spPr>
          <a:xfrm>
            <a:off x="2423175" y="2246825"/>
            <a:ext cx="6092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Continuous monitoring of traffic patterns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Protocol-specific anomaly detection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4" name="Google Shape;1804;p23"/>
          <p:cNvSpPr txBox="1"/>
          <p:nvPr/>
        </p:nvSpPr>
        <p:spPr>
          <a:xfrm>
            <a:off x="2423175" y="1683775"/>
            <a:ext cx="585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Network Traffic Analysis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05" name="Google Shape;1805;p23"/>
          <p:cNvSpPr txBox="1"/>
          <p:nvPr/>
        </p:nvSpPr>
        <p:spPr>
          <a:xfrm>
            <a:off x="2486500" y="3892850"/>
            <a:ext cx="6092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 performance metrics during attacks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Capacity planning insights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6" name="Google Shape;1806;p23"/>
          <p:cNvSpPr txBox="1"/>
          <p:nvPr/>
        </p:nvSpPr>
        <p:spPr>
          <a:xfrm>
            <a:off x="2486500" y="3329800"/>
            <a:ext cx="585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Resource Utilization Tracking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807" name="Google Shape;1807;p23"/>
          <p:cNvCxnSpPr/>
          <p:nvPr/>
        </p:nvCxnSpPr>
        <p:spPr>
          <a:xfrm rot="10800000">
            <a:off x="1525650" y="4887608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" name="Google Shape;1812;p24"/>
          <p:cNvGrpSpPr/>
          <p:nvPr/>
        </p:nvGrpSpPr>
        <p:grpSpPr>
          <a:xfrm>
            <a:off x="295131" y="2810414"/>
            <a:ext cx="2202616" cy="1751503"/>
            <a:chOff x="3308863" y="1644937"/>
            <a:chExt cx="2526225" cy="2461013"/>
          </a:xfrm>
        </p:grpSpPr>
        <p:grpSp>
          <p:nvGrpSpPr>
            <p:cNvPr id="1813" name="Google Shape;1813;p24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814" name="Google Shape;1814;p24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4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4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4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4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4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4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1" name="Google Shape;1821;p24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1" name="Google Shape;1851;p24"/>
          <p:cNvSpPr txBox="1"/>
          <p:nvPr/>
        </p:nvSpPr>
        <p:spPr>
          <a:xfrm>
            <a:off x="2767275" y="1693313"/>
            <a:ext cx="6092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Streamlined incident logging and reporting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Automated response plan activation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2" name="Google Shape;1852;p24"/>
          <p:cNvSpPr txBox="1"/>
          <p:nvPr/>
        </p:nvSpPr>
        <p:spPr>
          <a:xfrm>
            <a:off x="2767275" y="1130263"/>
            <a:ext cx="585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Incident Response Management</a:t>
            </a:r>
            <a:endParaRPr b="1" sz="3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53" name="Google Shape;1853;p24"/>
          <p:cNvSpPr txBox="1"/>
          <p:nvPr/>
        </p:nvSpPr>
        <p:spPr>
          <a:xfrm>
            <a:off x="2703950" y="3215838"/>
            <a:ext cx="6092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Vulnerability and patch management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 intelligence integration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54" name="Google Shape;1854;p24"/>
          <p:cNvSpPr txBox="1"/>
          <p:nvPr/>
        </p:nvSpPr>
        <p:spPr>
          <a:xfrm>
            <a:off x="2703950" y="2652788"/>
            <a:ext cx="5851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Security Intelligence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855" name="Google Shape;1855;p24"/>
          <p:cNvCxnSpPr/>
          <p:nvPr/>
        </p:nvCxnSpPr>
        <p:spPr>
          <a:xfrm rot="10800000">
            <a:off x="1525650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5"/>
          <p:cNvSpPr/>
          <p:nvPr/>
        </p:nvSpPr>
        <p:spPr>
          <a:xfrm>
            <a:off x="1040825" y="1836862"/>
            <a:ext cx="3505772" cy="1938155"/>
          </a:xfrm>
          <a:custGeom>
            <a:rect b="b" l="l" r="r" t="t"/>
            <a:pathLst>
              <a:path extrusionOk="0" h="70504" w="127529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25"/>
          <p:cNvSpPr/>
          <p:nvPr/>
        </p:nvSpPr>
        <p:spPr>
          <a:xfrm>
            <a:off x="1049017" y="1843817"/>
            <a:ext cx="3489058" cy="1923998"/>
          </a:xfrm>
          <a:custGeom>
            <a:rect b="b" l="l" r="r" t="t"/>
            <a:pathLst>
              <a:path extrusionOk="0" h="69989" w="126921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25"/>
          <p:cNvSpPr/>
          <p:nvPr/>
        </p:nvSpPr>
        <p:spPr>
          <a:xfrm>
            <a:off x="2923101" y="2159672"/>
            <a:ext cx="793746" cy="348931"/>
          </a:xfrm>
          <a:custGeom>
            <a:rect b="b" l="l" r="r" t="t"/>
            <a:pathLst>
              <a:path extrusionOk="0" h="12693" w="28874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25"/>
          <p:cNvSpPr/>
          <p:nvPr/>
        </p:nvSpPr>
        <p:spPr>
          <a:xfrm>
            <a:off x="2923101" y="2039350"/>
            <a:ext cx="793746" cy="458451"/>
          </a:xfrm>
          <a:custGeom>
            <a:rect b="b" l="l" r="r" t="t"/>
            <a:pathLst>
              <a:path extrusionOk="0" h="16677" w="28874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25"/>
          <p:cNvSpPr/>
          <p:nvPr/>
        </p:nvSpPr>
        <p:spPr>
          <a:xfrm>
            <a:off x="2934564" y="2044793"/>
            <a:ext cx="775410" cy="447427"/>
          </a:xfrm>
          <a:custGeom>
            <a:rect b="b" l="l" r="r" t="t"/>
            <a:pathLst>
              <a:path extrusionOk="0" h="16276" w="28207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25"/>
          <p:cNvSpPr/>
          <p:nvPr/>
        </p:nvSpPr>
        <p:spPr>
          <a:xfrm>
            <a:off x="3110963" y="2070326"/>
            <a:ext cx="58939" cy="32988"/>
          </a:xfrm>
          <a:custGeom>
            <a:rect b="b" l="l" r="r" t="t"/>
            <a:pathLst>
              <a:path extrusionOk="0" h="1200" w="2144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25"/>
          <p:cNvSpPr/>
          <p:nvPr/>
        </p:nvSpPr>
        <p:spPr>
          <a:xfrm>
            <a:off x="3166271" y="2102214"/>
            <a:ext cx="58939" cy="33180"/>
          </a:xfrm>
          <a:custGeom>
            <a:rect b="b" l="l" r="r" t="t"/>
            <a:pathLst>
              <a:path extrusionOk="0" h="1207" w="2144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25"/>
          <p:cNvSpPr/>
          <p:nvPr/>
        </p:nvSpPr>
        <p:spPr>
          <a:xfrm>
            <a:off x="3221580" y="2134460"/>
            <a:ext cx="58966" cy="33125"/>
          </a:xfrm>
          <a:custGeom>
            <a:rect b="b" l="l" r="r" t="t"/>
            <a:pathLst>
              <a:path extrusionOk="0" h="1205" w="2145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25"/>
          <p:cNvSpPr/>
          <p:nvPr/>
        </p:nvSpPr>
        <p:spPr>
          <a:xfrm>
            <a:off x="3277218" y="2166347"/>
            <a:ext cx="58966" cy="33015"/>
          </a:xfrm>
          <a:custGeom>
            <a:rect b="b" l="l" r="r" t="t"/>
            <a:pathLst>
              <a:path extrusionOk="0" h="1201" w="2145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25"/>
          <p:cNvSpPr/>
          <p:nvPr/>
        </p:nvSpPr>
        <p:spPr>
          <a:xfrm>
            <a:off x="3332554" y="2198428"/>
            <a:ext cx="58939" cy="33015"/>
          </a:xfrm>
          <a:custGeom>
            <a:rect b="b" l="l" r="r" t="t"/>
            <a:pathLst>
              <a:path extrusionOk="0" h="1201" w="2144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25"/>
          <p:cNvSpPr/>
          <p:nvPr/>
        </p:nvSpPr>
        <p:spPr>
          <a:xfrm>
            <a:off x="3387863" y="2230508"/>
            <a:ext cx="58939" cy="33015"/>
          </a:xfrm>
          <a:custGeom>
            <a:rect b="b" l="l" r="r" t="t"/>
            <a:pathLst>
              <a:path extrusionOk="0" h="1201" w="2144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25"/>
          <p:cNvSpPr/>
          <p:nvPr/>
        </p:nvSpPr>
        <p:spPr>
          <a:xfrm>
            <a:off x="3443501" y="2262451"/>
            <a:ext cx="58939" cy="33098"/>
          </a:xfrm>
          <a:custGeom>
            <a:rect b="b" l="l" r="r" t="t"/>
            <a:pathLst>
              <a:path extrusionOk="0" h="1204" w="2144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25"/>
          <p:cNvSpPr/>
          <p:nvPr/>
        </p:nvSpPr>
        <p:spPr>
          <a:xfrm>
            <a:off x="3498810" y="2294449"/>
            <a:ext cx="58939" cy="32878"/>
          </a:xfrm>
          <a:custGeom>
            <a:rect b="b" l="l" r="r" t="t"/>
            <a:pathLst>
              <a:path extrusionOk="0" h="1196" w="2144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25"/>
          <p:cNvSpPr/>
          <p:nvPr/>
        </p:nvSpPr>
        <p:spPr>
          <a:xfrm>
            <a:off x="3554448" y="2326391"/>
            <a:ext cx="58939" cy="33015"/>
          </a:xfrm>
          <a:custGeom>
            <a:rect b="b" l="l" r="r" t="t"/>
            <a:pathLst>
              <a:path extrusionOk="0" h="1201" w="2144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25"/>
          <p:cNvSpPr/>
          <p:nvPr/>
        </p:nvSpPr>
        <p:spPr>
          <a:xfrm>
            <a:off x="3609757" y="2358472"/>
            <a:ext cx="58939" cy="33015"/>
          </a:xfrm>
          <a:custGeom>
            <a:rect b="b" l="l" r="r" t="t"/>
            <a:pathLst>
              <a:path extrusionOk="0" h="1201" w="2144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25"/>
          <p:cNvSpPr/>
          <p:nvPr/>
        </p:nvSpPr>
        <p:spPr>
          <a:xfrm>
            <a:off x="3070059" y="2092510"/>
            <a:ext cx="60890" cy="34692"/>
          </a:xfrm>
          <a:custGeom>
            <a:rect b="b" l="l" r="r" t="t"/>
            <a:pathLst>
              <a:path extrusionOk="0" h="1262" w="2215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25"/>
          <p:cNvSpPr/>
          <p:nvPr/>
        </p:nvSpPr>
        <p:spPr>
          <a:xfrm>
            <a:off x="3036329" y="2112275"/>
            <a:ext cx="84147" cy="47970"/>
          </a:xfrm>
          <a:custGeom>
            <a:rect b="b" l="l" r="r" t="t"/>
            <a:pathLst>
              <a:path extrusionOk="0" h="1745" w="3061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25"/>
          <p:cNvSpPr/>
          <p:nvPr/>
        </p:nvSpPr>
        <p:spPr>
          <a:xfrm>
            <a:off x="3002298" y="2132013"/>
            <a:ext cx="90690" cy="51929"/>
          </a:xfrm>
          <a:custGeom>
            <a:rect b="b" l="l" r="r" t="t"/>
            <a:pathLst>
              <a:path extrusionOk="0" h="1889" w="3299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25"/>
          <p:cNvSpPr/>
          <p:nvPr/>
        </p:nvSpPr>
        <p:spPr>
          <a:xfrm>
            <a:off x="3568853" y="2380408"/>
            <a:ext cx="60890" cy="34802"/>
          </a:xfrm>
          <a:custGeom>
            <a:rect b="b" l="l" r="r" t="t"/>
            <a:pathLst>
              <a:path extrusionOk="0" h="1266" w="2215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25"/>
          <p:cNvSpPr/>
          <p:nvPr/>
        </p:nvSpPr>
        <p:spPr>
          <a:xfrm>
            <a:off x="3511565" y="2386649"/>
            <a:ext cx="84147" cy="48025"/>
          </a:xfrm>
          <a:custGeom>
            <a:rect b="b" l="l" r="r" t="t"/>
            <a:pathLst>
              <a:path extrusionOk="0" h="1747" w="3061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25"/>
          <p:cNvSpPr/>
          <p:nvPr/>
        </p:nvSpPr>
        <p:spPr>
          <a:xfrm>
            <a:off x="3470331" y="2402345"/>
            <a:ext cx="91019" cy="51956"/>
          </a:xfrm>
          <a:custGeom>
            <a:rect b="b" l="l" r="r" t="t"/>
            <a:pathLst>
              <a:path extrusionOk="0" h="1890" w="3311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5"/>
          <p:cNvSpPr/>
          <p:nvPr/>
        </p:nvSpPr>
        <p:spPr>
          <a:xfrm>
            <a:off x="2967936" y="2151503"/>
            <a:ext cx="60918" cy="34967"/>
          </a:xfrm>
          <a:custGeom>
            <a:rect b="b" l="l" r="r" t="t"/>
            <a:pathLst>
              <a:path extrusionOk="0" h="1272" w="2216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25"/>
          <p:cNvSpPr/>
          <p:nvPr/>
        </p:nvSpPr>
        <p:spPr>
          <a:xfrm>
            <a:off x="3012111" y="2177096"/>
            <a:ext cx="60918" cy="34940"/>
          </a:xfrm>
          <a:custGeom>
            <a:rect b="b" l="l" r="r" t="t"/>
            <a:pathLst>
              <a:path extrusionOk="0" h="1271" w="2216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25"/>
          <p:cNvSpPr/>
          <p:nvPr/>
        </p:nvSpPr>
        <p:spPr>
          <a:xfrm>
            <a:off x="3056644" y="2202881"/>
            <a:ext cx="61220" cy="34637"/>
          </a:xfrm>
          <a:custGeom>
            <a:rect b="b" l="l" r="r" t="t"/>
            <a:pathLst>
              <a:path extrusionOk="0" h="1260" w="2227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25"/>
          <p:cNvSpPr/>
          <p:nvPr/>
        </p:nvSpPr>
        <p:spPr>
          <a:xfrm>
            <a:off x="3079543" y="2176738"/>
            <a:ext cx="50774" cy="28645"/>
          </a:xfrm>
          <a:custGeom>
            <a:rect b="b" l="l" r="r" t="t"/>
            <a:pathLst>
              <a:path extrusionOk="0" h="1042" w="1847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25"/>
          <p:cNvSpPr/>
          <p:nvPr/>
        </p:nvSpPr>
        <p:spPr>
          <a:xfrm>
            <a:off x="3115224" y="2197273"/>
            <a:ext cx="50417" cy="28672"/>
          </a:xfrm>
          <a:custGeom>
            <a:rect b="b" l="l" r="r" t="t"/>
            <a:pathLst>
              <a:path extrusionOk="0" h="1043" w="1834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25"/>
          <p:cNvSpPr/>
          <p:nvPr/>
        </p:nvSpPr>
        <p:spPr>
          <a:xfrm>
            <a:off x="3150575" y="2217753"/>
            <a:ext cx="50747" cy="28590"/>
          </a:xfrm>
          <a:custGeom>
            <a:rect b="b" l="l" r="r" t="t"/>
            <a:pathLst>
              <a:path extrusionOk="0" h="1040" w="1846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25"/>
          <p:cNvSpPr/>
          <p:nvPr/>
        </p:nvSpPr>
        <p:spPr>
          <a:xfrm>
            <a:off x="3186256" y="2238233"/>
            <a:ext cx="50417" cy="28672"/>
          </a:xfrm>
          <a:custGeom>
            <a:rect b="b" l="l" r="r" t="t"/>
            <a:pathLst>
              <a:path extrusionOk="0" h="1043" w="1834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25"/>
          <p:cNvSpPr/>
          <p:nvPr/>
        </p:nvSpPr>
        <p:spPr>
          <a:xfrm>
            <a:off x="3221580" y="2258822"/>
            <a:ext cx="50774" cy="28562"/>
          </a:xfrm>
          <a:custGeom>
            <a:rect b="b" l="l" r="r" t="t"/>
            <a:pathLst>
              <a:path extrusionOk="0" h="1039" w="1847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25"/>
          <p:cNvSpPr/>
          <p:nvPr/>
        </p:nvSpPr>
        <p:spPr>
          <a:xfrm>
            <a:off x="3257261" y="2279192"/>
            <a:ext cx="50444" cy="28672"/>
          </a:xfrm>
          <a:custGeom>
            <a:rect b="b" l="l" r="r" t="t"/>
            <a:pathLst>
              <a:path extrusionOk="0" h="1043" w="1835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5"/>
          <p:cNvSpPr/>
          <p:nvPr/>
        </p:nvSpPr>
        <p:spPr>
          <a:xfrm>
            <a:off x="3292612" y="2299782"/>
            <a:ext cx="50774" cy="28645"/>
          </a:xfrm>
          <a:custGeom>
            <a:rect b="b" l="l" r="r" t="t"/>
            <a:pathLst>
              <a:path extrusionOk="0" h="1042" w="1847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25"/>
          <p:cNvSpPr/>
          <p:nvPr/>
        </p:nvSpPr>
        <p:spPr>
          <a:xfrm>
            <a:off x="3328293" y="2320206"/>
            <a:ext cx="50417" cy="28700"/>
          </a:xfrm>
          <a:custGeom>
            <a:rect b="b" l="l" r="r" t="t"/>
            <a:pathLst>
              <a:path extrusionOk="0" h="1044" w="1834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25"/>
          <p:cNvSpPr/>
          <p:nvPr/>
        </p:nvSpPr>
        <p:spPr>
          <a:xfrm>
            <a:off x="3363645" y="2340714"/>
            <a:ext cx="50747" cy="28672"/>
          </a:xfrm>
          <a:custGeom>
            <a:rect b="b" l="l" r="r" t="t"/>
            <a:pathLst>
              <a:path extrusionOk="0" h="1043" w="1846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25"/>
          <p:cNvSpPr/>
          <p:nvPr/>
        </p:nvSpPr>
        <p:spPr>
          <a:xfrm>
            <a:off x="3399326" y="2361303"/>
            <a:ext cx="50747" cy="28672"/>
          </a:xfrm>
          <a:custGeom>
            <a:rect b="b" l="l" r="r" t="t"/>
            <a:pathLst>
              <a:path extrusionOk="0" h="1043" w="1846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25"/>
          <p:cNvSpPr/>
          <p:nvPr/>
        </p:nvSpPr>
        <p:spPr>
          <a:xfrm>
            <a:off x="3434650" y="2381728"/>
            <a:ext cx="50774" cy="28727"/>
          </a:xfrm>
          <a:custGeom>
            <a:rect b="b" l="l" r="r" t="t"/>
            <a:pathLst>
              <a:path extrusionOk="0" h="1045" w="1847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25"/>
          <p:cNvSpPr/>
          <p:nvPr/>
        </p:nvSpPr>
        <p:spPr>
          <a:xfrm>
            <a:off x="3107692" y="2153510"/>
            <a:ext cx="51736" cy="29277"/>
          </a:xfrm>
          <a:custGeom>
            <a:rect b="b" l="l" r="r" t="t"/>
            <a:pathLst>
              <a:path extrusionOk="0" h="1065" w="1882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25"/>
          <p:cNvSpPr/>
          <p:nvPr/>
        </p:nvSpPr>
        <p:spPr>
          <a:xfrm>
            <a:off x="3144362" y="2174787"/>
            <a:ext cx="51736" cy="29332"/>
          </a:xfrm>
          <a:custGeom>
            <a:rect b="b" l="l" r="r" t="t"/>
            <a:pathLst>
              <a:path extrusionOk="0" h="1067" w="1882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25"/>
          <p:cNvSpPr/>
          <p:nvPr/>
        </p:nvSpPr>
        <p:spPr>
          <a:xfrm>
            <a:off x="3181006" y="2195844"/>
            <a:ext cx="51406" cy="29222"/>
          </a:xfrm>
          <a:custGeom>
            <a:rect b="b" l="l" r="r" t="t"/>
            <a:pathLst>
              <a:path extrusionOk="0" h="1063" w="187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25"/>
          <p:cNvSpPr/>
          <p:nvPr/>
        </p:nvSpPr>
        <p:spPr>
          <a:xfrm>
            <a:off x="3217676" y="2217231"/>
            <a:ext cx="51406" cy="29057"/>
          </a:xfrm>
          <a:custGeom>
            <a:rect b="b" l="l" r="r" t="t"/>
            <a:pathLst>
              <a:path extrusionOk="0" h="1057" w="187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25"/>
          <p:cNvSpPr/>
          <p:nvPr/>
        </p:nvSpPr>
        <p:spPr>
          <a:xfrm>
            <a:off x="3254320" y="2238178"/>
            <a:ext cx="51406" cy="29112"/>
          </a:xfrm>
          <a:custGeom>
            <a:rect b="b" l="l" r="r" t="t"/>
            <a:pathLst>
              <a:path extrusionOk="0" h="1059" w="187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25"/>
          <p:cNvSpPr/>
          <p:nvPr/>
        </p:nvSpPr>
        <p:spPr>
          <a:xfrm>
            <a:off x="3290661" y="2259235"/>
            <a:ext cx="51736" cy="29277"/>
          </a:xfrm>
          <a:custGeom>
            <a:rect b="b" l="l" r="r" t="t"/>
            <a:pathLst>
              <a:path extrusionOk="0" h="1065" w="1882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25"/>
          <p:cNvSpPr/>
          <p:nvPr/>
        </p:nvSpPr>
        <p:spPr>
          <a:xfrm>
            <a:off x="3327634" y="2280401"/>
            <a:ext cx="51406" cy="29084"/>
          </a:xfrm>
          <a:custGeom>
            <a:rect b="b" l="l" r="r" t="t"/>
            <a:pathLst>
              <a:path extrusionOk="0" h="1058" w="187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25"/>
          <p:cNvSpPr/>
          <p:nvPr/>
        </p:nvSpPr>
        <p:spPr>
          <a:xfrm>
            <a:off x="3363975" y="2301678"/>
            <a:ext cx="51736" cy="29222"/>
          </a:xfrm>
          <a:custGeom>
            <a:rect b="b" l="l" r="r" t="t"/>
            <a:pathLst>
              <a:path extrusionOk="0" h="1063" w="1882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25"/>
          <p:cNvSpPr/>
          <p:nvPr/>
        </p:nvSpPr>
        <p:spPr>
          <a:xfrm>
            <a:off x="3400618" y="2322680"/>
            <a:ext cx="51736" cy="29277"/>
          </a:xfrm>
          <a:custGeom>
            <a:rect b="b" l="l" r="r" t="t"/>
            <a:pathLst>
              <a:path extrusionOk="0" h="1065" w="1882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25"/>
          <p:cNvSpPr/>
          <p:nvPr/>
        </p:nvSpPr>
        <p:spPr>
          <a:xfrm>
            <a:off x="3437289" y="2343985"/>
            <a:ext cx="51406" cy="29167"/>
          </a:xfrm>
          <a:custGeom>
            <a:rect b="b" l="l" r="r" t="t"/>
            <a:pathLst>
              <a:path extrusionOk="0" h="1061" w="187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25"/>
          <p:cNvSpPr/>
          <p:nvPr/>
        </p:nvSpPr>
        <p:spPr>
          <a:xfrm>
            <a:off x="3473932" y="2364932"/>
            <a:ext cx="51736" cy="29332"/>
          </a:xfrm>
          <a:custGeom>
            <a:rect b="b" l="l" r="r" t="t"/>
            <a:pathLst>
              <a:path extrusionOk="0" h="1067" w="1882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25"/>
          <p:cNvSpPr/>
          <p:nvPr/>
        </p:nvSpPr>
        <p:spPr>
          <a:xfrm>
            <a:off x="3117176" y="2119670"/>
            <a:ext cx="55667" cy="31696"/>
          </a:xfrm>
          <a:custGeom>
            <a:rect b="b" l="l" r="r" t="t"/>
            <a:pathLst>
              <a:path extrusionOk="0" h="1153" w="2025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25"/>
          <p:cNvSpPr/>
          <p:nvPr/>
        </p:nvSpPr>
        <p:spPr>
          <a:xfrm>
            <a:off x="3158437" y="2143284"/>
            <a:ext cx="55667" cy="31696"/>
          </a:xfrm>
          <a:custGeom>
            <a:rect b="b" l="l" r="r" t="t"/>
            <a:pathLst>
              <a:path extrusionOk="0" h="1153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5"/>
          <p:cNvSpPr/>
          <p:nvPr/>
        </p:nvSpPr>
        <p:spPr>
          <a:xfrm>
            <a:off x="3199671" y="2167007"/>
            <a:ext cx="55337" cy="31806"/>
          </a:xfrm>
          <a:custGeom>
            <a:rect b="b" l="l" r="r" t="t"/>
            <a:pathLst>
              <a:path extrusionOk="0" h="1157" w="2013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25"/>
          <p:cNvSpPr/>
          <p:nvPr/>
        </p:nvSpPr>
        <p:spPr>
          <a:xfrm>
            <a:off x="3240575" y="2190786"/>
            <a:ext cx="55667" cy="31641"/>
          </a:xfrm>
          <a:custGeom>
            <a:rect b="b" l="l" r="r" t="t"/>
            <a:pathLst>
              <a:path extrusionOk="0" h="1151" w="2025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25"/>
          <p:cNvSpPr/>
          <p:nvPr/>
        </p:nvSpPr>
        <p:spPr>
          <a:xfrm>
            <a:off x="3281809" y="2214674"/>
            <a:ext cx="55667" cy="31696"/>
          </a:xfrm>
          <a:custGeom>
            <a:rect b="b" l="l" r="r" t="t"/>
            <a:pathLst>
              <a:path extrusionOk="0" h="1153" w="2025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25"/>
          <p:cNvSpPr/>
          <p:nvPr/>
        </p:nvSpPr>
        <p:spPr>
          <a:xfrm>
            <a:off x="3323043" y="2238178"/>
            <a:ext cx="55667" cy="31723"/>
          </a:xfrm>
          <a:custGeom>
            <a:rect b="b" l="l" r="r" t="t"/>
            <a:pathLst>
              <a:path extrusionOk="0" h="1154" w="2025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25"/>
          <p:cNvSpPr/>
          <p:nvPr/>
        </p:nvSpPr>
        <p:spPr>
          <a:xfrm>
            <a:off x="3364304" y="2262093"/>
            <a:ext cx="55667" cy="31696"/>
          </a:xfrm>
          <a:custGeom>
            <a:rect b="b" l="l" r="r" t="t"/>
            <a:pathLst>
              <a:path extrusionOk="0" h="1153" w="2025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25"/>
          <p:cNvSpPr/>
          <p:nvPr/>
        </p:nvSpPr>
        <p:spPr>
          <a:xfrm>
            <a:off x="3405209" y="2285652"/>
            <a:ext cx="55667" cy="31861"/>
          </a:xfrm>
          <a:custGeom>
            <a:rect b="b" l="l" r="r" t="t"/>
            <a:pathLst>
              <a:path extrusionOk="0" h="1159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25"/>
          <p:cNvSpPr/>
          <p:nvPr/>
        </p:nvSpPr>
        <p:spPr>
          <a:xfrm>
            <a:off x="3446443" y="2309540"/>
            <a:ext cx="55667" cy="31696"/>
          </a:xfrm>
          <a:custGeom>
            <a:rect b="b" l="l" r="r" t="t"/>
            <a:pathLst>
              <a:path extrusionOk="0" h="1153" w="2025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25"/>
          <p:cNvSpPr/>
          <p:nvPr/>
        </p:nvSpPr>
        <p:spPr>
          <a:xfrm>
            <a:off x="3487677" y="2333264"/>
            <a:ext cx="55337" cy="31888"/>
          </a:xfrm>
          <a:custGeom>
            <a:rect b="b" l="l" r="r" t="t"/>
            <a:pathLst>
              <a:path extrusionOk="0" h="1160" w="2013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25"/>
          <p:cNvSpPr/>
          <p:nvPr/>
        </p:nvSpPr>
        <p:spPr>
          <a:xfrm>
            <a:off x="3528581" y="2356987"/>
            <a:ext cx="55695" cy="31723"/>
          </a:xfrm>
          <a:custGeom>
            <a:rect b="b" l="l" r="r" t="t"/>
            <a:pathLst>
              <a:path extrusionOk="0" h="1154" w="2026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25"/>
          <p:cNvSpPr/>
          <p:nvPr/>
        </p:nvSpPr>
        <p:spPr>
          <a:xfrm>
            <a:off x="3466400" y="2439456"/>
            <a:ext cx="61248" cy="34720"/>
          </a:xfrm>
          <a:custGeom>
            <a:rect b="b" l="l" r="r" t="t"/>
            <a:pathLst>
              <a:path extrusionOk="0" h="1263" w="2228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25"/>
          <p:cNvSpPr/>
          <p:nvPr/>
        </p:nvSpPr>
        <p:spPr>
          <a:xfrm>
            <a:off x="3422224" y="2413616"/>
            <a:ext cx="60890" cy="34885"/>
          </a:xfrm>
          <a:custGeom>
            <a:rect b="b" l="l" r="r" t="t"/>
            <a:pathLst>
              <a:path extrusionOk="0" h="1269" w="2215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25"/>
          <p:cNvSpPr/>
          <p:nvPr/>
        </p:nvSpPr>
        <p:spPr>
          <a:xfrm>
            <a:off x="3377719" y="2388380"/>
            <a:ext cx="60890" cy="34720"/>
          </a:xfrm>
          <a:custGeom>
            <a:rect b="b" l="l" r="r" t="t"/>
            <a:pathLst>
              <a:path extrusionOk="0" h="1263" w="2215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25"/>
          <p:cNvSpPr/>
          <p:nvPr/>
        </p:nvSpPr>
        <p:spPr>
          <a:xfrm>
            <a:off x="3101149" y="2228666"/>
            <a:ext cx="292961" cy="168596"/>
          </a:xfrm>
          <a:custGeom>
            <a:rect b="b" l="l" r="r" t="t"/>
            <a:pathLst>
              <a:path extrusionOk="0" h="6133" w="10657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25"/>
          <p:cNvSpPr/>
          <p:nvPr/>
        </p:nvSpPr>
        <p:spPr>
          <a:xfrm>
            <a:off x="3312899" y="2010404"/>
            <a:ext cx="350910" cy="204608"/>
          </a:xfrm>
          <a:custGeom>
            <a:rect b="b" l="l" r="r" t="t"/>
            <a:pathLst>
              <a:path extrusionOk="0" h="7443" w="12765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25"/>
          <p:cNvSpPr/>
          <p:nvPr/>
        </p:nvSpPr>
        <p:spPr>
          <a:xfrm>
            <a:off x="3312899" y="2001882"/>
            <a:ext cx="350910" cy="202464"/>
          </a:xfrm>
          <a:custGeom>
            <a:rect b="b" l="l" r="r" t="t"/>
            <a:pathLst>
              <a:path extrusionOk="0" h="7365" w="12765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25"/>
          <p:cNvSpPr/>
          <p:nvPr/>
        </p:nvSpPr>
        <p:spPr>
          <a:xfrm>
            <a:off x="3401937" y="1967548"/>
            <a:ext cx="173489" cy="185942"/>
          </a:xfrm>
          <a:custGeom>
            <a:rect b="b" l="l" r="r" t="t"/>
            <a:pathLst>
              <a:path extrusionOk="0" h="6764" w="6311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25"/>
          <p:cNvSpPr/>
          <p:nvPr/>
        </p:nvSpPr>
        <p:spPr>
          <a:xfrm>
            <a:off x="3401278" y="1962462"/>
            <a:ext cx="173819" cy="100146"/>
          </a:xfrm>
          <a:custGeom>
            <a:rect b="b" l="l" r="r" t="t"/>
            <a:pathLst>
              <a:path extrusionOk="0" h="3643" w="6323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25"/>
          <p:cNvSpPr/>
          <p:nvPr/>
        </p:nvSpPr>
        <p:spPr>
          <a:xfrm>
            <a:off x="3187548" y="1389525"/>
            <a:ext cx="607172" cy="791465"/>
          </a:xfrm>
          <a:custGeom>
            <a:rect b="b" l="l" r="r" t="t"/>
            <a:pathLst>
              <a:path extrusionOk="0" h="28791" w="22087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25"/>
          <p:cNvSpPr/>
          <p:nvPr/>
        </p:nvSpPr>
        <p:spPr>
          <a:xfrm>
            <a:off x="3182325" y="1402308"/>
            <a:ext cx="590155" cy="779974"/>
          </a:xfrm>
          <a:custGeom>
            <a:rect b="b" l="l" r="r" t="t"/>
            <a:pathLst>
              <a:path extrusionOk="0" h="28373" w="21468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25"/>
          <p:cNvSpPr/>
          <p:nvPr/>
        </p:nvSpPr>
        <p:spPr>
          <a:xfrm>
            <a:off x="3195410" y="1418664"/>
            <a:ext cx="563957" cy="747591"/>
          </a:xfrm>
          <a:custGeom>
            <a:rect b="b" l="l" r="r" t="t"/>
            <a:pathLst>
              <a:path extrusionOk="0" h="27195" w="20515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25"/>
          <p:cNvSpPr/>
          <p:nvPr/>
        </p:nvSpPr>
        <p:spPr>
          <a:xfrm>
            <a:off x="3159729" y="3192289"/>
            <a:ext cx="47173" cy="27188"/>
          </a:xfrm>
          <a:custGeom>
            <a:rect b="b" l="l" r="r" t="t"/>
            <a:pathLst>
              <a:path extrusionOk="0" h="989" w="1716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9" name="Google Shape;1929;p25"/>
          <p:cNvGrpSpPr/>
          <p:nvPr/>
        </p:nvGrpSpPr>
        <p:grpSpPr>
          <a:xfrm>
            <a:off x="3060118" y="2966234"/>
            <a:ext cx="554153" cy="346298"/>
            <a:chOff x="4798906" y="2849477"/>
            <a:chExt cx="603127" cy="376903"/>
          </a:xfrm>
        </p:grpSpPr>
        <p:sp>
          <p:nvSpPr>
            <p:cNvPr id="1930" name="Google Shape;1930;p25"/>
            <p:cNvSpPr/>
            <p:nvPr/>
          </p:nvSpPr>
          <p:spPr>
            <a:xfrm>
              <a:off x="4798906" y="2875119"/>
              <a:ext cx="603127" cy="351261"/>
            </a:xfrm>
            <a:custGeom>
              <a:rect b="b" l="l" r="r" t="t"/>
              <a:pathLst>
                <a:path extrusionOk="0" h="11740" w="20158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4799265" y="2849477"/>
              <a:ext cx="602768" cy="351620"/>
            </a:xfrm>
            <a:custGeom>
              <a:rect b="b" l="l" r="r" t="t"/>
              <a:pathLst>
                <a:path extrusionOk="0" h="11752" w="20146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5"/>
            <p:cNvSpPr/>
            <p:nvPr/>
          </p:nvSpPr>
          <p:spPr>
            <a:xfrm>
              <a:off x="4869068" y="2854803"/>
              <a:ext cx="526562" cy="303897"/>
            </a:xfrm>
            <a:custGeom>
              <a:rect b="b" l="l" r="r" t="t"/>
              <a:pathLst>
                <a:path extrusionOk="0" h="10157" w="17599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5"/>
            <p:cNvSpPr/>
            <p:nvPr/>
          </p:nvSpPr>
          <p:spPr>
            <a:xfrm>
              <a:off x="4911106" y="3097755"/>
              <a:ext cx="44222" cy="25342"/>
            </a:xfrm>
            <a:custGeom>
              <a:rect b="b" l="l" r="r" t="t"/>
              <a:pathLst>
                <a:path extrusionOk="0" h="847" w="1478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25"/>
          <p:cNvGrpSpPr/>
          <p:nvPr/>
        </p:nvGrpSpPr>
        <p:grpSpPr>
          <a:xfrm>
            <a:off x="1304873" y="2702567"/>
            <a:ext cx="526471" cy="1006510"/>
            <a:chOff x="1497487" y="1370526"/>
            <a:chExt cx="1262520" cy="2413692"/>
          </a:xfrm>
        </p:grpSpPr>
        <p:sp>
          <p:nvSpPr>
            <p:cNvPr id="1935" name="Google Shape;1935;p25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5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5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5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5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5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5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5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7" name="Google Shape;2027;p25"/>
          <p:cNvGrpSpPr/>
          <p:nvPr/>
        </p:nvGrpSpPr>
        <p:grpSpPr>
          <a:xfrm>
            <a:off x="2091760" y="2997657"/>
            <a:ext cx="201672" cy="232906"/>
            <a:chOff x="3669150" y="2223718"/>
            <a:chExt cx="436237" cy="503798"/>
          </a:xfrm>
        </p:grpSpPr>
        <p:sp>
          <p:nvSpPr>
            <p:cNvPr id="2028" name="Google Shape;2028;p2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1" name="Google Shape;2031;p25"/>
          <p:cNvGrpSpPr/>
          <p:nvPr/>
        </p:nvGrpSpPr>
        <p:grpSpPr>
          <a:xfrm>
            <a:off x="2729299" y="1637386"/>
            <a:ext cx="350953" cy="405305"/>
            <a:chOff x="3669150" y="2223718"/>
            <a:chExt cx="436237" cy="503798"/>
          </a:xfrm>
        </p:grpSpPr>
        <p:sp>
          <p:nvSpPr>
            <p:cNvPr id="2032" name="Google Shape;2032;p2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5" name="Google Shape;2035;p25"/>
          <p:cNvGrpSpPr/>
          <p:nvPr/>
        </p:nvGrpSpPr>
        <p:grpSpPr>
          <a:xfrm>
            <a:off x="2461864" y="3158780"/>
            <a:ext cx="350850" cy="405098"/>
            <a:chOff x="3669150" y="1828675"/>
            <a:chExt cx="1805712" cy="2084909"/>
          </a:xfrm>
        </p:grpSpPr>
        <p:sp>
          <p:nvSpPr>
            <p:cNvPr id="2036" name="Google Shape;2036;p25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3" name="Google Shape;2093;p25"/>
          <p:cNvGrpSpPr/>
          <p:nvPr/>
        </p:nvGrpSpPr>
        <p:grpSpPr>
          <a:xfrm>
            <a:off x="1461990" y="1959105"/>
            <a:ext cx="350850" cy="405098"/>
            <a:chOff x="3669150" y="1828675"/>
            <a:chExt cx="1805712" cy="2084909"/>
          </a:xfrm>
        </p:grpSpPr>
        <p:sp>
          <p:nvSpPr>
            <p:cNvPr id="2094" name="Google Shape;2094;p25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1" name="Google Shape;2151;p25"/>
          <p:cNvGrpSpPr/>
          <p:nvPr/>
        </p:nvGrpSpPr>
        <p:grpSpPr>
          <a:xfrm>
            <a:off x="3990709" y="2764472"/>
            <a:ext cx="350953" cy="405305"/>
            <a:chOff x="3669150" y="2223718"/>
            <a:chExt cx="436237" cy="503798"/>
          </a:xfrm>
        </p:grpSpPr>
        <p:sp>
          <p:nvSpPr>
            <p:cNvPr id="2152" name="Google Shape;2152;p25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5" name="Google Shape;2155;p25"/>
          <p:cNvSpPr/>
          <p:nvPr/>
        </p:nvSpPr>
        <p:spPr>
          <a:xfrm>
            <a:off x="1501063" y="166886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56" name="Google Shape;2156;p25"/>
          <p:cNvSpPr/>
          <p:nvPr/>
        </p:nvSpPr>
        <p:spPr>
          <a:xfrm>
            <a:off x="1032163" y="34010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57" name="Google Shape;2157;p25"/>
          <p:cNvSpPr/>
          <p:nvPr/>
        </p:nvSpPr>
        <p:spPr>
          <a:xfrm>
            <a:off x="2076176" y="273341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58" name="Google Shape;2158;p25"/>
          <p:cNvSpPr/>
          <p:nvPr/>
        </p:nvSpPr>
        <p:spPr>
          <a:xfrm>
            <a:off x="2520888" y="28916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59" name="Google Shape;2159;p25"/>
          <p:cNvSpPr/>
          <p:nvPr/>
        </p:nvSpPr>
        <p:spPr>
          <a:xfrm>
            <a:off x="3296763" y="2676699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0" name="Google Shape;2160;p25"/>
          <p:cNvSpPr/>
          <p:nvPr/>
        </p:nvSpPr>
        <p:spPr>
          <a:xfrm>
            <a:off x="4071064" y="2512236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1" name="Google Shape;2161;p25"/>
          <p:cNvSpPr/>
          <p:nvPr/>
        </p:nvSpPr>
        <p:spPr>
          <a:xfrm>
            <a:off x="2788364" y="136848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2" name="Google Shape;2162;p25"/>
          <p:cNvSpPr/>
          <p:nvPr/>
        </p:nvSpPr>
        <p:spPr>
          <a:xfrm>
            <a:off x="3838264" y="151703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3" name="Google Shape;2163;p25"/>
          <p:cNvSpPr txBox="1"/>
          <p:nvPr/>
        </p:nvSpPr>
        <p:spPr>
          <a:xfrm>
            <a:off x="4802775" y="2438238"/>
            <a:ext cx="4389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Insights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4" name="Google Shape;2164;p25"/>
          <p:cNvSpPr txBox="1"/>
          <p:nvPr/>
        </p:nvSpPr>
        <p:spPr>
          <a:xfrm>
            <a:off x="6256125" y="1337513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Key Queries and Analytics</a:t>
            </a:r>
            <a:endParaRPr sz="3500"/>
          </a:p>
        </p:txBody>
      </p:sp>
      <p:sp>
        <p:nvSpPr>
          <p:cNvPr id="2170" name="Google Shape;2170;p26"/>
          <p:cNvSpPr txBox="1"/>
          <p:nvPr/>
        </p:nvSpPr>
        <p:spPr>
          <a:xfrm>
            <a:off x="514775" y="960700"/>
            <a:ext cx="7371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Comprehensive attack profiling</a:t>
            </a:r>
            <a:br>
              <a:rPr lang="en-GB" sz="1100">
                <a:solidFill>
                  <a:schemeClr val="dk1"/>
                </a:solidFill>
              </a:rPr>
            </a:b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a.id, at.type_name, a.attack_date, s.source_country, al.alert_level 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attacks a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attack_types at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a.attack_type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at.id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sources s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a.source_ip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s.source_ip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alerts al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a.id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al.attack_id;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Resource impact assessment</a:t>
            </a:r>
            <a:br>
              <a:rPr lang="en-GB" sz="1100">
                <a:solidFill>
                  <a:schemeClr val="dk1"/>
                </a:solidFill>
              </a:rPr>
            </a:b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resource_usage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'2022-01-01 12:00:00'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'2022-01-01 13:00:00'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Vulnerability and patch correlation</a:t>
            </a:r>
            <a:br>
              <a:rPr lang="en-GB" sz="1100">
                <a:solidFill>
                  <a:schemeClr val="dk1"/>
                </a:solidFill>
              </a:rPr>
            </a:b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v.id, v.vuln_description, v.vuln_severity, 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p.id, p.patch_description, p.patch_release_date 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vulnerabilities v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patches p </a:t>
            </a:r>
            <a:r>
              <a:rPr lang="en-GB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v.id </a:t>
            </a:r>
            <a:r>
              <a:rPr lang="en-GB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p.id;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1" name="Google Shape;2171;p26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2" name="Google Shape;2172;p26"/>
          <p:cNvSpPr/>
          <p:nvPr/>
        </p:nvSpPr>
        <p:spPr>
          <a:xfrm>
            <a:off x="7886678" y="3642728"/>
            <a:ext cx="932159" cy="945336"/>
          </a:xfrm>
          <a:custGeom>
            <a:rect b="b" l="l" r="r" t="t"/>
            <a:pathLst>
              <a:path extrusionOk="0" h="46340" w="40679">
                <a:moveTo>
                  <a:pt x="15780" y="0"/>
                </a:moveTo>
                <a:cubicBezTo>
                  <a:pt x="14989" y="0"/>
                  <a:pt x="14213" y="109"/>
                  <a:pt x="13470" y="421"/>
                </a:cubicBezTo>
                <a:cubicBezTo>
                  <a:pt x="9879" y="1928"/>
                  <a:pt x="10933" y="5468"/>
                  <a:pt x="8580" y="7572"/>
                </a:cubicBezTo>
                <a:cubicBezTo>
                  <a:pt x="6546" y="9390"/>
                  <a:pt x="2788" y="7963"/>
                  <a:pt x="1150" y="10460"/>
                </a:cubicBezTo>
                <a:cubicBezTo>
                  <a:pt x="0" y="12215"/>
                  <a:pt x="1289" y="14606"/>
                  <a:pt x="2962" y="15871"/>
                </a:cubicBezTo>
                <a:cubicBezTo>
                  <a:pt x="4636" y="17135"/>
                  <a:pt x="6731" y="17894"/>
                  <a:pt x="8056" y="19522"/>
                </a:cubicBezTo>
                <a:cubicBezTo>
                  <a:pt x="10183" y="22136"/>
                  <a:pt x="9577" y="26004"/>
                  <a:pt x="8413" y="29169"/>
                </a:cubicBezTo>
                <a:cubicBezTo>
                  <a:pt x="7247" y="32332"/>
                  <a:pt x="5603" y="35532"/>
                  <a:pt x="6005" y="38881"/>
                </a:cubicBezTo>
                <a:cubicBezTo>
                  <a:pt x="6193" y="40459"/>
                  <a:pt x="6837" y="41956"/>
                  <a:pt x="7675" y="43307"/>
                </a:cubicBezTo>
                <a:cubicBezTo>
                  <a:pt x="8488" y="44615"/>
                  <a:pt x="9597" y="45873"/>
                  <a:pt x="11095" y="46235"/>
                </a:cubicBezTo>
                <a:cubicBezTo>
                  <a:pt x="11391" y="46306"/>
                  <a:pt x="11688" y="46339"/>
                  <a:pt x="11983" y="46339"/>
                </a:cubicBezTo>
                <a:cubicBezTo>
                  <a:pt x="13586" y="46339"/>
                  <a:pt x="15150" y="45367"/>
                  <a:pt x="16368" y="44250"/>
                </a:cubicBezTo>
                <a:cubicBezTo>
                  <a:pt x="17812" y="42927"/>
                  <a:pt x="19065" y="41325"/>
                  <a:pt x="20822" y="40465"/>
                </a:cubicBezTo>
                <a:cubicBezTo>
                  <a:pt x="23353" y="39224"/>
                  <a:pt x="26610" y="39686"/>
                  <a:pt x="28815" y="37929"/>
                </a:cubicBezTo>
                <a:cubicBezTo>
                  <a:pt x="31544" y="35754"/>
                  <a:pt x="31140" y="31606"/>
                  <a:pt x="31890" y="28199"/>
                </a:cubicBezTo>
                <a:cubicBezTo>
                  <a:pt x="33150" y="22476"/>
                  <a:pt x="38102" y="18249"/>
                  <a:pt x="40038" y="12718"/>
                </a:cubicBezTo>
                <a:cubicBezTo>
                  <a:pt x="40418" y="11636"/>
                  <a:pt x="40679" y="10499"/>
                  <a:pt x="40652" y="9352"/>
                </a:cubicBezTo>
                <a:cubicBezTo>
                  <a:pt x="40569" y="5649"/>
                  <a:pt x="37449" y="2571"/>
                  <a:pt x="33956" y="1339"/>
                </a:cubicBezTo>
                <a:cubicBezTo>
                  <a:pt x="31938" y="627"/>
                  <a:pt x="29911" y="457"/>
                  <a:pt x="27871" y="457"/>
                </a:cubicBezTo>
                <a:cubicBezTo>
                  <a:pt x="26007" y="457"/>
                  <a:pt x="24132" y="599"/>
                  <a:pt x="22245" y="599"/>
                </a:cubicBezTo>
                <a:cubicBezTo>
                  <a:pt x="21785" y="599"/>
                  <a:pt x="21325" y="591"/>
                  <a:pt x="20863" y="570"/>
                </a:cubicBezTo>
                <a:cubicBezTo>
                  <a:pt x="19225" y="496"/>
                  <a:pt x="17470" y="0"/>
                  <a:pt x="157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27"/>
          <p:cNvSpPr txBox="1"/>
          <p:nvPr/>
        </p:nvSpPr>
        <p:spPr>
          <a:xfrm>
            <a:off x="126575" y="2638063"/>
            <a:ext cx="53457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3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Implementation</a:t>
            </a:r>
            <a:endParaRPr b="1" sz="63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8" name="Google Shape;2178;p27"/>
          <p:cNvSpPr txBox="1"/>
          <p:nvPr/>
        </p:nvSpPr>
        <p:spPr>
          <a:xfrm>
            <a:off x="1954875" y="1537338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79" name="Google Shape;2179;p27"/>
          <p:cNvGrpSpPr/>
          <p:nvPr/>
        </p:nvGrpSpPr>
        <p:grpSpPr>
          <a:xfrm>
            <a:off x="5572297" y="875566"/>
            <a:ext cx="3053804" cy="3392365"/>
            <a:chOff x="5291597" y="959866"/>
            <a:chExt cx="3053804" cy="3392365"/>
          </a:xfrm>
        </p:grpSpPr>
        <p:sp>
          <p:nvSpPr>
            <p:cNvPr id="2180" name="Google Shape;2180;p27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36862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0" name="Google Shape;2220;p27"/>
            <p:cNvGrpSpPr/>
            <p:nvPr/>
          </p:nvGrpSpPr>
          <p:grpSpPr>
            <a:xfrm>
              <a:off x="6442392" y="959866"/>
              <a:ext cx="1070613" cy="981751"/>
              <a:chOff x="4490263" y="2648600"/>
              <a:chExt cx="1265350" cy="1160325"/>
            </a:xfrm>
          </p:grpSpPr>
          <p:sp>
            <p:nvSpPr>
              <p:cNvPr id="2221" name="Google Shape;2221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7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7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7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7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6" name="Google Shape;2226;p27"/>
            <p:cNvGrpSpPr/>
            <p:nvPr/>
          </p:nvGrpSpPr>
          <p:grpSpPr>
            <a:xfrm>
              <a:off x="6179622" y="2401671"/>
              <a:ext cx="195129" cy="225349"/>
              <a:chOff x="3669150" y="2223718"/>
              <a:chExt cx="436237" cy="503798"/>
            </a:xfrm>
          </p:grpSpPr>
          <p:sp>
            <p:nvSpPr>
              <p:cNvPr id="2227" name="Google Shape;2227;p27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7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7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0" name="Google Shape;2230;p27"/>
            <p:cNvGrpSpPr/>
            <p:nvPr/>
          </p:nvGrpSpPr>
          <p:grpSpPr>
            <a:xfrm>
              <a:off x="5732747" y="2655656"/>
              <a:ext cx="195129" cy="225349"/>
              <a:chOff x="3669150" y="2223718"/>
              <a:chExt cx="436237" cy="503798"/>
            </a:xfrm>
          </p:grpSpPr>
          <p:sp>
            <p:nvSpPr>
              <p:cNvPr id="2231" name="Google Shape;2231;p27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7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7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4" name="Google Shape;2234;p27"/>
            <p:cNvGrpSpPr/>
            <p:nvPr/>
          </p:nvGrpSpPr>
          <p:grpSpPr>
            <a:xfrm>
              <a:off x="6002014" y="2499063"/>
              <a:ext cx="195129" cy="225349"/>
              <a:chOff x="3669150" y="2223718"/>
              <a:chExt cx="436237" cy="503798"/>
            </a:xfrm>
          </p:grpSpPr>
          <p:sp>
            <p:nvSpPr>
              <p:cNvPr id="2235" name="Google Shape;2235;p27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7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7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8" name="Google Shape;2238;p27"/>
            <p:cNvGrpSpPr/>
            <p:nvPr/>
          </p:nvGrpSpPr>
          <p:grpSpPr>
            <a:xfrm>
              <a:off x="5291597" y="3513869"/>
              <a:ext cx="195129" cy="225349"/>
              <a:chOff x="3669150" y="2223718"/>
              <a:chExt cx="436237" cy="503798"/>
            </a:xfrm>
          </p:grpSpPr>
          <p:sp>
            <p:nvSpPr>
              <p:cNvPr id="2239" name="Google Shape;2239;p27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7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7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2" name="Google Shape;2242;p27"/>
            <p:cNvGrpSpPr/>
            <p:nvPr/>
          </p:nvGrpSpPr>
          <p:grpSpPr>
            <a:xfrm>
              <a:off x="7379422" y="2683578"/>
              <a:ext cx="195129" cy="225349"/>
              <a:chOff x="3669150" y="2223718"/>
              <a:chExt cx="436237" cy="503798"/>
            </a:xfrm>
          </p:grpSpPr>
          <p:sp>
            <p:nvSpPr>
              <p:cNvPr id="2243" name="Google Shape;2243;p27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0" name="Google Shape;2250;p28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1" name="Google Shape;2251;p28"/>
          <p:cNvSpPr txBox="1"/>
          <p:nvPr/>
        </p:nvSpPr>
        <p:spPr>
          <a:xfrm>
            <a:off x="2293250" y="1095475"/>
            <a:ext cx="60927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50% reduction in attack detection time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30% increase in successful attack mitigations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25% decrease in system downtime during attacks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2" name="Google Shape;2252;p28"/>
          <p:cNvSpPr txBox="1"/>
          <p:nvPr/>
        </p:nvSpPr>
        <p:spPr>
          <a:xfrm>
            <a:off x="2293250" y="532425"/>
            <a:ext cx="5076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Quantifiable Improvements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3" name="Google Shape;2253;p28"/>
          <p:cNvSpPr txBox="1"/>
          <p:nvPr/>
        </p:nvSpPr>
        <p:spPr>
          <a:xfrm>
            <a:off x="2293250" y="3462300"/>
            <a:ext cx="6092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Enhanced security team collaboration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Improved compliance with security standards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Increased customer trust and satisfaction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4" name="Google Shape;2254;p28"/>
          <p:cNvSpPr txBox="1"/>
          <p:nvPr/>
        </p:nvSpPr>
        <p:spPr>
          <a:xfrm>
            <a:off x="2293250" y="2649450"/>
            <a:ext cx="4470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Qualitative Advantages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55" name="Google Shape;2255;p28"/>
          <p:cNvGrpSpPr/>
          <p:nvPr/>
        </p:nvGrpSpPr>
        <p:grpSpPr>
          <a:xfrm>
            <a:off x="546597" y="3462291"/>
            <a:ext cx="743643" cy="1000462"/>
            <a:chOff x="3478424" y="1308364"/>
            <a:chExt cx="2187185" cy="2942537"/>
          </a:xfrm>
        </p:grpSpPr>
        <p:sp>
          <p:nvSpPr>
            <p:cNvPr id="2256" name="Google Shape;2256;p28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9" name="Google Shape;2299;p28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300" name="Google Shape;2300;p28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176"/>
                    </a:srgbClr>
                  </a:gs>
                  <a:gs pos="100000">
                    <a:srgbClr val="FFFFFF">
                      <a:alpha val="4117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28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1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29"/>
          <p:cNvSpPr txBox="1"/>
          <p:nvPr/>
        </p:nvSpPr>
        <p:spPr>
          <a:xfrm>
            <a:off x="2293250" y="139350"/>
            <a:ext cx="5076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Screenshots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07" name="Google Shape;2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" y="911812"/>
            <a:ext cx="4084500" cy="22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300" y="911825"/>
            <a:ext cx="4602300" cy="205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00" y="3150622"/>
            <a:ext cx="2829000" cy="19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9150" y="3179139"/>
            <a:ext cx="3516368" cy="186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30"/>
          <p:cNvGrpSpPr/>
          <p:nvPr/>
        </p:nvGrpSpPr>
        <p:grpSpPr>
          <a:xfrm>
            <a:off x="1424449" y="1096670"/>
            <a:ext cx="1073706" cy="2950164"/>
            <a:chOff x="4933900" y="2186125"/>
            <a:chExt cx="841001" cy="2310773"/>
          </a:xfrm>
        </p:grpSpPr>
        <p:sp>
          <p:nvSpPr>
            <p:cNvPr id="2316" name="Google Shape;2316;p30"/>
            <p:cNvSpPr/>
            <p:nvPr/>
          </p:nvSpPr>
          <p:spPr>
            <a:xfrm>
              <a:off x="4981700" y="2208200"/>
              <a:ext cx="793201" cy="2288698"/>
            </a:xfrm>
            <a:custGeom>
              <a:rect b="b" l="l" r="r" t="t"/>
              <a:pathLst>
                <a:path extrusionOk="0" h="90525" w="3147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5009150" y="2246475"/>
              <a:ext cx="744252" cy="2192891"/>
            </a:xfrm>
            <a:custGeom>
              <a:rect b="b" l="l" r="r" t="t"/>
              <a:pathLst>
                <a:path extrusionOk="0" h="85618" w="2804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4933900" y="2186125"/>
              <a:ext cx="819475" cy="2305650"/>
            </a:xfrm>
            <a:custGeom>
              <a:rect b="b" l="l" r="r" t="t"/>
              <a:pathLst>
                <a:path extrusionOk="0" h="92226" w="32779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4947994" y="2932050"/>
              <a:ext cx="19975" cy="182175"/>
            </a:xfrm>
            <a:custGeom>
              <a:rect b="b" l="l" r="r" t="t"/>
              <a:pathLst>
                <a:path extrusionOk="0" h="7287" w="799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4947994" y="3135050"/>
              <a:ext cx="19975" cy="96750"/>
            </a:xfrm>
            <a:custGeom>
              <a:rect b="b" l="l" r="r" t="t"/>
              <a:pathLst>
                <a:path extrusionOk="0" h="3870" w="799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5368115" y="2394389"/>
              <a:ext cx="98250" cy="68775"/>
            </a:xfrm>
            <a:custGeom>
              <a:rect b="b" l="l" r="r" t="t"/>
              <a:pathLst>
                <a:path extrusionOk="0" h="2751" w="393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5325565" y="2467614"/>
              <a:ext cx="13700" cy="20550"/>
            </a:xfrm>
            <a:custGeom>
              <a:rect b="b" l="l" r="r" t="t"/>
              <a:pathLst>
                <a:path extrusionOk="0" h="822" w="548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3" name="Google Shape;2323;p30"/>
          <p:cNvSpPr/>
          <p:nvPr/>
        </p:nvSpPr>
        <p:spPr>
          <a:xfrm rot="2370063">
            <a:off x="1411513" y="1693444"/>
            <a:ext cx="1228595" cy="1668255"/>
          </a:xfrm>
          <a:prstGeom prst="arc">
            <a:avLst>
              <a:gd fmla="val 14746947" name="adj1"/>
              <a:gd fmla="val 8030579" name="adj2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30"/>
          <p:cNvSpPr/>
          <p:nvPr/>
        </p:nvSpPr>
        <p:spPr>
          <a:xfrm rot="2369345">
            <a:off x="1556355" y="1862652"/>
            <a:ext cx="938781" cy="1329850"/>
          </a:xfrm>
          <a:prstGeom prst="arc">
            <a:avLst>
              <a:gd fmla="val 14910123" name="adj1"/>
              <a:gd fmla="val 4028276" name="adj2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30"/>
          <p:cNvSpPr/>
          <p:nvPr/>
        </p:nvSpPr>
        <p:spPr>
          <a:xfrm rot="2371967">
            <a:off x="1682804" y="2061505"/>
            <a:ext cx="685760" cy="932093"/>
          </a:xfrm>
          <a:prstGeom prst="arc">
            <a:avLst>
              <a:gd fmla="val 15134994" name="adj1"/>
              <a:gd fmla="val 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p30"/>
          <p:cNvSpPr/>
          <p:nvPr/>
        </p:nvSpPr>
        <p:spPr>
          <a:xfrm rot="2370230">
            <a:off x="1267113" y="1503306"/>
            <a:ext cx="1517143" cy="2048413"/>
          </a:xfrm>
          <a:prstGeom prst="arc">
            <a:avLst>
              <a:gd fmla="val 14514560" name="adj1"/>
              <a:gd fmla="val 8030579" name="adj2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30"/>
          <p:cNvSpPr txBox="1"/>
          <p:nvPr/>
        </p:nvSpPr>
        <p:spPr>
          <a:xfrm>
            <a:off x="3641675" y="2638063"/>
            <a:ext cx="53457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3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Future Scope</a:t>
            </a:r>
            <a:endParaRPr b="1" sz="63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28" name="Google Shape;2328;p30"/>
          <p:cNvSpPr txBox="1"/>
          <p:nvPr/>
        </p:nvSpPr>
        <p:spPr>
          <a:xfrm>
            <a:off x="5469975" y="1537338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3" name="Google Shape;2333;p31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334" name="Google Shape;2334;p31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6" name="Google Shape;2336;p31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337" name="Google Shape;2337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4" name="Google Shape;2394;p31"/>
          <p:cNvSpPr txBox="1"/>
          <p:nvPr/>
        </p:nvSpPr>
        <p:spPr>
          <a:xfrm>
            <a:off x="3632548" y="3965752"/>
            <a:ext cx="1878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Scopes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5" name="Google Shape;2395;p31"/>
          <p:cNvSpPr txBox="1"/>
          <p:nvPr/>
        </p:nvSpPr>
        <p:spPr>
          <a:xfrm>
            <a:off x="996400" y="1891328"/>
            <a:ext cx="1772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Machine learning-based attack prediction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6" name="Google Shape;2396;p31"/>
          <p:cNvSpPr txBox="1"/>
          <p:nvPr/>
        </p:nvSpPr>
        <p:spPr>
          <a:xfrm>
            <a:off x="6375550" y="1891325"/>
            <a:ext cx="1772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Blockchain-based secure logging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7" name="Google Shape;2397;p31"/>
          <p:cNvSpPr txBox="1"/>
          <p:nvPr/>
        </p:nvSpPr>
        <p:spPr>
          <a:xfrm>
            <a:off x="2637075" y="925293"/>
            <a:ext cx="1772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Real-time threat intelligence feed integration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8" name="Google Shape;2398;p31"/>
          <p:cNvSpPr txBox="1"/>
          <p:nvPr/>
        </p:nvSpPr>
        <p:spPr>
          <a:xfrm>
            <a:off x="4734919" y="925341"/>
            <a:ext cx="1772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Automated mitigation response system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9" name="Google Shape;2399;p31"/>
          <p:cNvSpPr txBox="1"/>
          <p:nvPr/>
        </p:nvSpPr>
        <p:spPr>
          <a:xfrm>
            <a:off x="539100" y="3040839"/>
            <a:ext cx="1772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Integration with SIEM systems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0" name="Google Shape;2400;p31"/>
          <p:cNvSpPr txBox="1"/>
          <p:nvPr/>
        </p:nvSpPr>
        <p:spPr>
          <a:xfrm>
            <a:off x="6832750" y="3040825"/>
            <a:ext cx="1772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Cloud-native architecture for scalability and resilience</a:t>
            </a:r>
            <a:endParaRPr b="0" i="0" sz="1800" u="none" cap="none" strike="noStrike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01" name="Google Shape;2401;p31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8"/>
          </a:xfrm>
        </p:grpSpPr>
        <p:sp>
          <p:nvSpPr>
            <p:cNvPr id="2402" name="Google Shape;2402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5" name="Google Shape;2405;p31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8"/>
          </a:xfrm>
        </p:grpSpPr>
        <p:sp>
          <p:nvSpPr>
            <p:cNvPr id="2406" name="Google Shape;2406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9" name="Google Shape;2409;p31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8"/>
          </a:xfrm>
        </p:grpSpPr>
        <p:sp>
          <p:nvSpPr>
            <p:cNvPr id="2410" name="Google Shape;241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3" name="Google Shape;2413;p31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8"/>
          </a:xfrm>
        </p:grpSpPr>
        <p:sp>
          <p:nvSpPr>
            <p:cNvPr id="2414" name="Google Shape;2414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7" name="Google Shape;2417;p31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8"/>
          </a:xfrm>
        </p:grpSpPr>
        <p:sp>
          <p:nvSpPr>
            <p:cNvPr id="2418" name="Google Shape;2418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1" name="Google Shape;2421;p31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8"/>
          </a:xfrm>
        </p:grpSpPr>
        <p:sp>
          <p:nvSpPr>
            <p:cNvPr id="2422" name="Google Shape;2422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3478424" y="1308364"/>
            <a:ext cx="2187185" cy="2942537"/>
            <a:chOff x="3478424" y="1308364"/>
            <a:chExt cx="2187185" cy="2942537"/>
          </a:xfrm>
        </p:grpSpPr>
        <p:sp>
          <p:nvSpPr>
            <p:cNvPr id="186" name="Google Shape;186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30" name="Google Shape;230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176"/>
                    </a:srgbClr>
                  </a:gs>
                  <a:gs pos="100000">
                    <a:srgbClr val="FFFFFF">
                      <a:alpha val="4117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1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2" name="Google Shape;232;p14"/>
          <p:cNvSpPr txBox="1"/>
          <p:nvPr/>
        </p:nvSpPr>
        <p:spPr>
          <a:xfrm>
            <a:off x="652600" y="5402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Table of contents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461700" y="1748320"/>
            <a:ext cx="7347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1196399" y="1748325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Overview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6410824" y="1748330"/>
            <a:ext cx="2497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Objectives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776125" y="1748325"/>
            <a:ext cx="6348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1196449" y="2368775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 Architecture</a:t>
            </a:r>
            <a:endParaRPr b="1" sz="23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461750" y="2368770"/>
            <a:ext cx="7347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6410867" y="2368785"/>
            <a:ext cx="2497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Features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5776168" y="2368780"/>
            <a:ext cx="6348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1196461" y="2989225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Insights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461763" y="2989220"/>
            <a:ext cx="7347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6410878" y="2989241"/>
            <a:ext cx="2497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Implementation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5776179" y="2989236"/>
            <a:ext cx="6348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1196461" y="3609675"/>
            <a:ext cx="2891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Future Scope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461763" y="3609670"/>
            <a:ext cx="7347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6410878" y="3609696"/>
            <a:ext cx="2497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Conclusion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5776179" y="3609691"/>
            <a:ext cx="634800" cy="4476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08</a:t>
            </a:r>
            <a:endParaRPr b="1" sz="3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9" name="Google Shape;2429;p32"/>
          <p:cNvGrpSpPr/>
          <p:nvPr/>
        </p:nvGrpSpPr>
        <p:grpSpPr>
          <a:xfrm>
            <a:off x="5672182" y="2161520"/>
            <a:ext cx="3236654" cy="1885432"/>
            <a:chOff x="1012725" y="2202350"/>
            <a:chExt cx="2668525" cy="1503175"/>
          </a:xfrm>
        </p:grpSpPr>
        <p:sp>
          <p:nvSpPr>
            <p:cNvPr id="2430" name="Google Shape;2430;p32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2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2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2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32"/>
          <p:cNvGrpSpPr/>
          <p:nvPr/>
        </p:nvGrpSpPr>
        <p:grpSpPr>
          <a:xfrm>
            <a:off x="6841362" y="1096525"/>
            <a:ext cx="953708" cy="1885335"/>
            <a:chOff x="1497487" y="1370526"/>
            <a:chExt cx="1262520" cy="2413692"/>
          </a:xfrm>
        </p:grpSpPr>
        <p:sp>
          <p:nvSpPr>
            <p:cNvPr id="2435" name="Google Shape;2435;p32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32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32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2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2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2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2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2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2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2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2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2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2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2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2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2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2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2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32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32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32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32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32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32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2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32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32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32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32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32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32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32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32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2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2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2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2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2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2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2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2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2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2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32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32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32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2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32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2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2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2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2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2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32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32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32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32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32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32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32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2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2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2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2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2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2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2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2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32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32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2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2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2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2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2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2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2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2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2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7" name="Google Shape;2527;p32"/>
          <p:cNvGrpSpPr/>
          <p:nvPr/>
        </p:nvGrpSpPr>
        <p:grpSpPr>
          <a:xfrm>
            <a:off x="7519199" y="1403816"/>
            <a:ext cx="953708" cy="1885335"/>
            <a:chOff x="1497487" y="1370526"/>
            <a:chExt cx="1262520" cy="2413692"/>
          </a:xfrm>
        </p:grpSpPr>
        <p:sp>
          <p:nvSpPr>
            <p:cNvPr id="2528" name="Google Shape;2528;p32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2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2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2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2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2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2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2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2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2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2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2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2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2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2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2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2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2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2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2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2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2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2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32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32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32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32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32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2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2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2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2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2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32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2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32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32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32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32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32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32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2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2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2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2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2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2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2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2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2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2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2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2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2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2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2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32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2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2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2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2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32"/>
          <p:cNvGrpSpPr/>
          <p:nvPr/>
        </p:nvGrpSpPr>
        <p:grpSpPr>
          <a:xfrm>
            <a:off x="6190575" y="1489285"/>
            <a:ext cx="953708" cy="1885335"/>
            <a:chOff x="1497487" y="1370526"/>
            <a:chExt cx="1262520" cy="2413692"/>
          </a:xfrm>
        </p:grpSpPr>
        <p:sp>
          <p:nvSpPr>
            <p:cNvPr id="2621" name="Google Shape;2621;p32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2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2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2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2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2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3" name="Google Shape;2713;p32"/>
          <p:cNvGrpSpPr/>
          <p:nvPr/>
        </p:nvGrpSpPr>
        <p:grpSpPr>
          <a:xfrm>
            <a:off x="6868411" y="1875742"/>
            <a:ext cx="953708" cy="1885335"/>
            <a:chOff x="1497487" y="1370526"/>
            <a:chExt cx="1262520" cy="2413692"/>
          </a:xfrm>
        </p:grpSpPr>
        <p:sp>
          <p:nvSpPr>
            <p:cNvPr id="2714" name="Google Shape;2714;p32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32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32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6" name="Google Shape;2806;p32"/>
          <p:cNvSpPr txBox="1"/>
          <p:nvPr/>
        </p:nvSpPr>
        <p:spPr>
          <a:xfrm>
            <a:off x="236600" y="2638063"/>
            <a:ext cx="53457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3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Conclusion</a:t>
            </a:r>
            <a:endParaRPr b="1" sz="63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07" name="Google Shape;2807;p32"/>
          <p:cNvSpPr txBox="1"/>
          <p:nvPr/>
        </p:nvSpPr>
        <p:spPr>
          <a:xfrm>
            <a:off x="2064900" y="1537338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08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33"/>
          <p:cNvSpPr txBox="1"/>
          <p:nvPr/>
        </p:nvSpPr>
        <p:spPr>
          <a:xfrm>
            <a:off x="589350" y="1085850"/>
            <a:ext cx="79653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Takeaways</a:t>
            </a:r>
            <a:endParaRPr b="1" sz="1800"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4BA6"/>
              </a:buClr>
              <a:buSzPts val="1600"/>
              <a:buFont typeface="Titillium Web"/>
              <a:buChar char="●"/>
            </a:pPr>
            <a:r>
              <a:rPr lang="en-GB" sz="16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Comprehensive DoS attack management solution</a:t>
            </a:r>
            <a:endParaRPr sz="16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600"/>
              <a:buFont typeface="Titillium Web"/>
              <a:buChar char="●"/>
            </a:pPr>
            <a:r>
              <a:rPr lang="en-GB" sz="16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Multi-database approach for holistic security insights</a:t>
            </a:r>
            <a:endParaRPr sz="16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600"/>
              <a:buFont typeface="Titillium Web"/>
              <a:buChar char="●"/>
            </a:pPr>
            <a:r>
              <a:rPr lang="en-GB" sz="16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Significant improvements in attack detection and response times</a:t>
            </a:r>
            <a:endParaRPr sz="16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Strategic Advantages</a:t>
            </a:r>
            <a:endParaRPr b="1" sz="1800"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4BA6"/>
              </a:buClr>
              <a:buSzPts val="1600"/>
              <a:buFont typeface="Titillium Web"/>
              <a:buChar char="●"/>
            </a:pPr>
            <a:r>
              <a:rPr lang="en-GB" sz="16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Enhanced organizational security posture</a:t>
            </a:r>
            <a:endParaRPr sz="16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600"/>
              <a:buFont typeface="Titillium Web"/>
              <a:buChar char="●"/>
            </a:pPr>
            <a:r>
              <a:rPr lang="en-GB" sz="16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Improved regulatory compliance</a:t>
            </a:r>
            <a:endParaRPr sz="16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600"/>
              <a:buFont typeface="Titillium Web"/>
              <a:buChar char="●"/>
            </a:pPr>
            <a:r>
              <a:rPr lang="en-GB" sz="16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Increased customer trust and business continuity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3" name="Google Shape;2813;p33"/>
          <p:cNvSpPr/>
          <p:nvPr/>
        </p:nvSpPr>
        <p:spPr>
          <a:xfrm>
            <a:off x="7623578" y="3671451"/>
            <a:ext cx="875700" cy="8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4" name="Google Shape;2814;p33"/>
          <p:cNvGrpSpPr/>
          <p:nvPr/>
        </p:nvGrpSpPr>
        <p:grpSpPr>
          <a:xfrm>
            <a:off x="7755431" y="3799471"/>
            <a:ext cx="611676" cy="593223"/>
            <a:chOff x="2685825" y="840375"/>
            <a:chExt cx="481900" cy="481825"/>
          </a:xfrm>
        </p:grpSpPr>
        <p:sp>
          <p:nvSpPr>
            <p:cNvPr id="2815" name="Google Shape;2815;p33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7" name="Google Shape;2817;p3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34"/>
          <p:cNvSpPr txBox="1"/>
          <p:nvPr/>
        </p:nvSpPr>
        <p:spPr>
          <a:xfrm>
            <a:off x="381850" y="1371150"/>
            <a:ext cx="4416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Any Questions?</a:t>
            </a:r>
            <a:endParaRPr/>
          </a:p>
        </p:txBody>
      </p:sp>
      <p:grpSp>
        <p:nvGrpSpPr>
          <p:cNvPr id="2823" name="Google Shape;2823;p34"/>
          <p:cNvGrpSpPr/>
          <p:nvPr/>
        </p:nvGrpSpPr>
        <p:grpSpPr>
          <a:xfrm>
            <a:off x="5780649" y="1100476"/>
            <a:ext cx="2187185" cy="2942537"/>
            <a:chOff x="3478424" y="1308364"/>
            <a:chExt cx="2187185" cy="2942537"/>
          </a:xfrm>
        </p:grpSpPr>
        <p:sp>
          <p:nvSpPr>
            <p:cNvPr id="2824" name="Google Shape;2824;p3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7" name="Google Shape;2867;p3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868" name="Google Shape;2868;p3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176"/>
                    </a:srgbClr>
                  </a:gs>
                  <a:gs pos="100000">
                    <a:srgbClr val="FFFFFF">
                      <a:alpha val="4117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3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1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5"/>
          <p:cNvSpPr/>
          <p:nvPr/>
        </p:nvSpPr>
        <p:spPr>
          <a:xfrm>
            <a:off x="2731801" y="2813858"/>
            <a:ext cx="1738986" cy="102167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5" name="Google Shape;2875;p35"/>
          <p:cNvGrpSpPr/>
          <p:nvPr/>
        </p:nvGrpSpPr>
        <p:grpSpPr>
          <a:xfrm>
            <a:off x="326259" y="1661141"/>
            <a:ext cx="1801298" cy="2313940"/>
            <a:chOff x="2616388" y="1504175"/>
            <a:chExt cx="2082425" cy="2675075"/>
          </a:xfrm>
        </p:grpSpPr>
        <p:sp>
          <p:nvSpPr>
            <p:cNvPr id="2876" name="Google Shape;2876;p3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9" name="Google Shape;2879;p3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880" name="Google Shape;2880;p3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3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3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3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3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3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3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3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3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3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3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3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3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3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3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3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3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3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3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3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3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3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3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3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3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3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3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3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3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3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3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3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3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3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3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3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3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3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3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3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3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3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3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3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3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3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3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3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3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3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3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3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3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3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3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36" name="Google Shape;2936;p3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3" name="Google Shape;2943;p35"/>
          <p:cNvSpPr/>
          <p:nvPr/>
        </p:nvSpPr>
        <p:spPr>
          <a:xfrm>
            <a:off x="2977363" y="1998547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4" name="Google Shape;2944;p35"/>
          <p:cNvSpPr/>
          <p:nvPr/>
        </p:nvSpPr>
        <p:spPr>
          <a:xfrm>
            <a:off x="2970938" y="1627756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5" name="Google Shape;2945;p35"/>
          <p:cNvSpPr/>
          <p:nvPr/>
        </p:nvSpPr>
        <p:spPr>
          <a:xfrm>
            <a:off x="2997460" y="211188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35"/>
          <p:cNvSpPr/>
          <p:nvPr/>
        </p:nvSpPr>
        <p:spPr>
          <a:xfrm>
            <a:off x="2997460" y="21629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35"/>
          <p:cNvSpPr/>
          <p:nvPr/>
        </p:nvSpPr>
        <p:spPr>
          <a:xfrm>
            <a:off x="2997460" y="22143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35"/>
          <p:cNvSpPr/>
          <p:nvPr/>
        </p:nvSpPr>
        <p:spPr>
          <a:xfrm>
            <a:off x="2997460" y="226573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35"/>
          <p:cNvSpPr/>
          <p:nvPr/>
        </p:nvSpPr>
        <p:spPr>
          <a:xfrm>
            <a:off x="2997460" y="2317115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35"/>
          <p:cNvSpPr/>
          <p:nvPr/>
        </p:nvSpPr>
        <p:spPr>
          <a:xfrm>
            <a:off x="2997460" y="240868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35"/>
          <p:cNvSpPr/>
          <p:nvPr/>
        </p:nvSpPr>
        <p:spPr>
          <a:xfrm>
            <a:off x="2997460" y="2460067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35"/>
          <p:cNvSpPr/>
          <p:nvPr/>
        </p:nvSpPr>
        <p:spPr>
          <a:xfrm>
            <a:off x="2997460" y="2511141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35"/>
          <p:cNvSpPr/>
          <p:nvPr/>
        </p:nvSpPr>
        <p:spPr>
          <a:xfrm>
            <a:off x="2997460" y="2562520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35"/>
          <p:cNvSpPr/>
          <p:nvPr/>
        </p:nvSpPr>
        <p:spPr>
          <a:xfrm>
            <a:off x="2997460" y="261389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35"/>
          <p:cNvSpPr/>
          <p:nvPr/>
        </p:nvSpPr>
        <p:spPr>
          <a:xfrm>
            <a:off x="2997460" y="270547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35"/>
          <p:cNvSpPr/>
          <p:nvPr/>
        </p:nvSpPr>
        <p:spPr>
          <a:xfrm>
            <a:off x="2997460" y="2756850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35"/>
          <p:cNvSpPr/>
          <p:nvPr/>
        </p:nvSpPr>
        <p:spPr>
          <a:xfrm>
            <a:off x="2997460" y="2808229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35"/>
          <p:cNvSpPr/>
          <p:nvPr/>
        </p:nvSpPr>
        <p:spPr>
          <a:xfrm>
            <a:off x="2997460" y="285930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35"/>
          <p:cNvSpPr/>
          <p:nvPr/>
        </p:nvSpPr>
        <p:spPr>
          <a:xfrm>
            <a:off x="2997460" y="291068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0" name="Google Shape;2960;p35"/>
          <p:cNvSpPr/>
          <p:nvPr/>
        </p:nvSpPr>
        <p:spPr>
          <a:xfrm>
            <a:off x="2997460" y="300225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1" name="Google Shape;2961;p35"/>
          <p:cNvSpPr/>
          <p:nvPr/>
        </p:nvSpPr>
        <p:spPr>
          <a:xfrm>
            <a:off x="2997460" y="305363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35"/>
          <p:cNvSpPr/>
          <p:nvPr/>
        </p:nvSpPr>
        <p:spPr>
          <a:xfrm>
            <a:off x="2997460" y="310501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35"/>
          <p:cNvSpPr/>
          <p:nvPr/>
        </p:nvSpPr>
        <p:spPr>
          <a:xfrm>
            <a:off x="2997460" y="3156391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35"/>
          <p:cNvSpPr/>
          <p:nvPr/>
        </p:nvSpPr>
        <p:spPr>
          <a:xfrm>
            <a:off x="2997460" y="3207488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35"/>
          <p:cNvSpPr/>
          <p:nvPr/>
        </p:nvSpPr>
        <p:spPr>
          <a:xfrm>
            <a:off x="3626225" y="211188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35"/>
          <p:cNvSpPr/>
          <p:nvPr/>
        </p:nvSpPr>
        <p:spPr>
          <a:xfrm>
            <a:off x="3626225" y="21629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35"/>
          <p:cNvSpPr/>
          <p:nvPr/>
        </p:nvSpPr>
        <p:spPr>
          <a:xfrm>
            <a:off x="3626225" y="22143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8" name="Google Shape;2968;p35"/>
          <p:cNvSpPr/>
          <p:nvPr/>
        </p:nvSpPr>
        <p:spPr>
          <a:xfrm>
            <a:off x="3626225" y="226573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9" name="Google Shape;2969;p35"/>
          <p:cNvSpPr/>
          <p:nvPr/>
        </p:nvSpPr>
        <p:spPr>
          <a:xfrm>
            <a:off x="3626225" y="2317115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35"/>
          <p:cNvSpPr/>
          <p:nvPr/>
        </p:nvSpPr>
        <p:spPr>
          <a:xfrm>
            <a:off x="3626225" y="240868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1" name="Google Shape;2971;p35"/>
          <p:cNvSpPr/>
          <p:nvPr/>
        </p:nvSpPr>
        <p:spPr>
          <a:xfrm>
            <a:off x="3626225" y="2460067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Google Shape;2972;p35"/>
          <p:cNvSpPr/>
          <p:nvPr/>
        </p:nvSpPr>
        <p:spPr>
          <a:xfrm>
            <a:off x="3626225" y="2511141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3" name="Google Shape;2973;p35"/>
          <p:cNvSpPr/>
          <p:nvPr/>
        </p:nvSpPr>
        <p:spPr>
          <a:xfrm>
            <a:off x="3626225" y="2562520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4" name="Google Shape;2974;p35"/>
          <p:cNvSpPr/>
          <p:nvPr/>
        </p:nvSpPr>
        <p:spPr>
          <a:xfrm>
            <a:off x="3626225" y="261389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5" name="Google Shape;2975;p35"/>
          <p:cNvSpPr/>
          <p:nvPr/>
        </p:nvSpPr>
        <p:spPr>
          <a:xfrm>
            <a:off x="3626225" y="270547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6" name="Google Shape;2976;p35"/>
          <p:cNvSpPr/>
          <p:nvPr/>
        </p:nvSpPr>
        <p:spPr>
          <a:xfrm>
            <a:off x="3626225" y="2756850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7" name="Google Shape;2977;p35"/>
          <p:cNvSpPr/>
          <p:nvPr/>
        </p:nvSpPr>
        <p:spPr>
          <a:xfrm>
            <a:off x="3626225" y="2808229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Google Shape;2978;p35"/>
          <p:cNvSpPr/>
          <p:nvPr/>
        </p:nvSpPr>
        <p:spPr>
          <a:xfrm>
            <a:off x="3626225" y="285930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Google Shape;2979;p35"/>
          <p:cNvSpPr/>
          <p:nvPr/>
        </p:nvSpPr>
        <p:spPr>
          <a:xfrm>
            <a:off x="3626225" y="291068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p35"/>
          <p:cNvSpPr/>
          <p:nvPr/>
        </p:nvSpPr>
        <p:spPr>
          <a:xfrm>
            <a:off x="3626225" y="300225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1" name="Google Shape;2981;p35"/>
          <p:cNvSpPr/>
          <p:nvPr/>
        </p:nvSpPr>
        <p:spPr>
          <a:xfrm>
            <a:off x="3626225" y="305363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2" name="Google Shape;2982;p35"/>
          <p:cNvSpPr/>
          <p:nvPr/>
        </p:nvSpPr>
        <p:spPr>
          <a:xfrm>
            <a:off x="3626225" y="310501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3" name="Google Shape;2983;p35"/>
          <p:cNvSpPr/>
          <p:nvPr/>
        </p:nvSpPr>
        <p:spPr>
          <a:xfrm>
            <a:off x="3626225" y="3156391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4" name="Google Shape;2984;p35"/>
          <p:cNvSpPr/>
          <p:nvPr/>
        </p:nvSpPr>
        <p:spPr>
          <a:xfrm>
            <a:off x="3626225" y="3207488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5" name="Google Shape;2985;p35"/>
          <p:cNvGrpSpPr/>
          <p:nvPr/>
        </p:nvGrpSpPr>
        <p:grpSpPr>
          <a:xfrm>
            <a:off x="2726467" y="1488777"/>
            <a:ext cx="1738986" cy="1497958"/>
            <a:chOff x="5553063" y="1487604"/>
            <a:chExt cx="1981525" cy="1707075"/>
          </a:xfrm>
        </p:grpSpPr>
        <p:sp>
          <p:nvSpPr>
            <p:cNvPr id="2986" name="Google Shape;2986;p35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176"/>
                  </a:srgbClr>
                </a:gs>
                <a:gs pos="100000">
                  <a:srgbClr val="FFFFFF">
                    <a:alpha val="4117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8" name="Google Shape;2988;p35"/>
          <p:cNvSpPr/>
          <p:nvPr/>
        </p:nvSpPr>
        <p:spPr>
          <a:xfrm>
            <a:off x="1544900" y="1615050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9" name="Google Shape;2989;p35"/>
          <p:cNvSpPr/>
          <p:nvPr/>
        </p:nvSpPr>
        <p:spPr>
          <a:xfrm>
            <a:off x="1682975" y="1338000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Google Shape;2990;p35"/>
          <p:cNvSpPr/>
          <p:nvPr/>
        </p:nvSpPr>
        <p:spPr>
          <a:xfrm>
            <a:off x="1933475" y="1405050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1" name="Google Shape;2991;p35"/>
          <p:cNvSpPr/>
          <p:nvPr/>
        </p:nvSpPr>
        <p:spPr>
          <a:xfrm>
            <a:off x="1978900" y="1129675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Google Shape;2992;p35"/>
          <p:cNvSpPr/>
          <p:nvPr/>
        </p:nvSpPr>
        <p:spPr>
          <a:xfrm>
            <a:off x="2213400" y="1227000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3" name="Google Shape;2993;p35"/>
          <p:cNvSpPr/>
          <p:nvPr/>
        </p:nvSpPr>
        <p:spPr>
          <a:xfrm>
            <a:off x="2471925" y="13876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4" name="Google Shape;2994;p35"/>
          <p:cNvSpPr/>
          <p:nvPr/>
        </p:nvSpPr>
        <p:spPr>
          <a:xfrm>
            <a:off x="2471925" y="116700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p35"/>
          <p:cNvSpPr/>
          <p:nvPr/>
        </p:nvSpPr>
        <p:spPr>
          <a:xfrm>
            <a:off x="2706325" y="1338000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6" name="Google Shape;2996;p35"/>
          <p:cNvSpPr/>
          <p:nvPr/>
        </p:nvSpPr>
        <p:spPr>
          <a:xfrm>
            <a:off x="2826450" y="1500600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Google Shape;2997;p35"/>
          <p:cNvSpPr/>
          <p:nvPr/>
        </p:nvSpPr>
        <p:spPr>
          <a:xfrm>
            <a:off x="3013575" y="151790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8" name="Google Shape;2998;p35"/>
          <p:cNvSpPr/>
          <p:nvPr/>
        </p:nvSpPr>
        <p:spPr>
          <a:xfrm>
            <a:off x="3094125" y="16754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9" name="Google Shape;2999;p35"/>
          <p:cNvSpPr/>
          <p:nvPr/>
        </p:nvSpPr>
        <p:spPr>
          <a:xfrm>
            <a:off x="3222050" y="169680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35"/>
          <p:cNvSpPr txBox="1"/>
          <p:nvPr/>
        </p:nvSpPr>
        <p:spPr>
          <a:xfrm>
            <a:off x="4369650" y="1198888"/>
            <a:ext cx="44481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Thanks!</a:t>
            </a:r>
            <a:endParaRPr b="1" sz="8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1" name="Google Shape;3001;p35"/>
          <p:cNvSpPr txBox="1"/>
          <p:nvPr/>
        </p:nvSpPr>
        <p:spPr>
          <a:xfrm>
            <a:off x="5444375" y="2765522"/>
            <a:ext cx="30513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Done By:</a:t>
            </a:r>
            <a:endParaRPr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3374"/>
                </a:solidFill>
                <a:latin typeface="Titillium Web"/>
                <a:ea typeface="Titillium Web"/>
                <a:cs typeface="Titillium Web"/>
                <a:sym typeface="Titillium Web"/>
              </a:rPr>
              <a:t>K. Dushyant Reddy</a:t>
            </a:r>
            <a:endParaRPr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1187433" y="1238978"/>
            <a:ext cx="2430606" cy="3122348"/>
            <a:chOff x="2616388" y="1504175"/>
            <a:chExt cx="2082425" cy="2675075"/>
          </a:xfrm>
        </p:grpSpPr>
        <p:sp>
          <p:nvSpPr>
            <p:cNvPr id="254" name="Google Shape;254;p1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8" name="Google Shape;258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" name="Google Shape;314;p1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5"/>
          <p:cNvSpPr txBox="1"/>
          <p:nvPr/>
        </p:nvSpPr>
        <p:spPr>
          <a:xfrm>
            <a:off x="4417950" y="2541850"/>
            <a:ext cx="40323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Overview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5692950" y="1563638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Understanding the Threat Landscape:</a:t>
            </a:r>
            <a:endParaRPr sz="3500"/>
          </a:p>
        </p:txBody>
      </p:sp>
      <p:grpSp>
        <p:nvGrpSpPr>
          <p:cNvPr id="328" name="Google Shape;328;p16"/>
          <p:cNvGrpSpPr/>
          <p:nvPr/>
        </p:nvGrpSpPr>
        <p:grpSpPr>
          <a:xfrm>
            <a:off x="6634422" y="2892369"/>
            <a:ext cx="2341645" cy="1884533"/>
            <a:chOff x="3018283" y="1634595"/>
            <a:chExt cx="3050209" cy="2381867"/>
          </a:xfrm>
        </p:grpSpPr>
        <p:grpSp>
          <p:nvGrpSpPr>
            <p:cNvPr id="329" name="Google Shape;329;p16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330" name="Google Shape;330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2" name="Google Shape;332;p16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333" name="Google Shape;333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16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336" name="Google Shape;336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8" name="Google Shape;338;p16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339" name="Google Shape;339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1" name="Google Shape;341;p16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342" name="Google Shape;342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4" name="Google Shape;344;p16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345" name="Google Shape;345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6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7" name="Google Shape;347;p16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1" name="Google Shape;391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392" name="Google Shape;392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4" name="Google Shape;394;p16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" name="Google Shape;438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439" name="Google Shape;439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41" name="Google Shape;441;p16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442" name="Google Shape;442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5" name="Google Shape;485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8" name="Google Shape;488;p16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489" name="Google Shape;489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2" name="Google Shape;532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33" name="Google Shape;533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16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536" name="Google Shape;536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9" name="Google Shape;579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580" name="Google Shape;580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2" name="Google Shape;582;p16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583" name="Google Shape;583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6" name="Google Shape;626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27" name="Google Shape;627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9" name="Google Shape;629;p16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3" name="Google Shape;673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674" name="Google Shape;674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6" name="Google Shape;676;p16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677" name="Google Shape;677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0" name="Google Shape;720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21" name="Google Shape;721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3" name="Google Shape;723;p16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7" name="Google Shape;767;p16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68" name="Google Shape;768;p16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16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7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70" name="Google Shape;770;p16"/>
          <p:cNvSpPr txBox="1"/>
          <p:nvPr/>
        </p:nvSpPr>
        <p:spPr>
          <a:xfrm>
            <a:off x="549375" y="1003575"/>
            <a:ext cx="7371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Denial of Service - preventing authorized access to IT resources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16"/>
          <p:cNvSpPr txBox="1"/>
          <p:nvPr/>
        </p:nvSpPr>
        <p:spPr>
          <a:xfrm>
            <a:off x="514775" y="2133775"/>
            <a:ext cx="541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Impact on Businesses:</a:t>
            </a:r>
            <a:endParaRPr b="1" sz="24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Service disruptions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Financial losses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Reputational damage</a:t>
            </a:r>
            <a:endParaRPr/>
          </a:p>
        </p:txBody>
      </p:sp>
      <p:cxnSp>
        <p:nvCxnSpPr>
          <p:cNvPr id="772" name="Google Shape;772;p16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17"/>
          <p:cNvGrpSpPr/>
          <p:nvPr/>
        </p:nvGrpSpPr>
        <p:grpSpPr>
          <a:xfrm>
            <a:off x="6634423" y="2812144"/>
            <a:ext cx="2341646" cy="1884531"/>
            <a:chOff x="3018284" y="1634595"/>
            <a:chExt cx="3050209" cy="2381865"/>
          </a:xfrm>
        </p:grpSpPr>
        <p:grpSp>
          <p:nvGrpSpPr>
            <p:cNvPr id="778" name="Google Shape;778;p17"/>
            <p:cNvGrpSpPr/>
            <p:nvPr/>
          </p:nvGrpSpPr>
          <p:grpSpPr>
            <a:xfrm rot="3697694">
              <a:off x="4488460" y="2222235"/>
              <a:ext cx="1157423" cy="699014"/>
              <a:chOff x="3441057" y="2206786"/>
              <a:chExt cx="1157400" cy="699000"/>
            </a:xfrm>
          </p:grpSpPr>
          <p:cxnSp>
            <p:nvCxnSpPr>
              <p:cNvPr id="779" name="Google Shape;779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81" name="Google Shape;781;p17"/>
            <p:cNvGrpSpPr/>
            <p:nvPr/>
          </p:nvGrpSpPr>
          <p:grpSpPr>
            <a:xfrm rot="3697694">
              <a:off x="3953918" y="2602085"/>
              <a:ext cx="1157423" cy="699014"/>
              <a:chOff x="3441057" y="2206786"/>
              <a:chExt cx="1157400" cy="699000"/>
            </a:xfrm>
          </p:grpSpPr>
          <p:cxnSp>
            <p:nvCxnSpPr>
              <p:cNvPr id="782" name="Google Shape;782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3" name="Google Shape;783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84" name="Google Shape;784;p17"/>
            <p:cNvGrpSpPr/>
            <p:nvPr/>
          </p:nvGrpSpPr>
          <p:grpSpPr>
            <a:xfrm rot="3697694">
              <a:off x="3337464" y="2991672"/>
              <a:ext cx="1157423" cy="699014"/>
              <a:chOff x="3441057" y="2206786"/>
              <a:chExt cx="1157400" cy="699000"/>
            </a:xfrm>
          </p:grpSpPr>
          <p:cxnSp>
            <p:nvCxnSpPr>
              <p:cNvPr id="785" name="Google Shape;785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6" name="Google Shape;786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87" name="Google Shape;787;p17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788" name="Google Shape;788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9" name="Google Shape;789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90" name="Google Shape;790;p17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791" name="Google Shape;791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2" name="Google Shape;792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93" name="Google Shape;793;p17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794" name="Google Shape;794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5" name="Google Shape;795;p17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96" name="Google Shape;796;p17"/>
            <p:cNvGrpSpPr/>
            <p:nvPr/>
          </p:nvGrpSpPr>
          <p:grpSpPr>
            <a:xfrm>
              <a:off x="4226890" y="1634595"/>
              <a:ext cx="598632" cy="805372"/>
              <a:chOff x="3478424" y="1308364"/>
              <a:chExt cx="2187185" cy="2942537"/>
            </a:xfrm>
          </p:grpSpPr>
          <p:sp>
            <p:nvSpPr>
              <p:cNvPr id="797" name="Google Shape;797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0" name="Google Shape;840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1" name="Google Shape;841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43" name="Google Shape;843;p17"/>
            <p:cNvGrpSpPr/>
            <p:nvPr/>
          </p:nvGrpSpPr>
          <p:grpSpPr>
            <a:xfrm>
              <a:off x="4819733" y="1979138"/>
              <a:ext cx="598632" cy="805372"/>
              <a:chOff x="3478424" y="1308364"/>
              <a:chExt cx="2187185" cy="2942537"/>
            </a:xfrm>
          </p:grpSpPr>
          <p:sp>
            <p:nvSpPr>
              <p:cNvPr id="844" name="Google Shape;844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7" name="Google Shape;887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88" name="Google Shape;888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0" name="Google Shape;890;p17"/>
            <p:cNvGrpSpPr/>
            <p:nvPr/>
          </p:nvGrpSpPr>
          <p:grpSpPr>
            <a:xfrm>
              <a:off x="5469861" y="2359776"/>
              <a:ext cx="598632" cy="805372"/>
              <a:chOff x="3478424" y="1308364"/>
              <a:chExt cx="2187185" cy="2942537"/>
            </a:xfrm>
          </p:grpSpPr>
          <p:sp>
            <p:nvSpPr>
              <p:cNvPr id="891" name="Google Shape;891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4" name="Google Shape;934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35" name="Google Shape;935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7" name="Google Shape;937;p17"/>
            <p:cNvGrpSpPr/>
            <p:nvPr/>
          </p:nvGrpSpPr>
          <p:grpSpPr>
            <a:xfrm>
              <a:off x="3635043" y="1987866"/>
              <a:ext cx="598632" cy="805372"/>
              <a:chOff x="3478424" y="1308364"/>
              <a:chExt cx="2187185" cy="2942537"/>
            </a:xfrm>
          </p:grpSpPr>
          <p:sp>
            <p:nvSpPr>
              <p:cNvPr id="938" name="Google Shape;938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1" name="Google Shape;981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82" name="Google Shape;982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4" name="Google Shape;984;p17"/>
            <p:cNvGrpSpPr/>
            <p:nvPr/>
          </p:nvGrpSpPr>
          <p:grpSpPr>
            <a:xfrm>
              <a:off x="4227885" y="2332409"/>
              <a:ext cx="598632" cy="805372"/>
              <a:chOff x="3478424" y="1308364"/>
              <a:chExt cx="2187185" cy="2942537"/>
            </a:xfrm>
          </p:grpSpPr>
          <p:sp>
            <p:nvSpPr>
              <p:cNvPr id="985" name="Google Shape;985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8" name="Google Shape;1028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31" name="Google Shape;1031;p17"/>
            <p:cNvGrpSpPr/>
            <p:nvPr/>
          </p:nvGrpSpPr>
          <p:grpSpPr>
            <a:xfrm>
              <a:off x="4878014" y="2713047"/>
              <a:ext cx="598632" cy="805372"/>
              <a:chOff x="3478424" y="1308364"/>
              <a:chExt cx="2187185" cy="2942537"/>
            </a:xfrm>
          </p:grpSpPr>
          <p:sp>
            <p:nvSpPr>
              <p:cNvPr id="1032" name="Google Shape;1032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5" name="Google Shape;1075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76" name="Google Shape;1076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8" name="Google Shape;1078;p17"/>
            <p:cNvGrpSpPr/>
            <p:nvPr/>
          </p:nvGrpSpPr>
          <p:grpSpPr>
            <a:xfrm>
              <a:off x="3018284" y="2357045"/>
              <a:ext cx="598632" cy="805372"/>
              <a:chOff x="3478424" y="1308364"/>
              <a:chExt cx="2187185" cy="2942537"/>
            </a:xfrm>
          </p:grpSpPr>
          <p:sp>
            <p:nvSpPr>
              <p:cNvPr id="1079" name="Google Shape;1079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2" name="Google Shape;1122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123" name="Google Shape;1123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25" name="Google Shape;1125;p17"/>
            <p:cNvGrpSpPr/>
            <p:nvPr/>
          </p:nvGrpSpPr>
          <p:grpSpPr>
            <a:xfrm>
              <a:off x="3611126" y="2701588"/>
              <a:ext cx="598632" cy="805372"/>
              <a:chOff x="3478424" y="1308364"/>
              <a:chExt cx="2187185" cy="2942537"/>
            </a:xfrm>
          </p:grpSpPr>
          <p:sp>
            <p:nvSpPr>
              <p:cNvPr id="1126" name="Google Shape;1126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9" name="Google Shape;1169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170" name="Google Shape;1170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72" name="Google Shape;1172;p17"/>
            <p:cNvGrpSpPr/>
            <p:nvPr/>
          </p:nvGrpSpPr>
          <p:grpSpPr>
            <a:xfrm>
              <a:off x="4261255" y="3082226"/>
              <a:ext cx="598632" cy="805372"/>
              <a:chOff x="3478424" y="1308364"/>
              <a:chExt cx="2187185" cy="2942537"/>
            </a:xfrm>
          </p:grpSpPr>
          <p:sp>
            <p:nvSpPr>
              <p:cNvPr id="1173" name="Google Shape;1173;p17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7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17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17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7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17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7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17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17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17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17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17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17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17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17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17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17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7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17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17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17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17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17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17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17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17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17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17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17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7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7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7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7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17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17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17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17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17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17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17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17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7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7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6" name="Google Shape;1216;p17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217" name="Google Shape;1217;p17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176"/>
                      </a:srgbClr>
                    </a:gs>
                    <a:gs pos="100000">
                      <a:srgbClr val="FFFFFF">
                        <a:alpha val="41176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17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19" name="Google Shape;1219;p17"/>
          <p:cNvSpPr txBox="1"/>
          <p:nvPr/>
        </p:nvSpPr>
        <p:spPr>
          <a:xfrm>
            <a:off x="514512" y="295825"/>
            <a:ext cx="7113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Types of DoS Attacks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20" name="Google Shape;1220;p17"/>
          <p:cNvSpPr txBox="1"/>
          <p:nvPr/>
        </p:nvSpPr>
        <p:spPr>
          <a:xfrm>
            <a:off x="463500" y="1380800"/>
            <a:ext cx="58287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800"/>
              <a:buFont typeface="Titillium Web"/>
              <a:buAutoNum type="arabicPeriod"/>
            </a:pPr>
            <a:r>
              <a:rPr lang="en-GB" sz="18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Buffer Overflow Attacks</a:t>
            </a:r>
            <a:endParaRPr sz="18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800"/>
              <a:buFont typeface="Titillium Web"/>
              <a:buAutoNum type="arabicPeriod"/>
            </a:pPr>
            <a:r>
              <a:rPr lang="en-GB" sz="18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Flood Attacks</a:t>
            </a:r>
            <a:endParaRPr sz="18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800"/>
              <a:buFont typeface="Titillium Web"/>
              <a:buChar char="●"/>
            </a:pPr>
            <a:r>
              <a:rPr lang="en-GB" sz="18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SYN Flood</a:t>
            </a:r>
            <a:endParaRPr sz="18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800"/>
              <a:buFont typeface="Titillium Web"/>
              <a:buChar char="●"/>
            </a:pPr>
            <a:r>
              <a:rPr lang="en-GB" sz="18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UDP Flood</a:t>
            </a:r>
            <a:endParaRPr sz="18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800"/>
              <a:buFont typeface="Titillium Web"/>
              <a:buChar char="●"/>
            </a:pPr>
            <a:r>
              <a:rPr lang="en-GB" sz="18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 Flood</a:t>
            </a:r>
            <a:endParaRPr sz="18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800"/>
              <a:buFont typeface="Titillium Web"/>
              <a:buChar char="●"/>
            </a:pPr>
            <a:r>
              <a:rPr lang="en-GB" sz="18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ICMP Flood</a:t>
            </a:r>
            <a:endParaRPr sz="1800">
              <a:solidFill>
                <a:srgbClr val="1F337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221" name="Google Shape;1221;p17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8"/>
          <p:cNvSpPr txBox="1"/>
          <p:nvPr/>
        </p:nvSpPr>
        <p:spPr>
          <a:xfrm>
            <a:off x="842875" y="2522575"/>
            <a:ext cx="40323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Approach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27" name="Google Shape;1227;p18"/>
          <p:cNvSpPr txBox="1"/>
          <p:nvPr/>
        </p:nvSpPr>
        <p:spPr>
          <a:xfrm>
            <a:off x="2117875" y="1578113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28" name="Google Shape;1228;p18"/>
          <p:cNvSpPr/>
          <p:nvPr/>
        </p:nvSpPr>
        <p:spPr>
          <a:xfrm>
            <a:off x="5190325" y="694388"/>
            <a:ext cx="3322984" cy="3754732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176"/>
                </a:srgbClr>
              </a:gs>
              <a:gs pos="100000">
                <a:srgbClr val="FFFFFF">
                  <a:alpha val="36862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9" name="Google Shape;1229;p18"/>
          <p:cNvGrpSpPr/>
          <p:nvPr/>
        </p:nvGrpSpPr>
        <p:grpSpPr>
          <a:xfrm>
            <a:off x="5995335" y="1314803"/>
            <a:ext cx="1566164" cy="952753"/>
            <a:chOff x="960225" y="2400125"/>
            <a:chExt cx="1304050" cy="793300"/>
          </a:xfrm>
        </p:grpSpPr>
        <p:sp>
          <p:nvSpPr>
            <p:cNvPr id="1230" name="Google Shape;1230;p18"/>
            <p:cNvSpPr/>
            <p:nvPr/>
          </p:nvSpPr>
          <p:spPr>
            <a:xfrm>
              <a:off x="960225" y="2475425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565075" y="2400125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2163650" y="2658800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2049050" y="2647475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793375" y="2679025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p18"/>
          <p:cNvGrpSpPr/>
          <p:nvPr/>
        </p:nvGrpSpPr>
        <p:grpSpPr>
          <a:xfrm>
            <a:off x="6202586" y="2770038"/>
            <a:ext cx="1298307" cy="1499049"/>
            <a:chOff x="3669150" y="1828675"/>
            <a:chExt cx="1805712" cy="2084909"/>
          </a:xfrm>
        </p:grpSpPr>
        <p:sp>
          <p:nvSpPr>
            <p:cNvPr id="1239" name="Google Shape;1239;p18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0" name="Google Shape;1300;p19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1" name="Google Shape;1301;p19"/>
          <p:cNvGrpSpPr/>
          <p:nvPr/>
        </p:nvGrpSpPr>
        <p:grpSpPr>
          <a:xfrm>
            <a:off x="232561" y="3197613"/>
            <a:ext cx="1298307" cy="1499049"/>
            <a:chOff x="3669150" y="1828675"/>
            <a:chExt cx="1805712" cy="2084909"/>
          </a:xfrm>
        </p:grpSpPr>
        <p:sp>
          <p:nvSpPr>
            <p:cNvPr id="1302" name="Google Shape;1302;p19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9" name="Google Shape;1359;p19"/>
          <p:cNvSpPr txBox="1"/>
          <p:nvPr/>
        </p:nvSpPr>
        <p:spPr>
          <a:xfrm>
            <a:off x="2293250" y="1095475"/>
            <a:ext cx="60927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Enhance real-time attack detection capabilities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Improve incident response efficiency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Optimize resource allocation during attacks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Strengthen overall network security posture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60" name="Google Shape;1360;p19"/>
          <p:cNvSpPr txBox="1"/>
          <p:nvPr/>
        </p:nvSpPr>
        <p:spPr>
          <a:xfrm>
            <a:off x="2293250" y="532425"/>
            <a:ext cx="37743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Primary Goals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61" name="Google Shape;1361;p19"/>
          <p:cNvSpPr txBox="1"/>
          <p:nvPr/>
        </p:nvSpPr>
        <p:spPr>
          <a:xfrm>
            <a:off x="2293250" y="3462300"/>
            <a:ext cx="60927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Comprehensive DoS attack management system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Integrated database solution for security data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1400"/>
              <a:buFont typeface="Titillium Web"/>
              <a:buChar char="●"/>
            </a:pPr>
            <a:r>
              <a:rPr lang="en-GB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Advanced analytics for attack pattern recognition</a:t>
            </a:r>
            <a:endParaRPr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62" name="Google Shape;1362;p19"/>
          <p:cNvSpPr txBox="1"/>
          <p:nvPr/>
        </p:nvSpPr>
        <p:spPr>
          <a:xfrm>
            <a:off x="2293250" y="2649450"/>
            <a:ext cx="34260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Key Deliverables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20"/>
          <p:cNvGrpSpPr/>
          <p:nvPr/>
        </p:nvGrpSpPr>
        <p:grpSpPr>
          <a:xfrm>
            <a:off x="886389" y="3086597"/>
            <a:ext cx="2631966" cy="1482582"/>
            <a:chOff x="1012725" y="2202350"/>
            <a:chExt cx="2668525" cy="1503175"/>
          </a:xfrm>
        </p:grpSpPr>
        <p:sp>
          <p:nvSpPr>
            <p:cNvPr id="1368" name="Google Shape;1368;p20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Google Shape;1372;p20"/>
          <p:cNvGrpSpPr/>
          <p:nvPr/>
        </p:nvGrpSpPr>
        <p:grpSpPr>
          <a:xfrm>
            <a:off x="1443923" y="1267884"/>
            <a:ext cx="1581559" cy="3019040"/>
            <a:chOff x="1497487" y="1374192"/>
            <a:chExt cx="1262520" cy="2410026"/>
          </a:xfrm>
        </p:grpSpPr>
        <p:sp>
          <p:nvSpPr>
            <p:cNvPr id="1373" name="Google Shape;1373;p20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0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0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0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0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0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0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0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0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0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0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0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0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0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0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0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0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0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0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0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0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0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0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0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0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0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0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0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0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0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5" name="Google Shape;1465;p20"/>
          <p:cNvSpPr txBox="1"/>
          <p:nvPr/>
        </p:nvSpPr>
        <p:spPr>
          <a:xfrm>
            <a:off x="3808150" y="2217800"/>
            <a:ext cx="49797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Technical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Architecture</a:t>
            </a:r>
            <a:endParaRPr b="1" sz="72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66" name="Google Shape;1466;p20"/>
          <p:cNvSpPr txBox="1"/>
          <p:nvPr/>
        </p:nvSpPr>
        <p:spPr>
          <a:xfrm>
            <a:off x="5638150" y="1193201"/>
            <a:ext cx="1482300" cy="770400"/>
          </a:xfrm>
          <a:prstGeom prst="rect">
            <a:avLst/>
          </a:prstGeom>
          <a:solidFill>
            <a:srgbClr val="D8E4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 sz="60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1" name="Google Shape;1471;p21"/>
          <p:cNvGrpSpPr/>
          <p:nvPr/>
        </p:nvGrpSpPr>
        <p:grpSpPr>
          <a:xfrm>
            <a:off x="7157163" y="1895779"/>
            <a:ext cx="1796624" cy="2800890"/>
            <a:chOff x="1047817" y="1158425"/>
            <a:chExt cx="2532953" cy="3574388"/>
          </a:xfrm>
        </p:grpSpPr>
        <p:sp>
          <p:nvSpPr>
            <p:cNvPr id="1472" name="Google Shape;1472;p21"/>
            <p:cNvSpPr/>
            <p:nvPr/>
          </p:nvSpPr>
          <p:spPr>
            <a:xfrm>
              <a:off x="2444996" y="1158425"/>
              <a:ext cx="801628" cy="1427472"/>
            </a:xfrm>
            <a:custGeom>
              <a:rect b="b" l="l" r="r" t="t"/>
              <a:pathLst>
                <a:path extrusionOk="0" h="43697" w="24539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1047817" y="2283181"/>
              <a:ext cx="1538345" cy="1835750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1055233" y="2281548"/>
              <a:ext cx="1538313" cy="1851398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1062616" y="2287754"/>
              <a:ext cx="1538313" cy="1851431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1101176" y="2362981"/>
              <a:ext cx="1460139" cy="1704394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1105769" y="2375661"/>
              <a:ext cx="1460531" cy="16927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1817940" y="2742052"/>
              <a:ext cx="27245" cy="35804"/>
            </a:xfrm>
            <a:custGeom>
              <a:rect b="b" l="l" r="r" t="t"/>
              <a:pathLst>
                <a:path extrusionOk="0" h="1096" w="834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1814883" y="2741883"/>
              <a:ext cx="15615" cy="17640"/>
            </a:xfrm>
            <a:custGeom>
              <a:rect b="b" l="l" r="r" t="t"/>
              <a:pathLst>
                <a:path extrusionOk="0" h="540" w="478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1096145" y="3257529"/>
              <a:ext cx="2484625" cy="1443413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1287116" y="3359808"/>
              <a:ext cx="1874363" cy="1085606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2306129" y="3952548"/>
              <a:ext cx="717640" cy="415433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2307305" y="3956468"/>
              <a:ext cx="716856" cy="411512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1320567" y="3382773"/>
              <a:ext cx="1824970" cy="1029582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2536757" y="3304993"/>
              <a:ext cx="65400" cy="37372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2541429" y="3307705"/>
              <a:ext cx="56057" cy="31916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1095361" y="3820704"/>
              <a:ext cx="2485409" cy="912109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8" name="Google Shape;1488;p21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489" name="Google Shape;1489;p21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rect b="b" l="l" r="r" t="t"/>
                <a:pathLst>
                  <a:path extrusionOk="0" h="58143" w="50412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176"/>
                    </a:srgbClr>
                  </a:gs>
                  <a:gs pos="100000">
                    <a:srgbClr val="FFFFFF">
                      <a:alpha val="36862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rect b="b" l="l" r="r" t="t"/>
                <a:pathLst>
                  <a:path extrusionOk="0" h="58032" w="50078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176"/>
                    </a:srgbClr>
                  </a:gs>
                  <a:gs pos="100000">
                    <a:srgbClr val="FFFFFF">
                      <a:alpha val="36862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rect b="b" l="l" r="r" t="t"/>
                <a:pathLst>
                  <a:path extrusionOk="0" h="38601" w="47161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2" name="Google Shape;1492;p21"/>
          <p:cNvSpPr txBox="1"/>
          <p:nvPr/>
        </p:nvSpPr>
        <p:spPr>
          <a:xfrm>
            <a:off x="1226400" y="1263825"/>
            <a:ext cx="66912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Five interconnected MySQL databases: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Attack_Detection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Network_Traffic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System_Resources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Incident_Response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4BA6"/>
              </a:buClr>
              <a:buSzPts val="2400"/>
              <a:buFont typeface="Titillium Web"/>
              <a:buChar char="●"/>
            </a:pPr>
            <a:r>
              <a:rPr lang="en-GB" sz="2400">
                <a:solidFill>
                  <a:srgbClr val="304BA6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Security_Information</a:t>
            </a:r>
            <a:endParaRPr sz="2400">
              <a:solidFill>
                <a:srgbClr val="304BA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93" name="Google Shape;1493;p21"/>
          <p:cNvSpPr txBox="1"/>
          <p:nvPr/>
        </p:nvSpPr>
        <p:spPr>
          <a:xfrm>
            <a:off x="1226400" y="611025"/>
            <a:ext cx="5627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Multi-Database Framework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494" name="Google Shape;1494;p21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