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77" r:id="rId5"/>
    <p:sldId id="261" r:id="rId6"/>
    <p:sldId id="260" r:id="rId7"/>
    <p:sldId id="262" r:id="rId8"/>
    <p:sldId id="264" r:id="rId9"/>
    <p:sldId id="265" r:id="rId10"/>
    <p:sldId id="266" r:id="rId11"/>
    <p:sldId id="267" r:id="rId12"/>
    <p:sldId id="268" r:id="rId13"/>
    <p:sldId id="269" r:id="rId14"/>
    <p:sldId id="270" r:id="rId15"/>
    <p:sldId id="271" r:id="rId16"/>
    <p:sldId id="273" r:id="rId17"/>
    <p:sldId id="275" r:id="rId18"/>
    <p:sldId id="274" r:id="rId19"/>
    <p:sldId id="272" r:id="rId20"/>
    <p:sldId id="276" r:id="rId21"/>
    <p:sldId id="278" r:id="rId2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68" d="100"/>
          <a:sy n="68" d="100"/>
        </p:scale>
        <p:origin x="7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841A01D-2AA3-4497-9074-5365679ED74B}" type="datetimeFigureOut">
              <a:rPr lang="es-CL" smtClean="0"/>
              <a:t>12-09-2025</a:t>
            </a:fld>
            <a:endParaRPr lang="es-CL"/>
          </a:p>
        </p:txBody>
      </p:sp>
      <p:sp>
        <p:nvSpPr>
          <p:cNvPr id="5" name="Footer Placeholder 4"/>
          <p:cNvSpPr>
            <a:spLocks noGrp="1"/>
          </p:cNvSpPr>
          <p:nvPr>
            <p:ph type="ftr" sz="quarter" idx="11"/>
          </p:nvPr>
        </p:nvSpPr>
        <p:spPr>
          <a:xfrm>
            <a:off x="1876424" y="5410201"/>
            <a:ext cx="5124886" cy="365125"/>
          </a:xfrm>
        </p:spPr>
        <p:txBody>
          <a:bodyPr/>
          <a:lstStyle/>
          <a:p>
            <a:endParaRPr lang="es-CL"/>
          </a:p>
        </p:txBody>
      </p:sp>
      <p:sp>
        <p:nvSpPr>
          <p:cNvPr id="6" name="Slide Number Placeholder 5"/>
          <p:cNvSpPr>
            <a:spLocks noGrp="1"/>
          </p:cNvSpPr>
          <p:nvPr>
            <p:ph type="sldNum" sz="quarter" idx="12"/>
          </p:nvPr>
        </p:nvSpPr>
        <p:spPr>
          <a:xfrm>
            <a:off x="9896911" y="5410199"/>
            <a:ext cx="771089" cy="365125"/>
          </a:xfrm>
        </p:spPr>
        <p:txBody>
          <a:bodyPr/>
          <a:lstStyle/>
          <a:p>
            <a:fld id="{8F992850-6C8A-457E-ABAF-64EADC9DF086}" type="slidenum">
              <a:rPr lang="es-CL" smtClean="0"/>
              <a:t>‹Nº›</a:t>
            </a:fld>
            <a:endParaRPr lang="es-CL"/>
          </a:p>
        </p:txBody>
      </p:sp>
    </p:spTree>
    <p:extLst>
      <p:ext uri="{BB962C8B-B14F-4D97-AF65-F5344CB8AC3E}">
        <p14:creationId xmlns:p14="http://schemas.microsoft.com/office/powerpoint/2010/main" val="3322254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841A01D-2AA3-4497-9074-5365679ED74B}" type="datetimeFigureOut">
              <a:rPr lang="es-CL" smtClean="0"/>
              <a:t>12-09-2025</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8F992850-6C8A-457E-ABAF-64EADC9DF086}" type="slidenum">
              <a:rPr lang="es-CL" smtClean="0"/>
              <a:t>‹Nº›</a:t>
            </a:fld>
            <a:endParaRPr lang="es-CL"/>
          </a:p>
        </p:txBody>
      </p:sp>
    </p:spTree>
    <p:extLst>
      <p:ext uri="{BB962C8B-B14F-4D97-AF65-F5344CB8AC3E}">
        <p14:creationId xmlns:p14="http://schemas.microsoft.com/office/powerpoint/2010/main" val="234067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841A01D-2AA3-4497-9074-5365679ED74B}" type="datetimeFigureOut">
              <a:rPr lang="es-CL" smtClean="0"/>
              <a:t>12-09-2025</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8F992850-6C8A-457E-ABAF-64EADC9DF086}" type="slidenum">
              <a:rPr lang="es-CL" smtClean="0"/>
              <a:t>‹Nº›</a:t>
            </a:fld>
            <a:endParaRPr lang="es-CL"/>
          </a:p>
        </p:txBody>
      </p:sp>
    </p:spTree>
    <p:extLst>
      <p:ext uri="{BB962C8B-B14F-4D97-AF65-F5344CB8AC3E}">
        <p14:creationId xmlns:p14="http://schemas.microsoft.com/office/powerpoint/2010/main" val="3562805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841A01D-2AA3-4497-9074-5365679ED74B}" type="datetimeFigureOut">
              <a:rPr lang="es-CL" smtClean="0"/>
              <a:t>12-09-2025</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8F992850-6C8A-457E-ABAF-64EADC9DF086}" type="slidenum">
              <a:rPr lang="es-CL" smtClean="0"/>
              <a:t>‹Nº›</a:t>
            </a:fld>
            <a:endParaRPr lang="es-C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60571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841A01D-2AA3-4497-9074-5365679ED74B}" type="datetimeFigureOut">
              <a:rPr lang="es-CL" smtClean="0"/>
              <a:t>12-09-2025</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8F992850-6C8A-457E-ABAF-64EADC9DF086}" type="slidenum">
              <a:rPr lang="es-CL" smtClean="0"/>
              <a:t>‹Nº›</a:t>
            </a:fld>
            <a:endParaRPr lang="es-CL"/>
          </a:p>
        </p:txBody>
      </p:sp>
    </p:spTree>
    <p:extLst>
      <p:ext uri="{BB962C8B-B14F-4D97-AF65-F5344CB8AC3E}">
        <p14:creationId xmlns:p14="http://schemas.microsoft.com/office/powerpoint/2010/main" val="1863734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3841A01D-2AA3-4497-9074-5365679ED74B}" type="datetimeFigureOut">
              <a:rPr lang="es-CL" smtClean="0"/>
              <a:t>12-09-2025</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8F992850-6C8A-457E-ABAF-64EADC9DF086}" type="slidenum">
              <a:rPr lang="es-CL" smtClean="0"/>
              <a:t>‹Nº›</a:t>
            </a:fld>
            <a:endParaRPr lang="es-CL"/>
          </a:p>
        </p:txBody>
      </p:sp>
    </p:spTree>
    <p:extLst>
      <p:ext uri="{BB962C8B-B14F-4D97-AF65-F5344CB8AC3E}">
        <p14:creationId xmlns:p14="http://schemas.microsoft.com/office/powerpoint/2010/main" val="1129663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3841A01D-2AA3-4497-9074-5365679ED74B}" type="datetimeFigureOut">
              <a:rPr lang="es-CL" smtClean="0"/>
              <a:t>12-09-2025</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8F992850-6C8A-457E-ABAF-64EADC9DF086}" type="slidenum">
              <a:rPr lang="es-CL" smtClean="0"/>
              <a:t>‹Nº›</a:t>
            </a:fld>
            <a:endParaRPr lang="es-CL"/>
          </a:p>
        </p:txBody>
      </p:sp>
    </p:spTree>
    <p:extLst>
      <p:ext uri="{BB962C8B-B14F-4D97-AF65-F5344CB8AC3E}">
        <p14:creationId xmlns:p14="http://schemas.microsoft.com/office/powerpoint/2010/main" val="612375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41A01D-2AA3-4497-9074-5365679ED74B}" type="datetimeFigureOut">
              <a:rPr lang="es-CL" smtClean="0"/>
              <a:t>12-09-2025</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8F992850-6C8A-457E-ABAF-64EADC9DF086}" type="slidenum">
              <a:rPr lang="es-CL" smtClean="0"/>
              <a:t>‹Nº›</a:t>
            </a:fld>
            <a:endParaRPr lang="es-CL"/>
          </a:p>
        </p:txBody>
      </p:sp>
    </p:spTree>
    <p:extLst>
      <p:ext uri="{BB962C8B-B14F-4D97-AF65-F5344CB8AC3E}">
        <p14:creationId xmlns:p14="http://schemas.microsoft.com/office/powerpoint/2010/main" val="2041593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41A01D-2AA3-4497-9074-5365679ED74B}" type="datetimeFigureOut">
              <a:rPr lang="es-CL" smtClean="0"/>
              <a:t>12-09-2025</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8F992850-6C8A-457E-ABAF-64EADC9DF086}" type="slidenum">
              <a:rPr lang="es-CL" smtClean="0"/>
              <a:t>‹Nº›</a:t>
            </a:fld>
            <a:endParaRPr lang="es-CL"/>
          </a:p>
        </p:txBody>
      </p:sp>
    </p:spTree>
    <p:extLst>
      <p:ext uri="{BB962C8B-B14F-4D97-AF65-F5344CB8AC3E}">
        <p14:creationId xmlns:p14="http://schemas.microsoft.com/office/powerpoint/2010/main" val="6920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41A01D-2AA3-4497-9074-5365679ED74B}" type="datetimeFigureOut">
              <a:rPr lang="es-CL" smtClean="0"/>
              <a:t>12-09-2025</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8F992850-6C8A-457E-ABAF-64EADC9DF086}" type="slidenum">
              <a:rPr lang="es-CL" smtClean="0"/>
              <a:t>‹Nº›</a:t>
            </a:fld>
            <a:endParaRPr lang="es-CL"/>
          </a:p>
        </p:txBody>
      </p:sp>
    </p:spTree>
    <p:extLst>
      <p:ext uri="{BB962C8B-B14F-4D97-AF65-F5344CB8AC3E}">
        <p14:creationId xmlns:p14="http://schemas.microsoft.com/office/powerpoint/2010/main" val="396733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841A01D-2AA3-4497-9074-5365679ED74B}" type="datetimeFigureOut">
              <a:rPr lang="es-CL" smtClean="0"/>
              <a:t>12-09-2025</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8F992850-6C8A-457E-ABAF-64EADC9DF086}" type="slidenum">
              <a:rPr lang="es-CL" smtClean="0"/>
              <a:t>‹Nº›</a:t>
            </a:fld>
            <a:endParaRPr lang="es-CL"/>
          </a:p>
        </p:txBody>
      </p:sp>
    </p:spTree>
    <p:extLst>
      <p:ext uri="{BB962C8B-B14F-4D97-AF65-F5344CB8AC3E}">
        <p14:creationId xmlns:p14="http://schemas.microsoft.com/office/powerpoint/2010/main" val="12927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841A01D-2AA3-4497-9074-5365679ED74B}" type="datetimeFigureOut">
              <a:rPr lang="es-CL" smtClean="0"/>
              <a:t>12-09-2025</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8F992850-6C8A-457E-ABAF-64EADC9DF086}" type="slidenum">
              <a:rPr lang="es-CL" smtClean="0"/>
              <a:t>‹Nº›</a:t>
            </a:fld>
            <a:endParaRPr lang="es-CL"/>
          </a:p>
        </p:txBody>
      </p:sp>
    </p:spTree>
    <p:extLst>
      <p:ext uri="{BB962C8B-B14F-4D97-AF65-F5344CB8AC3E}">
        <p14:creationId xmlns:p14="http://schemas.microsoft.com/office/powerpoint/2010/main" val="2116060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841A01D-2AA3-4497-9074-5365679ED74B}" type="datetimeFigureOut">
              <a:rPr lang="es-CL" smtClean="0"/>
              <a:t>12-09-2025</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8F992850-6C8A-457E-ABAF-64EADC9DF086}" type="slidenum">
              <a:rPr lang="es-CL" smtClean="0"/>
              <a:t>‹Nº›</a:t>
            </a:fld>
            <a:endParaRPr lang="es-CL"/>
          </a:p>
        </p:txBody>
      </p:sp>
    </p:spTree>
    <p:extLst>
      <p:ext uri="{BB962C8B-B14F-4D97-AF65-F5344CB8AC3E}">
        <p14:creationId xmlns:p14="http://schemas.microsoft.com/office/powerpoint/2010/main" val="3265974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841A01D-2AA3-4497-9074-5365679ED74B}" type="datetimeFigureOut">
              <a:rPr lang="es-CL" smtClean="0"/>
              <a:t>12-09-2025</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8F992850-6C8A-457E-ABAF-64EADC9DF086}" type="slidenum">
              <a:rPr lang="es-CL" smtClean="0"/>
              <a:t>‹Nº›</a:t>
            </a:fld>
            <a:endParaRPr lang="es-CL"/>
          </a:p>
        </p:txBody>
      </p:sp>
    </p:spTree>
    <p:extLst>
      <p:ext uri="{BB962C8B-B14F-4D97-AF65-F5344CB8AC3E}">
        <p14:creationId xmlns:p14="http://schemas.microsoft.com/office/powerpoint/2010/main" val="154349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1A01D-2AA3-4497-9074-5365679ED74B}" type="datetimeFigureOut">
              <a:rPr lang="es-CL" smtClean="0"/>
              <a:t>12-09-2025</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8F992850-6C8A-457E-ABAF-64EADC9DF086}" type="slidenum">
              <a:rPr lang="es-CL" smtClean="0"/>
              <a:t>‹Nº›</a:t>
            </a:fld>
            <a:endParaRPr lang="es-CL"/>
          </a:p>
        </p:txBody>
      </p:sp>
    </p:spTree>
    <p:extLst>
      <p:ext uri="{BB962C8B-B14F-4D97-AF65-F5344CB8AC3E}">
        <p14:creationId xmlns:p14="http://schemas.microsoft.com/office/powerpoint/2010/main" val="3515793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841A01D-2AA3-4497-9074-5365679ED74B}" type="datetimeFigureOut">
              <a:rPr lang="es-CL" smtClean="0"/>
              <a:t>12-09-2025</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8F992850-6C8A-457E-ABAF-64EADC9DF086}" type="slidenum">
              <a:rPr lang="es-CL" smtClean="0"/>
              <a:t>‹Nº›</a:t>
            </a:fld>
            <a:endParaRPr lang="es-CL"/>
          </a:p>
        </p:txBody>
      </p:sp>
    </p:spTree>
    <p:extLst>
      <p:ext uri="{BB962C8B-B14F-4D97-AF65-F5344CB8AC3E}">
        <p14:creationId xmlns:p14="http://schemas.microsoft.com/office/powerpoint/2010/main" val="1231214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841A01D-2AA3-4497-9074-5365679ED74B}" type="datetimeFigureOut">
              <a:rPr lang="es-CL" smtClean="0"/>
              <a:t>12-09-2025</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8F992850-6C8A-457E-ABAF-64EADC9DF086}" type="slidenum">
              <a:rPr lang="es-CL" smtClean="0"/>
              <a:t>‹Nº›</a:t>
            </a:fld>
            <a:endParaRPr lang="es-CL"/>
          </a:p>
        </p:txBody>
      </p:sp>
    </p:spTree>
    <p:extLst>
      <p:ext uri="{BB962C8B-B14F-4D97-AF65-F5344CB8AC3E}">
        <p14:creationId xmlns:p14="http://schemas.microsoft.com/office/powerpoint/2010/main" val="3565229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41A01D-2AA3-4497-9074-5365679ED74B}" type="datetimeFigureOut">
              <a:rPr lang="es-CL" smtClean="0"/>
              <a:t>12-09-2025</a:t>
            </a:fld>
            <a:endParaRPr lang="es-C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F992850-6C8A-457E-ABAF-64EADC9DF086}" type="slidenum">
              <a:rPr lang="es-CL" smtClean="0"/>
              <a:t>‹Nº›</a:t>
            </a:fld>
            <a:endParaRPr lang="es-CL"/>
          </a:p>
        </p:txBody>
      </p:sp>
    </p:spTree>
    <p:extLst>
      <p:ext uri="{BB962C8B-B14F-4D97-AF65-F5344CB8AC3E}">
        <p14:creationId xmlns:p14="http://schemas.microsoft.com/office/powerpoint/2010/main" val="35977220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8.xml"/><Relationship Id="rId1" Type="http://schemas.openxmlformats.org/officeDocument/2006/relationships/slideLayout" Target="../slideLayouts/slideLayout2.xml"/><Relationship Id="rId5" Type="http://schemas.openxmlformats.org/officeDocument/2006/relationships/slide" Target="slide21.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2758F4-1ADD-4F91-B679-48021EA84486}"/>
              </a:ext>
            </a:extLst>
          </p:cNvPr>
          <p:cNvSpPr>
            <a:spLocks noGrp="1"/>
          </p:cNvSpPr>
          <p:nvPr>
            <p:ph type="ctrTitle"/>
          </p:nvPr>
        </p:nvSpPr>
        <p:spPr/>
        <p:txBody>
          <a:bodyPr>
            <a:normAutofit/>
          </a:bodyPr>
          <a:lstStyle/>
          <a:p>
            <a:r>
              <a:rPr lang="es-ES" sz="6000" dirty="0"/>
              <a:t>TRABAJO MODULAR 7</a:t>
            </a:r>
            <a:endParaRPr lang="es-CL" sz="6000" dirty="0"/>
          </a:p>
        </p:txBody>
      </p:sp>
      <p:sp>
        <p:nvSpPr>
          <p:cNvPr id="3" name="Subtítulo 2">
            <a:extLst>
              <a:ext uri="{FF2B5EF4-FFF2-40B4-BE49-F238E27FC236}">
                <a16:creationId xmlns:a16="http://schemas.microsoft.com/office/drawing/2014/main" id="{E0B84C43-7C20-41E2-87F0-062A95E30906}"/>
              </a:ext>
            </a:extLst>
          </p:cNvPr>
          <p:cNvSpPr>
            <a:spLocks noGrp="1"/>
          </p:cNvSpPr>
          <p:nvPr>
            <p:ph type="subTitle" idx="1"/>
          </p:nvPr>
        </p:nvSpPr>
        <p:spPr/>
        <p:txBody>
          <a:bodyPr/>
          <a:lstStyle/>
          <a:p>
            <a:r>
              <a:rPr lang="es-ES" dirty="0"/>
              <a:t>Grupo 3</a:t>
            </a:r>
            <a:endParaRPr lang="es-CL" dirty="0"/>
          </a:p>
        </p:txBody>
      </p:sp>
    </p:spTree>
    <p:extLst>
      <p:ext uri="{BB962C8B-B14F-4D97-AF65-F5344CB8AC3E}">
        <p14:creationId xmlns:p14="http://schemas.microsoft.com/office/powerpoint/2010/main" val="4243988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8AA76E7A-1507-4AA9-9247-8DAA46314462}"/>
              </a:ext>
            </a:extLst>
          </p:cNvPr>
          <p:cNvCxnSpPr>
            <a:cxnSpLocks/>
          </p:cNvCxnSpPr>
          <p:nvPr/>
        </p:nvCxnSpPr>
        <p:spPr>
          <a:xfrm>
            <a:off x="1141413" y="773724"/>
            <a:ext cx="9531693"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94AFA5C5-6B91-4D38-B891-C1C994E806F6}"/>
              </a:ext>
            </a:extLst>
          </p:cNvPr>
          <p:cNvPicPr>
            <a:picLocks noChangeAspect="1"/>
          </p:cNvPicPr>
          <p:nvPr/>
        </p:nvPicPr>
        <p:blipFill rotWithShape="1">
          <a:blip r:embed="rId2"/>
          <a:srcRect r="21113"/>
          <a:stretch/>
        </p:blipFill>
        <p:spPr>
          <a:xfrm>
            <a:off x="1842868" y="1355229"/>
            <a:ext cx="8510954" cy="5359419"/>
          </a:xfrm>
          <a:prstGeom prst="rect">
            <a:avLst/>
          </a:prstGeom>
        </p:spPr>
      </p:pic>
      <p:sp>
        <p:nvSpPr>
          <p:cNvPr id="8" name="Título 1">
            <a:extLst>
              <a:ext uri="{FF2B5EF4-FFF2-40B4-BE49-F238E27FC236}">
                <a16:creationId xmlns:a16="http://schemas.microsoft.com/office/drawing/2014/main" id="{99ECB45C-6207-4210-9C84-63F02676AA02}"/>
              </a:ext>
            </a:extLst>
          </p:cNvPr>
          <p:cNvSpPr>
            <a:spLocks noGrp="1"/>
          </p:cNvSpPr>
          <p:nvPr>
            <p:ph type="title"/>
          </p:nvPr>
        </p:nvSpPr>
        <p:spPr>
          <a:xfrm>
            <a:off x="1144589" y="773724"/>
            <a:ext cx="9905998" cy="913517"/>
          </a:xfrm>
        </p:spPr>
        <p:txBody>
          <a:bodyPr>
            <a:normAutofit fontScale="90000"/>
          </a:bodyPr>
          <a:lstStyle/>
          <a:p>
            <a:r>
              <a:rPr lang="es-ES" b="1" dirty="0"/>
              <a:t>RESULTADOS</a:t>
            </a:r>
            <a:br>
              <a:rPr lang="es-ES" b="1" dirty="0"/>
            </a:br>
            <a:r>
              <a:rPr lang="es-CL" dirty="0"/>
              <a:t>Gráficos de tiempos de respuesta. </a:t>
            </a:r>
            <a:br>
              <a:rPr lang="es-CL" dirty="0"/>
            </a:br>
            <a:br>
              <a:rPr lang="es-CL" dirty="0"/>
            </a:br>
            <a:endParaRPr lang="es-CL" b="1" dirty="0"/>
          </a:p>
        </p:txBody>
      </p:sp>
      <p:pic>
        <p:nvPicPr>
          <p:cNvPr id="5" name="Imagen 4">
            <a:hlinkClick r:id="rId3" action="ppaction://hlinksldjump"/>
            <a:extLst>
              <a:ext uri="{FF2B5EF4-FFF2-40B4-BE49-F238E27FC236}">
                <a16:creationId xmlns:a16="http://schemas.microsoft.com/office/drawing/2014/main" id="{6D95058A-3DB0-45C5-B938-ABD92B562D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2395" y="107324"/>
            <a:ext cx="507903" cy="507903"/>
          </a:xfrm>
          <a:prstGeom prst="rect">
            <a:avLst/>
          </a:prstGeom>
        </p:spPr>
      </p:pic>
      <p:sp>
        <p:nvSpPr>
          <p:cNvPr id="7" name="CuadroTexto 6">
            <a:extLst>
              <a:ext uri="{FF2B5EF4-FFF2-40B4-BE49-F238E27FC236}">
                <a16:creationId xmlns:a16="http://schemas.microsoft.com/office/drawing/2014/main" id="{2471967A-3120-4ED0-A3AD-695206F11F4E}"/>
              </a:ext>
            </a:extLst>
          </p:cNvPr>
          <p:cNvSpPr txBox="1"/>
          <p:nvPr/>
        </p:nvSpPr>
        <p:spPr>
          <a:xfrm>
            <a:off x="10000299" y="173631"/>
            <a:ext cx="1605696" cy="369332"/>
          </a:xfrm>
          <a:prstGeom prst="rect">
            <a:avLst/>
          </a:prstGeom>
          <a:noFill/>
        </p:spPr>
        <p:txBody>
          <a:bodyPr wrap="none" rtlCol="0">
            <a:spAutoFit/>
          </a:bodyPr>
          <a:lstStyle/>
          <a:p>
            <a:r>
              <a:rPr lang="es-ES" dirty="0"/>
              <a:t>Volver al Índice</a:t>
            </a:r>
            <a:endParaRPr lang="es-CL" dirty="0"/>
          </a:p>
        </p:txBody>
      </p:sp>
    </p:spTree>
    <p:extLst>
      <p:ext uri="{BB962C8B-B14F-4D97-AF65-F5344CB8AC3E}">
        <p14:creationId xmlns:p14="http://schemas.microsoft.com/office/powerpoint/2010/main" val="238437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8AA76E7A-1507-4AA9-9247-8DAA46314462}"/>
              </a:ext>
            </a:extLst>
          </p:cNvPr>
          <p:cNvCxnSpPr>
            <a:cxnSpLocks/>
          </p:cNvCxnSpPr>
          <p:nvPr/>
        </p:nvCxnSpPr>
        <p:spPr>
          <a:xfrm>
            <a:off x="1141413" y="773724"/>
            <a:ext cx="9531693"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4CF4D046-29FA-49B1-A10F-76C1EA80297A}"/>
              </a:ext>
            </a:extLst>
          </p:cNvPr>
          <p:cNvPicPr>
            <a:picLocks noChangeAspect="1"/>
          </p:cNvPicPr>
          <p:nvPr/>
        </p:nvPicPr>
        <p:blipFill rotWithShape="1">
          <a:blip r:embed="rId2"/>
          <a:srcRect r="20782"/>
          <a:stretch/>
        </p:blipFill>
        <p:spPr>
          <a:xfrm>
            <a:off x="1747405" y="1294228"/>
            <a:ext cx="8550145" cy="5371574"/>
          </a:xfrm>
          <a:prstGeom prst="rect">
            <a:avLst/>
          </a:prstGeom>
        </p:spPr>
      </p:pic>
      <p:sp>
        <p:nvSpPr>
          <p:cNvPr id="8" name="Título 1">
            <a:extLst>
              <a:ext uri="{FF2B5EF4-FFF2-40B4-BE49-F238E27FC236}">
                <a16:creationId xmlns:a16="http://schemas.microsoft.com/office/drawing/2014/main" id="{C13BA249-CE8B-492E-A999-66E8BD72456D}"/>
              </a:ext>
            </a:extLst>
          </p:cNvPr>
          <p:cNvSpPr>
            <a:spLocks noGrp="1"/>
          </p:cNvSpPr>
          <p:nvPr>
            <p:ph type="title"/>
          </p:nvPr>
        </p:nvSpPr>
        <p:spPr>
          <a:xfrm>
            <a:off x="1144589" y="773724"/>
            <a:ext cx="9905998" cy="913517"/>
          </a:xfrm>
        </p:spPr>
        <p:txBody>
          <a:bodyPr>
            <a:normAutofit fontScale="90000"/>
          </a:bodyPr>
          <a:lstStyle/>
          <a:p>
            <a:r>
              <a:rPr lang="es-ES" b="1" dirty="0"/>
              <a:t>RESULTADOS</a:t>
            </a:r>
            <a:br>
              <a:rPr lang="es-ES" b="1" dirty="0"/>
            </a:br>
            <a:r>
              <a:rPr lang="es-CL" dirty="0"/>
              <a:t>Gráficos de tiempos de respuesta. </a:t>
            </a:r>
            <a:br>
              <a:rPr lang="es-CL" dirty="0"/>
            </a:br>
            <a:br>
              <a:rPr lang="es-CL" dirty="0"/>
            </a:br>
            <a:endParaRPr lang="es-CL" b="1" dirty="0"/>
          </a:p>
        </p:txBody>
      </p:sp>
      <p:pic>
        <p:nvPicPr>
          <p:cNvPr id="5" name="Imagen 4">
            <a:hlinkClick r:id="rId3" action="ppaction://hlinksldjump"/>
            <a:extLst>
              <a:ext uri="{FF2B5EF4-FFF2-40B4-BE49-F238E27FC236}">
                <a16:creationId xmlns:a16="http://schemas.microsoft.com/office/drawing/2014/main" id="{856721FA-9A26-4F66-8E29-F9F4F1FCE7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2395" y="107324"/>
            <a:ext cx="507903" cy="507903"/>
          </a:xfrm>
          <a:prstGeom prst="rect">
            <a:avLst/>
          </a:prstGeom>
        </p:spPr>
      </p:pic>
      <p:sp>
        <p:nvSpPr>
          <p:cNvPr id="7" name="CuadroTexto 6">
            <a:extLst>
              <a:ext uri="{FF2B5EF4-FFF2-40B4-BE49-F238E27FC236}">
                <a16:creationId xmlns:a16="http://schemas.microsoft.com/office/drawing/2014/main" id="{4B0A1BD9-687A-4359-B29B-7DF391366240}"/>
              </a:ext>
            </a:extLst>
          </p:cNvPr>
          <p:cNvSpPr txBox="1"/>
          <p:nvPr/>
        </p:nvSpPr>
        <p:spPr>
          <a:xfrm>
            <a:off x="10000299" y="173631"/>
            <a:ext cx="1605696" cy="369332"/>
          </a:xfrm>
          <a:prstGeom prst="rect">
            <a:avLst/>
          </a:prstGeom>
          <a:noFill/>
        </p:spPr>
        <p:txBody>
          <a:bodyPr wrap="none" rtlCol="0">
            <a:spAutoFit/>
          </a:bodyPr>
          <a:lstStyle/>
          <a:p>
            <a:r>
              <a:rPr lang="es-ES" dirty="0"/>
              <a:t>Volver al Índice</a:t>
            </a:r>
            <a:endParaRPr lang="es-CL" dirty="0"/>
          </a:p>
        </p:txBody>
      </p:sp>
    </p:spTree>
    <p:extLst>
      <p:ext uri="{BB962C8B-B14F-4D97-AF65-F5344CB8AC3E}">
        <p14:creationId xmlns:p14="http://schemas.microsoft.com/office/powerpoint/2010/main" val="3606122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8AA76E7A-1507-4AA9-9247-8DAA46314462}"/>
              </a:ext>
            </a:extLst>
          </p:cNvPr>
          <p:cNvCxnSpPr>
            <a:cxnSpLocks/>
          </p:cNvCxnSpPr>
          <p:nvPr/>
        </p:nvCxnSpPr>
        <p:spPr>
          <a:xfrm>
            <a:off x="1141413" y="773724"/>
            <a:ext cx="9531693"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074B03FD-2000-4316-88C4-434D53CBD68E}"/>
              </a:ext>
            </a:extLst>
          </p:cNvPr>
          <p:cNvPicPr>
            <a:picLocks noChangeAspect="1"/>
          </p:cNvPicPr>
          <p:nvPr/>
        </p:nvPicPr>
        <p:blipFill rotWithShape="1">
          <a:blip r:embed="rId2"/>
          <a:srcRect r="20563"/>
          <a:stretch/>
        </p:blipFill>
        <p:spPr>
          <a:xfrm>
            <a:off x="1800665" y="1327703"/>
            <a:ext cx="8501897" cy="5341463"/>
          </a:xfrm>
          <a:prstGeom prst="rect">
            <a:avLst/>
          </a:prstGeom>
        </p:spPr>
      </p:pic>
      <p:sp>
        <p:nvSpPr>
          <p:cNvPr id="8" name="Título 1">
            <a:extLst>
              <a:ext uri="{FF2B5EF4-FFF2-40B4-BE49-F238E27FC236}">
                <a16:creationId xmlns:a16="http://schemas.microsoft.com/office/drawing/2014/main" id="{0C2B474F-E7F4-474B-8FF9-A23632E39411}"/>
              </a:ext>
            </a:extLst>
          </p:cNvPr>
          <p:cNvSpPr>
            <a:spLocks noGrp="1"/>
          </p:cNvSpPr>
          <p:nvPr>
            <p:ph type="title"/>
          </p:nvPr>
        </p:nvSpPr>
        <p:spPr>
          <a:xfrm>
            <a:off x="1144589" y="773724"/>
            <a:ext cx="9905998" cy="913517"/>
          </a:xfrm>
        </p:spPr>
        <p:txBody>
          <a:bodyPr>
            <a:normAutofit fontScale="90000"/>
          </a:bodyPr>
          <a:lstStyle/>
          <a:p>
            <a:r>
              <a:rPr lang="es-ES" b="1" dirty="0"/>
              <a:t>RESULTADOS</a:t>
            </a:r>
            <a:br>
              <a:rPr lang="es-ES" b="1" dirty="0"/>
            </a:br>
            <a:r>
              <a:rPr lang="es-CL" dirty="0"/>
              <a:t>Gráficos de tiempos de respuesta. </a:t>
            </a:r>
            <a:br>
              <a:rPr lang="es-CL" dirty="0"/>
            </a:br>
            <a:br>
              <a:rPr lang="es-CL" dirty="0"/>
            </a:br>
            <a:endParaRPr lang="es-CL" b="1" dirty="0"/>
          </a:p>
        </p:txBody>
      </p:sp>
      <p:pic>
        <p:nvPicPr>
          <p:cNvPr id="5" name="Imagen 4">
            <a:hlinkClick r:id="rId3" action="ppaction://hlinksldjump"/>
            <a:extLst>
              <a:ext uri="{FF2B5EF4-FFF2-40B4-BE49-F238E27FC236}">
                <a16:creationId xmlns:a16="http://schemas.microsoft.com/office/drawing/2014/main" id="{B0333747-4B4A-4BA3-9A29-0139FA12E5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2395" y="107324"/>
            <a:ext cx="507903" cy="507903"/>
          </a:xfrm>
          <a:prstGeom prst="rect">
            <a:avLst/>
          </a:prstGeom>
        </p:spPr>
      </p:pic>
      <p:sp>
        <p:nvSpPr>
          <p:cNvPr id="7" name="CuadroTexto 6">
            <a:extLst>
              <a:ext uri="{FF2B5EF4-FFF2-40B4-BE49-F238E27FC236}">
                <a16:creationId xmlns:a16="http://schemas.microsoft.com/office/drawing/2014/main" id="{2E7188D8-6418-45AE-B6B8-C47AF986D5D3}"/>
              </a:ext>
            </a:extLst>
          </p:cNvPr>
          <p:cNvSpPr txBox="1"/>
          <p:nvPr/>
        </p:nvSpPr>
        <p:spPr>
          <a:xfrm>
            <a:off x="10000299" y="173631"/>
            <a:ext cx="1605696" cy="369332"/>
          </a:xfrm>
          <a:prstGeom prst="rect">
            <a:avLst/>
          </a:prstGeom>
          <a:noFill/>
        </p:spPr>
        <p:txBody>
          <a:bodyPr wrap="none" rtlCol="0">
            <a:spAutoFit/>
          </a:bodyPr>
          <a:lstStyle/>
          <a:p>
            <a:r>
              <a:rPr lang="es-ES" dirty="0"/>
              <a:t>Volver al Índice</a:t>
            </a:r>
            <a:endParaRPr lang="es-CL" dirty="0"/>
          </a:p>
        </p:txBody>
      </p:sp>
    </p:spTree>
    <p:extLst>
      <p:ext uri="{BB962C8B-B14F-4D97-AF65-F5344CB8AC3E}">
        <p14:creationId xmlns:p14="http://schemas.microsoft.com/office/powerpoint/2010/main" val="4165728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8AA76E7A-1507-4AA9-9247-8DAA46314462}"/>
              </a:ext>
            </a:extLst>
          </p:cNvPr>
          <p:cNvCxnSpPr>
            <a:cxnSpLocks/>
          </p:cNvCxnSpPr>
          <p:nvPr/>
        </p:nvCxnSpPr>
        <p:spPr>
          <a:xfrm>
            <a:off x="1141413" y="773724"/>
            <a:ext cx="9531693"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78C09E01-082A-4A4C-BD1C-1BF8D74B2597}"/>
              </a:ext>
            </a:extLst>
          </p:cNvPr>
          <p:cNvPicPr>
            <a:picLocks noChangeAspect="1"/>
          </p:cNvPicPr>
          <p:nvPr/>
        </p:nvPicPr>
        <p:blipFill rotWithShape="1">
          <a:blip r:embed="rId2"/>
          <a:srcRect r="20539"/>
          <a:stretch/>
        </p:blipFill>
        <p:spPr>
          <a:xfrm>
            <a:off x="1842867" y="1355305"/>
            <a:ext cx="8454683" cy="5324909"/>
          </a:xfrm>
          <a:prstGeom prst="rect">
            <a:avLst/>
          </a:prstGeom>
        </p:spPr>
      </p:pic>
      <p:sp>
        <p:nvSpPr>
          <p:cNvPr id="8" name="Título 1">
            <a:extLst>
              <a:ext uri="{FF2B5EF4-FFF2-40B4-BE49-F238E27FC236}">
                <a16:creationId xmlns:a16="http://schemas.microsoft.com/office/drawing/2014/main" id="{E8DED04A-9A39-4B02-8B8D-C92DAA1529BE}"/>
              </a:ext>
            </a:extLst>
          </p:cNvPr>
          <p:cNvSpPr>
            <a:spLocks noGrp="1"/>
          </p:cNvSpPr>
          <p:nvPr>
            <p:ph type="title"/>
          </p:nvPr>
        </p:nvSpPr>
        <p:spPr>
          <a:xfrm>
            <a:off x="1144589" y="773724"/>
            <a:ext cx="9905998" cy="913517"/>
          </a:xfrm>
        </p:spPr>
        <p:txBody>
          <a:bodyPr>
            <a:normAutofit fontScale="90000"/>
          </a:bodyPr>
          <a:lstStyle/>
          <a:p>
            <a:r>
              <a:rPr lang="es-ES" b="1" dirty="0"/>
              <a:t>RESULTADOS</a:t>
            </a:r>
            <a:br>
              <a:rPr lang="es-ES" b="1" dirty="0"/>
            </a:br>
            <a:r>
              <a:rPr lang="es-CL" dirty="0"/>
              <a:t>Gráficos de tiempos de respuesta. </a:t>
            </a:r>
            <a:br>
              <a:rPr lang="es-CL" dirty="0"/>
            </a:br>
            <a:br>
              <a:rPr lang="es-CL" dirty="0"/>
            </a:br>
            <a:endParaRPr lang="es-CL" b="1" dirty="0"/>
          </a:p>
        </p:txBody>
      </p:sp>
      <p:pic>
        <p:nvPicPr>
          <p:cNvPr id="5" name="Imagen 4">
            <a:hlinkClick r:id="rId3" action="ppaction://hlinksldjump"/>
            <a:extLst>
              <a:ext uri="{FF2B5EF4-FFF2-40B4-BE49-F238E27FC236}">
                <a16:creationId xmlns:a16="http://schemas.microsoft.com/office/drawing/2014/main" id="{DF631D21-D7C2-4620-818E-F721982D1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2395" y="107324"/>
            <a:ext cx="507903" cy="507903"/>
          </a:xfrm>
          <a:prstGeom prst="rect">
            <a:avLst/>
          </a:prstGeom>
        </p:spPr>
      </p:pic>
      <p:sp>
        <p:nvSpPr>
          <p:cNvPr id="7" name="CuadroTexto 6">
            <a:extLst>
              <a:ext uri="{FF2B5EF4-FFF2-40B4-BE49-F238E27FC236}">
                <a16:creationId xmlns:a16="http://schemas.microsoft.com/office/drawing/2014/main" id="{431C59EC-9F9E-4C36-9812-18E79A672C25}"/>
              </a:ext>
            </a:extLst>
          </p:cNvPr>
          <p:cNvSpPr txBox="1"/>
          <p:nvPr/>
        </p:nvSpPr>
        <p:spPr>
          <a:xfrm>
            <a:off x="10000299" y="173631"/>
            <a:ext cx="1605696" cy="369332"/>
          </a:xfrm>
          <a:prstGeom prst="rect">
            <a:avLst/>
          </a:prstGeom>
          <a:noFill/>
        </p:spPr>
        <p:txBody>
          <a:bodyPr wrap="none" rtlCol="0">
            <a:spAutoFit/>
          </a:bodyPr>
          <a:lstStyle/>
          <a:p>
            <a:r>
              <a:rPr lang="es-ES" dirty="0"/>
              <a:t>Volver al Índice</a:t>
            </a:r>
            <a:endParaRPr lang="es-CL" dirty="0"/>
          </a:p>
        </p:txBody>
      </p:sp>
    </p:spTree>
    <p:extLst>
      <p:ext uri="{BB962C8B-B14F-4D97-AF65-F5344CB8AC3E}">
        <p14:creationId xmlns:p14="http://schemas.microsoft.com/office/powerpoint/2010/main" val="917836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8AA76E7A-1507-4AA9-9247-8DAA46314462}"/>
              </a:ext>
            </a:extLst>
          </p:cNvPr>
          <p:cNvCxnSpPr>
            <a:cxnSpLocks/>
          </p:cNvCxnSpPr>
          <p:nvPr/>
        </p:nvCxnSpPr>
        <p:spPr>
          <a:xfrm>
            <a:off x="1141413" y="773724"/>
            <a:ext cx="9531693"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94F11928-7A7C-4E86-A2BA-A160E607433A}"/>
              </a:ext>
            </a:extLst>
          </p:cNvPr>
          <p:cNvPicPr>
            <a:picLocks noChangeAspect="1"/>
          </p:cNvPicPr>
          <p:nvPr/>
        </p:nvPicPr>
        <p:blipFill>
          <a:blip r:embed="rId2"/>
          <a:stretch>
            <a:fillRect/>
          </a:stretch>
        </p:blipFill>
        <p:spPr>
          <a:xfrm>
            <a:off x="1941342" y="1416546"/>
            <a:ext cx="8401930" cy="5283482"/>
          </a:xfrm>
          <a:prstGeom prst="rect">
            <a:avLst/>
          </a:prstGeom>
        </p:spPr>
      </p:pic>
      <p:sp>
        <p:nvSpPr>
          <p:cNvPr id="8" name="Título 1">
            <a:extLst>
              <a:ext uri="{FF2B5EF4-FFF2-40B4-BE49-F238E27FC236}">
                <a16:creationId xmlns:a16="http://schemas.microsoft.com/office/drawing/2014/main" id="{8063E008-8C74-4B52-8322-8D7E8508F7C7}"/>
              </a:ext>
            </a:extLst>
          </p:cNvPr>
          <p:cNvSpPr>
            <a:spLocks noGrp="1"/>
          </p:cNvSpPr>
          <p:nvPr>
            <p:ph type="title"/>
          </p:nvPr>
        </p:nvSpPr>
        <p:spPr>
          <a:xfrm>
            <a:off x="1144589" y="773724"/>
            <a:ext cx="9905998" cy="913517"/>
          </a:xfrm>
        </p:spPr>
        <p:txBody>
          <a:bodyPr>
            <a:normAutofit fontScale="90000"/>
          </a:bodyPr>
          <a:lstStyle/>
          <a:p>
            <a:r>
              <a:rPr lang="es-ES" b="1" dirty="0"/>
              <a:t>RESULTADOS</a:t>
            </a:r>
            <a:br>
              <a:rPr lang="es-ES" b="1" dirty="0"/>
            </a:br>
            <a:r>
              <a:rPr lang="es-CL" dirty="0"/>
              <a:t>Gráficos de tiempos de respuesta. </a:t>
            </a:r>
            <a:br>
              <a:rPr lang="es-CL" dirty="0"/>
            </a:br>
            <a:br>
              <a:rPr lang="es-CL" dirty="0"/>
            </a:br>
            <a:endParaRPr lang="es-CL" b="1" dirty="0"/>
          </a:p>
        </p:txBody>
      </p:sp>
      <p:pic>
        <p:nvPicPr>
          <p:cNvPr id="5" name="Imagen 4">
            <a:hlinkClick r:id="rId3" action="ppaction://hlinksldjump"/>
            <a:extLst>
              <a:ext uri="{FF2B5EF4-FFF2-40B4-BE49-F238E27FC236}">
                <a16:creationId xmlns:a16="http://schemas.microsoft.com/office/drawing/2014/main" id="{36BBC6C5-BE7F-488D-9EA0-CE2497CC82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2395" y="107324"/>
            <a:ext cx="507903" cy="507903"/>
          </a:xfrm>
          <a:prstGeom prst="rect">
            <a:avLst/>
          </a:prstGeom>
        </p:spPr>
      </p:pic>
      <p:sp>
        <p:nvSpPr>
          <p:cNvPr id="7" name="CuadroTexto 6">
            <a:extLst>
              <a:ext uri="{FF2B5EF4-FFF2-40B4-BE49-F238E27FC236}">
                <a16:creationId xmlns:a16="http://schemas.microsoft.com/office/drawing/2014/main" id="{BAE02418-0BD1-4E11-87CC-DEA2CD0DDEE3}"/>
              </a:ext>
            </a:extLst>
          </p:cNvPr>
          <p:cNvSpPr txBox="1"/>
          <p:nvPr/>
        </p:nvSpPr>
        <p:spPr>
          <a:xfrm>
            <a:off x="10000299" y="173631"/>
            <a:ext cx="1605696" cy="369332"/>
          </a:xfrm>
          <a:prstGeom prst="rect">
            <a:avLst/>
          </a:prstGeom>
          <a:noFill/>
        </p:spPr>
        <p:txBody>
          <a:bodyPr wrap="none" rtlCol="0">
            <a:spAutoFit/>
          </a:bodyPr>
          <a:lstStyle/>
          <a:p>
            <a:r>
              <a:rPr lang="es-ES" dirty="0"/>
              <a:t>Volver al Índice</a:t>
            </a:r>
            <a:endParaRPr lang="es-CL" dirty="0"/>
          </a:p>
        </p:txBody>
      </p:sp>
    </p:spTree>
    <p:extLst>
      <p:ext uri="{BB962C8B-B14F-4D97-AF65-F5344CB8AC3E}">
        <p14:creationId xmlns:p14="http://schemas.microsoft.com/office/powerpoint/2010/main" val="215046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8AA76E7A-1507-4AA9-9247-8DAA46314462}"/>
              </a:ext>
            </a:extLst>
          </p:cNvPr>
          <p:cNvCxnSpPr>
            <a:cxnSpLocks/>
          </p:cNvCxnSpPr>
          <p:nvPr/>
        </p:nvCxnSpPr>
        <p:spPr>
          <a:xfrm>
            <a:off x="1141413" y="773724"/>
            <a:ext cx="9531693"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7810D31D-B88D-42A0-A422-2C7485E146FC}"/>
              </a:ext>
            </a:extLst>
          </p:cNvPr>
          <p:cNvPicPr>
            <a:picLocks noChangeAspect="1"/>
          </p:cNvPicPr>
          <p:nvPr/>
        </p:nvPicPr>
        <p:blipFill>
          <a:blip r:embed="rId2"/>
          <a:stretch>
            <a:fillRect/>
          </a:stretch>
        </p:blipFill>
        <p:spPr>
          <a:xfrm>
            <a:off x="1955409" y="1422023"/>
            <a:ext cx="8442717" cy="5274191"/>
          </a:xfrm>
          <a:prstGeom prst="rect">
            <a:avLst/>
          </a:prstGeom>
        </p:spPr>
      </p:pic>
      <p:sp>
        <p:nvSpPr>
          <p:cNvPr id="8" name="Título 1">
            <a:extLst>
              <a:ext uri="{FF2B5EF4-FFF2-40B4-BE49-F238E27FC236}">
                <a16:creationId xmlns:a16="http://schemas.microsoft.com/office/drawing/2014/main" id="{36BE1CC3-3726-476D-B3A5-7992B77C9C99}"/>
              </a:ext>
            </a:extLst>
          </p:cNvPr>
          <p:cNvSpPr>
            <a:spLocks noGrp="1"/>
          </p:cNvSpPr>
          <p:nvPr>
            <p:ph type="title"/>
          </p:nvPr>
        </p:nvSpPr>
        <p:spPr>
          <a:xfrm>
            <a:off x="1144589" y="773724"/>
            <a:ext cx="9905998" cy="913517"/>
          </a:xfrm>
        </p:spPr>
        <p:txBody>
          <a:bodyPr>
            <a:normAutofit fontScale="90000"/>
          </a:bodyPr>
          <a:lstStyle/>
          <a:p>
            <a:r>
              <a:rPr lang="es-ES" b="1" dirty="0"/>
              <a:t>RESULTADOS</a:t>
            </a:r>
            <a:br>
              <a:rPr lang="es-ES" b="1" dirty="0"/>
            </a:br>
            <a:r>
              <a:rPr lang="es-CL" dirty="0"/>
              <a:t>Gráficos de tiempos de respuesta. </a:t>
            </a:r>
            <a:br>
              <a:rPr lang="es-CL" dirty="0"/>
            </a:br>
            <a:br>
              <a:rPr lang="es-CL" dirty="0"/>
            </a:br>
            <a:endParaRPr lang="es-CL" b="1" dirty="0"/>
          </a:p>
        </p:txBody>
      </p:sp>
      <p:pic>
        <p:nvPicPr>
          <p:cNvPr id="5" name="Imagen 4">
            <a:hlinkClick r:id="rId3" action="ppaction://hlinksldjump"/>
            <a:extLst>
              <a:ext uri="{FF2B5EF4-FFF2-40B4-BE49-F238E27FC236}">
                <a16:creationId xmlns:a16="http://schemas.microsoft.com/office/drawing/2014/main" id="{AC873950-61BC-463B-94F7-8E0F1799AF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2395" y="107324"/>
            <a:ext cx="507903" cy="507903"/>
          </a:xfrm>
          <a:prstGeom prst="rect">
            <a:avLst/>
          </a:prstGeom>
        </p:spPr>
      </p:pic>
      <p:sp>
        <p:nvSpPr>
          <p:cNvPr id="7" name="CuadroTexto 6">
            <a:extLst>
              <a:ext uri="{FF2B5EF4-FFF2-40B4-BE49-F238E27FC236}">
                <a16:creationId xmlns:a16="http://schemas.microsoft.com/office/drawing/2014/main" id="{22F49E79-3730-4004-BED2-76B4C9C577E4}"/>
              </a:ext>
            </a:extLst>
          </p:cNvPr>
          <p:cNvSpPr txBox="1"/>
          <p:nvPr/>
        </p:nvSpPr>
        <p:spPr>
          <a:xfrm>
            <a:off x="10000299" y="173631"/>
            <a:ext cx="1605696" cy="369332"/>
          </a:xfrm>
          <a:prstGeom prst="rect">
            <a:avLst/>
          </a:prstGeom>
          <a:noFill/>
        </p:spPr>
        <p:txBody>
          <a:bodyPr wrap="none" rtlCol="0">
            <a:spAutoFit/>
          </a:bodyPr>
          <a:lstStyle/>
          <a:p>
            <a:r>
              <a:rPr lang="es-ES" dirty="0"/>
              <a:t>Volver al Índice</a:t>
            </a:r>
            <a:endParaRPr lang="es-CL" dirty="0"/>
          </a:p>
        </p:txBody>
      </p:sp>
    </p:spTree>
    <p:extLst>
      <p:ext uri="{BB962C8B-B14F-4D97-AF65-F5344CB8AC3E}">
        <p14:creationId xmlns:p14="http://schemas.microsoft.com/office/powerpoint/2010/main" val="3291300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8AA76E7A-1507-4AA9-9247-8DAA46314462}"/>
              </a:ext>
            </a:extLst>
          </p:cNvPr>
          <p:cNvCxnSpPr>
            <a:cxnSpLocks/>
          </p:cNvCxnSpPr>
          <p:nvPr/>
        </p:nvCxnSpPr>
        <p:spPr>
          <a:xfrm>
            <a:off x="1141413" y="773724"/>
            <a:ext cx="9531693"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A2ADF131-D304-4670-8EF8-8B858CB08A02}"/>
              </a:ext>
            </a:extLst>
          </p:cNvPr>
          <p:cNvPicPr>
            <a:picLocks noChangeAspect="1"/>
          </p:cNvPicPr>
          <p:nvPr/>
        </p:nvPicPr>
        <p:blipFill>
          <a:blip r:embed="rId2"/>
          <a:stretch>
            <a:fillRect/>
          </a:stretch>
        </p:blipFill>
        <p:spPr>
          <a:xfrm>
            <a:off x="1969478" y="1547448"/>
            <a:ext cx="8242300" cy="4052337"/>
          </a:xfrm>
          <a:prstGeom prst="rect">
            <a:avLst/>
          </a:prstGeom>
        </p:spPr>
      </p:pic>
      <p:sp>
        <p:nvSpPr>
          <p:cNvPr id="8" name="Título 1">
            <a:extLst>
              <a:ext uri="{FF2B5EF4-FFF2-40B4-BE49-F238E27FC236}">
                <a16:creationId xmlns:a16="http://schemas.microsoft.com/office/drawing/2014/main" id="{E86A1427-014C-4786-8664-03AF83079E36}"/>
              </a:ext>
            </a:extLst>
          </p:cNvPr>
          <p:cNvSpPr>
            <a:spLocks noGrp="1"/>
          </p:cNvSpPr>
          <p:nvPr>
            <p:ph type="title"/>
          </p:nvPr>
        </p:nvSpPr>
        <p:spPr>
          <a:xfrm>
            <a:off x="1144589" y="773724"/>
            <a:ext cx="9905998" cy="913517"/>
          </a:xfrm>
        </p:spPr>
        <p:txBody>
          <a:bodyPr>
            <a:normAutofit fontScale="90000"/>
          </a:bodyPr>
          <a:lstStyle/>
          <a:p>
            <a:r>
              <a:rPr lang="es-ES" b="1" dirty="0"/>
              <a:t>RESULTADOS</a:t>
            </a:r>
            <a:br>
              <a:rPr lang="es-ES" b="1" dirty="0"/>
            </a:br>
            <a:r>
              <a:rPr lang="es-CL" dirty="0"/>
              <a:t>Gráficos de tiempos de respuesta. </a:t>
            </a:r>
            <a:br>
              <a:rPr lang="es-CL" dirty="0"/>
            </a:br>
            <a:br>
              <a:rPr lang="es-CL" dirty="0"/>
            </a:br>
            <a:endParaRPr lang="es-CL" b="1" dirty="0"/>
          </a:p>
        </p:txBody>
      </p:sp>
      <p:pic>
        <p:nvPicPr>
          <p:cNvPr id="5" name="Imagen 4">
            <a:hlinkClick r:id="rId3" action="ppaction://hlinksldjump"/>
            <a:extLst>
              <a:ext uri="{FF2B5EF4-FFF2-40B4-BE49-F238E27FC236}">
                <a16:creationId xmlns:a16="http://schemas.microsoft.com/office/drawing/2014/main" id="{B8E57E51-E99F-4322-80C5-02A429973E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2395" y="107324"/>
            <a:ext cx="507903" cy="507903"/>
          </a:xfrm>
          <a:prstGeom prst="rect">
            <a:avLst/>
          </a:prstGeom>
        </p:spPr>
      </p:pic>
      <p:sp>
        <p:nvSpPr>
          <p:cNvPr id="7" name="CuadroTexto 6">
            <a:extLst>
              <a:ext uri="{FF2B5EF4-FFF2-40B4-BE49-F238E27FC236}">
                <a16:creationId xmlns:a16="http://schemas.microsoft.com/office/drawing/2014/main" id="{A73AD5AB-AF8C-4FD9-AC5D-565252E32D99}"/>
              </a:ext>
            </a:extLst>
          </p:cNvPr>
          <p:cNvSpPr txBox="1"/>
          <p:nvPr/>
        </p:nvSpPr>
        <p:spPr>
          <a:xfrm>
            <a:off x="10000299" y="173631"/>
            <a:ext cx="1605696" cy="369332"/>
          </a:xfrm>
          <a:prstGeom prst="rect">
            <a:avLst/>
          </a:prstGeom>
          <a:noFill/>
        </p:spPr>
        <p:txBody>
          <a:bodyPr wrap="none" rtlCol="0">
            <a:spAutoFit/>
          </a:bodyPr>
          <a:lstStyle/>
          <a:p>
            <a:r>
              <a:rPr lang="es-ES" dirty="0"/>
              <a:t>Volver al Índice</a:t>
            </a:r>
            <a:endParaRPr lang="es-CL" dirty="0"/>
          </a:p>
        </p:txBody>
      </p:sp>
    </p:spTree>
    <p:extLst>
      <p:ext uri="{BB962C8B-B14F-4D97-AF65-F5344CB8AC3E}">
        <p14:creationId xmlns:p14="http://schemas.microsoft.com/office/powerpoint/2010/main" val="2670075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8AA76E7A-1507-4AA9-9247-8DAA46314462}"/>
              </a:ext>
            </a:extLst>
          </p:cNvPr>
          <p:cNvCxnSpPr>
            <a:cxnSpLocks/>
          </p:cNvCxnSpPr>
          <p:nvPr/>
        </p:nvCxnSpPr>
        <p:spPr>
          <a:xfrm>
            <a:off x="1141413" y="773724"/>
            <a:ext cx="9531693"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A2ADF131-D304-4670-8EF8-8B858CB08A02}"/>
              </a:ext>
            </a:extLst>
          </p:cNvPr>
          <p:cNvPicPr>
            <a:picLocks noChangeAspect="1"/>
          </p:cNvPicPr>
          <p:nvPr/>
        </p:nvPicPr>
        <p:blipFill>
          <a:blip r:embed="rId2"/>
          <a:stretch>
            <a:fillRect/>
          </a:stretch>
        </p:blipFill>
        <p:spPr>
          <a:xfrm>
            <a:off x="1913206" y="1547448"/>
            <a:ext cx="8348704" cy="4104651"/>
          </a:xfrm>
          <a:prstGeom prst="rect">
            <a:avLst/>
          </a:prstGeom>
        </p:spPr>
      </p:pic>
      <p:sp>
        <p:nvSpPr>
          <p:cNvPr id="7" name="Título 1">
            <a:extLst>
              <a:ext uri="{FF2B5EF4-FFF2-40B4-BE49-F238E27FC236}">
                <a16:creationId xmlns:a16="http://schemas.microsoft.com/office/drawing/2014/main" id="{89C7319C-C81B-4497-A8AF-998DF258D001}"/>
              </a:ext>
            </a:extLst>
          </p:cNvPr>
          <p:cNvSpPr>
            <a:spLocks noGrp="1"/>
          </p:cNvSpPr>
          <p:nvPr>
            <p:ph type="title"/>
          </p:nvPr>
        </p:nvSpPr>
        <p:spPr>
          <a:xfrm>
            <a:off x="1144589" y="773724"/>
            <a:ext cx="9905998" cy="913517"/>
          </a:xfrm>
        </p:spPr>
        <p:txBody>
          <a:bodyPr>
            <a:normAutofit fontScale="90000"/>
          </a:bodyPr>
          <a:lstStyle/>
          <a:p>
            <a:r>
              <a:rPr lang="es-ES" b="1" dirty="0"/>
              <a:t>RESULTADOS</a:t>
            </a:r>
            <a:br>
              <a:rPr lang="es-ES" b="1" dirty="0"/>
            </a:br>
            <a:r>
              <a:rPr lang="es-CL" dirty="0"/>
              <a:t>Gráficos de tiempos de respuesta. </a:t>
            </a:r>
            <a:br>
              <a:rPr lang="es-CL" dirty="0"/>
            </a:br>
            <a:br>
              <a:rPr lang="es-CL" dirty="0"/>
            </a:br>
            <a:endParaRPr lang="es-CL" b="1" dirty="0"/>
          </a:p>
        </p:txBody>
      </p:sp>
      <p:pic>
        <p:nvPicPr>
          <p:cNvPr id="5" name="Imagen 4">
            <a:hlinkClick r:id="rId3" action="ppaction://hlinksldjump"/>
            <a:extLst>
              <a:ext uri="{FF2B5EF4-FFF2-40B4-BE49-F238E27FC236}">
                <a16:creationId xmlns:a16="http://schemas.microsoft.com/office/drawing/2014/main" id="{498D1143-2DE9-4368-BD7F-56672FE6FF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2395" y="107324"/>
            <a:ext cx="507903" cy="507903"/>
          </a:xfrm>
          <a:prstGeom prst="rect">
            <a:avLst/>
          </a:prstGeom>
        </p:spPr>
      </p:pic>
      <p:sp>
        <p:nvSpPr>
          <p:cNvPr id="8" name="CuadroTexto 7">
            <a:extLst>
              <a:ext uri="{FF2B5EF4-FFF2-40B4-BE49-F238E27FC236}">
                <a16:creationId xmlns:a16="http://schemas.microsoft.com/office/drawing/2014/main" id="{FA49D6ED-C646-4F87-B2B2-D8DD095746FC}"/>
              </a:ext>
            </a:extLst>
          </p:cNvPr>
          <p:cNvSpPr txBox="1"/>
          <p:nvPr/>
        </p:nvSpPr>
        <p:spPr>
          <a:xfrm>
            <a:off x="10000299" y="173631"/>
            <a:ext cx="1605696" cy="369332"/>
          </a:xfrm>
          <a:prstGeom prst="rect">
            <a:avLst/>
          </a:prstGeom>
          <a:noFill/>
        </p:spPr>
        <p:txBody>
          <a:bodyPr wrap="none" rtlCol="0">
            <a:spAutoFit/>
          </a:bodyPr>
          <a:lstStyle/>
          <a:p>
            <a:r>
              <a:rPr lang="es-ES" dirty="0"/>
              <a:t>Volver al Índice</a:t>
            </a:r>
            <a:endParaRPr lang="es-CL" dirty="0"/>
          </a:p>
        </p:txBody>
      </p:sp>
    </p:spTree>
    <p:extLst>
      <p:ext uri="{BB962C8B-B14F-4D97-AF65-F5344CB8AC3E}">
        <p14:creationId xmlns:p14="http://schemas.microsoft.com/office/powerpoint/2010/main" val="5199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42863A-0705-46C9-A21B-79B7E0D02C57}"/>
              </a:ext>
            </a:extLst>
          </p:cNvPr>
          <p:cNvPicPr>
            <a:picLocks noChangeAspect="1"/>
          </p:cNvPicPr>
          <p:nvPr/>
        </p:nvPicPr>
        <p:blipFill>
          <a:blip r:embed="rId2"/>
          <a:stretch>
            <a:fillRect/>
          </a:stretch>
        </p:blipFill>
        <p:spPr>
          <a:xfrm>
            <a:off x="1645311" y="1547450"/>
            <a:ext cx="8343665" cy="5167944"/>
          </a:xfrm>
          <a:prstGeom prst="rect">
            <a:avLst/>
          </a:prstGeom>
        </p:spPr>
      </p:pic>
      <p:cxnSp>
        <p:nvCxnSpPr>
          <p:cNvPr id="6" name="Conector recto 5">
            <a:extLst>
              <a:ext uri="{FF2B5EF4-FFF2-40B4-BE49-F238E27FC236}">
                <a16:creationId xmlns:a16="http://schemas.microsoft.com/office/drawing/2014/main" id="{B48787BF-5A9F-43D7-AA97-16CA0A9ACA1F}"/>
              </a:ext>
            </a:extLst>
          </p:cNvPr>
          <p:cNvCxnSpPr>
            <a:cxnSpLocks/>
          </p:cNvCxnSpPr>
          <p:nvPr/>
        </p:nvCxnSpPr>
        <p:spPr>
          <a:xfrm>
            <a:off x="1141413" y="773724"/>
            <a:ext cx="9531693"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8C1F5911-FC37-48E4-A062-23D4024B29EC}"/>
              </a:ext>
            </a:extLst>
          </p:cNvPr>
          <p:cNvSpPr>
            <a:spLocks noGrp="1"/>
          </p:cNvSpPr>
          <p:nvPr>
            <p:ph type="title"/>
          </p:nvPr>
        </p:nvSpPr>
        <p:spPr>
          <a:xfrm>
            <a:off x="1144589" y="773724"/>
            <a:ext cx="9905998" cy="913517"/>
          </a:xfrm>
        </p:spPr>
        <p:txBody>
          <a:bodyPr>
            <a:normAutofit fontScale="90000"/>
          </a:bodyPr>
          <a:lstStyle/>
          <a:p>
            <a:r>
              <a:rPr lang="es-ES" b="1" dirty="0"/>
              <a:t>RESULTADOS</a:t>
            </a:r>
            <a:br>
              <a:rPr lang="es-ES" b="1" dirty="0"/>
            </a:br>
            <a:r>
              <a:rPr lang="es-CL" dirty="0"/>
              <a:t>Gráficos de tiempos de respuesta. </a:t>
            </a:r>
            <a:br>
              <a:rPr lang="es-CL" dirty="0"/>
            </a:br>
            <a:br>
              <a:rPr lang="es-CL" dirty="0"/>
            </a:br>
            <a:endParaRPr lang="es-CL" b="1" dirty="0"/>
          </a:p>
        </p:txBody>
      </p:sp>
    </p:spTree>
    <p:extLst>
      <p:ext uri="{BB962C8B-B14F-4D97-AF65-F5344CB8AC3E}">
        <p14:creationId xmlns:p14="http://schemas.microsoft.com/office/powerpoint/2010/main" val="3776612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53D27403-5829-4441-B6C5-376680A17875}"/>
              </a:ext>
            </a:extLst>
          </p:cNvPr>
          <p:cNvCxnSpPr>
            <a:cxnSpLocks/>
          </p:cNvCxnSpPr>
          <p:nvPr/>
        </p:nvCxnSpPr>
        <p:spPr>
          <a:xfrm>
            <a:off x="1141413" y="773724"/>
            <a:ext cx="9531693"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54E167A7-B3C6-4311-B5CD-DC7131F0D3F8}"/>
              </a:ext>
            </a:extLst>
          </p:cNvPr>
          <p:cNvPicPr>
            <a:picLocks noChangeAspect="1"/>
          </p:cNvPicPr>
          <p:nvPr/>
        </p:nvPicPr>
        <p:blipFill>
          <a:blip r:embed="rId2"/>
          <a:stretch>
            <a:fillRect/>
          </a:stretch>
        </p:blipFill>
        <p:spPr>
          <a:xfrm>
            <a:off x="1758462" y="1395534"/>
            <a:ext cx="8370277" cy="5206630"/>
          </a:xfrm>
          <a:prstGeom prst="rect">
            <a:avLst/>
          </a:prstGeom>
        </p:spPr>
      </p:pic>
      <p:sp>
        <p:nvSpPr>
          <p:cNvPr id="9" name="Título 1">
            <a:extLst>
              <a:ext uri="{FF2B5EF4-FFF2-40B4-BE49-F238E27FC236}">
                <a16:creationId xmlns:a16="http://schemas.microsoft.com/office/drawing/2014/main" id="{748F7BF0-E6ED-4294-B702-596A6AB2F8EC}"/>
              </a:ext>
            </a:extLst>
          </p:cNvPr>
          <p:cNvSpPr>
            <a:spLocks noGrp="1"/>
          </p:cNvSpPr>
          <p:nvPr>
            <p:ph type="title"/>
          </p:nvPr>
        </p:nvSpPr>
        <p:spPr>
          <a:xfrm>
            <a:off x="1144589" y="773724"/>
            <a:ext cx="9905998" cy="913517"/>
          </a:xfrm>
        </p:spPr>
        <p:txBody>
          <a:bodyPr>
            <a:normAutofit fontScale="90000"/>
          </a:bodyPr>
          <a:lstStyle/>
          <a:p>
            <a:r>
              <a:rPr lang="es-ES" b="1" dirty="0"/>
              <a:t>RESULTADOS</a:t>
            </a:r>
            <a:br>
              <a:rPr lang="es-ES" b="1" dirty="0"/>
            </a:br>
            <a:r>
              <a:rPr lang="es-CL" dirty="0"/>
              <a:t>Gráficos de tiempos de respuesta. </a:t>
            </a:r>
            <a:br>
              <a:rPr lang="es-CL" dirty="0"/>
            </a:br>
            <a:br>
              <a:rPr lang="es-CL" dirty="0"/>
            </a:br>
            <a:endParaRPr lang="es-CL" b="1" dirty="0"/>
          </a:p>
        </p:txBody>
      </p:sp>
      <p:pic>
        <p:nvPicPr>
          <p:cNvPr id="7" name="Imagen 6">
            <a:hlinkClick r:id="rId3" action="ppaction://hlinksldjump"/>
            <a:extLst>
              <a:ext uri="{FF2B5EF4-FFF2-40B4-BE49-F238E27FC236}">
                <a16:creationId xmlns:a16="http://schemas.microsoft.com/office/drawing/2014/main" id="{2A4E85B9-B23B-4B4A-A281-4D2C2FD51A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2395" y="107324"/>
            <a:ext cx="507903" cy="507903"/>
          </a:xfrm>
          <a:prstGeom prst="rect">
            <a:avLst/>
          </a:prstGeom>
        </p:spPr>
      </p:pic>
      <p:sp>
        <p:nvSpPr>
          <p:cNvPr id="8" name="CuadroTexto 7">
            <a:extLst>
              <a:ext uri="{FF2B5EF4-FFF2-40B4-BE49-F238E27FC236}">
                <a16:creationId xmlns:a16="http://schemas.microsoft.com/office/drawing/2014/main" id="{9463DBB1-9741-4F2F-BC52-FE5624100459}"/>
              </a:ext>
            </a:extLst>
          </p:cNvPr>
          <p:cNvSpPr txBox="1"/>
          <p:nvPr/>
        </p:nvSpPr>
        <p:spPr>
          <a:xfrm>
            <a:off x="10000299" y="173631"/>
            <a:ext cx="1605696" cy="369332"/>
          </a:xfrm>
          <a:prstGeom prst="rect">
            <a:avLst/>
          </a:prstGeom>
          <a:noFill/>
        </p:spPr>
        <p:txBody>
          <a:bodyPr wrap="none" rtlCol="0">
            <a:spAutoFit/>
          </a:bodyPr>
          <a:lstStyle/>
          <a:p>
            <a:r>
              <a:rPr lang="es-ES" dirty="0"/>
              <a:t>Volver al Índice</a:t>
            </a:r>
            <a:endParaRPr lang="es-CL" dirty="0"/>
          </a:p>
        </p:txBody>
      </p:sp>
    </p:spTree>
    <p:extLst>
      <p:ext uri="{BB962C8B-B14F-4D97-AF65-F5344CB8AC3E}">
        <p14:creationId xmlns:p14="http://schemas.microsoft.com/office/powerpoint/2010/main" val="84274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89B5CE-0207-42CF-839B-C1581F997623}"/>
              </a:ext>
            </a:extLst>
          </p:cNvPr>
          <p:cNvSpPr>
            <a:spLocks noGrp="1"/>
          </p:cNvSpPr>
          <p:nvPr>
            <p:ph type="title"/>
          </p:nvPr>
        </p:nvSpPr>
        <p:spPr>
          <a:xfrm>
            <a:off x="1141413" y="0"/>
            <a:ext cx="9905998" cy="913517"/>
          </a:xfrm>
        </p:spPr>
        <p:txBody>
          <a:bodyPr/>
          <a:lstStyle/>
          <a:p>
            <a:r>
              <a:rPr lang="es-ES" b="1" dirty="0"/>
              <a:t>CONTEXTO</a:t>
            </a:r>
            <a:endParaRPr lang="es-CL" b="1" dirty="0"/>
          </a:p>
        </p:txBody>
      </p:sp>
      <p:sp>
        <p:nvSpPr>
          <p:cNvPr id="3" name="Marcador de contenido 2">
            <a:extLst>
              <a:ext uri="{FF2B5EF4-FFF2-40B4-BE49-F238E27FC236}">
                <a16:creationId xmlns:a16="http://schemas.microsoft.com/office/drawing/2014/main" id="{C8AC351A-0A15-4DC3-BB42-42158609C241}"/>
              </a:ext>
            </a:extLst>
          </p:cNvPr>
          <p:cNvSpPr>
            <a:spLocks noGrp="1"/>
          </p:cNvSpPr>
          <p:nvPr>
            <p:ph idx="1"/>
          </p:nvPr>
        </p:nvSpPr>
        <p:spPr>
          <a:xfrm>
            <a:off x="1141413" y="858130"/>
            <a:ext cx="9905998" cy="4933072"/>
          </a:xfrm>
        </p:spPr>
        <p:txBody>
          <a:bodyPr>
            <a:normAutofit fontScale="85000" lnSpcReduction="10000"/>
          </a:bodyPr>
          <a:lstStyle/>
          <a:p>
            <a:pPr marL="0" indent="0">
              <a:buNone/>
            </a:pPr>
            <a:r>
              <a:rPr lang="es-CL" b="1" dirty="0"/>
              <a:t>Objetivo: </a:t>
            </a:r>
            <a:endParaRPr lang="es-CL" dirty="0"/>
          </a:p>
          <a:p>
            <a:r>
              <a:rPr lang="es-CL" dirty="0"/>
              <a:t>Aplicar de manera integrada los conocimientos adquiridos en el módulo de Pruebas de Rendimiento para diseñar, configurar, ejecutar y analizar un plan de pruebas completo en </a:t>
            </a:r>
            <a:r>
              <a:rPr lang="es-CL" dirty="0" err="1"/>
              <a:t>JMeter</a:t>
            </a:r>
            <a:r>
              <a:rPr lang="es-CL" dirty="0"/>
              <a:t>, sobre un sistema real accesible de manera pública. </a:t>
            </a:r>
          </a:p>
          <a:p>
            <a:pPr marL="0" indent="0">
              <a:buNone/>
            </a:pPr>
            <a:r>
              <a:rPr lang="es-CL" b="1" dirty="0"/>
              <a:t>Contexto: </a:t>
            </a:r>
            <a:endParaRPr lang="es-CL" dirty="0"/>
          </a:p>
          <a:p>
            <a:r>
              <a:rPr lang="es-CL" dirty="0"/>
              <a:t>La empresa ficticia "</a:t>
            </a:r>
            <a:r>
              <a:rPr lang="es-CL" dirty="0" err="1"/>
              <a:t>DataTest</a:t>
            </a:r>
            <a:r>
              <a:rPr lang="es-CL" dirty="0"/>
              <a:t> SPA" ha contratado tus servicios como Ingeniero de Pruebas de Performance. Uno de sus nuevos proyectos consiste en consumir datos desde un proveedor externo de </a:t>
            </a:r>
            <a:r>
              <a:rPr lang="es-CL" dirty="0" err="1"/>
              <a:t>APIs</a:t>
            </a:r>
            <a:r>
              <a:rPr lang="es-CL" dirty="0"/>
              <a:t> llamado </a:t>
            </a:r>
            <a:r>
              <a:rPr lang="es-CL" dirty="0" err="1"/>
              <a:t>JSONPlaceholder</a:t>
            </a:r>
            <a:r>
              <a:rPr lang="es-CL" dirty="0"/>
              <a:t> (https://jsonplaceholder.typicode.com/), el cual entrega recursos simulados de usuarios, publicaciones y comentarios. </a:t>
            </a:r>
          </a:p>
          <a:p>
            <a:r>
              <a:rPr lang="es-CL" dirty="0"/>
              <a:t>Como parte de la validación del rendimiento del consumo de esta API, te solicitan elaborar un plan de pruebas que permita medir su comportamiento ante diferentes escenarios de carga, parametrización de datos y configuración avanzada de elementos de prueba. </a:t>
            </a:r>
          </a:p>
        </p:txBody>
      </p:sp>
      <p:cxnSp>
        <p:nvCxnSpPr>
          <p:cNvPr id="5" name="Conector recto 4">
            <a:extLst>
              <a:ext uri="{FF2B5EF4-FFF2-40B4-BE49-F238E27FC236}">
                <a16:creationId xmlns:a16="http://schemas.microsoft.com/office/drawing/2014/main" id="{BF60A91E-BFC9-4823-8FD3-A6C7727FBC58}"/>
              </a:ext>
            </a:extLst>
          </p:cNvPr>
          <p:cNvCxnSpPr>
            <a:cxnSpLocks/>
          </p:cNvCxnSpPr>
          <p:nvPr/>
        </p:nvCxnSpPr>
        <p:spPr>
          <a:xfrm>
            <a:off x="1141413" y="773724"/>
            <a:ext cx="9531693"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1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53D27403-5829-4441-B6C5-376680A17875}"/>
              </a:ext>
            </a:extLst>
          </p:cNvPr>
          <p:cNvCxnSpPr>
            <a:cxnSpLocks/>
          </p:cNvCxnSpPr>
          <p:nvPr/>
        </p:nvCxnSpPr>
        <p:spPr>
          <a:xfrm>
            <a:off x="1141413" y="773724"/>
            <a:ext cx="9531693"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A8EDC46B-7F7D-4690-98F9-53B12F6A9E29}"/>
              </a:ext>
            </a:extLst>
          </p:cNvPr>
          <p:cNvPicPr>
            <a:picLocks noChangeAspect="1"/>
          </p:cNvPicPr>
          <p:nvPr/>
        </p:nvPicPr>
        <p:blipFill>
          <a:blip r:embed="rId2"/>
          <a:stretch>
            <a:fillRect/>
          </a:stretch>
        </p:blipFill>
        <p:spPr>
          <a:xfrm>
            <a:off x="1758462" y="1389178"/>
            <a:ext cx="8412480" cy="5290117"/>
          </a:xfrm>
          <a:prstGeom prst="rect">
            <a:avLst/>
          </a:prstGeom>
        </p:spPr>
      </p:pic>
      <p:sp>
        <p:nvSpPr>
          <p:cNvPr id="8" name="Título 1">
            <a:extLst>
              <a:ext uri="{FF2B5EF4-FFF2-40B4-BE49-F238E27FC236}">
                <a16:creationId xmlns:a16="http://schemas.microsoft.com/office/drawing/2014/main" id="{B427FD49-1D96-4F32-B4B8-5D1E47266C3F}"/>
              </a:ext>
            </a:extLst>
          </p:cNvPr>
          <p:cNvSpPr>
            <a:spLocks noGrp="1"/>
          </p:cNvSpPr>
          <p:nvPr>
            <p:ph type="title"/>
          </p:nvPr>
        </p:nvSpPr>
        <p:spPr>
          <a:xfrm>
            <a:off x="1144589" y="773724"/>
            <a:ext cx="9905998" cy="913517"/>
          </a:xfrm>
        </p:spPr>
        <p:txBody>
          <a:bodyPr>
            <a:normAutofit fontScale="90000"/>
          </a:bodyPr>
          <a:lstStyle/>
          <a:p>
            <a:r>
              <a:rPr lang="es-ES" b="1" dirty="0"/>
              <a:t>RESULTADOS</a:t>
            </a:r>
            <a:br>
              <a:rPr lang="es-ES" b="1" dirty="0"/>
            </a:br>
            <a:r>
              <a:rPr lang="es-CL" dirty="0"/>
              <a:t>Gráficos de tiempos de respuesta. </a:t>
            </a:r>
            <a:br>
              <a:rPr lang="es-CL" dirty="0"/>
            </a:br>
            <a:br>
              <a:rPr lang="es-CL" dirty="0"/>
            </a:br>
            <a:endParaRPr lang="es-CL" b="1" dirty="0"/>
          </a:p>
        </p:txBody>
      </p:sp>
      <p:pic>
        <p:nvPicPr>
          <p:cNvPr id="6" name="Imagen 5">
            <a:hlinkClick r:id="rId3" action="ppaction://hlinksldjump"/>
            <a:extLst>
              <a:ext uri="{FF2B5EF4-FFF2-40B4-BE49-F238E27FC236}">
                <a16:creationId xmlns:a16="http://schemas.microsoft.com/office/drawing/2014/main" id="{B632D745-634D-48C8-9741-3187624494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2395" y="107324"/>
            <a:ext cx="507903" cy="507903"/>
          </a:xfrm>
          <a:prstGeom prst="rect">
            <a:avLst/>
          </a:prstGeom>
        </p:spPr>
      </p:pic>
      <p:sp>
        <p:nvSpPr>
          <p:cNvPr id="7" name="CuadroTexto 6">
            <a:extLst>
              <a:ext uri="{FF2B5EF4-FFF2-40B4-BE49-F238E27FC236}">
                <a16:creationId xmlns:a16="http://schemas.microsoft.com/office/drawing/2014/main" id="{D2EDB12A-5FFB-4C99-A255-F75926AFD4BD}"/>
              </a:ext>
            </a:extLst>
          </p:cNvPr>
          <p:cNvSpPr txBox="1"/>
          <p:nvPr/>
        </p:nvSpPr>
        <p:spPr>
          <a:xfrm>
            <a:off x="10000299" y="173631"/>
            <a:ext cx="1605696" cy="369332"/>
          </a:xfrm>
          <a:prstGeom prst="rect">
            <a:avLst/>
          </a:prstGeom>
          <a:noFill/>
        </p:spPr>
        <p:txBody>
          <a:bodyPr wrap="none" rtlCol="0">
            <a:spAutoFit/>
          </a:bodyPr>
          <a:lstStyle/>
          <a:p>
            <a:r>
              <a:rPr lang="es-ES" dirty="0"/>
              <a:t>Volver al Índice</a:t>
            </a:r>
            <a:endParaRPr lang="es-CL" dirty="0"/>
          </a:p>
        </p:txBody>
      </p:sp>
    </p:spTree>
    <p:extLst>
      <p:ext uri="{BB962C8B-B14F-4D97-AF65-F5344CB8AC3E}">
        <p14:creationId xmlns:p14="http://schemas.microsoft.com/office/powerpoint/2010/main" val="2885552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53D27403-5829-4441-B6C5-376680A17875}"/>
              </a:ext>
            </a:extLst>
          </p:cNvPr>
          <p:cNvCxnSpPr>
            <a:cxnSpLocks/>
          </p:cNvCxnSpPr>
          <p:nvPr/>
        </p:nvCxnSpPr>
        <p:spPr>
          <a:xfrm>
            <a:off x="1141413" y="773724"/>
            <a:ext cx="9531693"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B427FD49-1D96-4F32-B4B8-5D1E47266C3F}"/>
              </a:ext>
            </a:extLst>
          </p:cNvPr>
          <p:cNvSpPr>
            <a:spLocks noGrp="1"/>
          </p:cNvSpPr>
          <p:nvPr>
            <p:ph type="title"/>
          </p:nvPr>
        </p:nvSpPr>
        <p:spPr>
          <a:xfrm>
            <a:off x="1144589" y="316965"/>
            <a:ext cx="9905998" cy="913517"/>
          </a:xfrm>
        </p:spPr>
        <p:txBody>
          <a:bodyPr>
            <a:normAutofit fontScale="90000"/>
          </a:bodyPr>
          <a:lstStyle/>
          <a:p>
            <a:r>
              <a:rPr lang="es-ES" b="1" dirty="0"/>
              <a:t>RESULTADOS</a:t>
            </a:r>
            <a:br>
              <a:rPr lang="es-ES" b="1" dirty="0"/>
            </a:br>
            <a:r>
              <a:rPr lang="es-CL" dirty="0"/>
              <a:t>CONCLUSION FINAL</a:t>
            </a:r>
          </a:p>
        </p:txBody>
      </p:sp>
      <p:sp>
        <p:nvSpPr>
          <p:cNvPr id="4" name="CuadroTexto 3">
            <a:extLst>
              <a:ext uri="{FF2B5EF4-FFF2-40B4-BE49-F238E27FC236}">
                <a16:creationId xmlns:a16="http://schemas.microsoft.com/office/drawing/2014/main" id="{0A2F7672-B921-4690-A819-39305A5734BF}"/>
              </a:ext>
            </a:extLst>
          </p:cNvPr>
          <p:cNvSpPr txBox="1"/>
          <p:nvPr/>
        </p:nvSpPr>
        <p:spPr>
          <a:xfrm>
            <a:off x="1141413" y="1336429"/>
            <a:ext cx="9531693" cy="3785652"/>
          </a:xfrm>
          <a:prstGeom prst="rect">
            <a:avLst/>
          </a:prstGeom>
          <a:noFill/>
        </p:spPr>
        <p:txBody>
          <a:bodyPr wrap="square" rtlCol="0">
            <a:spAutoFit/>
          </a:bodyPr>
          <a:lstStyle/>
          <a:p>
            <a:pPr marL="342900" indent="-342900">
              <a:buFont typeface="Arial" panose="020B0604020202020204" pitchFamily="34" charset="0"/>
              <a:buChar char="•"/>
            </a:pPr>
            <a:r>
              <a:rPr lang="es-CL" sz="2400" dirty="0"/>
              <a:t>Salud general buena: Error% 0% y </a:t>
            </a:r>
            <a:r>
              <a:rPr lang="es-CL" sz="2400" dirty="0" err="1"/>
              <a:t>endpoints</a:t>
            </a:r>
            <a:r>
              <a:rPr lang="es-CL" sz="2400" dirty="0"/>
              <a:t> simples con p95 &lt; 130 ms → excelente.p95 global ≈ 1.23 s y p99 ≈ 2.39 s están inflados por la transacción “Usuarios”</a:t>
            </a:r>
          </a:p>
          <a:p>
            <a:pPr marL="342900" indent="-342900">
              <a:buFont typeface="Arial" panose="020B0604020202020204" pitchFamily="34" charset="0"/>
              <a:buChar char="•"/>
            </a:pPr>
            <a:r>
              <a:rPr lang="es-CL" sz="2400" dirty="0"/>
              <a:t>Recomiendo perfilar esa transacción separando pasos y confirmando si los </a:t>
            </a:r>
            <a:r>
              <a:rPr lang="es-CL" sz="2400" dirty="0" err="1"/>
              <a:t>timers</a:t>
            </a:r>
            <a:r>
              <a:rPr lang="es-CL" sz="2400" dirty="0"/>
              <a:t> o el encadenamiento agregan la mayor parte del tiempo.</a:t>
            </a:r>
          </a:p>
          <a:p>
            <a:pPr marL="342900" indent="-342900">
              <a:buFont typeface="Arial" panose="020B0604020202020204" pitchFamily="34" charset="0"/>
              <a:buChar char="•"/>
            </a:pPr>
            <a:r>
              <a:rPr lang="es-CL" sz="2400" dirty="0"/>
              <a:t>Capacidad: </a:t>
            </a:r>
            <a:r>
              <a:rPr lang="es-CL" sz="2400" dirty="0" err="1"/>
              <a:t>Throughput</a:t>
            </a:r>
            <a:r>
              <a:rPr lang="es-CL" sz="2400" dirty="0"/>
              <a:t> ~56 </a:t>
            </a:r>
            <a:r>
              <a:rPr lang="es-CL" sz="2400" dirty="0" err="1"/>
              <a:t>req</a:t>
            </a:r>
            <a:r>
              <a:rPr lang="es-CL" sz="2400" dirty="0"/>
              <a:t>/s sostenido. Valídalo con el objetivo de negocio; si apuntas a &gt;100 </a:t>
            </a:r>
            <a:r>
              <a:rPr lang="es-CL" sz="2400" dirty="0" err="1"/>
              <a:t>req</a:t>
            </a:r>
            <a:r>
              <a:rPr lang="es-CL" sz="2400" dirty="0"/>
              <a:t>/s, planifica un Stress progresivo.</a:t>
            </a:r>
          </a:p>
          <a:p>
            <a:pPr marL="342900" indent="-342900">
              <a:buFont typeface="Arial" panose="020B0604020202020204" pitchFamily="34" charset="0"/>
              <a:buChar char="•"/>
            </a:pPr>
            <a:r>
              <a:rPr lang="es-CL" sz="2400" dirty="0"/>
              <a:t>Próximo paso: Ejecutar Load y Stress diferenciando escenarios (usuarios/</a:t>
            </a:r>
            <a:r>
              <a:rPr lang="es-CL" sz="2400" dirty="0" err="1"/>
              <a:t>ramp</a:t>
            </a:r>
            <a:r>
              <a:rPr lang="es-CL" sz="2400" dirty="0"/>
              <a:t>-up/duración) para comparar p95/p99 por escenario y confirmar estabilidad.</a:t>
            </a:r>
          </a:p>
        </p:txBody>
      </p:sp>
      <p:pic>
        <p:nvPicPr>
          <p:cNvPr id="6" name="Imagen 5">
            <a:hlinkClick r:id="rId2" action="ppaction://hlinksldjump"/>
            <a:extLst>
              <a:ext uri="{FF2B5EF4-FFF2-40B4-BE49-F238E27FC236}">
                <a16:creationId xmlns:a16="http://schemas.microsoft.com/office/drawing/2014/main" id="{26E71C93-1B79-43B0-B5CB-23CB1FEE8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2395" y="107324"/>
            <a:ext cx="507903" cy="507903"/>
          </a:xfrm>
          <a:prstGeom prst="rect">
            <a:avLst/>
          </a:prstGeom>
        </p:spPr>
      </p:pic>
      <p:sp>
        <p:nvSpPr>
          <p:cNvPr id="7" name="CuadroTexto 6">
            <a:extLst>
              <a:ext uri="{FF2B5EF4-FFF2-40B4-BE49-F238E27FC236}">
                <a16:creationId xmlns:a16="http://schemas.microsoft.com/office/drawing/2014/main" id="{611DD610-1B2A-490D-9638-7FC7CDC0E1D6}"/>
              </a:ext>
            </a:extLst>
          </p:cNvPr>
          <p:cNvSpPr txBox="1"/>
          <p:nvPr/>
        </p:nvSpPr>
        <p:spPr>
          <a:xfrm>
            <a:off x="10000299" y="173631"/>
            <a:ext cx="1605696" cy="369332"/>
          </a:xfrm>
          <a:prstGeom prst="rect">
            <a:avLst/>
          </a:prstGeom>
          <a:noFill/>
        </p:spPr>
        <p:txBody>
          <a:bodyPr wrap="none" rtlCol="0">
            <a:spAutoFit/>
          </a:bodyPr>
          <a:lstStyle/>
          <a:p>
            <a:r>
              <a:rPr lang="es-ES" dirty="0"/>
              <a:t>Volver al Índice</a:t>
            </a:r>
            <a:endParaRPr lang="es-CL" dirty="0"/>
          </a:p>
        </p:txBody>
      </p:sp>
    </p:spTree>
    <p:extLst>
      <p:ext uri="{BB962C8B-B14F-4D97-AF65-F5344CB8AC3E}">
        <p14:creationId xmlns:p14="http://schemas.microsoft.com/office/powerpoint/2010/main" val="3538524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C40DDBB-5624-4D70-A86B-C69BBE0CFA4A}"/>
              </a:ext>
            </a:extLst>
          </p:cNvPr>
          <p:cNvSpPr>
            <a:spLocks noGrp="1"/>
          </p:cNvSpPr>
          <p:nvPr>
            <p:ph type="title"/>
          </p:nvPr>
        </p:nvSpPr>
        <p:spPr>
          <a:xfrm>
            <a:off x="1141413" y="0"/>
            <a:ext cx="9905998" cy="913517"/>
          </a:xfrm>
        </p:spPr>
        <p:txBody>
          <a:bodyPr/>
          <a:lstStyle/>
          <a:p>
            <a:r>
              <a:rPr lang="es-ES" b="1" dirty="0"/>
              <a:t>RESULTADOS</a:t>
            </a:r>
            <a:endParaRPr lang="es-CL" b="1" dirty="0"/>
          </a:p>
        </p:txBody>
      </p:sp>
      <p:cxnSp>
        <p:nvCxnSpPr>
          <p:cNvPr id="7" name="Conector recto 6">
            <a:extLst>
              <a:ext uri="{FF2B5EF4-FFF2-40B4-BE49-F238E27FC236}">
                <a16:creationId xmlns:a16="http://schemas.microsoft.com/office/drawing/2014/main" id="{8EFAA408-51B6-4152-A336-FA87A81A8BCB}"/>
              </a:ext>
            </a:extLst>
          </p:cNvPr>
          <p:cNvCxnSpPr>
            <a:cxnSpLocks/>
          </p:cNvCxnSpPr>
          <p:nvPr/>
        </p:nvCxnSpPr>
        <p:spPr>
          <a:xfrm>
            <a:off x="1141413" y="773724"/>
            <a:ext cx="9531693"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ángulo: esquinas redondeadas 1">
            <a:hlinkClick r:id="rId2" action="ppaction://hlinksldjump"/>
            <a:extLst>
              <a:ext uri="{FF2B5EF4-FFF2-40B4-BE49-F238E27FC236}">
                <a16:creationId xmlns:a16="http://schemas.microsoft.com/office/drawing/2014/main" id="{F447D617-9B7A-4260-973F-CDF3DA2EE395}"/>
              </a:ext>
            </a:extLst>
          </p:cNvPr>
          <p:cNvSpPr/>
          <p:nvPr/>
        </p:nvSpPr>
        <p:spPr>
          <a:xfrm>
            <a:off x="3618327" y="3792757"/>
            <a:ext cx="4378569" cy="913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t>VER GRAFICOS DE RESULTADOS</a:t>
            </a:r>
            <a:endParaRPr lang="es-CL" sz="2000" b="1" dirty="0"/>
          </a:p>
        </p:txBody>
      </p:sp>
      <p:sp>
        <p:nvSpPr>
          <p:cNvPr id="8" name="Rectángulo: esquinas redondeadas 7">
            <a:hlinkClick r:id="rId3" action="ppaction://hlinksldjump"/>
            <a:extLst>
              <a:ext uri="{FF2B5EF4-FFF2-40B4-BE49-F238E27FC236}">
                <a16:creationId xmlns:a16="http://schemas.microsoft.com/office/drawing/2014/main" id="{DBD5F292-EF0F-4984-9202-18C689627159}"/>
              </a:ext>
            </a:extLst>
          </p:cNvPr>
          <p:cNvSpPr/>
          <p:nvPr/>
        </p:nvSpPr>
        <p:spPr>
          <a:xfrm>
            <a:off x="3618327" y="2738303"/>
            <a:ext cx="4378569" cy="913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t>VER ESTADISTICAS DE RESPUESTA</a:t>
            </a:r>
            <a:endParaRPr lang="es-CL" sz="2000" b="1" dirty="0"/>
          </a:p>
        </p:txBody>
      </p:sp>
      <p:sp>
        <p:nvSpPr>
          <p:cNvPr id="9" name="Rectángulo: esquinas redondeadas 8">
            <a:hlinkClick r:id="rId4" action="ppaction://hlinksldjump"/>
            <a:extLst>
              <a:ext uri="{FF2B5EF4-FFF2-40B4-BE49-F238E27FC236}">
                <a16:creationId xmlns:a16="http://schemas.microsoft.com/office/drawing/2014/main" id="{DB2E24F2-D6BD-4BA6-8FCA-A68778A7BDED}"/>
              </a:ext>
            </a:extLst>
          </p:cNvPr>
          <p:cNvSpPr/>
          <p:nvPr/>
        </p:nvSpPr>
        <p:spPr>
          <a:xfrm>
            <a:off x="3618327" y="1687241"/>
            <a:ext cx="4378569" cy="913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t>VER COMPARATIVA DE INDICES</a:t>
            </a:r>
            <a:endParaRPr lang="es-CL" sz="2000" b="1" dirty="0"/>
          </a:p>
        </p:txBody>
      </p:sp>
      <p:sp>
        <p:nvSpPr>
          <p:cNvPr id="10" name="Marcador de contenido 9">
            <a:extLst>
              <a:ext uri="{FF2B5EF4-FFF2-40B4-BE49-F238E27FC236}">
                <a16:creationId xmlns:a16="http://schemas.microsoft.com/office/drawing/2014/main" id="{7CE0A736-78DE-45AC-AB82-7557A3FE21BF}"/>
              </a:ext>
            </a:extLst>
          </p:cNvPr>
          <p:cNvSpPr>
            <a:spLocks noGrp="1"/>
          </p:cNvSpPr>
          <p:nvPr>
            <p:ph idx="1"/>
          </p:nvPr>
        </p:nvSpPr>
        <p:spPr>
          <a:xfrm>
            <a:off x="1141413" y="966128"/>
            <a:ext cx="9905999" cy="913517"/>
          </a:xfrm>
        </p:spPr>
        <p:txBody>
          <a:bodyPr/>
          <a:lstStyle/>
          <a:p>
            <a:pPr marL="0" indent="0">
              <a:buNone/>
            </a:pPr>
            <a:r>
              <a:rPr lang="es-ES" dirty="0"/>
              <a:t>Escoja el tipo de visualización de los resultados</a:t>
            </a:r>
            <a:endParaRPr lang="es-CL" dirty="0"/>
          </a:p>
        </p:txBody>
      </p:sp>
      <p:sp>
        <p:nvSpPr>
          <p:cNvPr id="11" name="Rectángulo: esquinas redondeadas 10">
            <a:hlinkClick r:id="rId5" action="ppaction://hlinksldjump"/>
            <a:extLst>
              <a:ext uri="{FF2B5EF4-FFF2-40B4-BE49-F238E27FC236}">
                <a16:creationId xmlns:a16="http://schemas.microsoft.com/office/drawing/2014/main" id="{7256A6F6-85E7-4D42-918B-092101AB921B}"/>
              </a:ext>
            </a:extLst>
          </p:cNvPr>
          <p:cNvSpPr/>
          <p:nvPr/>
        </p:nvSpPr>
        <p:spPr>
          <a:xfrm>
            <a:off x="3618327" y="4847211"/>
            <a:ext cx="4378569" cy="913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t>CONCLUSIONES</a:t>
            </a:r>
            <a:endParaRPr lang="es-CL" sz="2000" b="1" dirty="0"/>
          </a:p>
        </p:txBody>
      </p:sp>
    </p:spTree>
    <p:extLst>
      <p:ext uri="{BB962C8B-B14F-4D97-AF65-F5344CB8AC3E}">
        <p14:creationId xmlns:p14="http://schemas.microsoft.com/office/powerpoint/2010/main" val="1341413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827FAA6-9B38-4081-AA1D-5786E95A4DF5}"/>
              </a:ext>
            </a:extLst>
          </p:cNvPr>
          <p:cNvSpPr>
            <a:spLocks noGrp="1"/>
          </p:cNvSpPr>
          <p:nvPr>
            <p:ph idx="1"/>
          </p:nvPr>
        </p:nvSpPr>
        <p:spPr>
          <a:xfrm>
            <a:off x="1141413" y="800514"/>
            <a:ext cx="9905999" cy="3541714"/>
          </a:xfrm>
        </p:spPr>
        <p:txBody>
          <a:bodyPr>
            <a:normAutofit/>
          </a:bodyPr>
          <a:lstStyle/>
          <a:p>
            <a:pPr marL="0" indent="0">
              <a:buNone/>
            </a:pPr>
            <a:r>
              <a:rPr lang="es-ES" dirty="0"/>
              <a:t>Comparativa de resultados según escenarios de los siguientes índices:</a:t>
            </a:r>
            <a:endParaRPr lang="es-CL" dirty="0"/>
          </a:p>
        </p:txBody>
      </p:sp>
      <p:sp>
        <p:nvSpPr>
          <p:cNvPr id="4" name="Título 1">
            <a:extLst>
              <a:ext uri="{FF2B5EF4-FFF2-40B4-BE49-F238E27FC236}">
                <a16:creationId xmlns:a16="http://schemas.microsoft.com/office/drawing/2014/main" id="{FC40DDBB-5624-4D70-A86B-C69BBE0CFA4A}"/>
              </a:ext>
            </a:extLst>
          </p:cNvPr>
          <p:cNvSpPr>
            <a:spLocks noGrp="1"/>
          </p:cNvSpPr>
          <p:nvPr>
            <p:ph type="title"/>
          </p:nvPr>
        </p:nvSpPr>
        <p:spPr>
          <a:xfrm>
            <a:off x="1141413" y="0"/>
            <a:ext cx="9905998" cy="913517"/>
          </a:xfrm>
        </p:spPr>
        <p:txBody>
          <a:bodyPr/>
          <a:lstStyle/>
          <a:p>
            <a:r>
              <a:rPr lang="es-ES" b="1" dirty="0"/>
              <a:t>RESULTADOS</a:t>
            </a:r>
            <a:endParaRPr lang="es-CL" b="1" dirty="0"/>
          </a:p>
        </p:txBody>
      </p:sp>
      <p:cxnSp>
        <p:nvCxnSpPr>
          <p:cNvPr id="7" name="Conector recto 6">
            <a:extLst>
              <a:ext uri="{FF2B5EF4-FFF2-40B4-BE49-F238E27FC236}">
                <a16:creationId xmlns:a16="http://schemas.microsoft.com/office/drawing/2014/main" id="{8EFAA408-51B6-4152-A336-FA87A81A8BCB}"/>
              </a:ext>
            </a:extLst>
          </p:cNvPr>
          <p:cNvCxnSpPr>
            <a:cxnSpLocks/>
          </p:cNvCxnSpPr>
          <p:nvPr/>
        </p:nvCxnSpPr>
        <p:spPr>
          <a:xfrm>
            <a:off x="1141413" y="773724"/>
            <a:ext cx="9531693"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abla 5">
            <a:extLst>
              <a:ext uri="{FF2B5EF4-FFF2-40B4-BE49-F238E27FC236}">
                <a16:creationId xmlns:a16="http://schemas.microsoft.com/office/drawing/2014/main" id="{8663B62A-9E67-419A-BFF9-61218F40E25C}"/>
              </a:ext>
            </a:extLst>
          </p:cNvPr>
          <p:cNvGraphicFramePr>
            <a:graphicFrameLocks noGrp="1"/>
          </p:cNvGraphicFramePr>
          <p:nvPr>
            <p:extLst>
              <p:ext uri="{D42A27DB-BD31-4B8C-83A1-F6EECF244321}">
                <p14:modId xmlns:p14="http://schemas.microsoft.com/office/powerpoint/2010/main" val="842456563"/>
              </p:ext>
            </p:extLst>
          </p:nvPr>
        </p:nvGraphicFramePr>
        <p:xfrm>
          <a:off x="1235013" y="4699485"/>
          <a:ext cx="9344492" cy="1112520"/>
        </p:xfrm>
        <a:graphic>
          <a:graphicData uri="http://schemas.openxmlformats.org/drawingml/2006/table">
            <a:tbl>
              <a:tblPr firstRow="1" bandRow="1">
                <a:tableStyleId>{5C22544A-7EE6-4342-B048-85BDC9FD1C3A}</a:tableStyleId>
              </a:tblPr>
              <a:tblGrid>
                <a:gridCol w="2208535">
                  <a:extLst>
                    <a:ext uri="{9D8B030D-6E8A-4147-A177-3AD203B41FA5}">
                      <a16:colId xmlns:a16="http://schemas.microsoft.com/office/drawing/2014/main" val="2750156990"/>
                    </a:ext>
                  </a:extLst>
                </a:gridCol>
                <a:gridCol w="873350">
                  <a:extLst>
                    <a:ext uri="{9D8B030D-6E8A-4147-A177-3AD203B41FA5}">
                      <a16:colId xmlns:a16="http://schemas.microsoft.com/office/drawing/2014/main" val="3603575518"/>
                    </a:ext>
                  </a:extLst>
                </a:gridCol>
                <a:gridCol w="597599">
                  <a:extLst>
                    <a:ext uri="{9D8B030D-6E8A-4147-A177-3AD203B41FA5}">
                      <a16:colId xmlns:a16="http://schemas.microsoft.com/office/drawing/2014/main" val="1492051372"/>
                    </a:ext>
                  </a:extLst>
                </a:gridCol>
                <a:gridCol w="661182">
                  <a:extLst>
                    <a:ext uri="{9D8B030D-6E8A-4147-A177-3AD203B41FA5}">
                      <a16:colId xmlns:a16="http://schemas.microsoft.com/office/drawing/2014/main" val="3787054891"/>
                    </a:ext>
                  </a:extLst>
                </a:gridCol>
                <a:gridCol w="745588">
                  <a:extLst>
                    <a:ext uri="{9D8B030D-6E8A-4147-A177-3AD203B41FA5}">
                      <a16:colId xmlns:a16="http://schemas.microsoft.com/office/drawing/2014/main" val="555980439"/>
                    </a:ext>
                  </a:extLst>
                </a:gridCol>
                <a:gridCol w="1856935">
                  <a:extLst>
                    <a:ext uri="{9D8B030D-6E8A-4147-A177-3AD203B41FA5}">
                      <a16:colId xmlns:a16="http://schemas.microsoft.com/office/drawing/2014/main" val="2756884087"/>
                    </a:ext>
                  </a:extLst>
                </a:gridCol>
                <a:gridCol w="1055338">
                  <a:extLst>
                    <a:ext uri="{9D8B030D-6E8A-4147-A177-3AD203B41FA5}">
                      <a16:colId xmlns:a16="http://schemas.microsoft.com/office/drawing/2014/main" val="594907987"/>
                    </a:ext>
                  </a:extLst>
                </a:gridCol>
                <a:gridCol w="1345965">
                  <a:extLst>
                    <a:ext uri="{9D8B030D-6E8A-4147-A177-3AD203B41FA5}">
                      <a16:colId xmlns:a16="http://schemas.microsoft.com/office/drawing/2014/main" val="3498109160"/>
                    </a:ext>
                  </a:extLst>
                </a:gridCol>
              </a:tblGrid>
              <a:tr h="370840">
                <a:tc>
                  <a:txBody>
                    <a:bodyPr/>
                    <a:lstStyle/>
                    <a:p>
                      <a:pPr algn="ctr"/>
                      <a:r>
                        <a:rPr lang="es-ES" dirty="0"/>
                        <a:t>ESCENARIO</a:t>
                      </a:r>
                      <a:endParaRPr lang="es-CL" dirty="0"/>
                    </a:p>
                  </a:txBody>
                  <a:tcPr/>
                </a:tc>
                <a:tc>
                  <a:txBody>
                    <a:bodyPr/>
                    <a:lstStyle/>
                    <a:p>
                      <a:pPr algn="ctr"/>
                      <a:r>
                        <a:rPr lang="es-ES" dirty="0"/>
                        <a:t>AVG</a:t>
                      </a:r>
                      <a:endParaRPr lang="es-CL" dirty="0"/>
                    </a:p>
                  </a:txBody>
                  <a:tcPr/>
                </a:tc>
                <a:tc>
                  <a:txBody>
                    <a:bodyPr/>
                    <a:lstStyle/>
                    <a:p>
                      <a:pPr algn="ctr"/>
                      <a:r>
                        <a:rPr lang="es-ES" dirty="0"/>
                        <a:t>P90</a:t>
                      </a:r>
                      <a:endParaRPr lang="es-CL" dirty="0"/>
                    </a:p>
                  </a:txBody>
                  <a:tcPr/>
                </a:tc>
                <a:tc>
                  <a:txBody>
                    <a:bodyPr/>
                    <a:lstStyle/>
                    <a:p>
                      <a:pPr algn="ctr"/>
                      <a:r>
                        <a:rPr lang="es-ES" dirty="0"/>
                        <a:t>P95</a:t>
                      </a:r>
                      <a:endParaRPr lang="es-CL" dirty="0"/>
                    </a:p>
                  </a:txBody>
                  <a:tcPr/>
                </a:tc>
                <a:tc>
                  <a:txBody>
                    <a:bodyPr/>
                    <a:lstStyle/>
                    <a:p>
                      <a:pPr algn="ctr"/>
                      <a:r>
                        <a:rPr lang="es-ES" dirty="0"/>
                        <a:t>P99</a:t>
                      </a:r>
                      <a:endParaRPr lang="es-CL" dirty="0"/>
                    </a:p>
                  </a:txBody>
                  <a:tcPr/>
                </a:tc>
                <a:tc>
                  <a:txBody>
                    <a:bodyPr/>
                    <a:lstStyle/>
                    <a:p>
                      <a:pPr algn="ctr"/>
                      <a:r>
                        <a:rPr lang="es-CL" b="1" dirty="0"/>
                        <a:t>THROUGHPUT</a:t>
                      </a:r>
                      <a:endParaRPr lang="es-CL" dirty="0"/>
                    </a:p>
                  </a:txBody>
                  <a:tcPr/>
                </a:tc>
                <a:tc>
                  <a:txBody>
                    <a:bodyPr/>
                    <a:lstStyle/>
                    <a:p>
                      <a:pPr algn="ctr"/>
                      <a:r>
                        <a:rPr lang="es-CL" b="1" dirty="0"/>
                        <a:t>ERROR</a:t>
                      </a:r>
                      <a:endParaRPr lang="es-CL" dirty="0"/>
                    </a:p>
                  </a:txBody>
                  <a:tcPr/>
                </a:tc>
                <a:tc>
                  <a:txBody>
                    <a:bodyPr/>
                    <a:lstStyle/>
                    <a:p>
                      <a:pPr algn="ctr"/>
                      <a:r>
                        <a:rPr lang="es-CL" b="1" dirty="0"/>
                        <a:t>STDDEV</a:t>
                      </a:r>
                      <a:endParaRPr lang="es-CL" dirty="0"/>
                    </a:p>
                  </a:txBody>
                  <a:tcPr/>
                </a:tc>
                <a:extLst>
                  <a:ext uri="{0D108BD9-81ED-4DB2-BD59-A6C34878D82A}">
                    <a16:rowId xmlns:a16="http://schemas.microsoft.com/office/drawing/2014/main" val="3335224026"/>
                  </a:ext>
                </a:extLst>
              </a:tr>
              <a:tr h="370840">
                <a:tc>
                  <a:txBody>
                    <a:bodyPr/>
                    <a:lstStyle/>
                    <a:p>
                      <a:pPr algn="ctr"/>
                      <a:r>
                        <a:rPr lang="es-ES" dirty="0"/>
                        <a:t>BAJA DEMANDA</a:t>
                      </a:r>
                      <a:endParaRPr lang="es-CL" dirty="0"/>
                    </a:p>
                  </a:txBody>
                  <a:tcPr/>
                </a:tc>
                <a:tc>
                  <a:txBody>
                    <a:bodyPr/>
                    <a:lstStyle/>
                    <a:p>
                      <a:pPr algn="ctr"/>
                      <a:r>
                        <a:rPr lang="es-ES" dirty="0"/>
                        <a:t>301,0</a:t>
                      </a:r>
                      <a:endParaRPr lang="es-CL" dirty="0"/>
                    </a:p>
                  </a:txBody>
                  <a:tcPr/>
                </a:tc>
                <a:tc>
                  <a:txBody>
                    <a:bodyPr/>
                    <a:lstStyle/>
                    <a:p>
                      <a:pPr algn="ctr"/>
                      <a:endParaRPr lang="es-CL" dirty="0"/>
                    </a:p>
                  </a:txBody>
                  <a:tcPr/>
                </a:tc>
                <a:tc>
                  <a:txBody>
                    <a:bodyPr/>
                    <a:lstStyle/>
                    <a:p>
                      <a:pPr algn="ctr"/>
                      <a:endParaRPr lang="es-CL"/>
                    </a:p>
                  </a:txBody>
                  <a:tcPr/>
                </a:tc>
                <a:tc>
                  <a:txBody>
                    <a:bodyPr/>
                    <a:lstStyle/>
                    <a:p>
                      <a:pPr algn="ctr"/>
                      <a:endParaRPr lang="es-CL"/>
                    </a:p>
                  </a:txBody>
                  <a:tcPr/>
                </a:tc>
                <a:tc>
                  <a:txBody>
                    <a:bodyPr/>
                    <a:lstStyle/>
                    <a:p>
                      <a:pPr algn="ctr"/>
                      <a:r>
                        <a:rPr lang="es-ES" dirty="0"/>
                        <a:t>3,27587</a:t>
                      </a:r>
                      <a:endParaRPr lang="es-CL" dirty="0"/>
                    </a:p>
                  </a:txBody>
                  <a:tcPr/>
                </a:tc>
                <a:tc>
                  <a:txBody>
                    <a:bodyPr/>
                    <a:lstStyle/>
                    <a:p>
                      <a:pPr algn="ctr"/>
                      <a:r>
                        <a:rPr lang="es-ES" dirty="0"/>
                        <a:t>0.029%</a:t>
                      </a:r>
                      <a:endParaRPr lang="es-CL" dirty="0"/>
                    </a:p>
                  </a:txBody>
                  <a:tcPr/>
                </a:tc>
                <a:tc>
                  <a:txBody>
                    <a:bodyPr/>
                    <a:lstStyle/>
                    <a:p>
                      <a:pPr algn="ctr"/>
                      <a:r>
                        <a:rPr lang="es-ES" dirty="0"/>
                        <a:t>602,56</a:t>
                      </a:r>
                      <a:endParaRPr lang="es-CL" dirty="0"/>
                    </a:p>
                  </a:txBody>
                  <a:tcPr/>
                </a:tc>
                <a:extLst>
                  <a:ext uri="{0D108BD9-81ED-4DB2-BD59-A6C34878D82A}">
                    <a16:rowId xmlns:a16="http://schemas.microsoft.com/office/drawing/2014/main" val="4277193707"/>
                  </a:ext>
                </a:extLst>
              </a:tr>
              <a:tr h="370840">
                <a:tc>
                  <a:txBody>
                    <a:bodyPr/>
                    <a:lstStyle/>
                    <a:p>
                      <a:pPr algn="ctr"/>
                      <a:r>
                        <a:rPr lang="es-ES" dirty="0"/>
                        <a:t>ALTA DEMANDA</a:t>
                      </a:r>
                      <a:endParaRPr lang="es-CL" dirty="0"/>
                    </a:p>
                  </a:txBody>
                  <a:tcPr/>
                </a:tc>
                <a:tc>
                  <a:txBody>
                    <a:bodyPr/>
                    <a:lstStyle/>
                    <a:p>
                      <a:pPr algn="ctr"/>
                      <a:r>
                        <a:rPr lang="es-ES" dirty="0"/>
                        <a:t>293,0</a:t>
                      </a:r>
                      <a:endParaRPr lang="es-CL" dirty="0"/>
                    </a:p>
                  </a:txBody>
                  <a:tcPr/>
                </a:tc>
                <a:tc>
                  <a:txBody>
                    <a:bodyPr/>
                    <a:lstStyle/>
                    <a:p>
                      <a:pPr algn="ctr"/>
                      <a:endParaRPr lang="es-CL"/>
                    </a:p>
                  </a:txBody>
                  <a:tcPr/>
                </a:tc>
                <a:tc>
                  <a:txBody>
                    <a:bodyPr/>
                    <a:lstStyle/>
                    <a:p>
                      <a:pPr algn="ctr"/>
                      <a:endParaRPr lang="es-CL"/>
                    </a:p>
                  </a:txBody>
                  <a:tcPr/>
                </a:tc>
                <a:tc>
                  <a:txBody>
                    <a:bodyPr/>
                    <a:lstStyle/>
                    <a:p>
                      <a:pPr algn="ctr"/>
                      <a:endParaRPr lang="es-CL"/>
                    </a:p>
                  </a:txBody>
                  <a:tcPr/>
                </a:tc>
                <a:tc>
                  <a:txBody>
                    <a:bodyPr/>
                    <a:lstStyle/>
                    <a:p>
                      <a:pPr algn="ctr"/>
                      <a:r>
                        <a:rPr lang="es-ES" dirty="0"/>
                        <a:t>30,28293</a:t>
                      </a:r>
                      <a:endParaRPr lang="es-CL" dirty="0"/>
                    </a:p>
                  </a:txBody>
                  <a:tcPr/>
                </a:tc>
                <a:tc>
                  <a:txBody>
                    <a:bodyPr/>
                    <a:lstStyle/>
                    <a:p>
                      <a:pPr algn="ctr"/>
                      <a:r>
                        <a:rPr lang="es-ES" dirty="0"/>
                        <a:t>0%</a:t>
                      </a:r>
                      <a:endParaRPr lang="es-CL" dirty="0"/>
                    </a:p>
                  </a:txBody>
                  <a:tcPr/>
                </a:tc>
                <a:tc>
                  <a:txBody>
                    <a:bodyPr/>
                    <a:lstStyle/>
                    <a:p>
                      <a:pPr algn="ctr"/>
                      <a:r>
                        <a:rPr lang="es-ES" dirty="0"/>
                        <a:t>599,6</a:t>
                      </a:r>
                      <a:endParaRPr lang="es-CL" dirty="0"/>
                    </a:p>
                  </a:txBody>
                  <a:tcPr/>
                </a:tc>
                <a:extLst>
                  <a:ext uri="{0D108BD9-81ED-4DB2-BD59-A6C34878D82A}">
                    <a16:rowId xmlns:a16="http://schemas.microsoft.com/office/drawing/2014/main" val="3150173286"/>
                  </a:ext>
                </a:extLst>
              </a:tr>
            </a:tbl>
          </a:graphicData>
        </a:graphic>
      </p:graphicFrame>
      <p:sp>
        <p:nvSpPr>
          <p:cNvPr id="9" name="Marcador de contenido 2">
            <a:extLst>
              <a:ext uri="{FF2B5EF4-FFF2-40B4-BE49-F238E27FC236}">
                <a16:creationId xmlns:a16="http://schemas.microsoft.com/office/drawing/2014/main" id="{3AC7E057-B9BC-41FD-954B-C8693B2D4B32}"/>
              </a:ext>
            </a:extLst>
          </p:cNvPr>
          <p:cNvSpPr txBox="1">
            <a:spLocks/>
          </p:cNvSpPr>
          <p:nvPr/>
        </p:nvSpPr>
        <p:spPr>
          <a:xfrm>
            <a:off x="1336016" y="1574239"/>
            <a:ext cx="9905999" cy="30062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s-CL" b="1" dirty="0" err="1"/>
              <a:t>Avg</a:t>
            </a:r>
            <a:r>
              <a:rPr lang="es-CL" b="1" dirty="0"/>
              <a:t> (ms)</a:t>
            </a:r>
            <a:r>
              <a:rPr lang="es-CL" dirty="0"/>
              <a:t>: tiempo medio por </a:t>
            </a:r>
            <a:r>
              <a:rPr lang="es-CL" dirty="0" err="1"/>
              <a:t>sampler</a:t>
            </a:r>
            <a:r>
              <a:rPr lang="es-CL" dirty="0"/>
              <a:t>/transacción.</a:t>
            </a:r>
          </a:p>
          <a:p>
            <a:r>
              <a:rPr lang="es-CL" b="1" dirty="0"/>
              <a:t>Percentiles (p90/p95/p99)</a:t>
            </a:r>
            <a:r>
              <a:rPr lang="es-CL" dirty="0"/>
              <a:t>: estabilidad bajo carga.</a:t>
            </a:r>
          </a:p>
          <a:p>
            <a:r>
              <a:rPr lang="es-CL" b="1" dirty="0" err="1"/>
              <a:t>Throughput</a:t>
            </a:r>
            <a:r>
              <a:rPr lang="es-CL" b="1" dirty="0"/>
              <a:t> (</a:t>
            </a:r>
            <a:r>
              <a:rPr lang="es-CL" b="1" dirty="0" err="1"/>
              <a:t>req</a:t>
            </a:r>
            <a:r>
              <a:rPr lang="es-CL" b="1" dirty="0"/>
              <a:t>/s)</a:t>
            </a:r>
            <a:r>
              <a:rPr lang="es-CL" dirty="0"/>
              <a:t> y </a:t>
            </a:r>
            <a:r>
              <a:rPr lang="es-CL" b="1" dirty="0"/>
              <a:t>KB/</a:t>
            </a:r>
            <a:r>
              <a:rPr lang="es-CL" b="1" dirty="0" err="1"/>
              <a:t>sec</a:t>
            </a:r>
            <a:r>
              <a:rPr lang="es-CL" dirty="0"/>
              <a:t>: capacidad del sistema.</a:t>
            </a:r>
          </a:p>
          <a:p>
            <a:r>
              <a:rPr lang="es-CL" b="1" dirty="0"/>
              <a:t>Error%</a:t>
            </a:r>
            <a:r>
              <a:rPr lang="es-CL" dirty="0"/>
              <a:t>: debe ser </a:t>
            </a:r>
            <a:r>
              <a:rPr lang="es-CL" b="1" dirty="0"/>
              <a:t>≤ 1%</a:t>
            </a:r>
            <a:r>
              <a:rPr lang="es-CL" dirty="0"/>
              <a:t> (o el SLA que definas).</a:t>
            </a:r>
          </a:p>
          <a:p>
            <a:r>
              <a:rPr lang="es-CL" b="1" dirty="0" err="1"/>
              <a:t>StdDev</a:t>
            </a:r>
            <a:r>
              <a:rPr lang="es-CL" b="1" dirty="0"/>
              <a:t> / Variabilidad</a:t>
            </a:r>
            <a:r>
              <a:rPr lang="es-CL" dirty="0"/>
              <a:t>: picos de latencia.</a:t>
            </a:r>
          </a:p>
        </p:txBody>
      </p:sp>
      <p:pic>
        <p:nvPicPr>
          <p:cNvPr id="8" name="Imagen 7">
            <a:hlinkClick r:id="rId2" action="ppaction://hlinksldjump"/>
            <a:extLst>
              <a:ext uri="{FF2B5EF4-FFF2-40B4-BE49-F238E27FC236}">
                <a16:creationId xmlns:a16="http://schemas.microsoft.com/office/drawing/2014/main" id="{349F4F34-B848-432B-853A-D2635310F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2395" y="107324"/>
            <a:ext cx="507903" cy="507903"/>
          </a:xfrm>
          <a:prstGeom prst="rect">
            <a:avLst/>
          </a:prstGeom>
        </p:spPr>
      </p:pic>
      <p:sp>
        <p:nvSpPr>
          <p:cNvPr id="10" name="CuadroTexto 9">
            <a:extLst>
              <a:ext uri="{FF2B5EF4-FFF2-40B4-BE49-F238E27FC236}">
                <a16:creationId xmlns:a16="http://schemas.microsoft.com/office/drawing/2014/main" id="{73D68DBD-2141-4942-8D67-88137C63D11C}"/>
              </a:ext>
            </a:extLst>
          </p:cNvPr>
          <p:cNvSpPr txBox="1"/>
          <p:nvPr/>
        </p:nvSpPr>
        <p:spPr>
          <a:xfrm>
            <a:off x="10000299" y="173631"/>
            <a:ext cx="1605696" cy="369332"/>
          </a:xfrm>
          <a:prstGeom prst="rect">
            <a:avLst/>
          </a:prstGeom>
          <a:noFill/>
        </p:spPr>
        <p:txBody>
          <a:bodyPr wrap="none" rtlCol="0">
            <a:spAutoFit/>
          </a:bodyPr>
          <a:lstStyle/>
          <a:p>
            <a:r>
              <a:rPr lang="es-ES" dirty="0"/>
              <a:t>Volver al Índice</a:t>
            </a:r>
            <a:endParaRPr lang="es-CL" dirty="0"/>
          </a:p>
        </p:txBody>
      </p:sp>
    </p:spTree>
    <p:extLst>
      <p:ext uri="{BB962C8B-B14F-4D97-AF65-F5344CB8AC3E}">
        <p14:creationId xmlns:p14="http://schemas.microsoft.com/office/powerpoint/2010/main" val="2339606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8EFAA408-51B6-4152-A336-FA87A81A8BCB}"/>
              </a:ext>
            </a:extLst>
          </p:cNvPr>
          <p:cNvCxnSpPr>
            <a:cxnSpLocks/>
          </p:cNvCxnSpPr>
          <p:nvPr/>
        </p:nvCxnSpPr>
        <p:spPr>
          <a:xfrm>
            <a:off x="1141413" y="773724"/>
            <a:ext cx="9531693"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Imagen 9">
            <a:extLst>
              <a:ext uri="{FF2B5EF4-FFF2-40B4-BE49-F238E27FC236}">
                <a16:creationId xmlns:a16="http://schemas.microsoft.com/office/drawing/2014/main" id="{820F78BB-6C63-4869-85AF-8C160C350182}"/>
              </a:ext>
            </a:extLst>
          </p:cNvPr>
          <p:cNvPicPr>
            <a:picLocks noChangeAspect="1"/>
          </p:cNvPicPr>
          <p:nvPr/>
        </p:nvPicPr>
        <p:blipFill>
          <a:blip r:embed="rId2"/>
          <a:stretch>
            <a:fillRect/>
          </a:stretch>
        </p:blipFill>
        <p:spPr>
          <a:xfrm>
            <a:off x="1050534" y="1687241"/>
            <a:ext cx="4342760" cy="2012702"/>
          </a:xfrm>
          <a:prstGeom prst="rect">
            <a:avLst/>
          </a:prstGeom>
        </p:spPr>
      </p:pic>
      <p:pic>
        <p:nvPicPr>
          <p:cNvPr id="11" name="Imagen 10">
            <a:extLst>
              <a:ext uri="{FF2B5EF4-FFF2-40B4-BE49-F238E27FC236}">
                <a16:creationId xmlns:a16="http://schemas.microsoft.com/office/drawing/2014/main" id="{672CB2A8-EEC3-43C8-8464-0DB2758BEB35}"/>
              </a:ext>
            </a:extLst>
          </p:cNvPr>
          <p:cNvPicPr>
            <a:picLocks noChangeAspect="1"/>
          </p:cNvPicPr>
          <p:nvPr/>
        </p:nvPicPr>
        <p:blipFill>
          <a:blip r:embed="rId3"/>
          <a:stretch>
            <a:fillRect/>
          </a:stretch>
        </p:blipFill>
        <p:spPr>
          <a:xfrm>
            <a:off x="6096000" y="1554828"/>
            <a:ext cx="4577106" cy="4903428"/>
          </a:xfrm>
          <a:prstGeom prst="rect">
            <a:avLst/>
          </a:prstGeom>
        </p:spPr>
      </p:pic>
      <p:pic>
        <p:nvPicPr>
          <p:cNvPr id="12" name="Imagen 11">
            <a:extLst>
              <a:ext uri="{FF2B5EF4-FFF2-40B4-BE49-F238E27FC236}">
                <a16:creationId xmlns:a16="http://schemas.microsoft.com/office/drawing/2014/main" id="{A11B4229-C5AD-4E12-84A3-50C9AE2A011C}"/>
              </a:ext>
            </a:extLst>
          </p:cNvPr>
          <p:cNvPicPr>
            <a:picLocks noChangeAspect="1"/>
          </p:cNvPicPr>
          <p:nvPr/>
        </p:nvPicPr>
        <p:blipFill>
          <a:blip r:embed="rId4"/>
          <a:stretch>
            <a:fillRect/>
          </a:stretch>
        </p:blipFill>
        <p:spPr>
          <a:xfrm>
            <a:off x="1050534" y="4063108"/>
            <a:ext cx="4342760" cy="2395148"/>
          </a:xfrm>
          <a:prstGeom prst="rect">
            <a:avLst/>
          </a:prstGeom>
        </p:spPr>
      </p:pic>
      <p:sp>
        <p:nvSpPr>
          <p:cNvPr id="15" name="Título 1">
            <a:extLst>
              <a:ext uri="{FF2B5EF4-FFF2-40B4-BE49-F238E27FC236}">
                <a16:creationId xmlns:a16="http://schemas.microsoft.com/office/drawing/2014/main" id="{BABEA200-823A-4666-B5CB-BAE651B623AA}"/>
              </a:ext>
            </a:extLst>
          </p:cNvPr>
          <p:cNvSpPr>
            <a:spLocks noGrp="1"/>
          </p:cNvSpPr>
          <p:nvPr>
            <p:ph type="title"/>
          </p:nvPr>
        </p:nvSpPr>
        <p:spPr>
          <a:xfrm>
            <a:off x="1144589" y="773724"/>
            <a:ext cx="9905998" cy="913517"/>
          </a:xfrm>
        </p:spPr>
        <p:txBody>
          <a:bodyPr>
            <a:normAutofit fontScale="90000"/>
          </a:bodyPr>
          <a:lstStyle/>
          <a:p>
            <a:r>
              <a:rPr lang="es-ES" b="1" dirty="0"/>
              <a:t>RESULTADOS</a:t>
            </a:r>
            <a:br>
              <a:rPr lang="es-ES" b="1" dirty="0"/>
            </a:br>
            <a:r>
              <a:rPr lang="es-CL" dirty="0"/>
              <a:t>ESTADÍSTICAS DE RESPUESTA.</a:t>
            </a:r>
            <a:br>
              <a:rPr lang="es-CL" dirty="0"/>
            </a:br>
            <a:br>
              <a:rPr lang="es-CL" dirty="0"/>
            </a:br>
            <a:endParaRPr lang="es-CL" b="1" dirty="0"/>
          </a:p>
        </p:txBody>
      </p:sp>
      <p:pic>
        <p:nvPicPr>
          <p:cNvPr id="8" name="Imagen 7">
            <a:hlinkClick r:id="rId5" action="ppaction://hlinksldjump"/>
            <a:extLst>
              <a:ext uri="{FF2B5EF4-FFF2-40B4-BE49-F238E27FC236}">
                <a16:creationId xmlns:a16="http://schemas.microsoft.com/office/drawing/2014/main" id="{606989D2-1CC7-4D10-BA6B-4A708582C4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92395" y="107324"/>
            <a:ext cx="507903" cy="507903"/>
          </a:xfrm>
          <a:prstGeom prst="rect">
            <a:avLst/>
          </a:prstGeom>
        </p:spPr>
      </p:pic>
      <p:sp>
        <p:nvSpPr>
          <p:cNvPr id="9" name="CuadroTexto 8">
            <a:extLst>
              <a:ext uri="{FF2B5EF4-FFF2-40B4-BE49-F238E27FC236}">
                <a16:creationId xmlns:a16="http://schemas.microsoft.com/office/drawing/2014/main" id="{5ED687CF-ECF8-47D2-93CF-15FDF7C683AC}"/>
              </a:ext>
            </a:extLst>
          </p:cNvPr>
          <p:cNvSpPr txBox="1"/>
          <p:nvPr/>
        </p:nvSpPr>
        <p:spPr>
          <a:xfrm>
            <a:off x="10000299" y="173631"/>
            <a:ext cx="1605696" cy="369332"/>
          </a:xfrm>
          <a:prstGeom prst="rect">
            <a:avLst/>
          </a:prstGeom>
          <a:noFill/>
        </p:spPr>
        <p:txBody>
          <a:bodyPr wrap="none" rtlCol="0">
            <a:spAutoFit/>
          </a:bodyPr>
          <a:lstStyle/>
          <a:p>
            <a:r>
              <a:rPr lang="es-ES" dirty="0"/>
              <a:t>Volver al Índice</a:t>
            </a:r>
            <a:endParaRPr lang="es-CL" dirty="0"/>
          </a:p>
        </p:txBody>
      </p:sp>
    </p:spTree>
    <p:extLst>
      <p:ext uri="{BB962C8B-B14F-4D97-AF65-F5344CB8AC3E}">
        <p14:creationId xmlns:p14="http://schemas.microsoft.com/office/powerpoint/2010/main" val="40554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8AA76E7A-1507-4AA9-9247-8DAA46314462}"/>
              </a:ext>
            </a:extLst>
          </p:cNvPr>
          <p:cNvCxnSpPr>
            <a:cxnSpLocks/>
          </p:cNvCxnSpPr>
          <p:nvPr/>
        </p:nvCxnSpPr>
        <p:spPr>
          <a:xfrm>
            <a:off x="1141413" y="773724"/>
            <a:ext cx="9531693"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DDE42ECB-88EF-446B-9138-DE47063C0147}"/>
              </a:ext>
            </a:extLst>
          </p:cNvPr>
          <p:cNvPicPr>
            <a:picLocks noChangeAspect="1"/>
          </p:cNvPicPr>
          <p:nvPr/>
        </p:nvPicPr>
        <p:blipFill>
          <a:blip r:embed="rId2"/>
          <a:stretch>
            <a:fillRect/>
          </a:stretch>
        </p:blipFill>
        <p:spPr>
          <a:xfrm>
            <a:off x="1141413" y="1687241"/>
            <a:ext cx="9531693" cy="4458673"/>
          </a:xfrm>
          <a:prstGeom prst="rect">
            <a:avLst/>
          </a:prstGeom>
        </p:spPr>
      </p:pic>
      <p:sp>
        <p:nvSpPr>
          <p:cNvPr id="11" name="Título 1">
            <a:extLst>
              <a:ext uri="{FF2B5EF4-FFF2-40B4-BE49-F238E27FC236}">
                <a16:creationId xmlns:a16="http://schemas.microsoft.com/office/drawing/2014/main" id="{42077C67-A8A2-46E2-8EEC-34543D54AF16}"/>
              </a:ext>
            </a:extLst>
          </p:cNvPr>
          <p:cNvSpPr>
            <a:spLocks noGrp="1"/>
          </p:cNvSpPr>
          <p:nvPr>
            <p:ph type="title"/>
          </p:nvPr>
        </p:nvSpPr>
        <p:spPr>
          <a:xfrm>
            <a:off x="1144589" y="773724"/>
            <a:ext cx="9905998" cy="913517"/>
          </a:xfrm>
        </p:spPr>
        <p:txBody>
          <a:bodyPr>
            <a:normAutofit fontScale="90000"/>
          </a:bodyPr>
          <a:lstStyle/>
          <a:p>
            <a:r>
              <a:rPr lang="es-ES" b="1" dirty="0"/>
              <a:t>RESULTADOS</a:t>
            </a:r>
            <a:br>
              <a:rPr lang="es-ES" b="1" dirty="0"/>
            </a:br>
            <a:r>
              <a:rPr lang="es-CL" dirty="0"/>
              <a:t>ESTADÍSTICAS DE RESPUESTA.</a:t>
            </a:r>
            <a:br>
              <a:rPr lang="es-CL" dirty="0"/>
            </a:br>
            <a:br>
              <a:rPr lang="es-CL" dirty="0"/>
            </a:br>
            <a:endParaRPr lang="es-CL" b="1" dirty="0"/>
          </a:p>
        </p:txBody>
      </p:sp>
      <p:pic>
        <p:nvPicPr>
          <p:cNvPr id="5" name="Imagen 4">
            <a:hlinkClick r:id="rId3" action="ppaction://hlinksldjump"/>
            <a:extLst>
              <a:ext uri="{FF2B5EF4-FFF2-40B4-BE49-F238E27FC236}">
                <a16:creationId xmlns:a16="http://schemas.microsoft.com/office/drawing/2014/main" id="{F65671E2-F86E-452A-94BD-480DF7D59A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2395" y="107324"/>
            <a:ext cx="507903" cy="507903"/>
          </a:xfrm>
          <a:prstGeom prst="rect">
            <a:avLst/>
          </a:prstGeom>
        </p:spPr>
      </p:pic>
      <p:sp>
        <p:nvSpPr>
          <p:cNvPr id="7" name="CuadroTexto 6">
            <a:extLst>
              <a:ext uri="{FF2B5EF4-FFF2-40B4-BE49-F238E27FC236}">
                <a16:creationId xmlns:a16="http://schemas.microsoft.com/office/drawing/2014/main" id="{D2C98FC2-6D62-4F6F-AC17-8E8717992406}"/>
              </a:ext>
            </a:extLst>
          </p:cNvPr>
          <p:cNvSpPr txBox="1"/>
          <p:nvPr/>
        </p:nvSpPr>
        <p:spPr>
          <a:xfrm>
            <a:off x="10000299" y="173631"/>
            <a:ext cx="1605696" cy="369332"/>
          </a:xfrm>
          <a:prstGeom prst="rect">
            <a:avLst/>
          </a:prstGeom>
          <a:noFill/>
        </p:spPr>
        <p:txBody>
          <a:bodyPr wrap="none" rtlCol="0">
            <a:spAutoFit/>
          </a:bodyPr>
          <a:lstStyle/>
          <a:p>
            <a:r>
              <a:rPr lang="es-ES" dirty="0"/>
              <a:t>Volver al Índice</a:t>
            </a:r>
            <a:endParaRPr lang="es-CL" dirty="0"/>
          </a:p>
        </p:txBody>
      </p:sp>
    </p:spTree>
    <p:extLst>
      <p:ext uri="{BB962C8B-B14F-4D97-AF65-F5344CB8AC3E}">
        <p14:creationId xmlns:p14="http://schemas.microsoft.com/office/powerpoint/2010/main" val="881776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8AA76E7A-1507-4AA9-9247-8DAA46314462}"/>
              </a:ext>
            </a:extLst>
          </p:cNvPr>
          <p:cNvCxnSpPr>
            <a:cxnSpLocks/>
          </p:cNvCxnSpPr>
          <p:nvPr/>
        </p:nvCxnSpPr>
        <p:spPr>
          <a:xfrm>
            <a:off x="1141413" y="773724"/>
            <a:ext cx="9531693"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F0CDE0BA-6D24-4B97-BFFD-DE4254E30075}"/>
              </a:ext>
            </a:extLst>
          </p:cNvPr>
          <p:cNvPicPr>
            <a:picLocks noChangeAspect="1"/>
          </p:cNvPicPr>
          <p:nvPr/>
        </p:nvPicPr>
        <p:blipFill>
          <a:blip r:embed="rId2"/>
          <a:stretch>
            <a:fillRect/>
          </a:stretch>
        </p:blipFill>
        <p:spPr>
          <a:xfrm>
            <a:off x="1108966" y="1619478"/>
            <a:ext cx="9564137" cy="3251989"/>
          </a:xfrm>
          <a:prstGeom prst="rect">
            <a:avLst/>
          </a:prstGeom>
        </p:spPr>
      </p:pic>
      <p:sp>
        <p:nvSpPr>
          <p:cNvPr id="9" name="Título 1">
            <a:extLst>
              <a:ext uri="{FF2B5EF4-FFF2-40B4-BE49-F238E27FC236}">
                <a16:creationId xmlns:a16="http://schemas.microsoft.com/office/drawing/2014/main" id="{8BF7B844-33FF-42B3-8640-EA2DE4DD19E1}"/>
              </a:ext>
            </a:extLst>
          </p:cNvPr>
          <p:cNvSpPr>
            <a:spLocks noGrp="1"/>
          </p:cNvSpPr>
          <p:nvPr>
            <p:ph type="title"/>
          </p:nvPr>
        </p:nvSpPr>
        <p:spPr>
          <a:xfrm>
            <a:off x="1144589" y="773724"/>
            <a:ext cx="9905998" cy="913517"/>
          </a:xfrm>
        </p:spPr>
        <p:txBody>
          <a:bodyPr>
            <a:normAutofit fontScale="90000"/>
          </a:bodyPr>
          <a:lstStyle/>
          <a:p>
            <a:r>
              <a:rPr lang="es-ES" b="1" dirty="0"/>
              <a:t>RESULTADOS</a:t>
            </a:r>
            <a:br>
              <a:rPr lang="es-ES" b="1" dirty="0"/>
            </a:br>
            <a:r>
              <a:rPr lang="es-CL" dirty="0"/>
              <a:t>ESTADÍSTICAS DE RESPUESTA.</a:t>
            </a:r>
            <a:br>
              <a:rPr lang="es-CL" dirty="0"/>
            </a:br>
            <a:br>
              <a:rPr lang="es-CL" dirty="0"/>
            </a:br>
            <a:endParaRPr lang="es-CL" b="1" dirty="0"/>
          </a:p>
        </p:txBody>
      </p:sp>
      <p:pic>
        <p:nvPicPr>
          <p:cNvPr id="5" name="Imagen 4">
            <a:hlinkClick r:id="rId3" action="ppaction://hlinksldjump"/>
            <a:extLst>
              <a:ext uri="{FF2B5EF4-FFF2-40B4-BE49-F238E27FC236}">
                <a16:creationId xmlns:a16="http://schemas.microsoft.com/office/drawing/2014/main" id="{FAC81A2F-0FE4-4A6F-A098-FBC7A6C8B4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2395" y="107324"/>
            <a:ext cx="507903" cy="507903"/>
          </a:xfrm>
          <a:prstGeom prst="rect">
            <a:avLst/>
          </a:prstGeom>
        </p:spPr>
      </p:pic>
      <p:sp>
        <p:nvSpPr>
          <p:cNvPr id="7" name="CuadroTexto 6">
            <a:extLst>
              <a:ext uri="{FF2B5EF4-FFF2-40B4-BE49-F238E27FC236}">
                <a16:creationId xmlns:a16="http://schemas.microsoft.com/office/drawing/2014/main" id="{A65BB251-EDB1-4E49-982C-7B73D2256C96}"/>
              </a:ext>
            </a:extLst>
          </p:cNvPr>
          <p:cNvSpPr txBox="1"/>
          <p:nvPr/>
        </p:nvSpPr>
        <p:spPr>
          <a:xfrm>
            <a:off x="10000299" y="173631"/>
            <a:ext cx="1605696" cy="369332"/>
          </a:xfrm>
          <a:prstGeom prst="rect">
            <a:avLst/>
          </a:prstGeom>
          <a:noFill/>
        </p:spPr>
        <p:txBody>
          <a:bodyPr wrap="none" rtlCol="0">
            <a:spAutoFit/>
          </a:bodyPr>
          <a:lstStyle/>
          <a:p>
            <a:r>
              <a:rPr lang="es-ES" dirty="0"/>
              <a:t>Volver al Índice</a:t>
            </a:r>
            <a:endParaRPr lang="es-CL" dirty="0"/>
          </a:p>
        </p:txBody>
      </p:sp>
    </p:spTree>
    <p:extLst>
      <p:ext uri="{BB962C8B-B14F-4D97-AF65-F5344CB8AC3E}">
        <p14:creationId xmlns:p14="http://schemas.microsoft.com/office/powerpoint/2010/main" val="2260697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1FCC276C-5B23-4EB4-ADA5-9236C858B918}"/>
              </a:ext>
            </a:extLst>
          </p:cNvPr>
          <p:cNvSpPr>
            <a:spLocks noGrp="1"/>
          </p:cNvSpPr>
          <p:nvPr>
            <p:ph type="title"/>
          </p:nvPr>
        </p:nvSpPr>
        <p:spPr>
          <a:xfrm>
            <a:off x="1144589" y="773724"/>
            <a:ext cx="9905998" cy="913517"/>
          </a:xfrm>
        </p:spPr>
        <p:txBody>
          <a:bodyPr>
            <a:normAutofit fontScale="90000"/>
          </a:bodyPr>
          <a:lstStyle/>
          <a:p>
            <a:r>
              <a:rPr lang="es-ES" b="1" dirty="0"/>
              <a:t>RESULTADOS</a:t>
            </a:r>
            <a:br>
              <a:rPr lang="es-ES" b="1" dirty="0"/>
            </a:br>
            <a:r>
              <a:rPr lang="es-CL" dirty="0"/>
              <a:t>Gráficos de tiempos de respuesta. </a:t>
            </a:r>
            <a:br>
              <a:rPr lang="es-CL" dirty="0"/>
            </a:br>
            <a:br>
              <a:rPr lang="es-CL" dirty="0"/>
            </a:br>
            <a:endParaRPr lang="es-CL" b="1" dirty="0"/>
          </a:p>
        </p:txBody>
      </p:sp>
      <p:cxnSp>
        <p:nvCxnSpPr>
          <p:cNvPr id="6" name="Conector recto 5">
            <a:extLst>
              <a:ext uri="{FF2B5EF4-FFF2-40B4-BE49-F238E27FC236}">
                <a16:creationId xmlns:a16="http://schemas.microsoft.com/office/drawing/2014/main" id="{8AA76E7A-1507-4AA9-9247-8DAA46314462}"/>
              </a:ext>
            </a:extLst>
          </p:cNvPr>
          <p:cNvCxnSpPr>
            <a:cxnSpLocks/>
          </p:cNvCxnSpPr>
          <p:nvPr/>
        </p:nvCxnSpPr>
        <p:spPr>
          <a:xfrm>
            <a:off x="1141413" y="773724"/>
            <a:ext cx="9531693"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D95911D3-B226-4C96-A726-DBC55CE726FB}"/>
              </a:ext>
            </a:extLst>
          </p:cNvPr>
          <p:cNvPicPr>
            <a:picLocks noChangeAspect="1"/>
          </p:cNvPicPr>
          <p:nvPr/>
        </p:nvPicPr>
        <p:blipFill rotWithShape="1">
          <a:blip r:embed="rId2"/>
          <a:srcRect r="21005"/>
          <a:stretch/>
        </p:blipFill>
        <p:spPr>
          <a:xfrm>
            <a:off x="1828799" y="1351023"/>
            <a:ext cx="8353887" cy="5317063"/>
          </a:xfrm>
          <a:prstGeom prst="rect">
            <a:avLst/>
          </a:prstGeom>
        </p:spPr>
      </p:pic>
      <p:pic>
        <p:nvPicPr>
          <p:cNvPr id="7" name="Imagen 6">
            <a:hlinkClick r:id="rId3" action="ppaction://hlinksldjump"/>
            <a:extLst>
              <a:ext uri="{FF2B5EF4-FFF2-40B4-BE49-F238E27FC236}">
                <a16:creationId xmlns:a16="http://schemas.microsoft.com/office/drawing/2014/main" id="{4DD5FD06-6631-4F93-A72C-C2C2E6CD10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2395" y="107324"/>
            <a:ext cx="507903" cy="507903"/>
          </a:xfrm>
          <a:prstGeom prst="rect">
            <a:avLst/>
          </a:prstGeom>
        </p:spPr>
      </p:pic>
      <p:sp>
        <p:nvSpPr>
          <p:cNvPr id="8" name="CuadroTexto 7">
            <a:extLst>
              <a:ext uri="{FF2B5EF4-FFF2-40B4-BE49-F238E27FC236}">
                <a16:creationId xmlns:a16="http://schemas.microsoft.com/office/drawing/2014/main" id="{66C249AB-11B4-4EFD-B622-C6BBDAC0B080}"/>
              </a:ext>
            </a:extLst>
          </p:cNvPr>
          <p:cNvSpPr txBox="1"/>
          <p:nvPr/>
        </p:nvSpPr>
        <p:spPr>
          <a:xfrm>
            <a:off x="10000299" y="173631"/>
            <a:ext cx="1605696" cy="369332"/>
          </a:xfrm>
          <a:prstGeom prst="rect">
            <a:avLst/>
          </a:prstGeom>
          <a:noFill/>
        </p:spPr>
        <p:txBody>
          <a:bodyPr wrap="none" rtlCol="0">
            <a:spAutoFit/>
          </a:bodyPr>
          <a:lstStyle/>
          <a:p>
            <a:r>
              <a:rPr lang="es-ES" dirty="0"/>
              <a:t>Volver al Índice</a:t>
            </a:r>
            <a:endParaRPr lang="es-CL" dirty="0"/>
          </a:p>
        </p:txBody>
      </p:sp>
    </p:spTree>
    <p:extLst>
      <p:ext uri="{BB962C8B-B14F-4D97-AF65-F5344CB8AC3E}">
        <p14:creationId xmlns:p14="http://schemas.microsoft.com/office/powerpoint/2010/main" val="4017234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8AA76E7A-1507-4AA9-9247-8DAA46314462}"/>
              </a:ext>
            </a:extLst>
          </p:cNvPr>
          <p:cNvCxnSpPr>
            <a:cxnSpLocks/>
          </p:cNvCxnSpPr>
          <p:nvPr/>
        </p:nvCxnSpPr>
        <p:spPr>
          <a:xfrm>
            <a:off x="1141413" y="773724"/>
            <a:ext cx="9531693"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55047FC8-EBCB-44C3-940C-3B0D4B881D7C}"/>
              </a:ext>
            </a:extLst>
          </p:cNvPr>
          <p:cNvPicPr>
            <a:picLocks noChangeAspect="1"/>
          </p:cNvPicPr>
          <p:nvPr/>
        </p:nvPicPr>
        <p:blipFill rotWithShape="1">
          <a:blip r:embed="rId2"/>
          <a:srcRect r="21035"/>
          <a:stretch/>
        </p:blipFill>
        <p:spPr>
          <a:xfrm>
            <a:off x="1997612" y="1454647"/>
            <a:ext cx="8226666" cy="5199371"/>
          </a:xfrm>
          <a:prstGeom prst="rect">
            <a:avLst/>
          </a:prstGeom>
        </p:spPr>
      </p:pic>
      <p:sp>
        <p:nvSpPr>
          <p:cNvPr id="9" name="Título 1">
            <a:extLst>
              <a:ext uri="{FF2B5EF4-FFF2-40B4-BE49-F238E27FC236}">
                <a16:creationId xmlns:a16="http://schemas.microsoft.com/office/drawing/2014/main" id="{A21E19F9-216E-4F8F-A3AF-487EC976D69B}"/>
              </a:ext>
            </a:extLst>
          </p:cNvPr>
          <p:cNvSpPr>
            <a:spLocks noGrp="1"/>
          </p:cNvSpPr>
          <p:nvPr>
            <p:ph type="title"/>
          </p:nvPr>
        </p:nvSpPr>
        <p:spPr>
          <a:xfrm>
            <a:off x="1144589" y="773724"/>
            <a:ext cx="9905998" cy="913517"/>
          </a:xfrm>
        </p:spPr>
        <p:txBody>
          <a:bodyPr>
            <a:normAutofit fontScale="90000"/>
          </a:bodyPr>
          <a:lstStyle/>
          <a:p>
            <a:r>
              <a:rPr lang="es-ES" b="1" dirty="0"/>
              <a:t>RESULTADOS</a:t>
            </a:r>
            <a:br>
              <a:rPr lang="es-ES" b="1" dirty="0"/>
            </a:br>
            <a:r>
              <a:rPr lang="es-CL" dirty="0"/>
              <a:t>Gráficos de tiempos de respuesta. </a:t>
            </a:r>
            <a:br>
              <a:rPr lang="es-CL" dirty="0"/>
            </a:br>
            <a:br>
              <a:rPr lang="es-CL" dirty="0"/>
            </a:br>
            <a:endParaRPr lang="es-CL" b="1" dirty="0"/>
          </a:p>
        </p:txBody>
      </p:sp>
      <p:pic>
        <p:nvPicPr>
          <p:cNvPr id="5" name="Imagen 4">
            <a:hlinkClick r:id="rId3" action="ppaction://hlinksldjump"/>
            <a:extLst>
              <a:ext uri="{FF2B5EF4-FFF2-40B4-BE49-F238E27FC236}">
                <a16:creationId xmlns:a16="http://schemas.microsoft.com/office/drawing/2014/main" id="{25E3F617-7310-4AA1-B6CA-BA5A0A7FE6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2395" y="107324"/>
            <a:ext cx="507903" cy="507903"/>
          </a:xfrm>
          <a:prstGeom prst="rect">
            <a:avLst/>
          </a:prstGeom>
        </p:spPr>
      </p:pic>
      <p:sp>
        <p:nvSpPr>
          <p:cNvPr id="7" name="CuadroTexto 6">
            <a:extLst>
              <a:ext uri="{FF2B5EF4-FFF2-40B4-BE49-F238E27FC236}">
                <a16:creationId xmlns:a16="http://schemas.microsoft.com/office/drawing/2014/main" id="{7EA9AC50-F12E-42F3-8848-66C38D49AEAE}"/>
              </a:ext>
            </a:extLst>
          </p:cNvPr>
          <p:cNvSpPr txBox="1"/>
          <p:nvPr/>
        </p:nvSpPr>
        <p:spPr>
          <a:xfrm>
            <a:off x="10000299" y="173631"/>
            <a:ext cx="1605696" cy="369332"/>
          </a:xfrm>
          <a:prstGeom prst="rect">
            <a:avLst/>
          </a:prstGeom>
          <a:noFill/>
        </p:spPr>
        <p:txBody>
          <a:bodyPr wrap="none" rtlCol="0">
            <a:spAutoFit/>
          </a:bodyPr>
          <a:lstStyle/>
          <a:p>
            <a:r>
              <a:rPr lang="es-ES" dirty="0"/>
              <a:t>Volver al Índice</a:t>
            </a:r>
            <a:endParaRPr lang="es-CL" dirty="0"/>
          </a:p>
        </p:txBody>
      </p:sp>
    </p:spTree>
    <p:extLst>
      <p:ext uri="{BB962C8B-B14F-4D97-AF65-F5344CB8AC3E}">
        <p14:creationId xmlns:p14="http://schemas.microsoft.com/office/powerpoint/2010/main" val="2566264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203</TotalTime>
  <Words>587</Words>
  <Application>Microsoft Office PowerPoint</Application>
  <PresentationFormat>Panorámica</PresentationFormat>
  <Paragraphs>77</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Trebuchet MS</vt:lpstr>
      <vt:lpstr>Tw Cen MT</vt:lpstr>
      <vt:lpstr>Circuito</vt:lpstr>
      <vt:lpstr>TRABAJO MODULAR 7</vt:lpstr>
      <vt:lpstr>CONTEXTO</vt:lpstr>
      <vt:lpstr>RESULTADOS</vt:lpstr>
      <vt:lpstr>RESULTADOS</vt:lpstr>
      <vt:lpstr>RESULTADOS ESTADÍSTICAS DE RESPUESTA.  </vt:lpstr>
      <vt:lpstr>RESULTADOS ESTADÍSTICAS DE RESPUESTA.  </vt:lpstr>
      <vt:lpstr>RESULTADOS ESTADÍSTICAS DE RESPUESTA.  </vt:lpstr>
      <vt:lpstr>RESULTADOS Gráficos de tiempos de respuesta.   </vt:lpstr>
      <vt:lpstr>RESULTADOS Gráficos de tiempos de respuesta.   </vt:lpstr>
      <vt:lpstr>RESULTADOS Gráficos de tiempos de respuesta.   </vt:lpstr>
      <vt:lpstr>RESULTADOS Gráficos de tiempos de respuesta.   </vt:lpstr>
      <vt:lpstr>RESULTADOS Gráficos de tiempos de respuesta.   </vt:lpstr>
      <vt:lpstr>RESULTADOS Gráficos de tiempos de respuesta.   </vt:lpstr>
      <vt:lpstr>RESULTADOS Gráficos de tiempos de respuesta.   </vt:lpstr>
      <vt:lpstr>RESULTADOS Gráficos de tiempos de respuesta.   </vt:lpstr>
      <vt:lpstr>RESULTADOS Gráficos de tiempos de respuesta.   </vt:lpstr>
      <vt:lpstr>RESULTADOS Gráficos de tiempos de respuesta.   </vt:lpstr>
      <vt:lpstr>RESULTADOS Gráficos de tiempos de respuesta.   </vt:lpstr>
      <vt:lpstr>RESULTADOS Gráficos de tiempos de respuesta.   </vt:lpstr>
      <vt:lpstr>RESULTADOS Gráficos de tiempos de respuesta.   </vt:lpstr>
      <vt:lpstr>RESULTADOS CONCLUSION FINAL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MODULAR 7</dc:title>
  <dc:creator>ROSA ESTER MARCHANT</dc:creator>
  <cp:lastModifiedBy>ROSA ESTER MARCHANT</cp:lastModifiedBy>
  <cp:revision>24</cp:revision>
  <cp:lastPrinted>2025-09-12T19:52:31Z</cp:lastPrinted>
  <dcterms:created xsi:type="dcterms:W3CDTF">2025-09-12T16:34:03Z</dcterms:created>
  <dcterms:modified xsi:type="dcterms:W3CDTF">2025-09-12T20:05:06Z</dcterms:modified>
</cp:coreProperties>
</file>