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62" r:id="rId3"/>
    <p:sldId id="263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Zats" initials="" lastIdx="2" clrIdx="0"/>
  <p:cmAuthor id="2" name="Radhika Mitta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1"/>
    <p:restoredTop sz="94279"/>
  </p:normalViewPr>
  <p:slideViewPr>
    <p:cSldViewPr snapToGrid="0" snapToObjects="1">
      <p:cViewPr varScale="1">
        <p:scale>
          <a:sx n="151" d="100"/>
          <a:sy n="151" d="100"/>
        </p:scale>
        <p:origin x="4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CB98A-C271-FF46-B7E8-7976E0F36987}" type="datetimeFigureOut">
              <a:rPr lang="en-KR" smtClean="0"/>
              <a:t>7/10/24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672B4-3EA5-8D47-86FB-D0F4A2ED6DD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841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672B4-3EA5-8D47-86FB-D0F4A2ED6DD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404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739"/>
            <a:ext cx="7772400" cy="3097358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06C9EFA-857E-144F-ABCF-CF7557E757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1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9BB2B8-FD4D-4648-A551-50B199DB1AD0}"/>
              </a:ext>
            </a:extLst>
          </p:cNvPr>
          <p:cNvCxnSpPr>
            <a:cxnSpLocks/>
          </p:cNvCxnSpPr>
          <p:nvPr userDrawn="1"/>
        </p:nvCxnSpPr>
        <p:spPr>
          <a:xfrm>
            <a:off x="685799" y="4343400"/>
            <a:ext cx="777239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381A2D-06FE-E7D7-4AB5-F2BF5DDBC1ED}"/>
              </a:ext>
            </a:extLst>
          </p:cNvPr>
          <p:cNvSpPr/>
          <p:nvPr userDrawn="1"/>
        </p:nvSpPr>
        <p:spPr>
          <a:xfrm>
            <a:off x="408656" y="4868646"/>
            <a:ext cx="1603692" cy="1603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391695"/>
            <a:ext cx="7772399" cy="1448387"/>
          </a:xfrm>
        </p:spPr>
        <p:txBody>
          <a:bodyPr/>
          <a:lstStyle>
            <a:lvl1pPr marL="0" indent="0" algn="l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1998F-6DF5-3CDA-0734-C77A6F835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08822" y="507017"/>
            <a:ext cx="2749376" cy="4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ABBE2A-A4BE-AEAC-608A-4CF68DAB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47078"/>
            <a:ext cx="8331200" cy="644096"/>
          </a:xfrm>
        </p:spPr>
        <p:txBody>
          <a:bodyPr anchor="b">
            <a:normAutofit/>
          </a:bodyPr>
          <a:lstStyle>
            <a:lvl1pPr>
              <a:defRPr sz="34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0D14F-FDE8-8F9E-A859-1B880317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70150"/>
            <a:ext cx="8331200" cy="5108568"/>
          </a:xfrm>
        </p:spPr>
        <p:txBody>
          <a:bodyPr/>
          <a:lstStyle>
            <a:lvl1pPr>
              <a:lnSpc>
                <a:spcPct val="100000"/>
              </a:lnSpc>
              <a:defRPr sz="2200"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D05936-1E71-0DF4-CBAB-4C0A83E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8136" y="6483348"/>
            <a:ext cx="489464" cy="32978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56745FF-9015-CE46-94D7-BAF9D24EB35D}" type="slidenum">
              <a:rPr lang="en-KR" smtClean="0"/>
              <a:pPr/>
              <a:t>‹#›</a:t>
            </a:fld>
            <a:endParaRPr lang="en-KR" dirty="0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E67B9EB6-C9FD-AAB3-9E40-F95035565C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479478" y="6483348"/>
            <a:ext cx="72581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16">
            <a:extLst>
              <a:ext uri="{FF2B5EF4-FFF2-40B4-BE49-F238E27FC236}">
                <a16:creationId xmlns:a16="http://schemas.microsoft.com/office/drawing/2014/main" id="{7D62F359-953F-073D-382D-89F3EF9082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8921" y="1074312"/>
            <a:ext cx="871508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6">
            <a:extLst>
              <a:ext uri="{FF2B5EF4-FFF2-40B4-BE49-F238E27FC236}">
                <a16:creationId xmlns:a16="http://schemas.microsoft.com/office/drawing/2014/main" id="{E8F1FD98-D632-6BD7-1444-A857A5D851E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00389" y="3545525"/>
            <a:ext cx="7843611" cy="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2ADBF440-A5C7-0C72-4214-BA1E4944131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620500" y="3545525"/>
            <a:ext cx="75235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259179-A31A-76EE-9BAC-6B531B75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89" y="2699950"/>
            <a:ext cx="7843611" cy="729049"/>
          </a:xfrm>
        </p:spPr>
        <p:txBody>
          <a:bodyPr anchor="b">
            <a:noAutofit/>
          </a:bodyPr>
          <a:lstStyle>
            <a:lvl1pPr>
              <a:defRPr sz="4200" b="1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6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45FF-9015-CE46-94D7-BAF9D24EB35D}" type="slidenum">
              <a:rPr lang="en-KR" smtClean="0"/>
              <a:t>‹#›</a:t>
            </a:fld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83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F1DF80-19B6-224C-8B82-BD47C410B37A}"/>
              </a:ext>
            </a:extLst>
          </p:cNvPr>
          <p:cNvSpPr txBox="1">
            <a:spLocks/>
          </p:cNvSpPr>
          <p:nvPr/>
        </p:nvSpPr>
        <p:spPr bwMode="auto">
          <a:xfrm>
            <a:off x="743937" y="770241"/>
            <a:ext cx="7711440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6000" b="1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  <a:ea typeface="ＭＳ Ｐゴシック" pitchFamily="-65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 pitchFamily="-65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5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kern="0" dirty="0">
                <a:solidFill>
                  <a:schemeClr val="tx1"/>
                </a:solidFill>
                <a:latin typeface="+mn-lt"/>
              </a:rPr>
              <a:t>CSRF(Cross Site Request Forgery)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2CD4E0B-2082-A04C-9A2B-1C8B73B34025}"/>
              </a:ext>
            </a:extLst>
          </p:cNvPr>
          <p:cNvSpPr txBox="1">
            <a:spLocks/>
          </p:cNvSpPr>
          <p:nvPr/>
        </p:nvSpPr>
        <p:spPr bwMode="auto">
          <a:xfrm>
            <a:off x="822960" y="4446342"/>
            <a:ext cx="7543800" cy="1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 sz="1800" b="1" cap="all" spc="150" baseline="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charset="-128"/>
              </a:defRPr>
            </a:lvl1pPr>
            <a:lvl2pPr marL="342892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Times" panose="02020603050405020304" pitchFamily="18" charset="0"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685783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Tx/>
              <a:buNone/>
              <a:tabLst/>
              <a:defRPr sz="1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28675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" panose="02020603050405020304" pitchFamily="18" charset="0"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71566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tabLst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1714457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057348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240024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2743132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None/>
              <a:defRPr sz="15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408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lang="en-US" kern="0" dirty="0">
                <a:solidFill>
                  <a:schemeClr val="tx1"/>
                </a:solidFill>
                <a:latin typeface="+mn-lt"/>
              </a:rPr>
              <a:t>YUJUNG CHOI</a:t>
            </a:r>
            <a:br>
              <a:rPr kumimoji="0" lang="en-US" i="0" u="none" strike="noStrike" kern="0" cap="all" spc="1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65" charset="-128"/>
              </a:rPr>
            </a:br>
            <a:endParaRPr kumimoji="0" lang="en-US" i="0" u="none" strike="noStrike" kern="0" cap="all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-65" charset="-128"/>
            </a:endParaRP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Department of Computer Science &amp; Engineering</a:t>
            </a:r>
          </a:p>
          <a:p>
            <a:pPr lvl="0"/>
            <a:r>
              <a:rPr lang="en-US" sz="1600" b="0" kern="0" dirty="0">
                <a:solidFill>
                  <a:schemeClr val="tx1"/>
                </a:solidFill>
                <a:latin typeface="+mn-lt"/>
              </a:rPr>
              <a:t>Incheon National University</a:t>
            </a:r>
            <a:endParaRPr lang="en-US" sz="16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2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826-E6DC-855C-54FF-8287682A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CSRF?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9417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58C6-1FD2-E337-3E1D-7170ACED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CSRF?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B664-6A00-4B15-6D56-7AC61829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70150"/>
            <a:ext cx="2969846" cy="5313198"/>
          </a:xfrm>
        </p:spPr>
        <p:txBody>
          <a:bodyPr>
            <a:normAutofit/>
          </a:bodyPr>
          <a:lstStyle/>
          <a:p>
            <a:r>
              <a:rPr kumimoji="1" lang="ko-KR" altLang="en-US" sz="1600" dirty="0"/>
              <a:t>임의 이용자의 권한으로 임시 주소에 </a:t>
            </a:r>
            <a:r>
              <a:rPr kumimoji="1" lang="en-US" altLang="ko-KR" sz="1600" dirty="0"/>
              <a:t>HTTP </a:t>
            </a:r>
            <a:r>
              <a:rPr kumimoji="1" lang="ko-KR" altLang="en-US" sz="1600" dirty="0"/>
              <a:t>요청을 보낼 수 있는 취약점</a:t>
            </a:r>
            <a:endParaRPr kumimoji="1" lang="en-US" altLang="ko-KR" sz="1600" dirty="0"/>
          </a:p>
          <a:p>
            <a:r>
              <a:rPr kumimoji="1" lang="en-US" altLang="ko-KR" sz="1600" dirty="0"/>
              <a:t>CSRF </a:t>
            </a:r>
            <a:r>
              <a:rPr kumimoji="1" lang="ko-KR" altLang="en-US" sz="1600" dirty="0"/>
              <a:t>공격에 성공하기 위해서는 공격자가 작성한 악성 스크립트를 이용자가 </a:t>
            </a:r>
            <a:r>
              <a:rPr kumimoji="1" lang="ko-KR" altLang="en-US" sz="1600" dirty="0" err="1"/>
              <a:t>실행해야함</a:t>
            </a:r>
            <a:endParaRPr kumimoji="1" lang="en-US" altLang="ko-KR" sz="1600" dirty="0"/>
          </a:p>
          <a:p>
            <a:pPr lvl="1"/>
            <a:r>
              <a:rPr kumimoji="1" lang="ko-KR" altLang="en-US" sz="1400" dirty="0"/>
              <a:t>공격자가 이용자에게 메일을 보내거나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게시판에 글을 작성해 이용자가 이를 조회하도록 유도하는 방법이 있음</a:t>
            </a:r>
            <a:endParaRPr kumimoji="1" lang="en-US" altLang="ko-KR" sz="1400" dirty="0"/>
          </a:p>
          <a:p>
            <a:pPr lvl="1"/>
            <a:r>
              <a:rPr kumimoji="1" lang="en-US" altLang="ko-KR" sz="1400" dirty="0"/>
              <a:t>CSRF</a:t>
            </a:r>
            <a:r>
              <a:rPr kumimoji="1" lang="ko-KR" altLang="en-US" sz="1400" dirty="0"/>
              <a:t> 공격 스크립트는 </a:t>
            </a:r>
            <a:r>
              <a:rPr kumimoji="1" lang="en-US" altLang="ko-KR" sz="1400" dirty="0"/>
              <a:t>HTML </a:t>
            </a:r>
            <a:r>
              <a:rPr kumimoji="1" lang="ko-KR" altLang="en-US" sz="1400" dirty="0"/>
              <a:t>또는 </a:t>
            </a:r>
            <a:r>
              <a:rPr kumimoji="1" lang="en-US" altLang="ko-KR" sz="1400" dirty="0" err="1"/>
              <a:t>Javascript</a:t>
            </a:r>
            <a:r>
              <a:rPr kumimoji="1" lang="ko-KR" altLang="en-US" sz="1400" dirty="0"/>
              <a:t>로 작성할 수 있음</a:t>
            </a:r>
            <a:endParaRPr kumimoji="1" lang="en-US" altLang="ko-KR" sz="1400" dirty="0"/>
          </a:p>
          <a:p>
            <a:pPr lvl="2"/>
            <a:r>
              <a:rPr kumimoji="1" lang="en-US" altLang="ko-KR" sz="1200" dirty="0"/>
              <a:t>&lt;</a:t>
            </a:r>
            <a:r>
              <a:rPr kumimoji="1" lang="en-US" altLang="ko-KR" sz="1200" dirty="0" err="1"/>
              <a:t>img</a:t>
            </a:r>
            <a:r>
              <a:rPr kumimoji="1" lang="en-US" altLang="ko-KR" sz="1200" dirty="0"/>
              <a:t> tag&gt;, &lt;form tag&gt;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사용하는 방법이 있음</a:t>
            </a:r>
            <a:endParaRPr kumimoji="1" lang="en-US" altLang="ko-KR" sz="1200" dirty="0"/>
          </a:p>
          <a:p>
            <a:pPr lvl="2"/>
            <a:endParaRPr kumimoji="1" lang="en-US" altLang="ko-KR" sz="1200" dirty="0"/>
          </a:p>
          <a:p>
            <a:endParaRPr kumimoji="1" lang="en-US" altLang="ko-KR" sz="1600" dirty="0"/>
          </a:p>
          <a:p>
            <a:endParaRPr kumimoji="1" lang="ko-Kore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641D9-7C6B-736D-B1D3-0F26AEF2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3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7F9408-18E4-8566-80A1-B79289B5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46" y="1367943"/>
            <a:ext cx="5600258" cy="3880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31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5671-8A29-88E5-085C-45329B1E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F0DB-7347-8F91-E2F2-5CD056FC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170149"/>
            <a:ext cx="2717800" cy="517138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공격자가 특정 은행의 계좌에서 공격자의 계좌로 천만 원을 송금하라는 요청을 위조합니다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위조한 요청은 하이퍼링크에 삽입해 이메일로 전송하거나 웹사이트 자체에 삽입합니다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사용자가 공격자가 생성한 이메일 하이퍼링크나 웹사이트 링크를 클릭하면 은행에 천만 원을 송금하라는 요청이 전송됩니다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요청을 받은 은행 서버는 사용자의 요청대로 송금을 진행합니다</a:t>
            </a:r>
            <a:r>
              <a:rPr lang="en-US" altLang="ko-KR" sz="1600" dirty="0"/>
              <a:t>.</a:t>
            </a:r>
            <a:endParaRPr lang="en-KR" sz="1600"/>
          </a:p>
          <a:p>
            <a:pPr lvl="1"/>
            <a:endParaRPr lang="en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8EEB6-2FC9-CD74-38B5-ACE462E6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4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AD6C41-22E4-F98E-B5A4-0027A038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30" y="1170149"/>
            <a:ext cx="6162742" cy="3391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8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6CC8-ED04-EDFE-F4C4-A2A6D0EB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CSRF </a:t>
            </a:r>
            <a:r>
              <a:rPr kumimoji="1" lang="ko-Kore-KR" altLang="en-US" dirty="0"/>
              <a:t>취약점이</a:t>
            </a:r>
            <a:r>
              <a:rPr kumimoji="1" lang="ko-KR" altLang="en-US" dirty="0"/>
              <a:t> 존재하는 예제 코드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1BBD-EC2D-BC5B-46AD-49E5E6B9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70150"/>
            <a:ext cx="3048000" cy="5108568"/>
          </a:xfrm>
        </p:spPr>
        <p:txBody>
          <a:bodyPr>
            <a:normAutofit/>
          </a:bodyPr>
          <a:lstStyle/>
          <a:p>
            <a:r>
              <a:rPr kumimoji="1" lang="ko-Kore-KR" altLang="en-US" sz="2000" dirty="0"/>
              <a:t>이용자로부터</a:t>
            </a:r>
            <a:r>
              <a:rPr kumimoji="1" lang="ko-KR" altLang="en-US" sz="2000" dirty="0"/>
              <a:t> 예금주와 금액을 </a:t>
            </a:r>
            <a:r>
              <a:rPr kumimoji="1" lang="ko-KR" altLang="en-US" sz="2000" dirty="0" err="1"/>
              <a:t>입력받고</a:t>
            </a:r>
            <a:r>
              <a:rPr kumimoji="1" lang="ko-KR" altLang="en-US" sz="2000" dirty="0"/>
              <a:t> 송금을 수행</a:t>
            </a:r>
            <a:endParaRPr kumimoji="1" lang="en-US" altLang="ko-KR" sz="2000" dirty="0"/>
          </a:p>
          <a:p>
            <a:r>
              <a:rPr kumimoji="1" lang="ko-KR" altLang="en-US" sz="2000" dirty="0"/>
              <a:t>이때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계좌 비밀번호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OTP</a:t>
            </a:r>
            <a:r>
              <a:rPr kumimoji="1" lang="ko-KR" altLang="en-US" sz="2000" dirty="0"/>
              <a:t> 등을 사용하지 않기 때문에 로그인한 이용자는 추가 인증 정보 없이 해당 기능을 이용할 수 있음</a:t>
            </a:r>
            <a:endParaRPr kumimoji="1" lang="en-US" altLang="ko-KR" sz="2000" dirty="0"/>
          </a:p>
          <a:p>
            <a:endParaRPr kumimoji="1" lang="ko-Kore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D7B58-B591-4D4A-20BC-3D466EA9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5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7EDF1-611B-9449-1A04-1C3A64D8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135" y="1241393"/>
            <a:ext cx="5467865" cy="50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1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83A1-9AFE-47C4-999D-9E8DD0C0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CSRF </a:t>
            </a:r>
            <a:r>
              <a:rPr kumimoji="1" lang="ko-Kore-KR" altLang="en-US" dirty="0"/>
              <a:t>공격</a:t>
            </a:r>
            <a:r>
              <a:rPr kumimoji="1" lang="ko-KR" altLang="en-US" dirty="0"/>
              <a:t> 코드 예시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C7EE9-107B-F61F-1F03-735432EB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HTML </a:t>
            </a:r>
            <a:r>
              <a:rPr kumimoji="1" lang="en-US" altLang="ko-Kore-KR" dirty="0" err="1"/>
              <a:t>img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태그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JS </a:t>
            </a:r>
            <a:r>
              <a:rPr kumimoji="1" lang="ko-KR" altLang="en-US" dirty="0"/>
              <a:t>공격 코드 예시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02121-F716-ADC2-628D-D5F823E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745FF-9015-CE46-94D7-BAF9D24EB35D}" type="slidenum">
              <a:rPr lang="en-KR" smtClean="0"/>
              <a:pPr/>
              <a:t>6</a:t>
            </a:fld>
            <a:endParaRPr lang="en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EF0A2-BC07-6512-93EB-A2707371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91020"/>
            <a:ext cx="7772400" cy="44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1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179</Words>
  <Application>Microsoft Macintosh PowerPoint</Application>
  <PresentationFormat>화면 슬라이드 쇼(4:3)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프레젠테이션</vt:lpstr>
      <vt:lpstr>1. CSRF?</vt:lpstr>
      <vt:lpstr>CSRF?</vt:lpstr>
      <vt:lpstr>CSRF?</vt:lpstr>
      <vt:lpstr>CSRF 취약점이 존재하는 예제 코드</vt:lpstr>
      <vt:lpstr>CSRF 공격 코드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Seungsoo</dc:creator>
  <cp:lastModifiedBy>최유정/컴퓨터공학부</cp:lastModifiedBy>
  <cp:revision>511</cp:revision>
  <dcterms:created xsi:type="dcterms:W3CDTF">2021-08-27T02:24:44Z</dcterms:created>
  <dcterms:modified xsi:type="dcterms:W3CDTF">2024-07-10T13:24:58Z</dcterms:modified>
</cp:coreProperties>
</file>