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62" r:id="rId3"/>
    <p:sldId id="260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ts" initials="" lastIdx="2" clrIdx="0"/>
  <p:cmAuthor id="2" name="Radhika Mitt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/>
    <p:restoredTop sz="94251"/>
  </p:normalViewPr>
  <p:slideViewPr>
    <p:cSldViewPr snapToGrid="0" snapToObjects="1">
      <p:cViewPr varScale="1">
        <p:scale>
          <a:sx n="127" d="100"/>
          <a:sy n="127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B98A-C271-FF46-B7E8-7976E0F36987}" type="datetimeFigureOut">
              <a:rPr lang="en-KR" smtClean="0"/>
              <a:t>7/5/24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72B4-3EA5-8D47-86FB-D0F4A2ED6D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84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04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739"/>
            <a:ext cx="7772400" cy="3097358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6C9EFA-857E-144F-ABCF-CF7557E75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9BB2B8-FD4D-4648-A551-50B199DB1AD0}"/>
              </a:ext>
            </a:extLst>
          </p:cNvPr>
          <p:cNvCxnSpPr>
            <a:cxnSpLocks/>
          </p:cNvCxnSpPr>
          <p:nvPr userDrawn="1"/>
        </p:nvCxnSpPr>
        <p:spPr>
          <a:xfrm>
            <a:off x="685799" y="4343400"/>
            <a:ext cx="777239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381A2D-06FE-E7D7-4AB5-F2BF5DDBC1ED}"/>
              </a:ext>
            </a:extLst>
          </p:cNvPr>
          <p:cNvSpPr/>
          <p:nvPr userDrawn="1"/>
        </p:nvSpPr>
        <p:spPr>
          <a:xfrm>
            <a:off x="408656" y="4868646"/>
            <a:ext cx="1603692" cy="160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391695"/>
            <a:ext cx="7772399" cy="1448387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998F-6DF5-3CDA-0734-C77A6F835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822" y="507017"/>
            <a:ext cx="2749376" cy="4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BBE2A-A4BE-AEAC-608A-4CF68DAB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47078"/>
            <a:ext cx="8331200" cy="644096"/>
          </a:xfrm>
        </p:spPr>
        <p:txBody>
          <a:bodyPr anchor="b">
            <a:normAutofit/>
          </a:bodyPr>
          <a:lstStyle>
            <a:lvl1pPr>
              <a:defRPr sz="34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0D14F-FDE8-8F9E-A859-1B880317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70150"/>
            <a:ext cx="8331200" cy="5108568"/>
          </a:xfrm>
        </p:spPr>
        <p:txBody>
          <a:bodyPr/>
          <a:lstStyle>
            <a:lvl1pPr>
              <a:lnSpc>
                <a:spcPct val="100000"/>
              </a:lnSpc>
              <a:defRPr sz="22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D05936-1E71-0DF4-CBAB-4C0A83E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136" y="6483348"/>
            <a:ext cx="489464" cy="32978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56745FF-9015-CE46-94D7-BAF9D24EB35D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E67B9EB6-C9FD-AAB3-9E40-F95035565C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79478" y="6483348"/>
            <a:ext cx="72581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16">
            <a:extLst>
              <a:ext uri="{FF2B5EF4-FFF2-40B4-BE49-F238E27FC236}">
                <a16:creationId xmlns:a16="http://schemas.microsoft.com/office/drawing/2014/main" id="{7D62F359-953F-073D-382D-89F3EF9082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921" y="1074312"/>
            <a:ext cx="871508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6">
            <a:extLst>
              <a:ext uri="{FF2B5EF4-FFF2-40B4-BE49-F238E27FC236}">
                <a16:creationId xmlns:a16="http://schemas.microsoft.com/office/drawing/2014/main" id="{E8F1FD98-D632-6BD7-1444-A857A5D851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00389" y="3545525"/>
            <a:ext cx="7843611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2ADBF440-A5C7-0C72-4214-BA1E4944131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20500" y="3545525"/>
            <a:ext cx="75235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259179-A31A-76EE-9BAC-6B531B7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89" y="2699950"/>
            <a:ext cx="7843611" cy="729049"/>
          </a:xfrm>
        </p:spPr>
        <p:txBody>
          <a:bodyPr anchor="b">
            <a:noAutofit/>
          </a:bodyPr>
          <a:lstStyle>
            <a:lvl1pPr>
              <a:defRPr sz="42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3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blem-person-orange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n-library.com/icon/server-icon-transparent-3.html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F1DF80-19B6-224C-8B82-BD47C410B37A}"/>
              </a:ext>
            </a:extLst>
          </p:cNvPr>
          <p:cNvSpPr txBox="1">
            <a:spLocks/>
          </p:cNvSpPr>
          <p:nvPr/>
        </p:nvSpPr>
        <p:spPr bwMode="auto"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6000" b="1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0" dirty="0">
                <a:solidFill>
                  <a:schemeClr val="tx1"/>
                </a:solidFill>
                <a:latin typeface="+mn-lt"/>
              </a:rPr>
              <a:t>Command Injection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CD4E0B-2082-A04C-9A2B-1C8B73B34025}"/>
              </a:ext>
            </a:extLst>
          </p:cNvPr>
          <p:cNvSpPr txBox="1">
            <a:spLocks/>
          </p:cNvSpPr>
          <p:nvPr/>
        </p:nvSpPr>
        <p:spPr bwMode="auto">
          <a:xfrm>
            <a:off x="822960" y="4446342"/>
            <a:ext cx="7543800" cy="1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 sz="1800" b="1" cap="all" spc="150" baseline="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marL="342892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Times" panose="02020603050405020304" pitchFamily="18" charset="0"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685783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28675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71566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057348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2743132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  <a:latin typeface="+mn-lt"/>
              </a:rPr>
              <a:t>YUJUNG CHOI</a:t>
            </a:r>
            <a:b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</a:br>
            <a:endParaRPr kumimoji="0" lang="en-US" i="0" u="none" strike="noStrike" kern="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Department of Computer Science &amp; Engineering</a:t>
            </a: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Incheon National University</a:t>
            </a:r>
            <a:endParaRPr lang="en-US" sz="16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9417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5671-8A29-88E5-085C-45329B1E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F0DB-7347-8F91-E2F2-5CD056FC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요청 메시지에 임의의 시스템 명령어를 삽입하고 전송하여 웹 서버에서 해당 명령어를 실행하도록 하는 공격</a:t>
            </a:r>
            <a:endParaRPr lang="en-US" altLang="ko-KR" dirty="0"/>
          </a:p>
          <a:p>
            <a:pPr lvl="1"/>
            <a:r>
              <a:rPr lang="ko-KR" altLang="en-US" dirty="0"/>
              <a:t>예를 들어 사용자가 입력한 </a:t>
            </a:r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en-US" altLang="ko-KR" dirty="0"/>
              <a:t>Ping </a:t>
            </a:r>
            <a:r>
              <a:rPr lang="ko-KR" altLang="en-US" dirty="0"/>
              <a:t>명령어로 실행하고 그 결과를 알려주는 웹 애플리케이션이 있다고 가정</a:t>
            </a:r>
            <a:endParaRPr lang="en-KR"/>
          </a:p>
          <a:p>
            <a:pPr marL="457200" lvl="1" indent="0">
              <a:buNone/>
            </a:pPr>
            <a:endParaRPr lang="en-KR"/>
          </a:p>
          <a:p>
            <a:pPr lvl="1"/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8EEB6-2FC9-CD74-38B5-ACE462E6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3</a:t>
            </a:fld>
            <a:endParaRPr lang="en-KR" dirty="0"/>
          </a:p>
        </p:txBody>
      </p:sp>
      <p:pic>
        <p:nvPicPr>
          <p:cNvPr id="8" name="내용 개체 틀 5" descr="오렌지이(가) 표시된 사진&#10;&#10;자동 생성된 설명">
            <a:extLst>
              <a:ext uri="{FF2B5EF4-FFF2-40B4-BE49-F238E27FC236}">
                <a16:creationId xmlns:a16="http://schemas.microsoft.com/office/drawing/2014/main" id="{0D4ECA11-BAD8-E77D-B8C7-F18EFBED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547" y="2965268"/>
            <a:ext cx="1063468" cy="106346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B9A3F9-D22E-0926-1A83-2EC313376C97}"/>
              </a:ext>
            </a:extLst>
          </p:cNvPr>
          <p:cNvCxnSpPr>
            <a:cxnSpLocks/>
          </p:cNvCxnSpPr>
          <p:nvPr/>
        </p:nvCxnSpPr>
        <p:spPr>
          <a:xfrm>
            <a:off x="2893925" y="3446849"/>
            <a:ext cx="28838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E726E58-99DA-F2E9-CC0A-A5FB3E9F2701}"/>
              </a:ext>
            </a:extLst>
          </p:cNvPr>
          <p:cNvCxnSpPr>
            <a:cxnSpLocks/>
          </p:cNvCxnSpPr>
          <p:nvPr/>
        </p:nvCxnSpPr>
        <p:spPr>
          <a:xfrm flipH="1">
            <a:off x="2893925" y="3709781"/>
            <a:ext cx="28838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상자, 디자인이(가) 표시된 사진&#10;&#10;자동 생성된 설명">
            <a:extLst>
              <a:ext uri="{FF2B5EF4-FFF2-40B4-BE49-F238E27FC236}">
                <a16:creationId xmlns:a16="http://schemas.microsoft.com/office/drawing/2014/main" id="{7A977C1D-9A18-CF69-2574-2A74ACF95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88386" y="2965268"/>
            <a:ext cx="1012436" cy="1246494"/>
          </a:xfrm>
          <a:prstGeom prst="rect">
            <a:avLst/>
          </a:prstGeom>
        </p:spPr>
      </p:pic>
      <p:pic>
        <p:nvPicPr>
          <p:cNvPr id="12" name="내용 개체 틀 5" descr="오렌지이(가) 표시된 사진&#10;&#10;자동 생성된 설명">
            <a:extLst>
              <a:ext uri="{FF2B5EF4-FFF2-40B4-BE49-F238E27FC236}">
                <a16:creationId xmlns:a16="http://schemas.microsoft.com/office/drawing/2014/main" id="{0E9A32B9-2061-A383-9B21-85CD7240E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547" y="5032224"/>
            <a:ext cx="1063468" cy="106346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1AD54A0-8B43-DE36-FD16-9D39E475BF0F}"/>
              </a:ext>
            </a:extLst>
          </p:cNvPr>
          <p:cNvCxnSpPr>
            <a:cxnSpLocks/>
          </p:cNvCxnSpPr>
          <p:nvPr/>
        </p:nvCxnSpPr>
        <p:spPr>
          <a:xfrm>
            <a:off x="2893925" y="5513805"/>
            <a:ext cx="28838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A6B254-F7AE-8BAB-A4AB-1140E1B9347E}"/>
              </a:ext>
            </a:extLst>
          </p:cNvPr>
          <p:cNvCxnSpPr>
            <a:cxnSpLocks/>
          </p:cNvCxnSpPr>
          <p:nvPr/>
        </p:nvCxnSpPr>
        <p:spPr>
          <a:xfrm flipH="1">
            <a:off x="2893925" y="5776737"/>
            <a:ext cx="28838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C42286-3A70-EF3C-EE59-A24D0283261E}"/>
              </a:ext>
            </a:extLst>
          </p:cNvPr>
          <p:cNvSpPr txBox="1"/>
          <p:nvPr/>
        </p:nvSpPr>
        <p:spPr>
          <a:xfrm>
            <a:off x="3821139" y="294486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IP </a:t>
            </a:r>
            <a:r>
              <a:rPr kumimoji="1" lang="ko-Kore-KR" altLang="en-US" sz="1400" dirty="0"/>
              <a:t>주소</a:t>
            </a:r>
            <a:r>
              <a:rPr kumimoji="1" lang="ko-KR" altLang="en-US" sz="1400" dirty="0"/>
              <a:t> 입력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A3235-42AE-060D-F17D-AE01BD90E096}"/>
              </a:ext>
            </a:extLst>
          </p:cNvPr>
          <p:cNvSpPr txBox="1"/>
          <p:nvPr/>
        </p:nvSpPr>
        <p:spPr>
          <a:xfrm>
            <a:off x="3721753" y="3859459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Ping </a:t>
            </a:r>
            <a:r>
              <a:rPr kumimoji="1" lang="ko-KR" altLang="en-US" sz="1400" dirty="0"/>
              <a:t>결과 리턴</a:t>
            </a:r>
            <a:endParaRPr kumimoji="1" lang="ko-Kore-KR" altLang="en-US" sz="1400" dirty="0"/>
          </a:p>
        </p:txBody>
      </p:sp>
      <p:pic>
        <p:nvPicPr>
          <p:cNvPr id="18" name="그림 17" descr="상자, 디자인이(가) 표시된 사진&#10;&#10;자동 생성된 설명">
            <a:extLst>
              <a:ext uri="{FF2B5EF4-FFF2-40B4-BE49-F238E27FC236}">
                <a16:creationId xmlns:a16="http://schemas.microsoft.com/office/drawing/2014/main" id="{2073347D-9436-22E2-6C68-023EAA5C6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88386" y="5032224"/>
            <a:ext cx="1012436" cy="1246494"/>
          </a:xfrm>
          <a:prstGeom prst="rect">
            <a:avLst/>
          </a:prstGeom>
        </p:spPr>
      </p:pic>
      <p:sp>
        <p:nvSpPr>
          <p:cNvPr id="19" name="타원형 설명선[O] 18">
            <a:extLst>
              <a:ext uri="{FF2B5EF4-FFF2-40B4-BE49-F238E27FC236}">
                <a16:creationId xmlns:a16="http://schemas.microsoft.com/office/drawing/2014/main" id="{AD230408-D9F2-C183-7CBB-86FEBD6136EE}"/>
              </a:ext>
            </a:extLst>
          </p:cNvPr>
          <p:cNvSpPr/>
          <p:nvPr/>
        </p:nvSpPr>
        <p:spPr>
          <a:xfrm>
            <a:off x="7312899" y="2449605"/>
            <a:ext cx="1390124" cy="633046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ping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x.x.x.x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722A2-8A78-4925-42F7-ABC29E742D12}"/>
              </a:ext>
            </a:extLst>
          </p:cNvPr>
          <p:cNvSpPr txBox="1"/>
          <p:nvPr/>
        </p:nvSpPr>
        <p:spPr>
          <a:xfrm>
            <a:off x="3426630" y="5010251"/>
            <a:ext cx="188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 err="1"/>
              <a:t>x.x.x.x</a:t>
            </a:r>
            <a:r>
              <a:rPr kumimoji="1" lang="en-US" altLang="ko-Kore-KR" sz="1400" dirty="0"/>
              <a:t>; cat /</a:t>
            </a:r>
            <a:r>
              <a:rPr kumimoji="1" lang="en-US" altLang="ko-Kore-KR" sz="1400" dirty="0" err="1"/>
              <a:t>etc</a:t>
            </a:r>
            <a:r>
              <a:rPr kumimoji="1" lang="en-US" altLang="ko-Kore-KR" sz="1400" dirty="0"/>
              <a:t>/passwd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F474B-2C50-B5E4-07D6-8ADFB4C7116E}"/>
              </a:ext>
            </a:extLst>
          </p:cNvPr>
          <p:cNvSpPr txBox="1"/>
          <p:nvPr/>
        </p:nvSpPr>
        <p:spPr>
          <a:xfrm>
            <a:off x="2753988" y="5985753"/>
            <a:ext cx="3255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Ping </a:t>
            </a:r>
            <a:r>
              <a:rPr kumimoji="1" lang="ko-KR" altLang="en-US" sz="1400" dirty="0"/>
              <a:t>결과 리턴 및 </a:t>
            </a:r>
            <a:r>
              <a:rPr kumimoji="1" lang="en-US" altLang="ko-KR" sz="1400" dirty="0"/>
              <a:t>/</a:t>
            </a:r>
            <a:r>
              <a:rPr kumimoji="1" lang="en-US" altLang="ko-KR" sz="1400" dirty="0" err="1"/>
              <a:t>etc</a:t>
            </a:r>
            <a:r>
              <a:rPr kumimoji="1" lang="en-US" altLang="ko-KR" sz="1400" dirty="0"/>
              <a:t>/passwd </a:t>
            </a:r>
            <a:r>
              <a:rPr kumimoji="1" lang="ko-KR" altLang="en-US" sz="1400" dirty="0"/>
              <a:t>결과 리턴</a:t>
            </a:r>
            <a:endParaRPr kumimoji="1" lang="ko-Kore-KR" altLang="en-US" sz="1400" dirty="0"/>
          </a:p>
        </p:txBody>
      </p:sp>
      <p:sp>
        <p:nvSpPr>
          <p:cNvPr id="22" name="폭발 1[E] 21">
            <a:extLst>
              <a:ext uri="{FF2B5EF4-FFF2-40B4-BE49-F238E27FC236}">
                <a16:creationId xmlns:a16="http://schemas.microsoft.com/office/drawing/2014/main" id="{34031E39-9AB7-C615-669E-C1C4A0281E3E}"/>
              </a:ext>
            </a:extLst>
          </p:cNvPr>
          <p:cNvSpPr/>
          <p:nvPr/>
        </p:nvSpPr>
        <p:spPr>
          <a:xfrm>
            <a:off x="6600114" y="4285263"/>
            <a:ext cx="2355143" cy="128929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ping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x.x.x.x</a:t>
            </a:r>
            <a:r>
              <a:rPr kumimoji="1" lang="en-US" altLang="ko-Kore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kumimoji="1" lang="en-US" altLang="ko-Kore-KR" sz="1200" dirty="0"/>
              <a:t>cat /</a:t>
            </a:r>
            <a:r>
              <a:rPr kumimoji="1" lang="en-US" altLang="ko-Kore-KR" sz="1200" dirty="0" err="1"/>
              <a:t>etc</a:t>
            </a:r>
            <a:r>
              <a:rPr kumimoji="1" lang="en-US" altLang="ko-Kore-KR" sz="1200" dirty="0"/>
              <a:t>/passwd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887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Injectio</a:t>
            </a:r>
            <a:r>
              <a:rPr lang="en-US" altLang="ko-KR" dirty="0"/>
              <a:t>n </a:t>
            </a:r>
            <a:r>
              <a:rPr lang="ko-KR" altLang="en-US" dirty="0"/>
              <a:t>실습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652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B7184-8EE5-C3F2-7BD6-669ACF4A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E63B4-BE0A-EBC9-CAB2-9A9EDE44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5</a:t>
            </a:fld>
            <a:endParaRPr lang="en-KR" dirty="0"/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22E50137-31B3-091B-2166-9A8A5557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3897</TotalTime>
  <Words>106</Words>
  <Application>Microsoft Macintosh PowerPoint</Application>
  <PresentationFormat>화면 슬라이드 쇼(4:3)</PresentationFormat>
  <Paragraphs>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프레젠테이션</vt:lpstr>
      <vt:lpstr>Command Injection</vt:lpstr>
      <vt:lpstr>Command Injection</vt:lpstr>
      <vt:lpstr>Command Injection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Seungsoo</dc:creator>
  <cp:lastModifiedBy>최유정/컴퓨터공학부</cp:lastModifiedBy>
  <cp:revision>511</cp:revision>
  <dcterms:created xsi:type="dcterms:W3CDTF">2021-08-27T02:24:44Z</dcterms:created>
  <dcterms:modified xsi:type="dcterms:W3CDTF">2024-07-06T07:48:08Z</dcterms:modified>
</cp:coreProperties>
</file>