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62" r:id="rId3"/>
    <p:sldId id="266" r:id="rId4"/>
    <p:sldId id="263" r:id="rId5"/>
    <p:sldId id="265" r:id="rId6"/>
    <p:sldId id="264" r:id="rId7"/>
    <p:sldId id="268" r:id="rId8"/>
    <p:sldId id="271" r:id="rId9"/>
    <p:sldId id="276" r:id="rId10"/>
    <p:sldId id="277" r:id="rId11"/>
    <p:sldId id="273" r:id="rId12"/>
    <p:sldId id="272" r:id="rId13"/>
    <p:sldId id="274" r:id="rId14"/>
    <p:sldId id="278" r:id="rId15"/>
    <p:sldId id="279" r:id="rId16"/>
    <p:sldId id="280" r:id="rId17"/>
    <p:sldId id="281" r:id="rId18"/>
    <p:sldId id="275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ts" initials="" lastIdx="2" clrIdx="0"/>
  <p:cmAuthor id="2" name="Radhika Mitt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4"/>
    <p:restoredTop sz="82302"/>
  </p:normalViewPr>
  <p:slideViewPr>
    <p:cSldViewPr snapToGrid="0" snapToObjects="1">
      <p:cViewPr varScale="1">
        <p:scale>
          <a:sx n="98" d="100"/>
          <a:sy n="98" d="100"/>
        </p:scale>
        <p:origin x="2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B98A-C271-FF46-B7E8-7976E0F36987}" type="datetimeFigureOut">
              <a:rPr lang="en-KR" smtClean="0"/>
              <a:t>7/10/24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72B4-3EA5-8D47-86FB-D0F4A2ED6D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84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04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크로스 사이트 </a:t>
            </a:r>
            <a:r>
              <a:rPr kumimoji="1" lang="ko-KR" altLang="en-US" dirty="0" err="1"/>
              <a:t>스크립팅</a:t>
            </a:r>
            <a:r>
              <a:rPr kumimoji="1" lang="ko-KR" altLang="en-US" dirty="0"/>
              <a:t> 공격이 다른 웹공격과의 차이점은 서버의 취약점을 이용하여 서버를 공격하는 것이 아니고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클라이언트를 공격한다는 점에서 차이가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12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Reflected XSS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는 </a:t>
            </a:r>
            <a:r>
              <a:rPr lang="en" altLang="ko-Kore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Stored XSS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와는 다르게 </a:t>
            </a:r>
            <a:r>
              <a:rPr lang="en" altLang="ko-Kore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URL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과 같은 이용자의 요청에 의해 발생합니다</a:t>
            </a:r>
            <a:r>
              <a:rPr lang="en-US" altLang="ko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. 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따라서 공격을 위해서는 다른 이용자를 악성 스크립트가 포함된 링크에 접속하도록 유도해야 합니다</a:t>
            </a:r>
            <a:r>
              <a:rPr lang="en-US" altLang="ko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. 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이용자에게 링크를 직접 전달하는 방법은 악성 스크립트 포함 여부를 이용자가 눈치챌 수 있기 때문에 주로 </a:t>
            </a:r>
            <a:r>
              <a:rPr lang="en" altLang="ko-Kore-KR" b="1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Click Jacking</a:t>
            </a:r>
            <a:r>
              <a:rPr lang="en" altLang="ko-Kore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또는</a:t>
            </a:r>
            <a:r>
              <a:rPr lang="ko-KR" altLang="en-US" b="1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 </a:t>
            </a:r>
            <a:r>
              <a:rPr lang="en" altLang="ko-Kore-KR" b="1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Open Redirect</a:t>
            </a:r>
            <a:r>
              <a:rPr lang="en" altLang="ko-Kore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등 다른 취약점과 연계하여 사용합니다</a:t>
            </a:r>
            <a:r>
              <a:rPr lang="en-US" altLang="ko-KR" b="0" i="0" dirty="0">
                <a:solidFill>
                  <a:srgbClr val="F0F0F5"/>
                </a:solidFill>
                <a:effectLst/>
                <a:highlight>
                  <a:srgbClr val="4A485C"/>
                </a:highlight>
                <a:latin typeface="Pretendard Variable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37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470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085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624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22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739"/>
            <a:ext cx="7772400" cy="3097358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6C9EFA-857E-144F-ABCF-CF7557E75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9BB2B8-FD4D-4648-A551-50B199DB1AD0}"/>
              </a:ext>
            </a:extLst>
          </p:cNvPr>
          <p:cNvCxnSpPr>
            <a:cxnSpLocks/>
          </p:cNvCxnSpPr>
          <p:nvPr userDrawn="1"/>
        </p:nvCxnSpPr>
        <p:spPr>
          <a:xfrm>
            <a:off x="685799" y="4343400"/>
            <a:ext cx="777239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381A2D-06FE-E7D7-4AB5-F2BF5DDBC1ED}"/>
              </a:ext>
            </a:extLst>
          </p:cNvPr>
          <p:cNvSpPr/>
          <p:nvPr userDrawn="1"/>
        </p:nvSpPr>
        <p:spPr>
          <a:xfrm>
            <a:off x="408656" y="4868646"/>
            <a:ext cx="1603692" cy="160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391695"/>
            <a:ext cx="7772399" cy="1448387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998F-6DF5-3CDA-0734-C77A6F835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822" y="507017"/>
            <a:ext cx="2749376" cy="4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BBE2A-A4BE-AEAC-608A-4CF68DAB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47078"/>
            <a:ext cx="8331200" cy="644096"/>
          </a:xfrm>
        </p:spPr>
        <p:txBody>
          <a:bodyPr anchor="b">
            <a:normAutofit/>
          </a:bodyPr>
          <a:lstStyle>
            <a:lvl1pPr>
              <a:defRPr sz="34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0D14F-FDE8-8F9E-A859-1B880317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70150"/>
            <a:ext cx="8331200" cy="5108568"/>
          </a:xfrm>
        </p:spPr>
        <p:txBody>
          <a:bodyPr/>
          <a:lstStyle>
            <a:lvl1pPr>
              <a:lnSpc>
                <a:spcPct val="100000"/>
              </a:lnSpc>
              <a:defRPr sz="22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D05936-1E71-0DF4-CBAB-4C0A83E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136" y="6483348"/>
            <a:ext cx="489464" cy="32978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56745FF-9015-CE46-94D7-BAF9D24EB35D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E67B9EB6-C9FD-AAB3-9E40-F95035565C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79478" y="6483348"/>
            <a:ext cx="72581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16">
            <a:extLst>
              <a:ext uri="{FF2B5EF4-FFF2-40B4-BE49-F238E27FC236}">
                <a16:creationId xmlns:a16="http://schemas.microsoft.com/office/drawing/2014/main" id="{7D62F359-953F-073D-382D-89F3EF9082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921" y="1074312"/>
            <a:ext cx="871508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6">
            <a:extLst>
              <a:ext uri="{FF2B5EF4-FFF2-40B4-BE49-F238E27FC236}">
                <a16:creationId xmlns:a16="http://schemas.microsoft.com/office/drawing/2014/main" id="{E8F1FD98-D632-6BD7-1444-A857A5D851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00389" y="3545525"/>
            <a:ext cx="7843611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2ADBF440-A5C7-0C72-4214-BA1E4944131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20500" y="3545525"/>
            <a:ext cx="75235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259179-A31A-76EE-9BAC-6B531B7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89" y="2699950"/>
            <a:ext cx="7843611" cy="729049"/>
          </a:xfrm>
        </p:spPr>
        <p:txBody>
          <a:bodyPr anchor="b">
            <a:noAutofit/>
          </a:bodyPr>
          <a:lstStyle>
            <a:lvl1pPr>
              <a:defRPr sz="42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3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F1DF80-19B6-224C-8B82-BD47C410B37A}"/>
              </a:ext>
            </a:extLst>
          </p:cNvPr>
          <p:cNvSpPr txBox="1">
            <a:spLocks/>
          </p:cNvSpPr>
          <p:nvPr/>
        </p:nvSpPr>
        <p:spPr bwMode="auto"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6000" b="1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0" dirty="0">
                <a:solidFill>
                  <a:schemeClr val="tx1"/>
                </a:solidFill>
                <a:latin typeface="+mn-lt"/>
              </a:rPr>
              <a:t>XSS(Cross Site Scripting)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CD4E0B-2082-A04C-9A2B-1C8B73B34025}"/>
              </a:ext>
            </a:extLst>
          </p:cNvPr>
          <p:cNvSpPr txBox="1">
            <a:spLocks/>
          </p:cNvSpPr>
          <p:nvPr/>
        </p:nvSpPr>
        <p:spPr bwMode="auto">
          <a:xfrm>
            <a:off x="822960" y="4446342"/>
            <a:ext cx="7543800" cy="1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 sz="1800" b="1" cap="all" spc="150" baseline="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marL="342892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Times" panose="02020603050405020304" pitchFamily="18" charset="0"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685783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28675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71566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057348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2743132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  <a:latin typeface="+mn-lt"/>
              </a:rPr>
              <a:t>YUJUNG CHOI</a:t>
            </a:r>
            <a:b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</a:br>
            <a:endParaRPr kumimoji="0" lang="en-US" i="0" u="none" strike="noStrike" kern="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Department of Computer Science &amp; Engineering</a:t>
            </a: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Incheon National University</a:t>
            </a:r>
            <a:endParaRPr lang="en-US" sz="16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3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F916-264A-4DFE-51C0-8A47D532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XSS Example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178CC-B1EF-8337-DF32-ABD59537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10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55DC5-C72F-F0BC-62B5-5A2E138F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38" y="1391694"/>
            <a:ext cx="6664124" cy="48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dirty="0"/>
              <a:t>.</a:t>
            </a:r>
            <a:r>
              <a:rPr lang="ko-KR" altLang="en-US" dirty="0"/>
              <a:t> 실습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3599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E459-71C6-B638-746B-4EEFFA50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DreamHack</a:t>
            </a:r>
            <a:r>
              <a:rPr kumimoji="1" lang="en-US" altLang="ko-Kore-KR" dirty="0"/>
              <a:t> xss-1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AA2EC-A2A3-2496-5375-482508CA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문제 설명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여러 기능과 </a:t>
            </a:r>
            <a:r>
              <a:rPr kumimoji="1" lang="ko-KR" altLang="en-US" dirty="0" err="1"/>
              <a:t>입력받은</a:t>
            </a:r>
            <a:r>
              <a:rPr kumimoji="1" lang="ko-KR" altLang="en-US" dirty="0"/>
              <a:t> </a:t>
            </a:r>
            <a:r>
              <a:rPr kumimoji="1" lang="en" altLang="ko-Kore-KR" dirty="0"/>
              <a:t>URL</a:t>
            </a:r>
            <a:r>
              <a:rPr kumimoji="1" lang="ko-KR" altLang="en-US" dirty="0"/>
              <a:t>을 확인하는 봇이 구현된 서비스입니다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" altLang="ko-Kore-KR" dirty="0"/>
              <a:t>XSS </a:t>
            </a:r>
            <a:r>
              <a:rPr kumimoji="1" lang="ko-KR" altLang="en-US" dirty="0"/>
              <a:t>취약점을 이용해 플래그를 획득하세요</a:t>
            </a:r>
            <a:r>
              <a:rPr kumimoji="1" lang="en-US" altLang="ko-KR" dirty="0"/>
              <a:t>. </a:t>
            </a:r>
          </a:p>
          <a:p>
            <a:pPr lvl="1"/>
            <a:r>
              <a:rPr kumimoji="1" lang="ko-KR" altLang="en-US" dirty="0"/>
              <a:t>플래그는 </a:t>
            </a:r>
            <a:r>
              <a:rPr kumimoji="1" lang="en" altLang="ko-Kore-KR" dirty="0" err="1"/>
              <a:t>flag.txt</a:t>
            </a:r>
            <a:r>
              <a:rPr kumimoji="1" lang="en" altLang="ko-Kore-KR" dirty="0"/>
              <a:t>, FLAG </a:t>
            </a:r>
            <a:r>
              <a:rPr kumimoji="1" lang="ko-KR" altLang="en-US" dirty="0"/>
              <a:t>변수에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C5C5C-EA60-DCE0-A214-8A9D1E2A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12</a:t>
            </a:fld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D7374-F4F8-F9CC-97AC-4D4D24E9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760818"/>
            <a:ext cx="7264400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895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D014-CD7F-3D63-F6B0-FDF57205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 err="1"/>
              <a:t>DreamHack</a:t>
            </a:r>
            <a:r>
              <a:rPr kumimoji="1" lang="en" altLang="ko-Kore-KR" dirty="0"/>
              <a:t> xss-1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8D69B-5577-AA7A-3F9A-0A30E9CE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13</a:t>
            </a:fld>
            <a:endParaRPr lang="en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969F66-617A-42A7-5A75-88974AD8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4003"/>
            <a:ext cx="7772400" cy="173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B8863-D93D-37BB-F3A9-92F98DC1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69601"/>
            <a:ext cx="7772400" cy="1416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C12153-8911-A23A-5A0B-784EF822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581310"/>
            <a:ext cx="7772400" cy="1554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044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9211-A27D-2C8F-645D-E8A0BDBA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배경지식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25826-813A-A494-A93D-1C9DC59D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본 문제는 파이썬 </a:t>
            </a:r>
            <a:r>
              <a:rPr kumimoji="1" lang="en" altLang="ko-Kore-KR" dirty="0"/>
              <a:t>Flask </a:t>
            </a:r>
            <a:r>
              <a:rPr kumimoji="1" lang="ko-KR" altLang="en-US" dirty="0"/>
              <a:t>프레임워크를 통해 구현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해당 문제는 </a:t>
            </a:r>
            <a:r>
              <a:rPr kumimoji="1" lang="en" altLang="ko-Kore-KR" dirty="0"/>
              <a:t>XSS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다른 이용자의 쿠키를 탈취해야 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다른 이용자가 방문하는 시나리오가 필요</a:t>
            </a:r>
            <a:endParaRPr kumimoji="1" lang="en-US" altLang="ko-KR" dirty="0"/>
          </a:p>
          <a:p>
            <a:r>
              <a:rPr kumimoji="1" lang="ko-KR" altLang="en-US" dirty="0"/>
              <a:t>이러한 기능은 셀레늄 </a:t>
            </a:r>
            <a:r>
              <a:rPr kumimoji="1" lang="en-US" altLang="ko-KR" dirty="0"/>
              <a:t>(Selenium)</a:t>
            </a:r>
            <a:r>
              <a:rPr kumimoji="1" lang="ko-KR" altLang="en-US" dirty="0"/>
              <a:t>을 통해 구현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06AE0-74B1-5D42-F7DE-E6C42AE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14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A124C-ED59-AD5C-FF81-4EFFE217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1" y="3133488"/>
            <a:ext cx="7772400" cy="3044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46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D51C-106E-482D-FFDC-26DDE78E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웹</a:t>
            </a:r>
            <a:r>
              <a:rPr kumimoji="1" lang="ko-KR" altLang="en-US" dirty="0"/>
              <a:t> 서비스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934FD-D319-E6C6-4E4E-98C9E16E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/vuln</a:t>
            </a:r>
          </a:p>
          <a:p>
            <a:pPr lvl="1"/>
            <a:r>
              <a:rPr kumimoji="1" lang="ko-KR" altLang="en-US" dirty="0"/>
              <a:t>이용자가 전달한 </a:t>
            </a:r>
            <a:r>
              <a:rPr kumimoji="1" lang="en-US" altLang="ko-KR" dirty="0"/>
              <a:t>param</a:t>
            </a:r>
            <a:r>
              <a:rPr kumimoji="1" lang="ko-KR" altLang="en-US" dirty="0"/>
              <a:t> 값을 출력함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/memo</a:t>
            </a:r>
          </a:p>
          <a:p>
            <a:pPr lvl="1"/>
            <a:r>
              <a:rPr kumimoji="1" lang="ko-KR" altLang="en-US" dirty="0"/>
              <a:t>이용자가 전달한 </a:t>
            </a:r>
            <a:r>
              <a:rPr kumimoji="1" lang="en" altLang="ko-Kore-KR" dirty="0"/>
              <a:t>memo </a:t>
            </a:r>
            <a:r>
              <a:rPr kumimoji="1" lang="ko-KR" altLang="en-US" dirty="0"/>
              <a:t>파라미터 값을 </a:t>
            </a:r>
            <a:r>
              <a:rPr kumimoji="1" lang="en" altLang="ko-Kore-KR" dirty="0" err="1"/>
              <a:t>render_template</a:t>
            </a:r>
            <a:r>
              <a:rPr kumimoji="1" lang="en" altLang="ko-Kore-KR" dirty="0"/>
              <a:t> </a:t>
            </a:r>
            <a:r>
              <a:rPr kumimoji="1" lang="ko-KR" altLang="en-US" dirty="0"/>
              <a:t>함수를 통해 기록하고 출력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4A568-D1CF-176E-69DB-7CCE14BF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15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14BAE3-C730-C4CF-4314-3333BDEF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578113"/>
            <a:ext cx="6654800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710D81-9C05-45C1-9BD9-FF226F82E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959552"/>
            <a:ext cx="7772400" cy="1456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4850D-4B23-34CF-E3AF-35303A39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00" y="2053713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112D-A94E-ABBB-F01C-138DD111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웹</a:t>
            </a:r>
            <a:r>
              <a:rPr kumimoji="1" lang="ko-KR" altLang="en-US"/>
              <a:t> 서비스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E36E-B85E-4DC7-83B4-2D8A5A39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58575"/>
            <a:ext cx="4744334" cy="5111690"/>
          </a:xfrm>
        </p:spPr>
        <p:txBody>
          <a:bodyPr/>
          <a:lstStyle/>
          <a:p>
            <a:pPr algn="l"/>
            <a:r>
              <a:rPr lang="en-US" altLang="ko-KR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/</a:t>
            </a:r>
            <a:r>
              <a:rPr lang="en-US" altLang="ko-KR" dirty="0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flag</a:t>
            </a:r>
            <a:endParaRPr lang="en" altLang="ko-Kore-KR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GET</a:t>
            </a:r>
          </a:p>
          <a:p>
            <a:pPr lvl="2"/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이용자에게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URL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입력받는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페이지를 제공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POST</a:t>
            </a:r>
          </a:p>
          <a:p>
            <a:pPr lvl="2"/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params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파라미터에 값과 쿠키에 </a:t>
            </a:r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FLAG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를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포함해 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check_xss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함수를 호출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2"/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check_xss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는 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read_url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함수를 호출해 </a:t>
            </a:r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vuln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엔드포인트에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접속합니다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AE1A0-3EE3-EA94-C310-951229B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16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9CE78-07C2-6AF7-B34E-73F48C2C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64" y="1087280"/>
            <a:ext cx="4049852" cy="56086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F6461E-6DBF-3E5E-3078-1D408451C77E}"/>
              </a:ext>
            </a:extLst>
          </p:cNvPr>
          <p:cNvSpPr/>
          <p:nvPr/>
        </p:nvSpPr>
        <p:spPr>
          <a:xfrm>
            <a:off x="4953963" y="4705034"/>
            <a:ext cx="4049852" cy="1939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08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8951-1467-806F-5792-73B276A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취약점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0C5B-295E-A60A-D73E-4A4C7FF6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vuln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memo </a:t>
            </a:r>
            <a:r>
              <a:rPr kumimoji="1" lang="ko-KR" altLang="en-US" dirty="0" err="1"/>
              <a:t>엔드포인트는</a:t>
            </a:r>
            <a:r>
              <a:rPr kumimoji="1" lang="ko-KR" altLang="en-US" dirty="0"/>
              <a:t> 이용자의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페이지에 출력함</a:t>
            </a:r>
            <a:endParaRPr kumimoji="1" lang="en-US" altLang="ko-KR" dirty="0"/>
          </a:p>
          <a:p>
            <a:r>
              <a:rPr kumimoji="1" lang="en-US" altLang="ko-Kore-KR" dirty="0"/>
              <a:t>memo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`</a:t>
            </a:r>
            <a:r>
              <a:rPr kumimoji="1" lang="en-US" altLang="ko-KR" dirty="0" err="1"/>
              <a:t>render_template</a:t>
            </a:r>
            <a:r>
              <a:rPr kumimoji="1" lang="en-US" altLang="ko-KR" dirty="0"/>
              <a:t>`</a:t>
            </a:r>
            <a:r>
              <a:rPr kumimoji="1" lang="ko-KR" altLang="en-US" dirty="0"/>
              <a:t> 함수를 사용해 </a:t>
            </a:r>
            <a:r>
              <a:rPr kumimoji="1" lang="en-US" altLang="ko-KR" dirty="0" err="1"/>
              <a:t>memo.html</a:t>
            </a:r>
            <a:r>
              <a:rPr kumimoji="1" lang="ko-KR" altLang="en-US" dirty="0"/>
              <a:t>을 출력</a:t>
            </a:r>
            <a:endParaRPr kumimoji="1" lang="en-US" altLang="ko-KR" dirty="0"/>
          </a:p>
          <a:p>
            <a:r>
              <a:rPr kumimoji="1" lang="en-US" altLang="ko-KR" dirty="0" err="1"/>
              <a:t>render_template</a:t>
            </a:r>
            <a:r>
              <a:rPr kumimoji="1" lang="ko-KR" altLang="en-US" dirty="0"/>
              <a:t>함수는 전달된 템플릿 변수를 기록할 때 </a:t>
            </a:r>
            <a:r>
              <a:rPr kumimoji="1" lang="en-US" altLang="ko-KR" dirty="0"/>
              <a:t>HTML </a:t>
            </a:r>
            <a:r>
              <a:rPr kumimoji="1" lang="ko-KR" altLang="en-US" dirty="0" err="1"/>
              <a:t>엔티티코드로</a:t>
            </a:r>
            <a:r>
              <a:rPr kumimoji="1" lang="ko-KR" altLang="en-US" dirty="0"/>
              <a:t> 변환해 저장하기 때문에 </a:t>
            </a:r>
            <a:r>
              <a:rPr kumimoji="1" lang="en-US" altLang="ko-KR" dirty="0"/>
              <a:t>XSS</a:t>
            </a:r>
            <a:r>
              <a:rPr kumimoji="1" lang="ko-KR" altLang="en-US" dirty="0"/>
              <a:t>가 발생하지 않음</a:t>
            </a:r>
            <a:endParaRPr kumimoji="1" lang="en-US" altLang="ko-KR" dirty="0"/>
          </a:p>
          <a:p>
            <a:r>
              <a:rPr kumimoji="1" lang="en-US" altLang="ko-KR" dirty="0"/>
              <a:t>vuln</a:t>
            </a:r>
            <a:r>
              <a:rPr kumimoji="1" lang="ko-KR" altLang="en-US" dirty="0"/>
              <a:t>은 이용자가 입력한 값을 페이지에 그대로 출력하기 때문에 </a:t>
            </a:r>
            <a:r>
              <a:rPr kumimoji="1" lang="en-US" altLang="ko-KR" dirty="0"/>
              <a:t>XSS</a:t>
            </a:r>
            <a:r>
              <a:rPr kumimoji="1" lang="ko-KR" altLang="en-US" dirty="0"/>
              <a:t>가 발생함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76515-191A-F842-8D55-466760CA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17</a:t>
            </a:fld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13685C-B55E-72E2-6446-09E7E900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4" y="3724434"/>
            <a:ext cx="66548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FAA4D5-3EC0-7793-4E65-893A2444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22122"/>
            <a:ext cx="7772400" cy="14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8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A4E-9EC9-58A4-27FC-3D422F2A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익스플로잇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91161-DB5F-E8C5-75B4-7E1B83F4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/vuln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엔드포인트에서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발생하는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취약점을 통해 임의 이용자의 쿠키를 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탈취해야함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탈취한 쿠키를 전달받기 위해서는 </a:t>
            </a:r>
            <a:r>
              <a:rPr lang="ko-KR" altLang="en-US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외부에서 접근 가능한 웹 서버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를 사용하거나 문제에서 제공하는 </a:t>
            </a:r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memo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엔드포인트를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사용할 수 있음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596BD-B43E-6424-3D35-DF04952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18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49B9B-849A-F5BA-5057-5E8C4F71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7396"/>
            <a:ext cx="7772400" cy="13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43465-F7E9-0088-F154-017B1052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memo </a:t>
            </a:r>
            <a:r>
              <a:rPr kumimoji="1" lang="ko-KR" altLang="en-US" dirty="0"/>
              <a:t>페이지 사용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BA0E3-54DC-46CC-23AC-655CC99E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flag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엔드포인트에서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다음과 같은 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익스플로잇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코드를 입력하면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, </a:t>
            </a:r>
            <a:r>
              <a:rPr lang="en" altLang="ko-Kore-KR" b="1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memo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엔드포인트에서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임의 이용자의 쿠키 정보를 확인할 수 있음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9754-7BEF-4EB1-8A0D-9E9AFD32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19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0F1DB-EC10-1299-70AB-004D76A4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3306"/>
            <a:ext cx="7772400" cy="81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53B147-C9CB-A59C-440F-054D761D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79" y="4068918"/>
            <a:ext cx="561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Cross Site Scripting(XSS)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9417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64C49-0EDE-7368-64EE-03533628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DreamHack</a:t>
            </a:r>
            <a:r>
              <a:rPr kumimoji="1" lang="en-US" altLang="ko-Kore-KR" dirty="0"/>
              <a:t> xss-2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8D457-BC93-41B6-9D94-2C06D9C1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8" y="1182977"/>
            <a:ext cx="8331200" cy="5108568"/>
          </a:xfrm>
        </p:spPr>
        <p:txBody>
          <a:bodyPr/>
          <a:lstStyle/>
          <a:p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XSS-2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의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vuln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페이지는 기존의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XSS-1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문제와는 다르게 구성되어 있음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get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으로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사용자가 입력한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param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바로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return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하는 형태가 아니라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, </a:t>
            </a:r>
            <a:r>
              <a:rPr lang="en" altLang="ko-Kore-KR" dirty="0" err="1"/>
              <a:t>render_template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함수를 사용하고 있다는 것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dirty="0" err="1"/>
              <a:t>render_template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함수를 사용하면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,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전달된 템플릿 변수가 기록될 때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HTML 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엔티티코드로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변환해 저장되기 때문에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가 발생하지 않음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즉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,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이용자가 입력한 값을 페이지에 그대로 출력하지 않음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그래서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XSS-2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의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vuln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페이지에서는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param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에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en-US" altLang="ko-KR" dirty="0"/>
              <a:t>&lt;</a:t>
            </a:r>
            <a:r>
              <a:rPr lang="en" altLang="ko-Kore-KR" dirty="0"/>
              <a:t>script&gt;alert(1)&lt;/script&gt;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를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입력하더라도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가 발생하지 않는다는 것을 확인할 수 있음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48BF-470A-9C42-C3DB-A0C9D46A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20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F4687-A253-AF5C-8650-3AE119BF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28" y="5087073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B932A-4CD1-CDED-44D0-75AFFEB9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취약점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319A-C64D-4669-42F5-29626C29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이전과는 다르게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,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vuln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페이지에 존재하는 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innerHTML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통해 </a:t>
            </a:r>
            <a:r>
              <a:rPr lang="en-US" altLang="ko-KR" dirty="0"/>
              <a:t>&lt;</a:t>
            </a:r>
            <a:r>
              <a:rPr lang="en" altLang="ko-Kore-KR" dirty="0"/>
              <a:t>script&gt;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 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태그로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를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발생시킬 수 없는 상황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이때 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innerHTML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은 웹 개발에서 사용하는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DOM (Document Object Model)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의 속성 중 하나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HTML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문서의 구조나 내용을 프로그래밍적으로 조작하고자 할 때 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Javascript</a:t>
            </a:r>
            <a:r>
              <a:rPr lang="ko-KR" altLang="en-US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를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 통해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DOM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사용함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innerHTML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사용하면 요소의 내부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문자열로 읽거나 설정할 수 있음</a:t>
            </a:r>
            <a:r>
              <a:rPr lang="en-US" altLang="ko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.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이렇게 이용자 입력을 바탕으로 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innerHTML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설정했을 때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공격에 취약할 수 있으므로 주의가 필요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39721-81BA-07A7-114C-DA78BA49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21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99BB0-4F41-2699-7DB9-82A30077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1" y="4408387"/>
            <a:ext cx="8072258" cy="13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A191-44D2-73F6-3E0F-FD5A2A3C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vuln.html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BB18B-5869-0297-E3EC-A75180CE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/>
              <a:t>현재 페이지의 </a:t>
            </a:r>
            <a:r>
              <a:rPr kumimoji="1" lang="en" altLang="ko-Kore-KR" dirty="0"/>
              <a:t>URL </a:t>
            </a:r>
            <a:r>
              <a:rPr kumimoji="1" lang="ko-KR" altLang="en-US" dirty="0"/>
              <a:t>쿼리 문자열에서 </a:t>
            </a:r>
            <a:r>
              <a:rPr kumimoji="1" lang="en" altLang="ko-Kore-KR" dirty="0"/>
              <a:t>param </a:t>
            </a:r>
            <a:r>
              <a:rPr kumimoji="1" lang="ko-KR" altLang="en-US" dirty="0"/>
              <a:t>파라미터의 값을 추출하고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값을 페이지 내의 </a:t>
            </a:r>
            <a:r>
              <a:rPr kumimoji="1" lang="en" altLang="ko-Kore-KR" dirty="0"/>
              <a:t>vuln </a:t>
            </a:r>
            <a:r>
              <a:rPr kumimoji="1" lang="ko-KR" altLang="en-US" dirty="0"/>
              <a:t>이라는 </a:t>
            </a:r>
            <a:r>
              <a:rPr kumimoji="1" lang="en" altLang="ko-Kore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요소의 내부 </a:t>
            </a:r>
            <a:r>
              <a:rPr kumimoji="1" lang="en" altLang="ko-Kore-KR" dirty="0"/>
              <a:t>HTML</a:t>
            </a:r>
            <a:r>
              <a:rPr kumimoji="1" lang="ko-KR" altLang="en-US" dirty="0"/>
              <a:t>로 설정하는 코드</a:t>
            </a:r>
            <a:endParaRPr kumimoji="1" lang="en-US" altLang="ko-KR" dirty="0"/>
          </a:p>
          <a:p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innerHTML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을 통해 사용자가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URL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의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param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쿼리 파라미터를 조작하여 웹 페이지의 내용을 변경할 수 있게 한다는 점에서 취약함을 알 수 있음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E0204-D184-AFEB-74C9-4C5D56C7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22</a:t>
            </a:fld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55D910-D0A9-0C6F-7E76-DD48F83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" y="1279163"/>
            <a:ext cx="9094808" cy="240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CE0D4-4636-F69E-673C-9E65FA36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1" y="4408387"/>
            <a:ext cx="8072258" cy="13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9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8D699-6F72-EF91-78A7-020F36E0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익스플로잇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A0BC-05DE-500C-CE74-AD1B26F1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문제를 해결하기 위해서는 </a:t>
            </a:r>
            <a:r>
              <a:rPr lang="en" altLang="ko-Kore-KR" b="0" i="0" dirty="0" err="1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vuln.html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에서 발생하는 </a:t>
            </a:r>
            <a:r>
              <a:rPr lang="en" altLang="ko-Kore-KR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XSS </a:t>
            </a:r>
            <a:r>
              <a:rPr lang="ko-KR" altLang="en-US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Pretendard Variable"/>
              </a:rPr>
              <a:t>취약점을 통해 임의 이용자의 쿠키를 탈취해야 함</a:t>
            </a:r>
            <a:endParaRPr lang="en-US" altLang="ko-KR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Pretendard Variable"/>
            </a:endParaRPr>
          </a:p>
          <a:p>
            <a:r>
              <a:rPr kumimoji="1" lang="en-US" altLang="ko-KR" dirty="0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&lt;</a:t>
            </a:r>
            <a:r>
              <a:rPr kumimoji="1" lang="en-US" altLang="ko-KR" dirty="0" err="1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img</a:t>
            </a:r>
            <a:r>
              <a:rPr kumimoji="1" lang="en-US" altLang="ko-KR" dirty="0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 </a:t>
            </a:r>
            <a:r>
              <a:rPr kumimoji="1" lang="en-US" altLang="ko-KR" dirty="0" err="1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src</a:t>
            </a:r>
            <a:r>
              <a:rPr kumimoji="1" lang="en-US" altLang="ko-KR" dirty="0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&gt; tag</a:t>
            </a:r>
            <a:r>
              <a:rPr kumimoji="1" lang="ko-KR" altLang="en-US" dirty="0" err="1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를</a:t>
            </a:r>
            <a:r>
              <a:rPr kumimoji="1" lang="ko-KR" altLang="en-US" dirty="0">
                <a:solidFill>
                  <a:srgbClr val="3F3F3F"/>
                </a:solidFill>
                <a:highlight>
                  <a:srgbClr val="FFFFFF"/>
                </a:highlight>
                <a:latin typeface="Pretendard Variable"/>
              </a:rPr>
              <a:t> 이용하여 코드를 작성해볼 수 있음</a:t>
            </a:r>
            <a:endParaRPr kumimoji="1" lang="en-US" altLang="ko-KR" dirty="0">
              <a:solidFill>
                <a:srgbClr val="3F3F3F"/>
              </a:solidFill>
              <a:highlight>
                <a:srgbClr val="FFFFFF"/>
              </a:highlight>
              <a:latin typeface="Pretendard Variable"/>
            </a:endParaRPr>
          </a:p>
          <a:p>
            <a:pPr lvl="1"/>
            <a:r>
              <a:rPr lang="en" altLang="ko-Kore-KR" dirty="0" err="1"/>
              <a:t>onerror</a:t>
            </a:r>
            <a:r>
              <a:rPr lang="en" altLang="ko-Kore-KR" dirty="0"/>
              <a:t> </a:t>
            </a:r>
            <a:r>
              <a:rPr lang="ko-KR" altLang="en-US" dirty="0"/>
              <a:t>속성은 이미지 로드가 실패했을 때 실행될 자바스크립트 코드를 정의합니다</a:t>
            </a:r>
            <a:r>
              <a:rPr lang="en-US" altLang="ko-KR" dirty="0"/>
              <a:t>.</a:t>
            </a:r>
            <a:endParaRPr kumimoji="1" lang="en-US" altLang="ko-KR" dirty="0">
              <a:solidFill>
                <a:srgbClr val="3F3F3F"/>
              </a:solidFill>
              <a:highlight>
                <a:srgbClr val="FFFFFF"/>
              </a:highlight>
              <a:latin typeface="Pretendard Variable"/>
            </a:endParaRPr>
          </a:p>
          <a:p>
            <a:pPr lvl="1"/>
            <a:endParaRPr kumimoji="1" lang="en-US" altLang="ko-KR" dirty="0">
              <a:solidFill>
                <a:srgbClr val="3F3F3F"/>
              </a:solidFill>
              <a:highlight>
                <a:srgbClr val="FFFFFF"/>
              </a:highlight>
              <a:latin typeface="Pretendard Variable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B009C-8495-5A65-61C4-24EEA70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23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27FF21-8848-0943-905B-953F6BC9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0" y="3205896"/>
            <a:ext cx="7772400" cy="619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2972CF-F414-3F63-DD2A-1D0DCA7C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4027634"/>
            <a:ext cx="469900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99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41D6F-1845-F75A-A02A-408293A8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동작</a:t>
            </a:r>
            <a:r>
              <a:rPr kumimoji="1" lang="ko-KR" altLang="en-US" dirty="0"/>
              <a:t> 시각화</a:t>
            </a:r>
            <a:endParaRPr kumimoji="1" lang="ko-Kore-KR" altLang="en-US" dirty="0"/>
          </a:p>
        </p:txBody>
      </p:sp>
      <p:pic>
        <p:nvPicPr>
          <p:cNvPr id="11" name="내용 개체 틀 10" descr="웹 디자인 단색으로 채워진">
            <a:extLst>
              <a:ext uri="{FF2B5EF4-FFF2-40B4-BE49-F238E27FC236}">
                <a16:creationId xmlns:a16="http://schemas.microsoft.com/office/drawing/2014/main" id="{A9394E00-E191-C7FA-C59F-D2777C0B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077" y="3301757"/>
            <a:ext cx="1313427" cy="131342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2F160-A930-A35E-B526-41A51F3A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24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FA26DD-79E0-E2F2-B0CE-B53A2741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25" y="3094685"/>
            <a:ext cx="1097730" cy="1452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702FC-26FE-3855-8263-C8E71429A461}"/>
              </a:ext>
            </a:extLst>
          </p:cNvPr>
          <p:cNvSpPr txBox="1"/>
          <p:nvPr/>
        </p:nvSpPr>
        <p:spPr>
          <a:xfrm>
            <a:off x="2217373" y="2859338"/>
            <a:ext cx="280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&lt;</a:t>
            </a:r>
            <a:r>
              <a:rPr kumimoji="1" lang="en-US" altLang="ko-Kore-KR" sz="1400" dirty="0" err="1"/>
              <a:t>img</a:t>
            </a:r>
            <a:r>
              <a:rPr kumimoji="1" lang="en-US" altLang="ko-Kore-KR" sz="1400" dirty="0"/>
              <a:t> </a:t>
            </a:r>
            <a:r>
              <a:rPr kumimoji="1" lang="en-US" altLang="ko-Kore-KR" sz="1400" dirty="0" err="1"/>
              <a:t>src</a:t>
            </a:r>
            <a:r>
              <a:rPr kumimoji="1" lang="en-US" altLang="ko-Kore-KR" sz="1400" dirty="0"/>
              <a:t>=“xss-2” </a:t>
            </a:r>
            <a:r>
              <a:rPr kumimoji="1" lang="en-US" altLang="ko-Kore-KR" sz="1400" dirty="0" err="1"/>
              <a:t>onerror</a:t>
            </a:r>
            <a:r>
              <a:rPr kumimoji="1" lang="en-US" altLang="ko-Kore-KR" sz="1400" dirty="0"/>
              <a:t>=“~</a:t>
            </a:r>
            <a:endParaRPr kumimoji="1" lang="ko-Kore-KR" altLang="en-US" sz="1400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F1AC6AD0-E5C7-6650-6BAA-988F125693E1}"/>
              </a:ext>
            </a:extLst>
          </p:cNvPr>
          <p:cNvSpPr/>
          <p:nvPr/>
        </p:nvSpPr>
        <p:spPr>
          <a:xfrm>
            <a:off x="4237341" y="3535281"/>
            <a:ext cx="681900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F17F0-9A09-8FD0-99B4-A4BCAAC283FB}"/>
              </a:ext>
            </a:extLst>
          </p:cNvPr>
          <p:cNvSpPr txBox="1"/>
          <p:nvPr/>
        </p:nvSpPr>
        <p:spPr>
          <a:xfrm>
            <a:off x="2736693" y="4016466"/>
            <a:ext cx="384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location.href</a:t>
            </a:r>
            <a:r>
              <a:rPr kumimoji="1" lang="en-US" altLang="ko-Kore-KR" sz="1400" dirty="0"/>
              <a:t>=‘/</a:t>
            </a:r>
            <a:r>
              <a:rPr kumimoji="1" lang="en-US" altLang="ko-Kore-KR" sz="1400" dirty="0" err="1"/>
              <a:t>memo?memo</a:t>
            </a:r>
            <a:r>
              <a:rPr kumimoji="1" lang="en-US" altLang="ko-Kore-KR" sz="1400" dirty="0"/>
              <a:t>’=+</a:t>
            </a:r>
            <a:r>
              <a:rPr kumimoji="1" lang="en-US" altLang="ko-Kore-KR" sz="1400" dirty="0" err="1"/>
              <a:t>document.cookie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8E716-2EB4-C081-45B3-F02C557DE2A2}"/>
              </a:ext>
            </a:extLst>
          </p:cNvPr>
          <p:cNvSpPr txBox="1"/>
          <p:nvPr/>
        </p:nvSpPr>
        <p:spPr>
          <a:xfrm>
            <a:off x="6679211" y="3005334"/>
            <a:ext cx="11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vuln.html</a:t>
            </a:r>
            <a:endParaRPr kumimoji="1" lang="ko-Kore-KR" altLang="en-US" dirty="0"/>
          </a:p>
        </p:txBody>
      </p:sp>
      <p:sp>
        <p:nvSpPr>
          <p:cNvPr id="15" name="폭발 1[E] 14">
            <a:extLst>
              <a:ext uri="{FF2B5EF4-FFF2-40B4-BE49-F238E27FC236}">
                <a16:creationId xmlns:a16="http://schemas.microsoft.com/office/drawing/2014/main" id="{27CCDDCE-1C49-B889-B8D2-1CDAC1EBF113}"/>
              </a:ext>
            </a:extLst>
          </p:cNvPr>
          <p:cNvSpPr/>
          <p:nvPr/>
        </p:nvSpPr>
        <p:spPr>
          <a:xfrm>
            <a:off x="2984447" y="3247161"/>
            <a:ext cx="844952" cy="6584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/>
              <a:t>img</a:t>
            </a:r>
            <a:r>
              <a:rPr kumimoji="1" lang="en-US" altLang="ko-Kore-KR" sz="1050" dirty="0"/>
              <a:t> error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752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897D-F315-5E3E-C2C6-8DE947BC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  <a:cs typeface="+mj-cs"/>
              </a:rPr>
              <a:t>What is 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XSS?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6B8C6-F0D0-676C-BE06-02ADE76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3</a:t>
            </a:fld>
            <a:endParaRPr lang="en-KR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BD30947-33F4-96CB-324D-3F2CD8ED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" r="2069"/>
          <a:stretch/>
        </p:blipFill>
        <p:spPr>
          <a:xfrm>
            <a:off x="411981" y="2303362"/>
            <a:ext cx="5216245" cy="31195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3460FB-B3C3-409E-C99C-8EF45711E50D}"/>
              </a:ext>
            </a:extLst>
          </p:cNvPr>
          <p:cNvSpPr txBox="1">
            <a:spLocks/>
          </p:cNvSpPr>
          <p:nvPr/>
        </p:nvSpPr>
        <p:spPr>
          <a:xfrm>
            <a:off x="5777802" y="2020824"/>
            <a:ext cx="2954216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600" dirty="0">
                <a:cs typeface="+mn-cs"/>
              </a:rPr>
              <a:t>악의적인 스크립트 코드를 웹 애플리케이션에 삽입한 후 웹 사용자의 웹 브라우저에서 해당코드가 실행되도록 만드는 공격</a:t>
            </a:r>
            <a:endParaRPr lang="en-US" altLang="ko-KR" sz="1600" dirty="0">
              <a:cs typeface="+mn-cs"/>
            </a:endParaRPr>
          </a:p>
          <a:p>
            <a:pPr>
              <a:lnSpc>
                <a:spcPct val="90000"/>
              </a:lnSpc>
            </a:pPr>
            <a:r>
              <a:rPr lang="ko-KR" altLang="en-US" sz="1600" dirty="0">
                <a:cs typeface="+mn-cs"/>
              </a:rPr>
              <a:t>공격자는 해당 취약점을 통해 세션 정보를 탈취하고 해당 계정으로 기능을 수행</a:t>
            </a:r>
            <a:endParaRPr lang="en-US" altLang="ko-KR" sz="160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1600" dirty="0">
              <a:cs typeface="+mn-cs"/>
            </a:endParaRPr>
          </a:p>
          <a:p>
            <a:pPr lvl="1">
              <a:lnSpc>
                <a:spcPct val="90000"/>
              </a:lnSpc>
            </a:pPr>
            <a:endParaRPr lang="en-US" sz="1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8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C39C5-9F95-A4F3-59C9-C02C1CB0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56745FF-9015-CE46-94D7-BAF9D24EB35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0D37108-D19E-1D45-E5B8-45380460E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005" y="643467"/>
            <a:ext cx="755398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XSS </a:t>
            </a:r>
            <a:r>
              <a:rPr lang="ko-KR" altLang="en-US" dirty="0"/>
              <a:t>종류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884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844E-7DA1-7323-72B3-A78655D4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코드가 실행되는 단계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E149D-A230-F336-E062-855A798F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58575"/>
            <a:ext cx="8331200" cy="5108568"/>
          </a:xfrm>
        </p:spPr>
        <p:txBody>
          <a:bodyPr/>
          <a:lstStyle/>
          <a:p>
            <a:r>
              <a:rPr kumimoji="1" lang="ko-Kore-KR" altLang="en-US" dirty="0"/>
              <a:t>기본적으로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XSS</a:t>
            </a:r>
            <a:r>
              <a:rPr kumimoji="1" lang="ko-KR" altLang="en-US" dirty="0"/>
              <a:t>는 삽입한 코드가 언제 실행되는지에 따라 구분한다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95FF1-DAAB-1F5B-F58F-6500E58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6</a:t>
            </a:fld>
            <a:endParaRPr lang="en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D913D2-9FF4-E04F-F2AC-469D6946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1119"/>
              </p:ext>
            </p:extLst>
          </p:nvPr>
        </p:nvGraphicFramePr>
        <p:xfrm>
          <a:off x="406399" y="2531382"/>
          <a:ext cx="8331200" cy="239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88">
                  <a:extLst>
                    <a:ext uri="{9D8B030D-6E8A-4147-A177-3AD203B41FA5}">
                      <a16:colId xmlns:a16="http://schemas.microsoft.com/office/drawing/2014/main" val="4142224679"/>
                    </a:ext>
                  </a:extLst>
                </a:gridCol>
                <a:gridCol w="6445812">
                  <a:extLst>
                    <a:ext uri="{9D8B030D-6E8A-4147-A177-3AD203B41FA5}">
                      <a16:colId xmlns:a16="http://schemas.microsoft.com/office/drawing/2014/main" val="4158589932"/>
                    </a:ext>
                  </a:extLst>
                </a:gridCol>
              </a:tblGrid>
              <a:tr h="755828"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Stored 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에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사용되는 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악성 스크립트가 서버에 저장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되고 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서버의 응답에 담겨오는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2942"/>
                  </a:ext>
                </a:extLst>
              </a:tr>
              <a:tr h="781782"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Reflected 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에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사용되는 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악성 스크립트가 </a:t>
                      </a:r>
                      <a:r>
                        <a:rPr lang="en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URL</a:t>
                      </a:r>
                      <a:r>
                        <a:rPr lang="ko-KR" altLang="en-US" sz="1600" b="0" u="sng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에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 삽입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되고 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서버의 응답에 담겨오는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11503"/>
                  </a:ext>
                </a:extLst>
              </a:tr>
              <a:tr h="854037"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DOM-based 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에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사용되는 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악성 스크립트가 </a:t>
                      </a:r>
                      <a:r>
                        <a:rPr lang="en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URL Fragment</a:t>
                      </a:r>
                      <a:r>
                        <a:rPr lang="ko-KR" altLang="en-US" sz="1600" b="0" u="sng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에</a:t>
                      </a:r>
                      <a:r>
                        <a:rPr lang="ko-KR" altLang="en-US" sz="1600" b="0" u="sng" dirty="0">
                          <a:solidFill>
                            <a:sysClr val="windowText" lastClr="000000"/>
                          </a:solidFill>
                          <a:effectLst/>
                        </a:rPr>
                        <a:t> 삽입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되는 </a:t>
                      </a:r>
                      <a:r>
                        <a:rPr lang="en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XSS</a:t>
                      </a:r>
                    </a:p>
                    <a:p>
                      <a:pPr fontAlgn="t" latinLnBrk="1"/>
                      <a:r>
                        <a:rPr lang="en" sz="1600" b="0" i="1" dirty="0">
                          <a:solidFill>
                            <a:sysClr val="windowText" lastClr="000000"/>
                          </a:solidFill>
                          <a:effectLst/>
                        </a:rPr>
                        <a:t>* Fragment</a:t>
                      </a:r>
                      <a:r>
                        <a:rPr lang="ko-KR" altLang="en-US" sz="1600" b="0" i="1" dirty="0">
                          <a:solidFill>
                            <a:sysClr val="windowText" lastClr="000000"/>
                          </a:solidFill>
                          <a:effectLst/>
                        </a:rPr>
                        <a:t>는 서버 요청</a:t>
                      </a:r>
                      <a:r>
                        <a:rPr lang="en-US" altLang="ko-KR" sz="1600" b="0" i="1" dirty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0" i="1" dirty="0">
                          <a:solidFill>
                            <a:sysClr val="windowText" lastClr="000000"/>
                          </a:solidFill>
                          <a:effectLst/>
                        </a:rPr>
                        <a:t>응답에 포함되지 않습니다</a:t>
                      </a:r>
                      <a:r>
                        <a:rPr lang="en-US" altLang="ko-KR" sz="1600" b="0" i="1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FA68-4355-60E5-EA16-FB97046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Calibri" panose="020F0502020204030204" pitchFamily="34" charset="0"/>
                <a:cs typeface="Calibri" panose="020F0502020204030204" pitchFamily="34" charset="0"/>
              </a:rPr>
              <a:t>Stored XSS</a:t>
            </a:r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B9963-A504-45B4-5E6D-4F456F6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7</a:t>
            </a:fld>
            <a:endParaRPr lang="en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E1D2FE-188F-762D-2A51-EB61BBA6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51" y="2198050"/>
            <a:ext cx="5026914" cy="30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F9CDE14-3C61-0526-0BB6-8551325B03D2}"/>
              </a:ext>
            </a:extLst>
          </p:cNvPr>
          <p:cNvSpPr txBox="1">
            <a:spLocks/>
          </p:cNvSpPr>
          <p:nvPr/>
        </p:nvSpPr>
        <p:spPr>
          <a:xfrm>
            <a:off x="6243439" y="1743024"/>
            <a:ext cx="2591322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ore-KR" sz="1600" dirty="0">
                <a:cs typeface="+mn-cs"/>
              </a:rPr>
              <a:t>Stored XSS</a:t>
            </a:r>
            <a:r>
              <a:rPr kumimoji="1" lang="ko-KR" altLang="en-US" sz="1600" dirty="0">
                <a:cs typeface="+mn-cs"/>
              </a:rPr>
              <a:t>는 </a:t>
            </a:r>
            <a:r>
              <a:rPr kumimoji="1" lang="ko-KR" altLang="en-US" sz="1600" dirty="0">
                <a:highlight>
                  <a:srgbClr val="FFFF00"/>
                </a:highlight>
                <a:cs typeface="+mn-cs"/>
              </a:rPr>
              <a:t>서버의</a:t>
            </a:r>
            <a:r>
              <a:rPr kumimoji="1" lang="ko-KR" altLang="en-US" sz="1600" dirty="0">
                <a:cs typeface="+mn-cs"/>
              </a:rPr>
              <a:t> </a:t>
            </a:r>
            <a:r>
              <a:rPr kumimoji="1" lang="ko-KR" altLang="en-US" sz="1600" dirty="0">
                <a:highlight>
                  <a:srgbClr val="FFFF00"/>
                </a:highlight>
                <a:cs typeface="+mn-cs"/>
              </a:rPr>
              <a:t>데이터베이스 또는 파일 등의 형태로 저장된 악성 스크립트를 조회할 때 </a:t>
            </a:r>
            <a:r>
              <a:rPr kumimoji="1" lang="ko-KR" altLang="en-US" sz="1600" dirty="0">
                <a:cs typeface="+mn-cs"/>
              </a:rPr>
              <a:t>발생하는 </a:t>
            </a:r>
            <a:r>
              <a:rPr kumimoji="1" lang="en-US" altLang="ko-Kore-KR" sz="1600" dirty="0">
                <a:cs typeface="+mn-cs"/>
              </a:rPr>
              <a:t>XSS</a:t>
            </a:r>
            <a:endParaRPr kumimoji="1" lang="en-US" altLang="ko-KR" sz="1600" dirty="0">
              <a:cs typeface="+mn-cs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600" dirty="0">
                <a:cs typeface="+mn-cs"/>
              </a:rPr>
              <a:t>대표적으로 게시물에 악성 스크립트를 포함해 업로드하는 방식이 있음</a:t>
            </a:r>
            <a:r>
              <a:rPr kumimoji="1" lang="en-US" altLang="ko-KR" sz="1600" dirty="0"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17C9B-57AC-BF16-BFC6-EF637723180A}"/>
              </a:ext>
            </a:extLst>
          </p:cNvPr>
          <p:cNvSpPr txBox="1"/>
          <p:nvPr/>
        </p:nvSpPr>
        <p:spPr>
          <a:xfrm>
            <a:off x="1655179" y="4121166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방명록</a:t>
            </a:r>
            <a:r>
              <a:rPr kumimoji="1" lang="ko-KR" altLang="en-US" sz="1050" dirty="0"/>
              <a:t> 스크립트 삽입</a:t>
            </a:r>
            <a:endParaRPr kumimoji="1" lang="ko-Kore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9016E-2356-BA00-053A-11CE21275723}"/>
              </a:ext>
            </a:extLst>
          </p:cNvPr>
          <p:cNvSpPr txBox="1"/>
          <p:nvPr/>
        </p:nvSpPr>
        <p:spPr>
          <a:xfrm>
            <a:off x="4085028" y="2369845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방명록</a:t>
            </a:r>
            <a:r>
              <a:rPr kumimoji="1" lang="ko-KR" altLang="en-US" sz="1050" dirty="0"/>
              <a:t> 스크립트 접속</a:t>
            </a:r>
            <a:endParaRPr kumimoji="1" lang="ko-Kore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665D4-27C2-FD88-6B34-1E88F037EAB6}"/>
              </a:ext>
            </a:extLst>
          </p:cNvPr>
          <p:cNvSpPr txBox="1"/>
          <p:nvPr/>
        </p:nvSpPr>
        <p:spPr>
          <a:xfrm>
            <a:off x="4085028" y="2731495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50" dirty="0"/>
              <a:t>스크립트 코드 전달</a:t>
            </a:r>
            <a:endParaRPr kumimoji="1" lang="ko-Kore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A911D-9CDA-C71B-C8E9-7E1E3C73F4E8}"/>
              </a:ext>
            </a:extLst>
          </p:cNvPr>
          <p:cNvSpPr txBox="1"/>
          <p:nvPr/>
        </p:nvSpPr>
        <p:spPr>
          <a:xfrm>
            <a:off x="1436356" y="1944134"/>
            <a:ext cx="134157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스크립트 코드 저장</a:t>
            </a:r>
            <a:endParaRPr kumimoji="1" lang="ko-Kore-KR" altLang="en-US" sz="1050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EDA9CBD-3B72-98EE-E86D-42CC3756062A}"/>
              </a:ext>
            </a:extLst>
          </p:cNvPr>
          <p:cNvSpPr/>
          <p:nvPr/>
        </p:nvSpPr>
        <p:spPr>
          <a:xfrm rot="10800000">
            <a:off x="2210765" y="4780344"/>
            <a:ext cx="1365811" cy="277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00CD5C-F921-3CD0-86F6-AF7F9F7A7AA2}"/>
              </a:ext>
            </a:extLst>
          </p:cNvPr>
          <p:cNvSpPr/>
          <p:nvPr/>
        </p:nvSpPr>
        <p:spPr>
          <a:xfrm>
            <a:off x="2847370" y="5050344"/>
            <a:ext cx="133112" cy="1428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ysClr val="windowText" lastClr="000000"/>
                </a:solidFill>
              </a:rPr>
              <a:t>4</a:t>
            </a:r>
            <a:endParaRPr kumimoji="1" lang="ko-Kore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448A6-68B6-E551-CAE9-17DDFEEE72B6}"/>
              </a:ext>
            </a:extLst>
          </p:cNvPr>
          <p:cNvSpPr txBox="1"/>
          <p:nvPr/>
        </p:nvSpPr>
        <p:spPr>
          <a:xfrm>
            <a:off x="2201532" y="5275006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세션 쿠키 배달이요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17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F34EE-E2E8-CAC5-79DF-C3DC4801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12" y="2148734"/>
            <a:ext cx="5050776" cy="30178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00FA68-4355-60E5-EA16-FB97046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Calibri" panose="020F0502020204030204" pitchFamily="34" charset="0"/>
                <a:cs typeface="Calibri" panose="020F0502020204030204" pitchFamily="34" charset="0"/>
              </a:rPr>
              <a:t>Reflected XSS</a:t>
            </a:r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B9963-A504-45B4-5E6D-4F456F6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8</a:t>
            </a:fld>
            <a:endParaRPr lang="en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F9CDE14-3C61-0526-0BB6-8551325B03D2}"/>
              </a:ext>
            </a:extLst>
          </p:cNvPr>
          <p:cNvSpPr txBox="1">
            <a:spLocks/>
          </p:cNvSpPr>
          <p:nvPr/>
        </p:nvSpPr>
        <p:spPr>
          <a:xfrm>
            <a:off x="6243439" y="1743024"/>
            <a:ext cx="2591322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ore-KR" sz="1600" dirty="0">
                <a:cs typeface="+mn-cs"/>
              </a:rPr>
              <a:t>Reflected XSS</a:t>
            </a:r>
            <a:r>
              <a:rPr kumimoji="1" lang="ko-KR" altLang="en-US" sz="1600" dirty="0">
                <a:cs typeface="+mn-cs"/>
              </a:rPr>
              <a:t>는 서버가 악성 스크립트가 담긴 요청을 출력할 때 발생</a:t>
            </a:r>
            <a:endParaRPr kumimoji="1" lang="en-US" altLang="ko-KR" sz="1600" dirty="0">
              <a:cs typeface="+mn-cs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600" dirty="0">
                <a:cs typeface="+mn-cs"/>
              </a:rPr>
              <a:t>대표적으로 게시판 서비스에서 작성된 게시물을 조회하기 위한 검색창에서 스크립트를 포함해 검색하는 방식이 있음</a:t>
            </a:r>
            <a:endParaRPr kumimoji="1" lang="en-US" altLang="ko-KR" sz="1600" dirty="0">
              <a:cs typeface="+mn-cs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1600" dirty="0">
                <a:cs typeface="+mn-cs"/>
              </a:rPr>
              <a:t> </a:t>
            </a:r>
            <a:r>
              <a:rPr kumimoji="1" lang="ko-KR" altLang="en-US" sz="1600" dirty="0">
                <a:cs typeface="+mn-cs"/>
              </a:rPr>
              <a:t>이용자가 게시물을 검색하면 서버에서는 검색 결과를 이용자에게 반환</a:t>
            </a:r>
            <a:r>
              <a:rPr kumimoji="1" lang="en-US" altLang="ko-KR" sz="1600" dirty="0">
                <a:cs typeface="+mn-cs"/>
              </a:rPr>
              <a:t>, </a:t>
            </a:r>
            <a:r>
              <a:rPr kumimoji="1" lang="ko-KR" altLang="en-US" sz="1600" dirty="0">
                <a:cs typeface="+mn-cs"/>
              </a:rPr>
              <a:t>검색 문자열에 악성 스크립트가 포함되어 있다면 </a:t>
            </a:r>
            <a:r>
              <a:rPr kumimoji="1" lang="en-US" altLang="ko-Kore-KR" sz="1600" dirty="0">
                <a:cs typeface="+mn-cs"/>
              </a:rPr>
              <a:t>Reflected XSS</a:t>
            </a:r>
            <a:r>
              <a:rPr kumimoji="1" lang="ko-KR" altLang="en-US" sz="1600" dirty="0">
                <a:cs typeface="+mn-cs"/>
              </a:rPr>
              <a:t>가 발생</a:t>
            </a:r>
            <a:endParaRPr kumimoji="1" lang="en-US" altLang="ko-KR" sz="1600" dirty="0"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17C9B-57AC-BF16-BFC6-EF637723180A}"/>
              </a:ext>
            </a:extLst>
          </p:cNvPr>
          <p:cNvSpPr txBox="1"/>
          <p:nvPr/>
        </p:nvSpPr>
        <p:spPr>
          <a:xfrm>
            <a:off x="2372260" y="4010246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피싱</a:t>
            </a:r>
            <a:endParaRPr kumimoji="1" lang="ko-Kore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9016E-2356-BA00-053A-11CE21275723}"/>
              </a:ext>
            </a:extLst>
          </p:cNvPr>
          <p:cNvSpPr txBox="1"/>
          <p:nvPr/>
        </p:nvSpPr>
        <p:spPr>
          <a:xfrm>
            <a:off x="4086954" y="2213697"/>
            <a:ext cx="149313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스크립트 코드가 삽입된 요청 전송</a:t>
            </a:r>
            <a:endParaRPr kumimoji="1" lang="ko-Kore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665D4-27C2-FD88-6B34-1E88F037EAB6}"/>
              </a:ext>
            </a:extLst>
          </p:cNvPr>
          <p:cNvSpPr txBox="1"/>
          <p:nvPr/>
        </p:nvSpPr>
        <p:spPr>
          <a:xfrm>
            <a:off x="4085028" y="2731495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스크립트 코드 전달</a:t>
            </a:r>
            <a:endParaRPr kumimoji="1" lang="ko-Kore-KR" altLang="en-US" sz="1050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EDA9CBD-3B72-98EE-E86D-42CC3756062A}"/>
              </a:ext>
            </a:extLst>
          </p:cNvPr>
          <p:cNvSpPr/>
          <p:nvPr/>
        </p:nvSpPr>
        <p:spPr>
          <a:xfrm rot="10800000">
            <a:off x="2317783" y="5277527"/>
            <a:ext cx="1365811" cy="2777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00CD5C-F921-3CD0-86F6-AF7F9F7A7AA2}"/>
              </a:ext>
            </a:extLst>
          </p:cNvPr>
          <p:cNvSpPr/>
          <p:nvPr/>
        </p:nvSpPr>
        <p:spPr>
          <a:xfrm>
            <a:off x="2963119" y="5154518"/>
            <a:ext cx="138896" cy="1230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ysClr val="windowText" lastClr="000000"/>
                </a:solidFill>
              </a:rPr>
              <a:t>3</a:t>
            </a:r>
            <a:endParaRPr kumimoji="1" lang="ko-Kore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448A6-68B6-E551-CAE9-17DDFEEE72B6}"/>
              </a:ext>
            </a:extLst>
          </p:cNvPr>
          <p:cNvSpPr txBox="1"/>
          <p:nvPr/>
        </p:nvSpPr>
        <p:spPr>
          <a:xfrm>
            <a:off x="2294633" y="5587879"/>
            <a:ext cx="14931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/>
              <a:t>세션 쿠키 배달이요</a:t>
            </a:r>
            <a:endParaRPr kumimoji="1" lang="ko-Kore-KR" altLang="en-US" sz="1050" dirty="0"/>
          </a:p>
        </p:txBody>
      </p:sp>
      <p:sp>
        <p:nvSpPr>
          <p:cNvPr id="14" name="폭발 1[E] 13">
            <a:extLst>
              <a:ext uri="{FF2B5EF4-FFF2-40B4-BE49-F238E27FC236}">
                <a16:creationId xmlns:a16="http://schemas.microsoft.com/office/drawing/2014/main" id="{BA60D1F8-7918-1C85-A94D-E464FCBCF568}"/>
              </a:ext>
            </a:extLst>
          </p:cNvPr>
          <p:cNvSpPr/>
          <p:nvPr/>
        </p:nvSpPr>
        <p:spPr>
          <a:xfrm>
            <a:off x="4970738" y="3396155"/>
            <a:ext cx="1272701" cy="781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스크립트</a:t>
            </a:r>
            <a:r>
              <a:rPr kumimoji="1" lang="ko-KR" altLang="en-US" sz="1000" dirty="0"/>
              <a:t> 실행</a:t>
            </a:r>
            <a:endParaRPr kumimoji="1" lang="ko-Kore-KR" altLang="en-US" sz="1000" dirty="0"/>
          </a:p>
        </p:txBody>
      </p:sp>
      <p:sp>
        <p:nvSpPr>
          <p:cNvPr id="15" name="타원형 설명선[O] 14">
            <a:extLst>
              <a:ext uri="{FF2B5EF4-FFF2-40B4-BE49-F238E27FC236}">
                <a16:creationId xmlns:a16="http://schemas.microsoft.com/office/drawing/2014/main" id="{F1ABB61D-CAB2-7FD9-3FFD-1ED4C7FEC2D5}"/>
              </a:ext>
            </a:extLst>
          </p:cNvPr>
          <p:cNvSpPr/>
          <p:nvPr/>
        </p:nvSpPr>
        <p:spPr>
          <a:xfrm>
            <a:off x="3865945" y="4248440"/>
            <a:ext cx="706055" cy="339086"/>
          </a:xfrm>
          <a:prstGeom prst="wedgeEllipseCallout">
            <a:avLst>
              <a:gd name="adj1" fmla="val 35924"/>
              <a:gd name="adj2" fmla="val 52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9596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98C33-028F-68A6-AE8C-04246D2B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XSS Example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1FF83-779F-573B-81DF-9E1CDDF0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JS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XSS </a:t>
            </a:r>
            <a:r>
              <a:rPr kumimoji="1" lang="ko-KR" altLang="en-US" dirty="0"/>
              <a:t>공격 예시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1.</a:t>
            </a:r>
            <a:r>
              <a:rPr kumimoji="1" lang="ko-KR" altLang="en-US" dirty="0"/>
              <a:t> 쿠키 및 세션 탈취 공격 코드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2.</a:t>
            </a:r>
            <a:r>
              <a:rPr kumimoji="1" lang="ko-KR" altLang="en-US" dirty="0"/>
              <a:t> 페이지 변조 공격 코드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3.</a:t>
            </a:r>
            <a:r>
              <a:rPr kumimoji="1" lang="ko-KR" altLang="en-US" dirty="0"/>
              <a:t> 위치 이동 공격 코드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E5A40-C484-7012-2821-9C3A43D2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9</a:t>
            </a:fld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072A3-A904-2ABB-5BCE-23854463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28" y="2798919"/>
            <a:ext cx="6312543" cy="3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3958</TotalTime>
  <Words>874</Words>
  <Application>Microsoft Macintosh PowerPoint</Application>
  <PresentationFormat>화면 슬라이드 쇼(4:3)</PresentationFormat>
  <Paragraphs>134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 Variable</vt:lpstr>
      <vt:lpstr>Arial</vt:lpstr>
      <vt:lpstr>Calibri</vt:lpstr>
      <vt:lpstr>Calibri Light</vt:lpstr>
      <vt:lpstr>Wingdings</vt:lpstr>
      <vt:lpstr>Office Theme</vt:lpstr>
      <vt:lpstr>PowerPoint 프레젠테이션</vt:lpstr>
      <vt:lpstr>1. Cross Site Scripting(XSS)</vt:lpstr>
      <vt:lpstr>What is XSS?</vt:lpstr>
      <vt:lpstr>PowerPoint 프레젠테이션</vt:lpstr>
      <vt:lpstr>2. XSS 종류</vt:lpstr>
      <vt:lpstr>코드가 실행되는 단계? </vt:lpstr>
      <vt:lpstr>Stored XSS</vt:lpstr>
      <vt:lpstr>Reflected XSS</vt:lpstr>
      <vt:lpstr>XSS Example </vt:lpstr>
      <vt:lpstr>XSS Example</vt:lpstr>
      <vt:lpstr>3. 실습</vt:lpstr>
      <vt:lpstr>DreamHack xss-1</vt:lpstr>
      <vt:lpstr>DreamHack xss-1</vt:lpstr>
      <vt:lpstr>배경지식</vt:lpstr>
      <vt:lpstr>웹 서비스 분석</vt:lpstr>
      <vt:lpstr>웹 서비스 분석</vt:lpstr>
      <vt:lpstr>취약점 분석</vt:lpstr>
      <vt:lpstr>익스플로잇</vt:lpstr>
      <vt:lpstr>memo 페이지 사용</vt:lpstr>
      <vt:lpstr>DreamHack xss-2</vt:lpstr>
      <vt:lpstr>취약점 분석</vt:lpstr>
      <vt:lpstr>vuln.html</vt:lpstr>
      <vt:lpstr>익스플로잇</vt:lpstr>
      <vt:lpstr>동작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Seungsoo</dc:creator>
  <cp:lastModifiedBy>최유정/컴퓨터공학부</cp:lastModifiedBy>
  <cp:revision>513</cp:revision>
  <dcterms:created xsi:type="dcterms:W3CDTF">2021-08-27T02:24:44Z</dcterms:created>
  <dcterms:modified xsi:type="dcterms:W3CDTF">2024-07-11T01:42:14Z</dcterms:modified>
</cp:coreProperties>
</file>