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Lst>
  <p:sldSz cy="5143500" cx="9144000"/>
  <p:notesSz cx="6858000" cy="9144000"/>
  <p:embeddedFontLst>
    <p:embeddedFont>
      <p:font typeface="Raleway"/>
      <p:regular r:id="rId191"/>
      <p:bold r:id="rId192"/>
      <p:italic r:id="rId193"/>
      <p:boldItalic r:id="rId194"/>
    </p:embeddedFont>
    <p:embeddedFont>
      <p:font typeface="Raleway SemiBold"/>
      <p:regular r:id="rId195"/>
      <p:bold r:id="rId196"/>
      <p:italic r:id="rId197"/>
      <p:boldItalic r:id="rId198"/>
    </p:embeddedFont>
    <p:embeddedFont>
      <p:font typeface="Roboto"/>
      <p:regular r:id="rId199"/>
      <p:bold r:id="rId200"/>
      <p:italic r:id="rId201"/>
      <p:boldItalic r:id="rId202"/>
    </p:embeddedFont>
    <p:embeddedFont>
      <p:font typeface="Raleway ExtraBold"/>
      <p:bold r:id="rId203"/>
      <p:boldItalic r:id="rId204"/>
    </p:embeddedFont>
    <p:embeddedFont>
      <p:font typeface="Lato"/>
      <p:regular r:id="rId205"/>
      <p:bold r:id="rId206"/>
      <p:italic r:id="rId207"/>
      <p:boldItalic r:id="rId2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48E4CF-37E8-45A5-AF40-E17BC24E36AA}">
  <a:tblStyle styleId="{0848E4CF-37E8-45A5-AF40-E17BC24E36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font" Target="fonts/Raleway-boldItalic.fntdata"/><Relationship Id="rId43" Type="http://schemas.openxmlformats.org/officeDocument/2006/relationships/slide" Target="slides/slide37.xml"/><Relationship Id="rId193" Type="http://schemas.openxmlformats.org/officeDocument/2006/relationships/font" Target="fonts/Raleway-italic.fntdata"/><Relationship Id="rId46" Type="http://schemas.openxmlformats.org/officeDocument/2006/relationships/slide" Target="slides/slide40.xml"/><Relationship Id="rId192" Type="http://schemas.openxmlformats.org/officeDocument/2006/relationships/font" Target="fonts/Raleway-bold.fntdata"/><Relationship Id="rId45" Type="http://schemas.openxmlformats.org/officeDocument/2006/relationships/slide" Target="slides/slide39.xml"/><Relationship Id="rId191" Type="http://schemas.openxmlformats.org/officeDocument/2006/relationships/font" Target="fonts/Raleway-regular.fntdata"/><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font" Target="fonts/RalewaySemiBold-boldItalic.fntdata"/><Relationship Id="rId14" Type="http://schemas.openxmlformats.org/officeDocument/2006/relationships/slide" Target="slides/slide8.xml"/><Relationship Id="rId197" Type="http://schemas.openxmlformats.org/officeDocument/2006/relationships/font" Target="fonts/RalewaySemiBold-italic.fntdata"/><Relationship Id="rId17" Type="http://schemas.openxmlformats.org/officeDocument/2006/relationships/slide" Target="slides/slide11.xml"/><Relationship Id="rId196" Type="http://schemas.openxmlformats.org/officeDocument/2006/relationships/font" Target="fonts/RalewaySemiBold-bold.fntdata"/><Relationship Id="rId16" Type="http://schemas.openxmlformats.org/officeDocument/2006/relationships/slide" Target="slides/slide10.xml"/><Relationship Id="rId195" Type="http://schemas.openxmlformats.org/officeDocument/2006/relationships/font" Target="fonts/RalewaySemiBold-regular.fntdata"/><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font" Target="fonts/Roboto-regular.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Lato-bold.fntdata"/><Relationship Id="rId205" Type="http://schemas.openxmlformats.org/officeDocument/2006/relationships/font" Target="fonts/Lato-regular.fntdata"/><Relationship Id="rId204" Type="http://schemas.openxmlformats.org/officeDocument/2006/relationships/font" Target="fonts/RalewayExtraBold-boldItalic.fntdata"/><Relationship Id="rId203" Type="http://schemas.openxmlformats.org/officeDocument/2006/relationships/font" Target="fonts/RalewayExtraBold-bold.fntdata"/><Relationship Id="rId208" Type="http://schemas.openxmlformats.org/officeDocument/2006/relationships/font" Target="fonts/Lato-boldItalic.fntdata"/><Relationship Id="rId207" Type="http://schemas.openxmlformats.org/officeDocument/2006/relationships/font" Target="fonts/Lato-italic.fntdata"/><Relationship Id="rId202" Type="http://schemas.openxmlformats.org/officeDocument/2006/relationships/font" Target="fonts/Roboto-boldItalic.fntdata"/><Relationship Id="rId201" Type="http://schemas.openxmlformats.org/officeDocument/2006/relationships/font" Target="fonts/Roboto-italic.fntdata"/><Relationship Id="rId200"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5fd13ba3e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5fd13ba3e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c5fd13ba3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c5fd13ba3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5fd13ba3e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5fd13ba3e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c5fd13ba3e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c5fd13ba3e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c663555b5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c663555b5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c7e284f79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c7e284f79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a39a26e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a39a26e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a39a26e6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a39a26e6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2c8a893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2c8a893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cd54e1078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ccd54e1078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c6b62185d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c6b62185d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00c24c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00c24c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0b14644e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0b14644e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0e60c82d6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0e60c82d6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d1b1647d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d1b1647d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c5f3e2b2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c5f3e2b2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c6b62185d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c6b62185d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6b62185d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6b62185d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ce68d035c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ce68d035c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0ee0cbf1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0ee0cbf1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0ee0cbf1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0ee0cbf1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c6d3a6b45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c6d3a6b45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200c24c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200c24c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0b14644e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0b14644e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c7e284f79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c7e284f79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c7e284f79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c7e284f79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7a39a26e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7a39a26e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c660d038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c660d038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60dbc73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60dbc73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111cde75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111cde75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c6bee3570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c6bee357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0fd935ac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0fd935ac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c7e284f79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c7e284f79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f021a8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f021a8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d47057b3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d47057b3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24f1062d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24f1062d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24f1062d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24f1062d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24f1062d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24f1062d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124f1062d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124f1062d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24f1062d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124f1062d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24f1062d9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24f1062d9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124f1062d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124f1062d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24f1062d9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124f1062d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24f1062d9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24f1062d9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021a8f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f021a8f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24f1062d9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24f1062d9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24f1062d9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24f1062d9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24f1062d9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24f1062d9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24f1062d9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24f1062d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1a8f98c3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1a8f98c3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d7505122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d7505122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d7505122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d7505122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d7505122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d7505122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096d11ea0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096d11ea0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c88a412a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c88a412a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021a8f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021a8f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d85c7019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d85c7019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d865129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d865129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c663555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c663555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d865129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d865129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c88a412a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c88a412a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c7e284f79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c7e284f79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c7e284f79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c7e284f79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91e7d8f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91e7d8f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ccd54e1078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ccd54e1078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c88a412a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c88a412a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56771438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56771438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c7e284f791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c7e284f791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c88a412a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c88a412a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91b7b3a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91b7b3a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e4b139f3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e4b139f3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94b29ea2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194b29ea2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c7e284f791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c7e284f79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c7e284f79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c7e284f79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7db37c0d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17db37c0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7db37c0d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7db37c0d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7db37c0d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7db37c0d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7e284f79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7e284f79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7db37c0d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7db37c0d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17db37c0d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17db37c0d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7db37c0d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7db37c0d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17db37c0d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17db37c0d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17db37c0d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17db37c0d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7db37c0d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7db37c0d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17db37c0d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17db37c0d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7db37c0d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17db37c0d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7db37c0d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7db37c0d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17db37c0d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17db37c0d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37900e6f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37900e6f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7db37c0d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7db37c0d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7db37c0d8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7db37c0d8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fcb2e4de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fcb2e4de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fcb2e4de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fcb2e4de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cc7ff193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cc7ff193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2be97f7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2be97f7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470831a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470831a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56771438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56771438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e78a98e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e78a98e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78a98e3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78a98e3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e78a98e3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e78a98e3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20ffe41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20ffe41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77a7a95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77a7a95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77a7a95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77a7a95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56771438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56771438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5fd13ba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5fd13ba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20ffe4165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20ffe4165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fd9399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fd9399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20ffe4165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20ffe4165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7e13eef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7e13eef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7e284f79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7e284f79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7e284f79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7e284f79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2be97f7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2be97f7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6b31dbc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6b31dbc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942cce7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942cce7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6b31dbcb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6b31dbcb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6b8b455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6b8b455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8c300b1c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8c300b1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56771438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56771438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6bee3570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6bee3570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9981c1c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9981c1c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df4ea51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df4ea5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7e284f79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7e284f79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7e284f79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7e284f79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7e284f79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7e284f79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7358a7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7358a7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c60f6198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c60f619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df4ea51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df4ea51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df4ea516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df4ea516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5fd13ba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5fd13ba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df4ea51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df4ea51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df4ea51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cdf4ea51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60f61987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c60f61987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60f61987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c60f6198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2560a048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2560a048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7e284f79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7e284f79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7e284f79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c7e284f79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7e284f79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c7e284f79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56771438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56771438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56771438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56771438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b8cd6cd6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b8cd6cd6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5fd13ba3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5fd13ba3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56771438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56771438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fd13ba3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fd13ba3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81048a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081048a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c5fd13ba3e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c5fd13ba3e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7e284f79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c7e284f79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a39a26e6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a39a26e6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96d11ea01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96d11ea01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96d11ea01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96d11ea01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96d11ea01_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96d11ea01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b8cd6cd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b8cd6cd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96d11ea01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096d11ea01_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09c3a49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9c3a49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096d11ea01_5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096d11ea01_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96d11ea01_5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96d11ea01_5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ebb7d754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ebb7d754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096d11ea01_5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096d11ea01_5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096d11ea01_5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096d11ea01_5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096d11ea01_5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096d11ea01_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096d11ea01_5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096d11ea01_5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c87fef1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c87fef10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56771438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56771438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c663555b5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c663555b5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c663555b56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c663555b56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c663555b5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c663555b5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c663555b56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c663555b56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e033d9fd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e033d9fd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e033d9fd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e033d9fd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033d9fd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e033d9fd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e033d9fdd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e033d9fdd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e033d9fdd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e033d9fdd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033d9fd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e033d9fd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5e449270e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5e449270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7e284f79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7e284f79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7e284f79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7e284f79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d2be97f7c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d2be97f7c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6b31dbcb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6b31dbcb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5fd13ba3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5fd13ba3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cd540a1b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cd540a1b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692b26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692b26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692b264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692b264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692b264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692b264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6b62185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c6b62185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6343250" y="0"/>
            <a:ext cx="28008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Attribution-ShareAlike</a:t>
            </a:r>
            <a:endParaRPr b="1" sz="1100"/>
          </a:p>
          <a:p>
            <a:pPr indent="0" lvl="0" marL="0" rtl="0" algn="l">
              <a:spcBef>
                <a:spcPts val="0"/>
              </a:spcBef>
              <a:spcAft>
                <a:spcPts val="0"/>
              </a:spcAft>
              <a:buNone/>
            </a:pPr>
            <a:r>
              <a:rPr b="1" lang="en" sz="1100"/>
              <a:t>CC BY-SA </a:t>
            </a: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6" name="Google Shape;16;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7" name="Google Shape;17;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2"/>
          <p:cNvPicPr preferRelativeResize="0"/>
          <p:nvPr/>
        </p:nvPicPr>
        <p:blipFill>
          <a:blip r:embed="rId2">
            <a:alphaModFix/>
          </a:blip>
          <a:stretch>
            <a:fillRect/>
          </a:stretch>
        </p:blipFill>
        <p:spPr>
          <a:xfrm>
            <a:off x="7967684" y="52400"/>
            <a:ext cx="1117316" cy="393600"/>
          </a:xfrm>
          <a:prstGeom prst="rect">
            <a:avLst/>
          </a:prstGeom>
          <a:noFill/>
          <a:ln>
            <a:noFill/>
          </a:ln>
        </p:spPr>
      </p:pic>
      <p:sp>
        <p:nvSpPr>
          <p:cNvPr id="19" name="Google Shape;19;p2"/>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4" name="Shape 84"/>
        <p:cNvGrpSpPr/>
        <p:nvPr/>
      </p:nvGrpSpPr>
      <p:grpSpPr>
        <a:xfrm>
          <a:off x="0" y="0"/>
          <a:ext cx="0" cy="0"/>
          <a:chOff x="0" y="0"/>
          <a:chExt cx="0" cy="0"/>
        </a:xfrm>
      </p:grpSpPr>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90" name="Google Shape;9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1"/>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2"/>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5" name="Google Shape;25;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3"/>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830392" y="1191256"/>
            <a:ext cx="745763" cy="45826"/>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 name="Google Shape;34;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4"/>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5"/>
          <p:cNvGrpSpPr/>
          <p:nvPr/>
        </p:nvGrpSpPr>
        <p:grpSpPr>
          <a:xfrm>
            <a:off x="830392" y="1191256"/>
            <a:ext cx="745763" cy="45826"/>
            <a:chOff x="4580561" y="2589004"/>
            <a:chExt cx="1064464" cy="25200"/>
          </a:xfrm>
        </p:grpSpPr>
        <p:sp>
          <p:nvSpPr>
            <p:cNvPr id="39" name="Google Shape;39;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2" name="Google Shape;42;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 name="Google Shape;43;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4" name="Google Shape;44;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5"/>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6"/>
          <p:cNvGrpSpPr/>
          <p:nvPr/>
        </p:nvGrpSpPr>
        <p:grpSpPr>
          <a:xfrm>
            <a:off x="830392" y="1191256"/>
            <a:ext cx="745763" cy="45826"/>
            <a:chOff x="4580561" y="2589004"/>
            <a:chExt cx="1064464" cy="25200"/>
          </a:xfrm>
        </p:grpSpPr>
        <p:sp>
          <p:nvSpPr>
            <p:cNvPr id="49" name="Google Shape;49;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2" name="Google Shape;52;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6"/>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7"/>
          <p:cNvGrpSpPr/>
          <p:nvPr/>
        </p:nvGrpSpPr>
        <p:grpSpPr>
          <a:xfrm>
            <a:off x="830392" y="1191256"/>
            <a:ext cx="745763" cy="45826"/>
            <a:chOff x="4580561" y="2589004"/>
            <a:chExt cx="1064464" cy="25200"/>
          </a:xfrm>
        </p:grpSpPr>
        <p:sp>
          <p:nvSpPr>
            <p:cNvPr id="57" name="Google Shape;57;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0" name="Google Shape;60;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1" name="Google Shape;61;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3" name="Shape 63"/>
        <p:cNvGrpSpPr/>
        <p:nvPr/>
      </p:nvGrpSpPr>
      <p:grpSpPr>
        <a:xfrm>
          <a:off x="0" y="0"/>
          <a:ext cx="0" cy="0"/>
          <a:chOff x="0" y="0"/>
          <a:chExt cx="0" cy="0"/>
        </a:xfrm>
      </p:grpSpPr>
      <p:grpSp>
        <p:nvGrpSpPr>
          <p:cNvPr id="64" name="Google Shape;64;p8"/>
          <p:cNvGrpSpPr/>
          <p:nvPr/>
        </p:nvGrpSpPr>
        <p:grpSpPr>
          <a:xfrm>
            <a:off x="830392" y="4169130"/>
            <a:ext cx="745763" cy="45826"/>
            <a:chOff x="4580561" y="2589004"/>
            <a:chExt cx="1064464" cy="25200"/>
          </a:xfrm>
        </p:grpSpPr>
        <p:sp>
          <p:nvSpPr>
            <p:cNvPr id="65" name="Google Shape;65;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8" name="Google Shape;68;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8"/>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9"/>
          <p:cNvGrpSpPr/>
          <p:nvPr/>
        </p:nvGrpSpPr>
        <p:grpSpPr>
          <a:xfrm>
            <a:off x="830392" y="1191256"/>
            <a:ext cx="745763" cy="45826"/>
            <a:chOff x="4580561" y="2589004"/>
            <a:chExt cx="1064464" cy="25200"/>
          </a:xfrm>
        </p:grpSpPr>
        <p:sp>
          <p:nvSpPr>
            <p:cNvPr id="73" name="Google Shape;7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6" name="Google Shape;76;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7" name="Google Shape;77;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8" name="Google Shape;78;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9"/>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82" name="Google Shape;8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0"/>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729451" y="-23425"/>
            <a:ext cx="55572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Python 3 барои навкорон</a:t>
            </a:r>
            <a:endParaRPr b="1" sz="1800">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presentation/d/1ltaZqXnTp2EHMPIJFkARXBtN3bMcfJp4wX6i0XGj6Xg" TargetMode="External"/><Relationship Id="rId4" Type="http://schemas.openxmlformats.org/officeDocument/2006/relationships/hyperlink" Target="https://github.com/Oftobcom/python-3-exampl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hyperlink" Target="https://docs.python.org/3/library/function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hyperlink" Target="https://docs.python.org/3/library/functions.html"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hyperlink" Target="https://docs-python.ru/tutorial/osnovnye-vstroennye-tipy-python/tip-dannyh-int-tselye-chisla/"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hyperlink" Target="https://docs-python.ru/tutorial/osnovnye-vstroennye-tipy-python/tip-dannyh-file-object-fajly-potoki/"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35.png"/><Relationship Id="rId4" Type="http://schemas.openxmlformats.org/officeDocument/2006/relationships/image" Target="../media/image2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2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2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24.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28.png"/><Relationship Id="rId4" Type="http://schemas.openxmlformats.org/officeDocument/2006/relationships/image" Target="../media/image25.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2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24.png"/><Relationship Id="rId4" Type="http://schemas.openxmlformats.org/officeDocument/2006/relationships/image" Target="../media/image2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3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32.png"/><Relationship Id="rId4" Type="http://schemas.openxmlformats.org/officeDocument/2006/relationships/image" Target="../media/image30.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34.png"/><Relationship Id="rId4" Type="http://schemas.openxmlformats.org/officeDocument/2006/relationships/image" Target="../media/image37.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36.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33.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29.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hyperlink" Target="https://docs.python.org/3/tutorial/" TargetMode="External"/><Relationship Id="rId4" Type="http://schemas.openxmlformats.org/officeDocument/2006/relationships/hyperlink" Target="https://oftob.com/tj" TargetMode="External"/><Relationship Id="rId5" Type="http://schemas.openxmlformats.org/officeDocument/2006/relationships/hyperlink" Target="https://coderoad.ru/31501806" TargetMode="External"/><Relationship Id="rId6" Type="http://schemas.openxmlformats.org/officeDocument/2006/relationships/hyperlink" Target="https://docs-python.ru/tutorial/metody-fajlovogo-obekta-potoka-python/" TargetMode="External"/><Relationship Id="rId7" Type="http://schemas.openxmlformats.org/officeDocument/2006/relationships/hyperlink" Target="https://www.tutorialspoint.com/python_pandas/index.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13"/>
          <p:cNvGraphicFramePr/>
          <p:nvPr/>
        </p:nvGraphicFramePr>
        <p:xfrm>
          <a:off x="840300" y="1254400"/>
          <a:ext cx="3000000" cy="3000000"/>
        </p:xfrm>
        <a:graphic>
          <a:graphicData uri="http://schemas.openxmlformats.org/drawingml/2006/table">
            <a:tbl>
              <a:tblPr>
                <a:noFill/>
                <a:tableStyleId>{0848E4CF-37E8-45A5-AF40-E17BC24E36AA}</a:tableStyleId>
              </a:tblPr>
              <a:tblGrid>
                <a:gridCol w="3369225"/>
                <a:gridCol w="3619500"/>
              </a:tblGrid>
              <a:tr h="381000">
                <a:tc>
                  <a:txBody>
                    <a:bodyPr/>
                    <a:lstStyle/>
                    <a:p>
                      <a:pPr indent="0" lvl="0" marL="0" rtl="0" algn="l">
                        <a:spcBef>
                          <a:spcPts val="0"/>
                        </a:spcBef>
                        <a:spcAft>
                          <a:spcPts val="0"/>
                        </a:spcAft>
                        <a:buNone/>
                      </a:pPr>
                      <a:r>
                        <a:rPr lang="en" sz="1600"/>
                        <a:t>Ҳакимов Раҳматҷон</a:t>
                      </a:r>
                      <a:endParaRPr sz="1600"/>
                    </a:p>
                  </a:txBody>
                  <a:tcPr marT="91425" marB="91425" marR="91425" marL="91425"/>
                </a:tc>
                <a:tc>
                  <a:txBody>
                    <a:bodyPr/>
                    <a:lstStyle/>
                    <a:p>
                      <a:pPr indent="0" lvl="0" marL="0" rtl="0" algn="l">
                        <a:spcBef>
                          <a:spcPts val="0"/>
                        </a:spcBef>
                        <a:spcAft>
                          <a:spcPts val="0"/>
                        </a:spcAft>
                        <a:buNone/>
                      </a:pPr>
                      <a:r>
                        <a:rPr lang="en" sz="1600"/>
                        <a:t>Холматов Эркин</a:t>
                      </a:r>
                      <a:endParaRPr sz="1600"/>
                    </a:p>
                  </a:txBody>
                  <a:tcPr marT="91425" marB="91425" marR="91425" marL="91425">
                    <a:lnB cap="flat" cmpd="sng" w="9525">
                      <a:solidFill>
                        <a:srgbClr val="9E9E9E"/>
                      </a:solidFill>
                      <a:prstDash val="solid"/>
                      <a:round/>
                      <a:headEnd len="sm" w="sm" type="none"/>
                      <a:tailEnd len="sm" w="sm" type="none"/>
                    </a:lnB>
                  </a:tcPr>
                </a:tc>
              </a:tr>
              <a:tr h="488325">
                <a:tc>
                  <a:txBody>
                    <a:bodyPr/>
                    <a:lstStyle/>
                    <a:p>
                      <a:pPr indent="0" lvl="0" marL="0" rtl="0" algn="l">
                        <a:spcBef>
                          <a:spcPts val="0"/>
                        </a:spcBef>
                        <a:spcAft>
                          <a:spcPts val="0"/>
                        </a:spcAft>
                        <a:buNone/>
                      </a:pPr>
                      <a:r>
                        <a:rPr lang="en" sz="1600"/>
                        <a:t>Азимов Парвиз</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600"/>
                        <a:t>Кабулов Муродалӣ</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t>Ҷӯраев Ҳамзилло</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600"/>
                        <a:t>Абдуллоев Донёр</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t>Ӯлмасов Муҳаммадюсуф</a:t>
                      </a:r>
                      <a:endParaRPr sz="1600"/>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381000">
                <a:tc>
                  <a:txBody>
                    <a:bodyPr/>
                    <a:lstStyle/>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bl>
          </a:graphicData>
        </a:graphic>
      </p:graphicFrame>
      <p:sp>
        <p:nvSpPr>
          <p:cNvPr id="100" name="Google Shape;100;p13"/>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Муаллифони маводи таълимӣ</a:t>
            </a:r>
            <a:endParaRPr sz="2800">
              <a:latin typeface="Arial"/>
              <a:ea typeface="Arial"/>
              <a:cs typeface="Arial"/>
              <a:sym typeface="Arial"/>
            </a:endParaRPr>
          </a:p>
        </p:txBody>
      </p:sp>
      <p:sp>
        <p:nvSpPr>
          <p:cNvPr id="101" name="Google Shape;101;p13"/>
          <p:cNvSpPr txBox="1"/>
          <p:nvPr/>
        </p:nvSpPr>
        <p:spPr>
          <a:xfrm>
            <a:off x="764100" y="3855000"/>
            <a:ext cx="807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Нашри навтарини маводи таълимӣ оид ба Python дар ин ҷо:</a:t>
            </a:r>
            <a:br>
              <a:rPr lang="en"/>
            </a:br>
            <a:r>
              <a:rPr lang="en" u="sng">
                <a:solidFill>
                  <a:schemeClr val="hlink"/>
                </a:solidFill>
                <a:hlinkClick r:id="rId3"/>
              </a:rPr>
              <a:t>https://docs.google.com/presentation/d/1ltaZqXnTp2EHMPIJFkARXBtN3bMcfJp4wX6i0XGj6Xg</a:t>
            </a:r>
            <a:r>
              <a:rPr lang="en"/>
              <a:t> </a:t>
            </a:r>
            <a:endParaRPr/>
          </a:p>
          <a:p>
            <a:pPr indent="0" lvl="0" marL="0" rtl="0" algn="l">
              <a:spcBef>
                <a:spcPts val="0"/>
              </a:spcBef>
              <a:spcAft>
                <a:spcPts val="0"/>
              </a:spcAft>
              <a:buNone/>
            </a:pPr>
            <a:br>
              <a:rPr b="1" lang="en"/>
            </a:br>
            <a:r>
              <a:rPr b="1" lang="en"/>
              <a:t>Коди намунаҳо барои омӯхтани Python дар ин ҷо:</a:t>
            </a:r>
            <a:br>
              <a:rPr lang="en"/>
            </a:br>
            <a:r>
              <a:rPr lang="en" u="sng">
                <a:solidFill>
                  <a:schemeClr val="hlink"/>
                </a:solidFill>
                <a:hlinkClick r:id="rId4"/>
              </a:rPr>
              <a:t>https://github.com/Oftobcom/python-3-examples</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 type="body"/>
          </p:nvPr>
        </p:nvSpPr>
        <p:spPr>
          <a:xfrm>
            <a:off x="729450" y="1264975"/>
            <a:ext cx="3585600" cy="177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615">
                <a:solidFill>
                  <a:srgbClr val="000000"/>
                </a:solidFill>
                <a:latin typeface="Arial"/>
                <a:ea typeface="Arial"/>
                <a:cs typeface="Arial"/>
                <a:sym typeface="Arial"/>
              </a:rPr>
              <a:t>Масъала.</a:t>
            </a:r>
            <a:r>
              <a:rPr lang="en" sz="1615">
                <a:solidFill>
                  <a:srgbClr val="000000"/>
                </a:solidFill>
                <a:latin typeface="Arial"/>
                <a:ea typeface="Arial"/>
                <a:cs typeface="Arial"/>
                <a:sym typeface="Arial"/>
              </a:rPr>
              <a:t> Ҳисоб намудани қимати функсияи зерин</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615">
                <a:solidFill>
                  <a:srgbClr val="000000"/>
                </a:solidFill>
                <a:latin typeface="Arial"/>
                <a:ea typeface="Arial"/>
                <a:cs typeface="Arial"/>
                <a:sym typeface="Arial"/>
              </a:rPr>
              <a:t>F(a) = a + 4, агар a &gt; 0</a:t>
            </a:r>
            <a:endParaRPr sz="1615">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rPr lang="en" sz="1615">
                <a:solidFill>
                  <a:srgbClr val="000000"/>
                </a:solidFill>
                <a:latin typeface="Arial"/>
                <a:ea typeface="Arial"/>
                <a:cs typeface="Arial"/>
                <a:sym typeface="Arial"/>
              </a:rPr>
              <a:t>F(a) = a - 4, агар a &lt;= 0</a:t>
            </a:r>
            <a:endParaRPr sz="1615">
              <a:solidFill>
                <a:srgbClr val="000000"/>
              </a:solidFill>
              <a:latin typeface="Arial"/>
              <a:ea typeface="Arial"/>
              <a:cs typeface="Arial"/>
              <a:sym typeface="Arial"/>
            </a:endParaRPr>
          </a:p>
        </p:txBody>
      </p:sp>
      <p:sp>
        <p:nvSpPr>
          <p:cNvPr id="155" name="Google Shape;155;p22"/>
          <p:cNvSpPr txBox="1"/>
          <p:nvPr>
            <p:ph idx="1" type="body"/>
          </p:nvPr>
        </p:nvSpPr>
        <p:spPr>
          <a:xfrm>
            <a:off x="5014075" y="1290575"/>
            <a:ext cx="4011900" cy="21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615">
                <a:solidFill>
                  <a:srgbClr val="000000"/>
                </a:solidFill>
                <a:latin typeface="Arial"/>
                <a:ea typeface="Arial"/>
                <a:cs typeface="Arial"/>
                <a:sym typeface="Arial"/>
              </a:rPr>
              <a:t>Псевдокод барои ҳал:</a:t>
            </a:r>
            <a:endParaRPr b="1" sz="1615">
              <a:solidFill>
                <a:srgbClr val="000000"/>
              </a:solidFill>
              <a:latin typeface="Arial"/>
              <a:ea typeface="Arial"/>
              <a:cs typeface="Arial"/>
              <a:sym typeface="Arial"/>
            </a:endParaRPr>
          </a:p>
          <a:p>
            <a:pPr indent="-331152" lvl="0" marL="457200" rtl="0" algn="l">
              <a:lnSpc>
                <a:spcPct val="95000"/>
              </a:lnSpc>
              <a:spcBef>
                <a:spcPts val="120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Дохил кардани кимати a.</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Агар а &gt; 0 бошад, он гоҳ  F = a + 4.</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Вагарна  F = а - 4.</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Чоп кардани кимати F.</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Итмом.</a:t>
            </a:r>
            <a:endParaRPr sz="1615">
              <a:solidFill>
                <a:srgbClr val="000000"/>
              </a:solidFill>
              <a:latin typeface="Arial"/>
              <a:ea typeface="Arial"/>
              <a:cs typeface="Arial"/>
              <a:sym typeface="Arial"/>
            </a:endParaRPr>
          </a:p>
        </p:txBody>
      </p:sp>
      <p:sp>
        <p:nvSpPr>
          <p:cNvPr id="156" name="Google Shape;156;p2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П</a:t>
            </a:r>
            <a:r>
              <a:rPr lang="en" sz="2200">
                <a:latin typeface="Arial"/>
                <a:ea typeface="Arial"/>
                <a:cs typeface="Arial"/>
                <a:sym typeface="Arial"/>
              </a:rPr>
              <a:t>севдокод. Намунаи 1</a:t>
            </a:r>
            <a:endParaRPr sz="2200">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12"/>
          <p:cNvSpPr txBox="1"/>
          <p:nvPr>
            <p:ph idx="1" type="body"/>
          </p:nvPr>
        </p:nvSpPr>
        <p:spPr>
          <a:xfrm>
            <a:off x="792525" y="3661275"/>
            <a:ext cx="3000000" cy="76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600">
                <a:solidFill>
                  <a:srgbClr val="000000"/>
                </a:solidFill>
                <a:highlight>
                  <a:srgbClr val="FFFFFF"/>
                </a:highlight>
                <a:latin typeface="Arial"/>
                <a:ea typeface="Arial"/>
                <a:cs typeface="Arial"/>
                <a:sym typeface="Arial"/>
              </a:rPr>
              <a:t>A={a, b, c}      B={f, d, a}</a:t>
            </a:r>
            <a:endParaRPr sz="16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852"/>
              <a:buNone/>
            </a:pPr>
            <a:r>
              <a:rPr lang="en" sz="1600">
                <a:solidFill>
                  <a:srgbClr val="000000"/>
                </a:solidFill>
                <a:highlight>
                  <a:srgbClr val="FFFFFF"/>
                </a:highlight>
                <a:latin typeface="Arial"/>
                <a:ea typeface="Arial"/>
                <a:cs typeface="Arial"/>
                <a:sym typeface="Arial"/>
              </a:rPr>
              <a:t>A U B ={a, b, c, d, f}</a:t>
            </a:r>
            <a:endParaRPr sz="1600">
              <a:solidFill>
                <a:srgbClr val="000000"/>
              </a:solidFill>
              <a:highlight>
                <a:srgbClr val="FFFFFF"/>
              </a:highlight>
              <a:latin typeface="Arial"/>
              <a:ea typeface="Arial"/>
              <a:cs typeface="Arial"/>
              <a:sym typeface="Arial"/>
            </a:endParaRPr>
          </a:p>
        </p:txBody>
      </p:sp>
      <p:sp>
        <p:nvSpPr>
          <p:cNvPr id="819" name="Google Shape;819;p112"/>
          <p:cNvSpPr txBox="1"/>
          <p:nvPr/>
        </p:nvSpPr>
        <p:spPr>
          <a:xfrm>
            <a:off x="5776950" y="1775300"/>
            <a:ext cx="2644800" cy="277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solidFill>
                  <a:srgbClr val="0070C1"/>
                </a:solidFill>
                <a:highlight>
                  <a:srgbClr val="FFFFFF"/>
                </a:highlight>
              </a:rPr>
              <a:t>A</a:t>
            </a:r>
            <a:r>
              <a:rPr lang="en" sz="1600">
                <a:highlight>
                  <a:srgbClr val="FFFFFF"/>
                </a:highlight>
              </a:rPr>
              <a:t> = {</a:t>
            </a:r>
            <a:r>
              <a:rPr lang="en" sz="1600">
                <a:solidFill>
                  <a:srgbClr val="A31515"/>
                </a:solidFill>
                <a:highlight>
                  <a:srgbClr val="FFFFFF"/>
                </a:highlight>
              </a:rPr>
              <a:t>"a"</a:t>
            </a:r>
            <a:r>
              <a:rPr lang="en" sz="1600">
                <a:highlight>
                  <a:srgbClr val="FFFFFF"/>
                </a:highlight>
              </a:rPr>
              <a:t>, </a:t>
            </a:r>
            <a:r>
              <a:rPr lang="en" sz="1600">
                <a:solidFill>
                  <a:srgbClr val="A31515"/>
                </a:solidFill>
                <a:highlight>
                  <a:srgbClr val="FFFFFF"/>
                </a:highlight>
              </a:rPr>
              <a:t>"b"</a:t>
            </a:r>
            <a:r>
              <a:rPr lang="en" sz="1600">
                <a:highlight>
                  <a:srgbClr val="FFFFFF"/>
                </a:highlight>
              </a:rPr>
              <a:t>, </a:t>
            </a:r>
            <a:r>
              <a:rPr lang="en" sz="1600">
                <a:solidFill>
                  <a:srgbClr val="A31515"/>
                </a:solidFill>
                <a:highlight>
                  <a:srgbClr val="FFFFFF"/>
                </a:highlight>
              </a:rPr>
              <a:t>"c"</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0070C1"/>
                </a:solidFill>
                <a:highlight>
                  <a:srgbClr val="FFFFFF"/>
                </a:highlight>
              </a:rPr>
              <a:t>B</a:t>
            </a:r>
            <a:r>
              <a:rPr lang="en" sz="1600">
                <a:highlight>
                  <a:srgbClr val="FFFFFF"/>
                </a:highlight>
              </a:rPr>
              <a:t> = {</a:t>
            </a:r>
            <a:r>
              <a:rPr lang="en" sz="1600">
                <a:solidFill>
                  <a:srgbClr val="A31515"/>
                </a:solidFill>
                <a:highlight>
                  <a:srgbClr val="FFFFFF"/>
                </a:highlight>
              </a:rPr>
              <a:t>"f"</a:t>
            </a:r>
            <a:r>
              <a:rPr lang="en" sz="1600">
                <a:highlight>
                  <a:srgbClr val="FFFFFF"/>
                </a:highlight>
              </a:rPr>
              <a:t>, </a:t>
            </a:r>
            <a:r>
              <a:rPr lang="en" sz="1600">
                <a:solidFill>
                  <a:srgbClr val="A31515"/>
                </a:solidFill>
                <a:highlight>
                  <a:srgbClr val="FFFFFF"/>
                </a:highlight>
              </a:rPr>
              <a:t>"d"</a:t>
            </a:r>
            <a:r>
              <a:rPr lang="en" sz="1600">
                <a:highlight>
                  <a:srgbClr val="FFFFFF"/>
                </a:highlight>
              </a:rPr>
              <a:t>, </a:t>
            </a:r>
            <a:r>
              <a:rPr lang="en" sz="1600">
                <a:solidFill>
                  <a:srgbClr val="A31515"/>
                </a:solidFill>
                <a:highlight>
                  <a:srgbClr val="FFFFFF"/>
                </a:highlight>
              </a:rPr>
              <a:t>"a"</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t/>
            </a:r>
            <a:endParaRPr sz="1600">
              <a:highlight>
                <a:srgbClr val="FFFFFF"/>
              </a:highlight>
            </a:endParaRPr>
          </a:p>
          <a:p>
            <a:pPr indent="0" lvl="0" marL="0" rtl="0" algn="l">
              <a:lnSpc>
                <a:spcPct val="135714"/>
              </a:lnSpc>
              <a:spcBef>
                <a:spcPts val="0"/>
              </a:spcBef>
              <a:spcAft>
                <a:spcPts val="0"/>
              </a:spcAft>
              <a:buNone/>
            </a:pPr>
            <a:r>
              <a:rPr lang="en" sz="1600">
                <a:solidFill>
                  <a:srgbClr val="0070C1"/>
                </a:solidFill>
                <a:highlight>
                  <a:srgbClr val="FFFFFF"/>
                </a:highlight>
              </a:rPr>
              <a:t>X</a:t>
            </a:r>
            <a:r>
              <a:rPr lang="en" sz="1600">
                <a:highlight>
                  <a:srgbClr val="FFFFFF"/>
                </a:highlight>
              </a:rPr>
              <a:t> = </a:t>
            </a:r>
            <a:r>
              <a:rPr lang="en" sz="1600">
                <a:solidFill>
                  <a:srgbClr val="0070C1"/>
                </a:solidFill>
                <a:highlight>
                  <a:srgbClr val="FFFFFF"/>
                </a:highlight>
              </a:rPr>
              <a:t>A</a:t>
            </a:r>
            <a:r>
              <a:rPr lang="en" sz="1600">
                <a:highlight>
                  <a:srgbClr val="FFFFFF"/>
                </a:highlight>
              </a:rPr>
              <a:t>.</a:t>
            </a:r>
            <a:r>
              <a:rPr lang="en" sz="1600">
                <a:solidFill>
                  <a:srgbClr val="795E26"/>
                </a:solidFill>
                <a:highlight>
                  <a:srgbClr val="FFFFFF"/>
                </a:highlight>
              </a:rPr>
              <a:t>union</a:t>
            </a:r>
            <a:r>
              <a:rPr lang="en" sz="1600">
                <a:highlight>
                  <a:srgbClr val="FFFFFF"/>
                </a:highlight>
              </a:rPr>
              <a:t>(</a:t>
            </a:r>
            <a:r>
              <a:rPr lang="en" sz="1600">
                <a:solidFill>
                  <a:srgbClr val="0070C1"/>
                </a:solidFill>
                <a:highlight>
                  <a:srgbClr val="FFFFFF"/>
                </a:highlight>
              </a:rPr>
              <a:t>B</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0070C1"/>
                </a:solidFill>
                <a:highlight>
                  <a:srgbClr val="FFFFFF"/>
                </a:highlight>
              </a:rPr>
              <a:t>X</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t/>
            </a:r>
            <a:endParaRPr sz="1600">
              <a:highlight>
                <a:srgbClr val="FFFFFF"/>
              </a:highlight>
            </a:endParaRPr>
          </a:p>
          <a:p>
            <a:pPr indent="0" lvl="0" marL="0" rtl="0" algn="l">
              <a:lnSpc>
                <a:spcPct val="135714"/>
              </a:lnSpc>
              <a:spcBef>
                <a:spcPts val="0"/>
              </a:spcBef>
              <a:spcAft>
                <a:spcPts val="0"/>
              </a:spcAft>
              <a:buNone/>
            </a:pPr>
            <a:r>
              <a:rPr lang="en" sz="1600">
                <a:solidFill>
                  <a:srgbClr val="0070C1"/>
                </a:solidFill>
                <a:highlight>
                  <a:srgbClr val="FFFFFF"/>
                </a:highlight>
              </a:rPr>
              <a:t>Y</a:t>
            </a:r>
            <a:r>
              <a:rPr lang="en" sz="1600">
                <a:highlight>
                  <a:srgbClr val="FFFFFF"/>
                </a:highlight>
              </a:rPr>
              <a:t> = </a:t>
            </a:r>
            <a:r>
              <a:rPr lang="en" sz="1600">
                <a:solidFill>
                  <a:srgbClr val="0070C1"/>
                </a:solidFill>
                <a:highlight>
                  <a:srgbClr val="FFFFFF"/>
                </a:highlight>
              </a:rPr>
              <a:t>A</a:t>
            </a:r>
            <a:r>
              <a:rPr lang="en" sz="1600">
                <a:highlight>
                  <a:srgbClr val="FFFFFF"/>
                </a:highlight>
              </a:rPr>
              <a:t> | </a:t>
            </a:r>
            <a:r>
              <a:rPr lang="en" sz="1600">
                <a:solidFill>
                  <a:srgbClr val="0070C1"/>
                </a:solidFill>
                <a:highlight>
                  <a:srgbClr val="FFFFFF"/>
                </a:highlight>
              </a:rPr>
              <a:t>B</a:t>
            </a:r>
            <a:endParaRPr sz="1600">
              <a:solidFill>
                <a:srgbClr val="0070C1"/>
              </a:solidFill>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0070C1"/>
                </a:solidFill>
                <a:highlight>
                  <a:srgbClr val="FFFFFF"/>
                </a:highlight>
              </a:rPr>
              <a:t>Y</a:t>
            </a:r>
            <a:r>
              <a:rPr lang="en" sz="1600">
                <a:highlight>
                  <a:srgbClr val="FFFFFF"/>
                </a:highlight>
              </a:rPr>
              <a:t>)</a:t>
            </a:r>
            <a:endParaRPr b="1" sz="1600">
              <a:solidFill>
                <a:srgbClr val="333333"/>
              </a:solidFill>
              <a:highlight>
                <a:srgbClr val="FBFBFB"/>
              </a:highlight>
            </a:endParaRPr>
          </a:p>
        </p:txBody>
      </p:sp>
      <p:sp>
        <p:nvSpPr>
          <p:cNvPr id="820" name="Google Shape;820;p112"/>
          <p:cNvSpPr txBox="1"/>
          <p:nvPr/>
        </p:nvSpPr>
        <p:spPr>
          <a:xfrm>
            <a:off x="3662400" y="2021600"/>
            <a:ext cx="2066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&lt;- </a:t>
            </a:r>
            <a:r>
              <a:rPr b="1" lang="en" sz="1600"/>
              <a:t>Маҷмӯъҳо</a:t>
            </a:r>
            <a:endParaRPr b="1" sz="1600"/>
          </a:p>
          <a:p>
            <a:pPr indent="0" lvl="0" marL="0" rtl="0" algn="l">
              <a:spcBef>
                <a:spcPts val="0"/>
              </a:spcBef>
              <a:spcAft>
                <a:spcPts val="0"/>
              </a:spcAft>
              <a:buNone/>
            </a:pPr>
            <a:r>
              <a:rPr b="1" lang="en" sz="1600"/>
              <a:t>             </a:t>
            </a:r>
            <a:endParaRPr b="1" sz="1600"/>
          </a:p>
          <a:p>
            <a:pPr indent="0" lvl="0" marL="0" rtl="0" algn="r">
              <a:spcBef>
                <a:spcPts val="0"/>
              </a:spcBef>
              <a:spcAft>
                <a:spcPts val="0"/>
              </a:spcAft>
              <a:buNone/>
            </a:pPr>
            <a:r>
              <a:rPr b="1" lang="en" sz="1600"/>
              <a:t>Python 3</a:t>
            </a:r>
            <a:r>
              <a:rPr lang="en" sz="1600"/>
              <a:t> </a:t>
            </a:r>
            <a:r>
              <a:rPr b="1" lang="en" sz="1600"/>
              <a:t>-&gt;</a:t>
            </a:r>
            <a:endParaRPr b="1" sz="1600"/>
          </a:p>
          <a:p>
            <a:pPr indent="0" lvl="0" marL="0" rtl="0" algn="l">
              <a:spcBef>
                <a:spcPts val="0"/>
              </a:spcBef>
              <a:spcAft>
                <a:spcPts val="0"/>
              </a:spcAft>
              <a:buNone/>
            </a:pPr>
            <a:r>
              <a:t/>
            </a:r>
            <a:endParaRPr b="1" sz="1600"/>
          </a:p>
        </p:txBody>
      </p:sp>
      <p:pic>
        <p:nvPicPr>
          <p:cNvPr id="821" name="Google Shape;821;p112"/>
          <p:cNvPicPr preferRelativeResize="0"/>
          <p:nvPr/>
        </p:nvPicPr>
        <p:blipFill>
          <a:blip r:embed="rId3">
            <a:alphaModFix/>
          </a:blip>
          <a:stretch>
            <a:fillRect/>
          </a:stretch>
        </p:blipFill>
        <p:spPr>
          <a:xfrm>
            <a:off x="729450" y="1601350"/>
            <a:ext cx="3000000" cy="1903831"/>
          </a:xfrm>
          <a:prstGeom prst="rect">
            <a:avLst/>
          </a:prstGeom>
          <a:noFill/>
          <a:ln>
            <a:noFill/>
          </a:ln>
        </p:spPr>
      </p:pic>
      <p:sp>
        <p:nvSpPr>
          <p:cNvPr id="822" name="Google Shape;822;p11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Мисоли кор бо маҷмӯъҳо дар Python 3</a:t>
            </a:r>
            <a:endParaRPr sz="2200">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3"/>
          <p:cNvSpPr txBox="1"/>
          <p:nvPr>
            <p:ph idx="1" type="body"/>
          </p:nvPr>
        </p:nvSpPr>
        <p:spPr>
          <a:xfrm>
            <a:off x="5499700" y="1774075"/>
            <a:ext cx="3299700" cy="2900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"f"</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"d"</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intersection</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&amp; </a:t>
            </a:r>
            <a:r>
              <a:rPr lang="en" sz="1600">
                <a:solidFill>
                  <a:srgbClr val="0070C1"/>
                </a:solidFill>
                <a:highlight>
                  <a:srgbClr val="FFFFFF"/>
                </a:highlight>
                <a:latin typeface="Arial"/>
                <a:ea typeface="Arial"/>
                <a:cs typeface="Arial"/>
                <a:sym typeface="Arial"/>
              </a:rPr>
              <a:t>B</a:t>
            </a:r>
            <a:endParaRPr sz="1600">
              <a:solidFill>
                <a:srgbClr val="0070C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a:t>
            </a:r>
            <a:endParaRPr b="1" sz="1600">
              <a:solidFill>
                <a:srgbClr val="333333"/>
              </a:solidFill>
              <a:highlight>
                <a:srgbClr val="FBFBFB"/>
              </a:highlight>
              <a:latin typeface="Arial"/>
              <a:ea typeface="Arial"/>
              <a:cs typeface="Arial"/>
              <a:sym typeface="Arial"/>
            </a:endParaRPr>
          </a:p>
        </p:txBody>
      </p:sp>
      <p:sp>
        <p:nvSpPr>
          <p:cNvPr id="828" name="Google Shape;828;p113"/>
          <p:cNvSpPr txBox="1"/>
          <p:nvPr/>
        </p:nvSpPr>
        <p:spPr>
          <a:xfrm>
            <a:off x="812950" y="3631600"/>
            <a:ext cx="3000000" cy="80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600">
                <a:highlight>
                  <a:srgbClr val="FFFFFF"/>
                </a:highlight>
              </a:rPr>
              <a:t>A={a, b, c}      B={f, d, a}</a:t>
            </a:r>
            <a:endParaRPr sz="1600">
              <a:highlight>
                <a:srgbClr val="FFFFFF"/>
              </a:highlight>
            </a:endParaRPr>
          </a:p>
          <a:p>
            <a:pPr indent="0" lvl="0" marL="0" rtl="0" algn="l">
              <a:lnSpc>
                <a:spcPct val="95000"/>
              </a:lnSpc>
              <a:spcBef>
                <a:spcPts val="1200"/>
              </a:spcBef>
              <a:spcAft>
                <a:spcPts val="1200"/>
              </a:spcAft>
              <a:buNone/>
            </a:pPr>
            <a:r>
              <a:rPr lang="en" sz="1600">
                <a:highlight>
                  <a:srgbClr val="FFFFFF"/>
                </a:highlight>
              </a:rPr>
              <a:t>A    B ={a}</a:t>
            </a:r>
            <a:endParaRPr sz="1600"/>
          </a:p>
        </p:txBody>
      </p:sp>
      <p:sp>
        <p:nvSpPr>
          <p:cNvPr id="829" name="Google Shape;829;p113"/>
          <p:cNvSpPr txBox="1"/>
          <p:nvPr/>
        </p:nvSpPr>
        <p:spPr>
          <a:xfrm rot="10800000">
            <a:off x="1034250" y="4006900"/>
            <a:ext cx="29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U</a:t>
            </a:r>
            <a:endParaRPr sz="1600"/>
          </a:p>
        </p:txBody>
      </p:sp>
      <p:pic>
        <p:nvPicPr>
          <p:cNvPr id="830" name="Google Shape;830;p113"/>
          <p:cNvPicPr preferRelativeResize="0"/>
          <p:nvPr/>
        </p:nvPicPr>
        <p:blipFill>
          <a:blip r:embed="rId3">
            <a:alphaModFix/>
          </a:blip>
          <a:stretch>
            <a:fillRect/>
          </a:stretch>
        </p:blipFill>
        <p:spPr>
          <a:xfrm>
            <a:off x="737100" y="1675700"/>
            <a:ext cx="2587550" cy="1670900"/>
          </a:xfrm>
          <a:prstGeom prst="rect">
            <a:avLst/>
          </a:prstGeom>
          <a:noFill/>
          <a:ln>
            <a:noFill/>
          </a:ln>
        </p:spPr>
      </p:pic>
      <p:sp>
        <p:nvSpPr>
          <p:cNvPr id="831" name="Google Shape;831;p11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Мисоли </a:t>
            </a:r>
            <a:r>
              <a:rPr lang="en" sz="2200">
                <a:latin typeface="Arial"/>
                <a:ea typeface="Arial"/>
                <a:cs typeface="Arial"/>
                <a:sym typeface="Arial"/>
              </a:rPr>
              <a:t>кор бо </a:t>
            </a:r>
            <a:r>
              <a:rPr lang="en" sz="2200">
                <a:latin typeface="Arial"/>
                <a:ea typeface="Arial"/>
                <a:cs typeface="Arial"/>
                <a:sym typeface="Arial"/>
              </a:rPr>
              <a:t>маҷмӯъҳо дар Python 3</a:t>
            </a:r>
            <a:endParaRPr sz="2200">
              <a:latin typeface="Arial"/>
              <a:ea typeface="Arial"/>
              <a:cs typeface="Arial"/>
              <a:sym typeface="Arial"/>
            </a:endParaRPr>
          </a:p>
        </p:txBody>
      </p:sp>
      <p:sp>
        <p:nvSpPr>
          <p:cNvPr id="832" name="Google Shape;832;p113"/>
          <p:cNvSpPr txBox="1"/>
          <p:nvPr/>
        </p:nvSpPr>
        <p:spPr>
          <a:xfrm>
            <a:off x="3278150" y="2021600"/>
            <a:ext cx="2145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&lt;- Маҷмӯъҳо</a:t>
            </a:r>
            <a:endParaRPr b="1" sz="1600"/>
          </a:p>
          <a:p>
            <a:pPr indent="0" lvl="0" marL="0" rtl="0" algn="l">
              <a:spcBef>
                <a:spcPts val="0"/>
              </a:spcBef>
              <a:spcAft>
                <a:spcPts val="0"/>
              </a:spcAft>
              <a:buNone/>
            </a:pPr>
            <a:r>
              <a:rPr b="1" lang="en" sz="1600"/>
              <a:t>             </a:t>
            </a:r>
            <a:endParaRPr b="1" sz="1600"/>
          </a:p>
          <a:p>
            <a:pPr indent="0" lvl="0" marL="0" rtl="0" algn="r">
              <a:spcBef>
                <a:spcPts val="0"/>
              </a:spcBef>
              <a:spcAft>
                <a:spcPts val="0"/>
              </a:spcAft>
              <a:buNone/>
            </a:pPr>
            <a:r>
              <a:rPr b="1" lang="en" sz="1600"/>
              <a:t>Python 3</a:t>
            </a:r>
            <a:r>
              <a:rPr lang="en" sz="1600"/>
              <a:t> </a:t>
            </a:r>
            <a:r>
              <a:rPr b="1" lang="en" sz="1600"/>
              <a:t>-&gt;</a:t>
            </a:r>
            <a:endParaRPr b="1" sz="1600"/>
          </a:p>
          <a:p>
            <a:pPr indent="0" lvl="0" marL="0" rtl="0" algn="l">
              <a:spcBef>
                <a:spcPts val="0"/>
              </a:spcBef>
              <a:spcAft>
                <a:spcPts val="0"/>
              </a:spcAft>
              <a:buNone/>
            </a:pPr>
            <a:r>
              <a:t/>
            </a:r>
            <a:endParaRPr b="1" sz="16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4"/>
          <p:cNvSpPr txBox="1"/>
          <p:nvPr>
            <p:ph idx="1" type="body"/>
          </p:nvPr>
        </p:nvSpPr>
        <p:spPr>
          <a:xfrm>
            <a:off x="5915550" y="1798400"/>
            <a:ext cx="2717100" cy="285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"f"</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"d"</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difference</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B</a:t>
            </a:r>
            <a:endParaRPr sz="1600">
              <a:solidFill>
                <a:srgbClr val="0070C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a:t>
            </a:r>
            <a:endParaRPr b="1" sz="1600">
              <a:solidFill>
                <a:srgbClr val="333333"/>
              </a:solidFill>
              <a:highlight>
                <a:srgbClr val="FBFBFB"/>
              </a:highlight>
              <a:latin typeface="Arial"/>
              <a:ea typeface="Arial"/>
              <a:cs typeface="Arial"/>
              <a:sym typeface="Arial"/>
            </a:endParaRPr>
          </a:p>
        </p:txBody>
      </p:sp>
      <p:sp>
        <p:nvSpPr>
          <p:cNvPr id="838" name="Google Shape;838;p114"/>
          <p:cNvSpPr txBox="1"/>
          <p:nvPr/>
        </p:nvSpPr>
        <p:spPr>
          <a:xfrm>
            <a:off x="1034250" y="3590575"/>
            <a:ext cx="2232600" cy="783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572">
                <a:highlight>
                  <a:srgbClr val="FFFFFF"/>
                </a:highlight>
                <a:latin typeface="Lato"/>
                <a:ea typeface="Lato"/>
                <a:cs typeface="Lato"/>
                <a:sym typeface="Lato"/>
              </a:rPr>
              <a:t>A={a, b, c}      B={f, d, a}</a:t>
            </a:r>
            <a:endParaRPr sz="1572">
              <a:highlight>
                <a:srgbClr val="FFFFFF"/>
              </a:highlight>
              <a:latin typeface="Lato"/>
              <a:ea typeface="Lato"/>
              <a:cs typeface="Lato"/>
              <a:sym typeface="Lato"/>
            </a:endParaRPr>
          </a:p>
          <a:p>
            <a:pPr indent="0" lvl="0" marL="0" rtl="0" algn="l">
              <a:lnSpc>
                <a:spcPct val="95000"/>
              </a:lnSpc>
              <a:spcBef>
                <a:spcPts val="1200"/>
              </a:spcBef>
              <a:spcAft>
                <a:spcPts val="1200"/>
              </a:spcAft>
              <a:buNone/>
            </a:pPr>
            <a:r>
              <a:rPr lang="en" sz="1472">
                <a:highlight>
                  <a:srgbClr val="FFFFFF"/>
                </a:highlight>
                <a:latin typeface="Lato"/>
                <a:ea typeface="Lato"/>
                <a:cs typeface="Lato"/>
                <a:sym typeface="Lato"/>
              </a:rPr>
              <a:t>A / B ={b, c}</a:t>
            </a:r>
            <a:endParaRPr/>
          </a:p>
        </p:txBody>
      </p:sp>
      <p:pic>
        <p:nvPicPr>
          <p:cNvPr id="839" name="Google Shape;839;p114"/>
          <p:cNvPicPr preferRelativeResize="0"/>
          <p:nvPr/>
        </p:nvPicPr>
        <p:blipFill>
          <a:blip r:embed="rId3">
            <a:alphaModFix/>
          </a:blip>
          <a:stretch>
            <a:fillRect/>
          </a:stretch>
        </p:blipFill>
        <p:spPr>
          <a:xfrm>
            <a:off x="758500" y="1740075"/>
            <a:ext cx="3000000" cy="1687500"/>
          </a:xfrm>
          <a:prstGeom prst="rect">
            <a:avLst/>
          </a:prstGeom>
          <a:noFill/>
          <a:ln>
            <a:noFill/>
          </a:ln>
        </p:spPr>
      </p:pic>
      <p:sp>
        <p:nvSpPr>
          <p:cNvPr id="840" name="Google Shape;840;p11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Мисоли </a:t>
            </a:r>
            <a:r>
              <a:rPr lang="en" sz="2200">
                <a:latin typeface="Arial"/>
                <a:ea typeface="Arial"/>
                <a:cs typeface="Arial"/>
                <a:sym typeface="Arial"/>
              </a:rPr>
              <a:t>кор бо </a:t>
            </a:r>
            <a:r>
              <a:rPr lang="en" sz="2200">
                <a:latin typeface="Arial"/>
                <a:ea typeface="Arial"/>
                <a:cs typeface="Arial"/>
                <a:sym typeface="Arial"/>
              </a:rPr>
              <a:t>маҷмӯъҳо дар Python 3</a:t>
            </a:r>
            <a:endParaRPr sz="2200">
              <a:latin typeface="Arial"/>
              <a:ea typeface="Arial"/>
              <a:cs typeface="Arial"/>
              <a:sym typeface="Arial"/>
            </a:endParaRPr>
          </a:p>
        </p:txBody>
      </p:sp>
      <p:sp>
        <p:nvSpPr>
          <p:cNvPr id="841" name="Google Shape;841;p114"/>
          <p:cNvSpPr txBox="1"/>
          <p:nvPr/>
        </p:nvSpPr>
        <p:spPr>
          <a:xfrm>
            <a:off x="3659150" y="2021600"/>
            <a:ext cx="2256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&lt;- Маҷмӯъҳо</a:t>
            </a:r>
            <a:endParaRPr b="1" sz="1600"/>
          </a:p>
          <a:p>
            <a:pPr indent="0" lvl="0" marL="0" rtl="0" algn="l">
              <a:spcBef>
                <a:spcPts val="0"/>
              </a:spcBef>
              <a:spcAft>
                <a:spcPts val="0"/>
              </a:spcAft>
              <a:buNone/>
            </a:pPr>
            <a:r>
              <a:rPr b="1" lang="en" sz="1600"/>
              <a:t>             </a:t>
            </a:r>
            <a:endParaRPr b="1" sz="1600"/>
          </a:p>
          <a:p>
            <a:pPr indent="0" lvl="0" marL="0" rtl="0" algn="r">
              <a:spcBef>
                <a:spcPts val="0"/>
              </a:spcBef>
              <a:spcAft>
                <a:spcPts val="0"/>
              </a:spcAft>
              <a:buNone/>
            </a:pPr>
            <a:r>
              <a:rPr b="1" lang="en" sz="1600"/>
              <a:t>Python 3</a:t>
            </a:r>
            <a:r>
              <a:rPr lang="en" sz="1600"/>
              <a:t> </a:t>
            </a:r>
            <a:r>
              <a:rPr b="1" lang="en" sz="1600"/>
              <a:t>-&gt;</a:t>
            </a:r>
            <a:endParaRPr b="1" sz="1600"/>
          </a:p>
          <a:p>
            <a:pPr indent="0" lvl="0" marL="0" rtl="0" algn="l">
              <a:spcBef>
                <a:spcPts val="0"/>
              </a:spcBef>
              <a:spcAft>
                <a:spcPts val="0"/>
              </a:spcAft>
              <a:buNone/>
            </a:pPr>
            <a:r>
              <a:t/>
            </a:r>
            <a:endParaRPr b="1" sz="16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5"/>
          <p:cNvSpPr txBox="1"/>
          <p:nvPr/>
        </p:nvSpPr>
        <p:spPr>
          <a:xfrm>
            <a:off x="1034250" y="3590575"/>
            <a:ext cx="2232600" cy="783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572">
                <a:highlight>
                  <a:srgbClr val="FFFFFF"/>
                </a:highlight>
                <a:latin typeface="Lato"/>
                <a:ea typeface="Lato"/>
                <a:cs typeface="Lato"/>
                <a:sym typeface="Lato"/>
              </a:rPr>
              <a:t>A={a, b, c}      B={f, d, a}</a:t>
            </a:r>
            <a:endParaRPr sz="1572">
              <a:highlight>
                <a:srgbClr val="FFFFFF"/>
              </a:highlight>
              <a:latin typeface="Lato"/>
              <a:ea typeface="Lato"/>
              <a:cs typeface="Lato"/>
              <a:sym typeface="Lato"/>
            </a:endParaRPr>
          </a:p>
          <a:p>
            <a:pPr indent="0" lvl="0" marL="0" rtl="0" algn="l">
              <a:lnSpc>
                <a:spcPct val="95000"/>
              </a:lnSpc>
              <a:spcBef>
                <a:spcPts val="1200"/>
              </a:spcBef>
              <a:spcAft>
                <a:spcPts val="1200"/>
              </a:spcAft>
              <a:buNone/>
            </a:pPr>
            <a:r>
              <a:rPr b="1" lang="en" sz="1472">
                <a:highlight>
                  <a:srgbClr val="FFFFFF"/>
                </a:highlight>
                <a:latin typeface="Lato"/>
                <a:ea typeface="Lato"/>
                <a:cs typeface="Lato"/>
                <a:sym typeface="Lato"/>
              </a:rPr>
              <a:t>B</a:t>
            </a:r>
            <a:r>
              <a:rPr lang="en" sz="1472">
                <a:highlight>
                  <a:srgbClr val="FFFFFF"/>
                </a:highlight>
                <a:latin typeface="Lato"/>
                <a:ea typeface="Lato"/>
                <a:cs typeface="Lato"/>
                <a:sym typeface="Lato"/>
              </a:rPr>
              <a:t> / A ={f, d}</a:t>
            </a:r>
            <a:endParaRPr/>
          </a:p>
        </p:txBody>
      </p:sp>
      <p:pic>
        <p:nvPicPr>
          <p:cNvPr id="847" name="Google Shape;847;p115"/>
          <p:cNvPicPr preferRelativeResize="0"/>
          <p:nvPr/>
        </p:nvPicPr>
        <p:blipFill>
          <a:blip r:embed="rId3">
            <a:alphaModFix/>
          </a:blip>
          <a:stretch>
            <a:fillRect/>
          </a:stretch>
        </p:blipFill>
        <p:spPr>
          <a:xfrm>
            <a:off x="699450" y="1632177"/>
            <a:ext cx="3112200" cy="1896947"/>
          </a:xfrm>
          <a:prstGeom prst="rect">
            <a:avLst/>
          </a:prstGeom>
          <a:noFill/>
          <a:ln>
            <a:noFill/>
          </a:ln>
        </p:spPr>
      </p:pic>
      <p:sp>
        <p:nvSpPr>
          <p:cNvPr id="848" name="Google Shape;848;p11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Мисоли </a:t>
            </a:r>
            <a:r>
              <a:rPr lang="en" sz="2200">
                <a:latin typeface="Arial"/>
                <a:ea typeface="Arial"/>
                <a:cs typeface="Arial"/>
                <a:sym typeface="Arial"/>
              </a:rPr>
              <a:t>кор бо </a:t>
            </a:r>
            <a:r>
              <a:rPr lang="en" sz="2200">
                <a:latin typeface="Arial"/>
                <a:ea typeface="Arial"/>
                <a:cs typeface="Arial"/>
                <a:sym typeface="Arial"/>
              </a:rPr>
              <a:t>маҷмӯъҳо дар Python 3</a:t>
            </a:r>
            <a:endParaRPr sz="2200">
              <a:latin typeface="Arial"/>
              <a:ea typeface="Arial"/>
              <a:cs typeface="Arial"/>
              <a:sym typeface="Arial"/>
            </a:endParaRPr>
          </a:p>
        </p:txBody>
      </p:sp>
      <p:sp>
        <p:nvSpPr>
          <p:cNvPr id="849" name="Google Shape;849;p115"/>
          <p:cNvSpPr txBox="1"/>
          <p:nvPr>
            <p:ph idx="1" type="body"/>
          </p:nvPr>
        </p:nvSpPr>
        <p:spPr>
          <a:xfrm>
            <a:off x="5915550" y="1798400"/>
            <a:ext cx="2717100" cy="285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"f"</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"d"</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difference</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70C1"/>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a:t>
            </a:r>
            <a:r>
              <a:rPr lang="en" sz="1600">
                <a:solidFill>
                  <a:srgbClr val="0070C1"/>
                </a:solidFill>
                <a:highlight>
                  <a:srgbClr val="FFFFFF"/>
                </a:highlight>
                <a:latin typeface="Arial"/>
                <a:ea typeface="Arial"/>
                <a:cs typeface="Arial"/>
                <a:sym typeface="Arial"/>
              </a:rPr>
              <a:t>A</a:t>
            </a:r>
            <a:endParaRPr sz="1600">
              <a:solidFill>
                <a:srgbClr val="0070C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a:t>
            </a:r>
            <a:endParaRPr b="1" sz="1600">
              <a:solidFill>
                <a:srgbClr val="333333"/>
              </a:solidFill>
              <a:highlight>
                <a:srgbClr val="FBFBFB"/>
              </a:highlight>
              <a:latin typeface="Arial"/>
              <a:ea typeface="Arial"/>
              <a:cs typeface="Arial"/>
              <a:sym typeface="Arial"/>
            </a:endParaRPr>
          </a:p>
        </p:txBody>
      </p:sp>
      <p:sp>
        <p:nvSpPr>
          <p:cNvPr id="850" name="Google Shape;850;p115"/>
          <p:cNvSpPr txBox="1"/>
          <p:nvPr/>
        </p:nvSpPr>
        <p:spPr>
          <a:xfrm>
            <a:off x="3659150" y="2021600"/>
            <a:ext cx="2256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&lt;- Маҷмӯъҳо</a:t>
            </a:r>
            <a:endParaRPr b="1" sz="1600"/>
          </a:p>
          <a:p>
            <a:pPr indent="0" lvl="0" marL="0" rtl="0" algn="l">
              <a:spcBef>
                <a:spcPts val="0"/>
              </a:spcBef>
              <a:spcAft>
                <a:spcPts val="0"/>
              </a:spcAft>
              <a:buNone/>
            </a:pPr>
            <a:r>
              <a:rPr b="1" lang="en" sz="1600"/>
              <a:t>             </a:t>
            </a:r>
            <a:endParaRPr b="1" sz="1600"/>
          </a:p>
          <a:p>
            <a:pPr indent="0" lvl="0" marL="0" rtl="0" algn="r">
              <a:spcBef>
                <a:spcPts val="0"/>
              </a:spcBef>
              <a:spcAft>
                <a:spcPts val="0"/>
              </a:spcAft>
              <a:buNone/>
            </a:pPr>
            <a:r>
              <a:rPr b="1" lang="en" sz="1600"/>
              <a:t>Python 3</a:t>
            </a:r>
            <a:r>
              <a:rPr lang="en" sz="1600"/>
              <a:t> </a:t>
            </a:r>
            <a:r>
              <a:rPr b="1" lang="en" sz="1600"/>
              <a:t>-&gt;</a:t>
            </a:r>
            <a:endParaRPr b="1" sz="1600"/>
          </a:p>
          <a:p>
            <a:pPr indent="0" lvl="0" marL="0" rtl="0" algn="l">
              <a:spcBef>
                <a:spcPts val="0"/>
              </a:spcBef>
              <a:spcAft>
                <a:spcPts val="0"/>
              </a:spcAft>
              <a:buNone/>
            </a:pPr>
            <a:r>
              <a:t/>
            </a:r>
            <a:endParaRPr b="1" sz="16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856" name="Google Shape;856;p116"/>
          <p:cNvSpPr txBox="1"/>
          <p:nvPr/>
        </p:nvSpPr>
        <p:spPr>
          <a:xfrm>
            <a:off x="685350" y="1290350"/>
            <a:ext cx="75681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AutoNum type="arabicPeriod"/>
            </a:pPr>
            <a:r>
              <a:rPr lang="en" sz="1600"/>
              <a:t>Дар Python маҷмӯъ чист ва тарзи навишташ чӣ гуна аст?</a:t>
            </a:r>
            <a:endParaRPr sz="1600"/>
          </a:p>
          <a:p>
            <a:pPr indent="-330200" lvl="0" marL="457200" rtl="0" algn="l">
              <a:lnSpc>
                <a:spcPct val="115000"/>
              </a:lnSpc>
              <a:spcBef>
                <a:spcPts val="0"/>
              </a:spcBef>
              <a:spcAft>
                <a:spcPts val="0"/>
              </a:spcAft>
              <a:buSzPts val="1600"/>
              <a:buAutoNum type="arabicPeriod"/>
            </a:pPr>
            <a:r>
              <a:rPr lang="en" sz="1600"/>
              <a:t>Оё дар Python маҷмӯъро тағйир дода метавонем?</a:t>
            </a:r>
            <a:endParaRPr sz="16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1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8</a:t>
            </a:r>
            <a:endParaRPr sz="2200">
              <a:latin typeface="Arial"/>
              <a:ea typeface="Arial"/>
              <a:cs typeface="Arial"/>
              <a:sym typeface="Arial"/>
            </a:endParaRPr>
          </a:p>
        </p:txBody>
      </p:sp>
      <p:sp>
        <p:nvSpPr>
          <p:cNvPr id="862" name="Google Shape;862;p117"/>
          <p:cNvSpPr txBox="1"/>
          <p:nvPr/>
        </p:nvSpPr>
        <p:spPr>
          <a:xfrm>
            <a:off x="743000" y="1208050"/>
            <a:ext cx="7688700" cy="19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Array8(Abramyan)</a:t>
            </a:r>
            <a:r>
              <a:rPr lang="en" sz="1600"/>
              <a:t>. Массиви ададҳои бутуни андозааш 𝑛 дода шудааст. Ҳамаи ададҳои тоқи массив бо тартиби афзуншавии индексҳояшон ва миқдори онҳо 𝑘 аз чоп бароварда шаванд.</a:t>
            </a:r>
            <a:endParaRPr sz="1600"/>
          </a:p>
          <a:p>
            <a:pPr indent="0" lvl="0" marL="0" rtl="0" algn="l">
              <a:lnSpc>
                <a:spcPct val="115000"/>
              </a:lnSpc>
              <a:spcBef>
                <a:spcPts val="1000"/>
              </a:spcBef>
              <a:spcAft>
                <a:spcPts val="1000"/>
              </a:spcAft>
              <a:buNone/>
            </a:pPr>
            <a:r>
              <a:rPr b="1" lang="en" sz="1600"/>
              <a:t>Array9(Abramyan).</a:t>
            </a:r>
            <a:r>
              <a:rPr lang="en" sz="1600"/>
              <a:t> Массиви ададҳои бутуни андозааш 𝑛 дода шудааст. Ҳамаи ададҳои ҷуфти массив бо тартиби камшавии индексҳояшон ва миқдори онҳо 𝑘 аз чоп бароварда шаванд. </a:t>
            </a:r>
            <a:endParaRPr>
              <a:latin typeface="Lato"/>
              <a:ea typeface="Lato"/>
              <a:cs typeface="Lato"/>
              <a:sym typeface="Lat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1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8</a:t>
            </a:r>
            <a:endParaRPr sz="2200">
              <a:latin typeface="Arial"/>
              <a:ea typeface="Arial"/>
              <a:cs typeface="Arial"/>
              <a:sym typeface="Arial"/>
            </a:endParaRPr>
          </a:p>
        </p:txBody>
      </p:sp>
      <p:sp>
        <p:nvSpPr>
          <p:cNvPr id="868" name="Google Shape;868;p118"/>
          <p:cNvSpPr txBox="1"/>
          <p:nvPr/>
        </p:nvSpPr>
        <p:spPr>
          <a:xfrm>
            <a:off x="727675" y="1214375"/>
            <a:ext cx="8178300" cy="22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1600"/>
              <a:t>Array18(Abramyan). </a:t>
            </a:r>
            <a:r>
              <a:rPr lang="en" sz="1600"/>
              <a:t>Массиви ададҳои ғайринулии бутуни андозааш 10 дода шудааст. Элементи якуми массив 𝑎</a:t>
            </a:r>
            <a:r>
              <a:rPr baseline="-25000" lang="en" sz="1600"/>
              <a:t>𝑘</a:t>
            </a:r>
            <a:r>
              <a:rPr lang="en" sz="1600"/>
              <a:t>, ки нобаробарии 𝑎</a:t>
            </a:r>
            <a:r>
              <a:rPr baseline="-25000" lang="en" sz="1600"/>
              <a:t>𝑘</a:t>
            </a:r>
            <a:r>
              <a:rPr lang="en" sz="1600"/>
              <a:t> &lt; 𝑎</a:t>
            </a:r>
            <a:r>
              <a:rPr baseline="-25000" lang="en" sz="1600"/>
              <a:t>9</a:t>
            </a:r>
            <a:r>
              <a:rPr lang="en" sz="1600"/>
              <a:t>-ро қаноат мекунонад, аз чоп бароварда шавад. Агар чунин элемент мавҷуд набошад 0 аз чоп бароварда шавад.</a:t>
            </a:r>
            <a:endParaRPr sz="1600"/>
          </a:p>
          <a:p>
            <a:pPr indent="0" lvl="0" marL="0" rtl="0" algn="l">
              <a:lnSpc>
                <a:spcPct val="115000"/>
              </a:lnSpc>
              <a:spcBef>
                <a:spcPts val="1000"/>
              </a:spcBef>
              <a:spcAft>
                <a:spcPts val="0"/>
              </a:spcAft>
              <a:buNone/>
            </a:pPr>
            <a:r>
              <a:rPr b="1" lang="en" sz="1600"/>
              <a:t>Array21(Abramyan). </a:t>
            </a:r>
            <a:r>
              <a:rPr lang="en" sz="1600"/>
              <a:t>Массиви андозааш 𝑛 ва ададҳои бутуни 𝑘 ва 𝑙 (1 ≤ 𝑘 ≤ 𝑙 ≤ 𝑛) дода шудаанд. Миёнаи арифметикии элементҳои массив, ки индексҳояшон аз 𝑘 то 𝑙 (𝑘 ва 𝑙 низ) аст, ёфта шавад.</a:t>
            </a:r>
            <a:endParaRPr sz="16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8</a:t>
            </a:r>
            <a:endParaRPr sz="2200">
              <a:latin typeface="Arial"/>
              <a:ea typeface="Arial"/>
              <a:cs typeface="Arial"/>
              <a:sym typeface="Arial"/>
            </a:endParaRPr>
          </a:p>
        </p:txBody>
      </p:sp>
      <p:sp>
        <p:nvSpPr>
          <p:cNvPr id="874" name="Google Shape;874;p119"/>
          <p:cNvSpPr txBox="1"/>
          <p:nvPr/>
        </p:nvSpPr>
        <p:spPr>
          <a:xfrm>
            <a:off x="773550" y="1221475"/>
            <a:ext cx="8057700" cy="279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Matrix5.</a:t>
            </a:r>
            <a:r>
              <a:rPr lang="en" sz="1600"/>
              <a:t> Ададҳои бутуни мусбати 𝑚 ва 𝑛, инчунин адади 𝑑 ва маҷмуи иборат аз 𝑚 ададҳо дода шудаанд. Матритсаи андозааш 𝑚 × 𝑛, ки сутуни якуми он ба ададҳои маҷмуи додашуда (бо тартиби додашаваии ададҳо дар маҷмуъ) баробар буда, элементҳои сутунҳои оянда ба суммаи элементи мувофиқи сутуни пешина ва адади 𝑑 баробар аст, ташкил карда шавад (дар натиҷа, элементҳои ҳар як сатри матритса прогрессияи арифметикиро ташкил медиҳанд).</a:t>
            </a:r>
            <a:endParaRPr sz="1600"/>
          </a:p>
          <a:p>
            <a:pPr indent="0" lvl="0" marL="0" rtl="0" algn="l">
              <a:lnSpc>
                <a:spcPct val="115000"/>
              </a:lnSpc>
              <a:spcBef>
                <a:spcPts val="1000"/>
              </a:spcBef>
              <a:spcAft>
                <a:spcPts val="0"/>
              </a:spcAft>
              <a:buNone/>
            </a:pPr>
            <a:r>
              <a:rPr b="1" lang="en" sz="1600"/>
              <a:t>Matrix7.</a:t>
            </a:r>
            <a:r>
              <a:rPr lang="en" sz="1600"/>
              <a:t> Матритсаи андозааш 𝑚 × 𝑛 ва адади бутуни 𝑘 (1 &lt; 𝑘 &lt; 𝑚) дода шудаанд. Элементҳои сатри 𝑘-уми матритсаи додашуда аз чоп бароварда шавад.</a:t>
            </a:r>
            <a:endParaRPr sz="1600"/>
          </a:p>
          <a:p>
            <a:pPr indent="0" lvl="0" marL="0" rtl="0" algn="l">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20"/>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Ф</a:t>
            </a:r>
            <a:r>
              <a:rPr b="0" lang="en" sz="2600">
                <a:solidFill>
                  <a:srgbClr val="000000"/>
                </a:solidFill>
                <a:latin typeface="Arial"/>
                <a:ea typeface="Arial"/>
                <a:cs typeface="Arial"/>
                <a:sym typeface="Arial"/>
              </a:rPr>
              <a:t>унксияҳои тайёри Python (built-in functions)</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Функсияҳои стандартии математикӣ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Функсияҳои стандартии сатрӣ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Функсияҳои стандартии кор бо </a:t>
            </a:r>
            <a:r>
              <a:rPr b="0" lang="en" sz="2600">
                <a:solidFill>
                  <a:srgbClr val="000000"/>
                </a:solidFill>
                <a:latin typeface="Arial"/>
                <a:ea typeface="Arial"/>
                <a:cs typeface="Arial"/>
                <a:sym typeface="Arial"/>
              </a:rPr>
              <a:t>сана ва вақт</a:t>
            </a:r>
            <a:endParaRPr b="0" sz="2600">
              <a:solidFill>
                <a:srgbClr val="000000"/>
              </a:solidFill>
              <a:latin typeface="Arial"/>
              <a:ea typeface="Arial"/>
              <a:cs typeface="Arial"/>
              <a:sym typeface="Arial"/>
            </a:endParaRPr>
          </a:p>
        </p:txBody>
      </p:sp>
      <p:sp>
        <p:nvSpPr>
          <p:cNvPr id="880" name="Google Shape;880;p120"/>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9 </a:t>
            </a:r>
            <a:endParaRPr sz="2800">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21"/>
          <p:cNvSpPr txBox="1"/>
          <p:nvPr>
            <p:ph idx="1" type="body"/>
          </p:nvPr>
        </p:nvSpPr>
        <p:spPr>
          <a:xfrm>
            <a:off x="803850" y="1221500"/>
            <a:ext cx="8022600" cy="3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Забони Python бисёр функсияҳои барои истифодабарӣ тайёрро (аллакай муайяншударо) дар бар мегирад (built-in functions). Инчунин бисёр функсияҳои барои истифодабарӣ тайёр дар ҳаргуна пакетҳо (ё ки модулҳо) ҷамъ оварда шудаанд.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Барномасоз коди ин функсияҳоро намебинад. Барои истифода бурдани функсияҳо ба барномасоз интерфейси ин функсияҳоро донистан кофӣ аст. Яъне ба барномасоз донистани он ки ин функсияҳо чиро қабул мекунанд ва чиро бармегардонанд кофӣ аст.</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chemeClr val="lt1"/>
                </a:highlight>
                <a:latin typeface="Arial"/>
                <a:ea typeface="Arial"/>
                <a:cs typeface="Arial"/>
                <a:sym typeface="Arial"/>
              </a:rPr>
              <a:t>Маълумот оиди функсияҳои дар Python мавҷударо аз ин ҷо пайдо кардан мумкин аст: </a:t>
            </a:r>
            <a:endParaRPr sz="16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rPr lang="en" sz="1600" u="sng">
                <a:solidFill>
                  <a:schemeClr val="hlink"/>
                </a:solidFill>
                <a:highlight>
                  <a:schemeClr val="lt1"/>
                </a:highlight>
                <a:latin typeface="Arial"/>
                <a:ea typeface="Arial"/>
                <a:cs typeface="Arial"/>
                <a:sym typeface="Arial"/>
                <a:hlinkClick r:id="rId3"/>
              </a:rPr>
              <a:t>https://docs.python.org/3/library/functions.html</a:t>
            </a:r>
            <a:endParaRPr sz="1600">
              <a:solidFill>
                <a:srgbClr val="000000"/>
              </a:solidFill>
              <a:highlight>
                <a:srgbClr val="FFFFFF"/>
              </a:highlight>
              <a:latin typeface="Arial"/>
              <a:ea typeface="Arial"/>
              <a:cs typeface="Arial"/>
              <a:sym typeface="Arial"/>
            </a:endParaRPr>
          </a:p>
        </p:txBody>
      </p:sp>
      <p:sp>
        <p:nvSpPr>
          <p:cNvPr id="886" name="Google Shape;886;p12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Функсияҳои тайёри Python (built-in functions)</a:t>
            </a:r>
            <a:endParaRPr sz="2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729450" y="1264975"/>
            <a:ext cx="3585600" cy="177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615">
                <a:solidFill>
                  <a:srgbClr val="000000"/>
                </a:solidFill>
                <a:latin typeface="Arial"/>
                <a:ea typeface="Arial"/>
                <a:cs typeface="Arial"/>
                <a:sym typeface="Arial"/>
              </a:rPr>
              <a:t>Масъала.</a:t>
            </a:r>
            <a:r>
              <a:rPr lang="en" sz="1615">
                <a:solidFill>
                  <a:srgbClr val="000000"/>
                </a:solidFill>
                <a:latin typeface="Arial"/>
                <a:ea typeface="Arial"/>
                <a:cs typeface="Arial"/>
                <a:sym typeface="Arial"/>
              </a:rPr>
              <a:t> Ҳисоб намудани қимати функсияи зерин</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615">
                <a:solidFill>
                  <a:srgbClr val="000000"/>
                </a:solidFill>
                <a:latin typeface="Arial"/>
                <a:ea typeface="Arial"/>
                <a:cs typeface="Arial"/>
                <a:sym typeface="Arial"/>
              </a:rPr>
              <a:t>F(a) = a + 4, агар a &gt; 0</a:t>
            </a:r>
            <a:endParaRPr sz="1615">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rPr lang="en" sz="1615">
                <a:solidFill>
                  <a:srgbClr val="000000"/>
                </a:solidFill>
                <a:latin typeface="Arial"/>
                <a:ea typeface="Arial"/>
                <a:cs typeface="Arial"/>
                <a:sym typeface="Arial"/>
              </a:rPr>
              <a:t>F(a) = a - 4, агар a &lt;= 0</a:t>
            </a:r>
            <a:endParaRPr sz="1615">
              <a:solidFill>
                <a:srgbClr val="000000"/>
              </a:solidFill>
              <a:latin typeface="Arial"/>
              <a:ea typeface="Arial"/>
              <a:cs typeface="Arial"/>
              <a:sym typeface="Arial"/>
            </a:endParaRPr>
          </a:p>
        </p:txBody>
      </p:sp>
      <p:sp>
        <p:nvSpPr>
          <p:cNvPr id="162" name="Google Shape;162;p2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Намунаи код</a:t>
            </a:r>
            <a:endParaRPr sz="2200">
              <a:latin typeface="Arial"/>
              <a:ea typeface="Arial"/>
              <a:cs typeface="Arial"/>
              <a:sym typeface="Arial"/>
            </a:endParaRPr>
          </a:p>
        </p:txBody>
      </p:sp>
      <p:sp>
        <p:nvSpPr>
          <p:cNvPr id="163" name="Google Shape;163;p23"/>
          <p:cNvSpPr txBox="1"/>
          <p:nvPr>
            <p:ph idx="1" type="body"/>
          </p:nvPr>
        </p:nvSpPr>
        <p:spPr>
          <a:xfrm>
            <a:off x="5666250" y="1264975"/>
            <a:ext cx="2847900" cy="305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615">
                <a:solidFill>
                  <a:srgbClr val="000000"/>
                </a:solidFill>
                <a:latin typeface="Arial"/>
                <a:ea typeface="Arial"/>
                <a:cs typeface="Arial"/>
                <a:sym typeface="Arial"/>
              </a:rPr>
              <a:t>Код дар Python:</a:t>
            </a:r>
            <a:endParaRPr b="1" sz="161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15">
                <a:solidFill>
                  <a:srgbClr val="000000"/>
                </a:solidFill>
                <a:latin typeface="Arial"/>
                <a:ea typeface="Arial"/>
                <a:cs typeface="Arial"/>
                <a:sym typeface="Arial"/>
              </a:rPr>
              <a:t>a = </a:t>
            </a:r>
            <a:r>
              <a:rPr lang="en" sz="1615">
                <a:solidFill>
                  <a:srgbClr val="1155CC"/>
                </a:solidFill>
                <a:latin typeface="Arial"/>
                <a:ea typeface="Arial"/>
                <a:cs typeface="Arial"/>
                <a:sym typeface="Arial"/>
              </a:rPr>
              <a:t>int</a:t>
            </a:r>
            <a:r>
              <a:rPr lang="en" sz="1615">
                <a:solidFill>
                  <a:srgbClr val="000000"/>
                </a:solidFill>
                <a:latin typeface="Arial"/>
                <a:ea typeface="Arial"/>
                <a:cs typeface="Arial"/>
                <a:sym typeface="Arial"/>
              </a:rPr>
              <a:t>(</a:t>
            </a:r>
            <a:r>
              <a:rPr lang="en" sz="1615">
                <a:solidFill>
                  <a:srgbClr val="1155CC"/>
                </a:solidFill>
                <a:latin typeface="Arial"/>
                <a:ea typeface="Arial"/>
                <a:cs typeface="Arial"/>
                <a:sym typeface="Arial"/>
              </a:rPr>
              <a:t>input</a:t>
            </a:r>
            <a:r>
              <a:rPr lang="en" sz="1615">
                <a:solidFill>
                  <a:srgbClr val="000000"/>
                </a:solidFill>
                <a:latin typeface="Arial"/>
                <a:ea typeface="Arial"/>
                <a:cs typeface="Arial"/>
                <a:sym typeface="Arial"/>
              </a:rPr>
              <a:t>())</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15">
                <a:solidFill>
                  <a:srgbClr val="BF9000"/>
                </a:solidFill>
                <a:latin typeface="Arial"/>
                <a:ea typeface="Arial"/>
                <a:cs typeface="Arial"/>
                <a:sym typeface="Arial"/>
              </a:rPr>
              <a:t>if</a:t>
            </a:r>
            <a:r>
              <a:rPr lang="en" sz="1615">
                <a:solidFill>
                  <a:srgbClr val="000000"/>
                </a:solidFill>
                <a:latin typeface="Arial"/>
                <a:ea typeface="Arial"/>
                <a:cs typeface="Arial"/>
                <a:sym typeface="Arial"/>
              </a:rPr>
              <a:t> a &gt; 0:</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15">
                <a:solidFill>
                  <a:srgbClr val="000000"/>
                </a:solidFill>
                <a:latin typeface="Arial"/>
                <a:ea typeface="Arial"/>
                <a:cs typeface="Arial"/>
                <a:sym typeface="Arial"/>
              </a:rPr>
              <a:t>	F = a + 4</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15">
                <a:solidFill>
                  <a:srgbClr val="BF9000"/>
                </a:solidFill>
                <a:latin typeface="Arial"/>
                <a:ea typeface="Arial"/>
                <a:cs typeface="Arial"/>
                <a:sym typeface="Arial"/>
              </a:rPr>
              <a:t>else</a:t>
            </a:r>
            <a:r>
              <a:rPr lang="en" sz="1615">
                <a:solidFill>
                  <a:srgbClr val="000000"/>
                </a:solidFill>
                <a:latin typeface="Arial"/>
                <a:ea typeface="Arial"/>
                <a:cs typeface="Arial"/>
                <a:sym typeface="Arial"/>
              </a:rPr>
              <a:t>:</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15">
                <a:solidFill>
                  <a:srgbClr val="000000"/>
                </a:solidFill>
                <a:latin typeface="Arial"/>
                <a:ea typeface="Arial"/>
                <a:cs typeface="Arial"/>
                <a:sym typeface="Arial"/>
              </a:rPr>
              <a:t>	F = a - 4</a:t>
            </a:r>
            <a:endParaRPr sz="1615">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en" sz="1615">
                <a:solidFill>
                  <a:srgbClr val="1155CC"/>
                </a:solidFill>
                <a:latin typeface="Arial"/>
                <a:ea typeface="Arial"/>
                <a:cs typeface="Arial"/>
                <a:sym typeface="Arial"/>
              </a:rPr>
              <a:t>print</a:t>
            </a:r>
            <a:r>
              <a:rPr lang="en" sz="1615">
                <a:solidFill>
                  <a:srgbClr val="000000"/>
                </a:solidFill>
                <a:latin typeface="Arial"/>
                <a:ea typeface="Arial"/>
                <a:cs typeface="Arial"/>
                <a:sym typeface="Arial"/>
              </a:rPr>
              <a:t>(F)</a:t>
            </a:r>
            <a:endParaRPr sz="1615">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615">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22"/>
          <p:cNvSpPr txBox="1"/>
          <p:nvPr>
            <p:ph idx="1" type="body"/>
          </p:nvPr>
        </p:nvSpPr>
        <p:spPr>
          <a:xfrm>
            <a:off x="803850" y="1221500"/>
            <a:ext cx="8022600" cy="15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Як қатор чунин функсияҳои тайёрро мо аллакай истифода кардаем. Масалан, print(), input(), len(), type().</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00000"/>
                </a:solidFill>
                <a:highlight>
                  <a:srgbClr val="FFFFFF"/>
                </a:highlight>
                <a:latin typeface="Arial"/>
                <a:ea typeface="Arial"/>
                <a:cs typeface="Arial"/>
                <a:sym typeface="Arial"/>
              </a:rPr>
              <a:t>Азбаски миқдори функсияҳои тайёр дар Python бениҳоят зиёд аст, ҳамаи онҳоро азхуд намудан имконнопазир аст. Лекин якчандтои онҳоро дида мебароем.</a:t>
            </a:r>
            <a:endParaRPr sz="1600">
              <a:solidFill>
                <a:srgbClr val="000000"/>
              </a:solidFill>
              <a:highlight>
                <a:srgbClr val="FFFFFF"/>
              </a:highlight>
              <a:latin typeface="Arial"/>
              <a:ea typeface="Arial"/>
              <a:cs typeface="Arial"/>
              <a:sym typeface="Arial"/>
            </a:endParaRPr>
          </a:p>
        </p:txBody>
      </p:sp>
      <p:sp>
        <p:nvSpPr>
          <p:cNvPr id="892" name="Google Shape;892;p12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Функсияҳои тайёри Python (built-in functions)</a:t>
            </a:r>
            <a:endParaRPr sz="2200">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3"/>
          <p:cNvSpPr txBox="1"/>
          <p:nvPr/>
        </p:nvSpPr>
        <p:spPr>
          <a:xfrm>
            <a:off x="805650" y="1528625"/>
            <a:ext cx="2776200" cy="277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solidFill>
                  <a:srgbClr val="AF00DB"/>
                </a:solidFill>
                <a:highlight>
                  <a:srgbClr val="FFFFFF"/>
                </a:highlight>
              </a:rPr>
              <a:t>import</a:t>
            </a:r>
            <a:r>
              <a:rPr lang="en" sz="1600">
                <a:highlight>
                  <a:srgbClr val="FFFFFF"/>
                </a:highlight>
              </a:rPr>
              <a:t> </a:t>
            </a:r>
            <a:r>
              <a:rPr lang="en" sz="1600">
                <a:solidFill>
                  <a:srgbClr val="267F99"/>
                </a:solidFill>
                <a:highlight>
                  <a:srgbClr val="FFFFFF"/>
                </a:highlight>
              </a:rPr>
              <a:t>math</a:t>
            </a:r>
            <a:r>
              <a:rPr lang="en" sz="1600">
                <a:highlight>
                  <a:srgbClr val="FFFFFF"/>
                </a:highlight>
              </a:rPr>
              <a:t> </a:t>
            </a:r>
            <a:r>
              <a:rPr lang="en" sz="1600">
                <a:solidFill>
                  <a:srgbClr val="AF00DB"/>
                </a:solidFill>
                <a:highlight>
                  <a:srgbClr val="FFFFFF"/>
                </a:highlight>
              </a:rPr>
              <a:t>as</a:t>
            </a:r>
            <a:r>
              <a:rPr lang="en" sz="1600">
                <a:highlight>
                  <a:srgbClr val="FFFFFF"/>
                </a:highlight>
              </a:rPr>
              <a:t> </a:t>
            </a:r>
            <a:r>
              <a:rPr lang="en" sz="1600">
                <a:solidFill>
                  <a:srgbClr val="267F99"/>
                </a:solidFill>
                <a:highlight>
                  <a:srgbClr val="FFFFFF"/>
                </a:highlight>
              </a:rPr>
              <a:t>m</a:t>
            </a:r>
            <a:endParaRPr sz="1600">
              <a:solidFill>
                <a:srgbClr val="267F99"/>
              </a:solidFill>
              <a:highlight>
                <a:srgbClr val="FFFFFF"/>
              </a:highlight>
            </a:endParaRPr>
          </a:p>
          <a:p>
            <a:pPr indent="0" lvl="0" marL="0" rtl="0" algn="l">
              <a:lnSpc>
                <a:spcPct val="135714"/>
              </a:lnSpc>
              <a:spcBef>
                <a:spcPts val="0"/>
              </a:spcBef>
              <a:spcAft>
                <a:spcPts val="0"/>
              </a:spcAft>
              <a:buNone/>
            </a:pPr>
            <a:r>
              <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795E26"/>
                </a:solidFill>
                <a:highlight>
                  <a:srgbClr val="FFFFFF"/>
                </a:highlight>
              </a:rPr>
              <a:t>fabs</a:t>
            </a:r>
            <a:r>
              <a:rPr lang="en" sz="1600">
                <a:highlight>
                  <a:srgbClr val="FFFFFF"/>
                </a:highlight>
              </a:rPr>
              <a:t>(-</a:t>
            </a:r>
            <a:r>
              <a:rPr lang="en" sz="1600">
                <a:solidFill>
                  <a:srgbClr val="098658"/>
                </a:solidFill>
                <a:highlight>
                  <a:srgbClr val="FFFFFF"/>
                </a:highlight>
              </a:rPr>
              <a:t>2</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795E26"/>
                </a:solidFill>
                <a:highlight>
                  <a:srgbClr val="FFFFFF"/>
                </a:highlight>
              </a:rPr>
              <a:t>sqrt</a:t>
            </a:r>
            <a:r>
              <a:rPr lang="en" sz="1600">
                <a:highlight>
                  <a:srgbClr val="FFFFFF"/>
                </a:highlight>
              </a:rPr>
              <a:t>(</a:t>
            </a:r>
            <a:r>
              <a:rPr lang="en" sz="1600">
                <a:solidFill>
                  <a:srgbClr val="098658"/>
                </a:solidFill>
                <a:highlight>
                  <a:srgbClr val="FFFFFF"/>
                </a:highlight>
              </a:rPr>
              <a:t>9</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795E26"/>
                </a:solidFill>
                <a:highlight>
                  <a:srgbClr val="FFFFFF"/>
                </a:highlight>
              </a:rPr>
              <a:t>exp</a:t>
            </a:r>
            <a:r>
              <a:rPr lang="en" sz="1600">
                <a:highlight>
                  <a:srgbClr val="FFFFFF"/>
                </a:highlight>
              </a:rPr>
              <a:t>(</a:t>
            </a:r>
            <a:r>
              <a:rPr lang="en" sz="1600">
                <a:solidFill>
                  <a:srgbClr val="098658"/>
                </a:solidFill>
                <a:highlight>
                  <a:srgbClr val="FFFFFF"/>
                </a:highlight>
              </a:rPr>
              <a:t>1</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001080"/>
                </a:solidFill>
                <a:highlight>
                  <a:srgbClr val="FFFFFF"/>
                </a:highlight>
              </a:rPr>
              <a:t>pi</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795E26"/>
                </a:solidFill>
                <a:highlight>
                  <a:srgbClr val="FFFFFF"/>
                </a:highlight>
              </a:rPr>
              <a:t>sin</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001080"/>
                </a:solidFill>
                <a:highlight>
                  <a:srgbClr val="FFFFFF"/>
                </a:highlight>
              </a:rPr>
              <a:t>pi</a:t>
            </a:r>
            <a:r>
              <a:rPr lang="en" sz="1600">
                <a:highlight>
                  <a:srgbClr val="FFFFFF"/>
                </a:highlight>
              </a:rPr>
              <a:t>/</a:t>
            </a:r>
            <a:r>
              <a:rPr lang="en" sz="1600">
                <a:solidFill>
                  <a:srgbClr val="098658"/>
                </a:solidFill>
                <a:highlight>
                  <a:srgbClr val="FFFFFF"/>
                </a:highlight>
              </a:rPr>
              <a:t>2</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795E26"/>
                </a:solidFill>
                <a:highlight>
                  <a:srgbClr val="FFFFFF"/>
                </a:highlight>
              </a:rPr>
              <a:t>cos</a:t>
            </a:r>
            <a:r>
              <a:rPr lang="en" sz="1600">
                <a:highlight>
                  <a:srgbClr val="FFFFFF"/>
                </a:highlight>
              </a:rPr>
              <a:t>(</a:t>
            </a:r>
            <a:r>
              <a:rPr lang="en" sz="1600">
                <a:solidFill>
                  <a:srgbClr val="267F99"/>
                </a:solidFill>
                <a:highlight>
                  <a:srgbClr val="FFFFFF"/>
                </a:highlight>
              </a:rPr>
              <a:t>m</a:t>
            </a:r>
            <a:r>
              <a:rPr lang="en" sz="1600">
                <a:highlight>
                  <a:srgbClr val="FFFFFF"/>
                </a:highlight>
              </a:rPr>
              <a:t>.</a:t>
            </a:r>
            <a:r>
              <a:rPr lang="en" sz="1600">
                <a:solidFill>
                  <a:srgbClr val="001080"/>
                </a:solidFill>
                <a:highlight>
                  <a:srgbClr val="FFFFFF"/>
                </a:highlight>
              </a:rPr>
              <a:t>pi</a:t>
            </a:r>
            <a:r>
              <a:rPr lang="en" sz="1600">
                <a:highlight>
                  <a:srgbClr val="FFFFFF"/>
                </a:highlight>
              </a:rPr>
              <a:t>/</a:t>
            </a:r>
            <a:r>
              <a:rPr lang="en" sz="1600">
                <a:solidFill>
                  <a:srgbClr val="098658"/>
                </a:solidFill>
                <a:highlight>
                  <a:srgbClr val="FFFFFF"/>
                </a:highlight>
              </a:rPr>
              <a:t>3</a:t>
            </a:r>
            <a:r>
              <a:rPr lang="en" sz="1600">
                <a:highlight>
                  <a:srgbClr val="FFFFFF"/>
                </a:highlight>
              </a:rPr>
              <a:t>))</a:t>
            </a:r>
            <a:endParaRPr sz="1600">
              <a:solidFill>
                <a:srgbClr val="BF9000"/>
              </a:solidFill>
              <a:highlight>
                <a:srgbClr val="FFFFFF"/>
              </a:highlight>
            </a:endParaRPr>
          </a:p>
        </p:txBody>
      </p:sp>
      <p:sp>
        <p:nvSpPr>
          <p:cNvPr id="898" name="Google Shape;898;p123"/>
          <p:cNvSpPr txBox="1"/>
          <p:nvPr/>
        </p:nvSpPr>
        <p:spPr>
          <a:xfrm>
            <a:off x="4993400" y="1989050"/>
            <a:ext cx="3711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333333"/>
              </a:solidFill>
              <a:highlight>
                <a:srgbClr val="FFFFFF"/>
              </a:highlight>
            </a:endParaRPr>
          </a:p>
        </p:txBody>
      </p:sp>
      <p:sp>
        <p:nvSpPr>
          <p:cNvPr id="899" name="Google Shape;899;p123"/>
          <p:cNvSpPr txBox="1"/>
          <p:nvPr>
            <p:ph type="title"/>
          </p:nvPr>
        </p:nvSpPr>
        <p:spPr>
          <a:xfrm>
            <a:off x="729450" y="636575"/>
            <a:ext cx="83010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Мисоли и</a:t>
            </a:r>
            <a:r>
              <a:rPr lang="en" sz="2200">
                <a:latin typeface="Arial"/>
                <a:ea typeface="Arial"/>
                <a:cs typeface="Arial"/>
                <a:sym typeface="Arial"/>
              </a:rPr>
              <a:t>стифодаи функсияҳои стандартии математикӣ</a:t>
            </a:r>
            <a:endParaRPr sz="2200">
              <a:latin typeface="Arial"/>
              <a:ea typeface="Arial"/>
              <a:cs typeface="Arial"/>
              <a:sym typeface="Arial"/>
            </a:endParaRPr>
          </a:p>
        </p:txBody>
      </p:sp>
      <p:sp>
        <p:nvSpPr>
          <p:cNvPr id="900" name="Google Shape;900;p123"/>
          <p:cNvSpPr txBox="1"/>
          <p:nvPr/>
        </p:nvSpPr>
        <p:spPr>
          <a:xfrm>
            <a:off x="5894575" y="1744450"/>
            <a:ext cx="30237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2.0</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3.0</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2.718281828459045</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3.141592653589793</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1.0</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0.5000000000000001</a:t>
            </a:r>
            <a:endParaRPr sz="1600">
              <a:solidFill>
                <a:srgbClr val="0000FF"/>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24"/>
          <p:cNvSpPr txBox="1"/>
          <p:nvPr/>
        </p:nvSpPr>
        <p:spPr>
          <a:xfrm>
            <a:off x="805650" y="1528625"/>
            <a:ext cx="27762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BF9000"/>
                </a:solidFill>
                <a:highlight>
                  <a:srgbClr val="FFFFFF"/>
                </a:highlight>
              </a:rPr>
              <a:t>import</a:t>
            </a:r>
            <a:r>
              <a:rPr lang="en" sz="1600">
                <a:solidFill>
                  <a:srgbClr val="333333"/>
                </a:solidFill>
                <a:highlight>
                  <a:srgbClr val="FFFFFF"/>
                </a:highlight>
              </a:rPr>
              <a:t> math </a:t>
            </a:r>
            <a:r>
              <a:rPr lang="en" sz="1600">
                <a:solidFill>
                  <a:srgbClr val="BF9000"/>
                </a:solidFill>
                <a:highlight>
                  <a:srgbClr val="FFFFFF"/>
                </a:highlight>
              </a:rPr>
              <a:t>as</a:t>
            </a:r>
            <a:r>
              <a:rPr lang="en" sz="1600">
                <a:solidFill>
                  <a:srgbClr val="333333"/>
                </a:solidFill>
                <a:highlight>
                  <a:srgbClr val="FFFFFF"/>
                </a:highlight>
              </a:rPr>
              <a:t> m</a:t>
            </a:r>
            <a:endParaRPr sz="1600">
              <a:solidFill>
                <a:srgbClr val="333333"/>
              </a:solidFill>
              <a:highlight>
                <a:srgbClr val="FFFFFF"/>
              </a:highlight>
            </a:endParaRPr>
          </a:p>
          <a:p>
            <a:pPr indent="0" lvl="0" marL="0" rtl="0" algn="l">
              <a:lnSpc>
                <a:spcPct val="115000"/>
              </a:lnSpc>
              <a:spcBef>
                <a:spcPts val="0"/>
              </a:spcBef>
              <a:spcAft>
                <a:spcPts val="0"/>
              </a:spcAft>
              <a:buNone/>
            </a:pPr>
            <a:r>
              <a:t/>
            </a:r>
            <a:endParaRPr sz="1600">
              <a:solidFill>
                <a:srgbClr val="333333"/>
              </a:solidFill>
              <a:highlight>
                <a:srgbClr val="FFFFFF"/>
              </a:highlight>
            </a:endParaRPr>
          </a:p>
          <a:p>
            <a:pPr indent="0" lvl="0" marL="0" rtl="0" algn="l">
              <a:lnSpc>
                <a:spcPct val="115000"/>
              </a:lnSpc>
              <a:spcBef>
                <a:spcPts val="0"/>
              </a:spcBef>
              <a:spcAft>
                <a:spcPts val="0"/>
              </a:spcAft>
              <a:buNone/>
            </a:pPr>
            <a:r>
              <a:rPr lang="en" sz="1600">
                <a:solidFill>
                  <a:srgbClr val="BF9000"/>
                </a:solidFill>
                <a:highlight>
                  <a:srgbClr val="FFFFFF"/>
                </a:highlight>
              </a:rPr>
              <a:t>def</a:t>
            </a:r>
            <a:r>
              <a:rPr lang="en" sz="1600">
                <a:solidFill>
                  <a:srgbClr val="333333"/>
                </a:solidFill>
                <a:highlight>
                  <a:srgbClr val="FFFFFF"/>
                </a:highlight>
              </a:rPr>
              <a:t> </a:t>
            </a:r>
            <a:r>
              <a:rPr lang="en" sz="1600">
                <a:solidFill>
                  <a:srgbClr val="1155CC"/>
                </a:solidFill>
                <a:highlight>
                  <a:srgbClr val="FFFFFF"/>
                </a:highlight>
              </a:rPr>
              <a:t>my_function</a:t>
            </a:r>
            <a:r>
              <a:rPr lang="en" sz="1600">
                <a:solidFill>
                  <a:srgbClr val="333333"/>
                </a:solidFill>
                <a:highlight>
                  <a:srgbClr val="FFFFFF"/>
                </a:highlight>
              </a:rPr>
              <a:t>(a):</a:t>
            </a:r>
            <a:endParaRPr sz="1600">
              <a:solidFill>
                <a:srgbClr val="333333"/>
              </a:solidFill>
              <a:highlight>
                <a:srgbClr val="FFFFFF"/>
              </a:highlight>
            </a:endParaRPr>
          </a:p>
          <a:p>
            <a:pPr indent="0" lvl="0" marL="0" rtl="0" algn="l">
              <a:lnSpc>
                <a:spcPct val="115000"/>
              </a:lnSpc>
              <a:spcBef>
                <a:spcPts val="0"/>
              </a:spcBef>
              <a:spcAft>
                <a:spcPts val="0"/>
              </a:spcAft>
              <a:buNone/>
            </a:pPr>
            <a:r>
              <a:rPr lang="en" sz="1600">
                <a:solidFill>
                  <a:srgbClr val="333333"/>
                </a:solidFill>
                <a:highlight>
                  <a:srgbClr val="FFFFFF"/>
                </a:highlight>
              </a:rPr>
              <a:t>    x = m.fabs(a)</a:t>
            </a:r>
            <a:endParaRPr sz="1600">
              <a:solidFill>
                <a:srgbClr val="333333"/>
              </a:solidFill>
              <a:highlight>
                <a:srgbClr val="FFFFFF"/>
              </a:highlight>
            </a:endParaRPr>
          </a:p>
          <a:p>
            <a:pPr indent="0" lvl="0" marL="0" rtl="0" algn="l">
              <a:lnSpc>
                <a:spcPct val="115000"/>
              </a:lnSpc>
              <a:spcBef>
                <a:spcPts val="0"/>
              </a:spcBef>
              <a:spcAft>
                <a:spcPts val="0"/>
              </a:spcAft>
              <a:buNone/>
            </a:pPr>
            <a:r>
              <a:rPr lang="en" sz="1600">
                <a:solidFill>
                  <a:srgbClr val="333333"/>
                </a:solidFill>
                <a:highlight>
                  <a:srgbClr val="FFFFFF"/>
                </a:highlight>
              </a:rPr>
              <a:t>    y = m.sqrt(x) </a:t>
            </a:r>
            <a:endParaRPr sz="1600">
              <a:solidFill>
                <a:srgbClr val="333333"/>
              </a:solidFill>
              <a:highlight>
                <a:srgbClr val="FFFFFF"/>
              </a:highlight>
            </a:endParaRPr>
          </a:p>
          <a:p>
            <a:pPr indent="0" lvl="0" marL="0" rtl="0" algn="l">
              <a:lnSpc>
                <a:spcPct val="115000"/>
              </a:lnSpc>
              <a:spcBef>
                <a:spcPts val="0"/>
              </a:spcBef>
              <a:spcAft>
                <a:spcPts val="0"/>
              </a:spcAft>
              <a:buNone/>
            </a:pPr>
            <a:r>
              <a:rPr lang="en" sz="1600">
                <a:solidFill>
                  <a:srgbClr val="333333"/>
                </a:solidFill>
                <a:highlight>
                  <a:srgbClr val="FFFFFF"/>
                </a:highlight>
              </a:rPr>
              <a:t>    y = m.exp(m.sin(y) + 1) </a:t>
            </a:r>
            <a:endParaRPr sz="1600">
              <a:solidFill>
                <a:srgbClr val="333333"/>
              </a:solidFill>
              <a:highlight>
                <a:srgbClr val="FFFFFF"/>
              </a:highlight>
            </a:endParaRPr>
          </a:p>
          <a:p>
            <a:pPr indent="0" lvl="0" marL="0" rtl="0" algn="l">
              <a:lnSpc>
                <a:spcPct val="115000"/>
              </a:lnSpc>
              <a:spcBef>
                <a:spcPts val="0"/>
              </a:spcBef>
              <a:spcAft>
                <a:spcPts val="0"/>
              </a:spcAft>
              <a:buNone/>
            </a:pPr>
            <a:r>
              <a:rPr lang="en" sz="1600">
                <a:solidFill>
                  <a:srgbClr val="333333"/>
                </a:solidFill>
                <a:highlight>
                  <a:srgbClr val="FFFFFF"/>
                </a:highlight>
              </a:rPr>
              <a:t>    </a:t>
            </a:r>
            <a:r>
              <a:rPr lang="en" sz="1600">
                <a:solidFill>
                  <a:srgbClr val="BF9000"/>
                </a:solidFill>
                <a:highlight>
                  <a:srgbClr val="FFFFFF"/>
                </a:highlight>
              </a:rPr>
              <a:t>return</a:t>
            </a:r>
            <a:r>
              <a:rPr lang="en" sz="1600">
                <a:solidFill>
                  <a:srgbClr val="333333"/>
                </a:solidFill>
                <a:highlight>
                  <a:srgbClr val="FFFFFF"/>
                </a:highlight>
              </a:rPr>
              <a:t> y</a:t>
            </a:r>
            <a:endParaRPr sz="1600">
              <a:solidFill>
                <a:srgbClr val="333333"/>
              </a:solidFill>
              <a:highlight>
                <a:srgbClr val="FFFFFF"/>
              </a:highlight>
            </a:endParaRPr>
          </a:p>
          <a:p>
            <a:pPr indent="0" lvl="0" marL="0" rtl="0" algn="l">
              <a:lnSpc>
                <a:spcPct val="115000"/>
              </a:lnSpc>
              <a:spcBef>
                <a:spcPts val="0"/>
              </a:spcBef>
              <a:spcAft>
                <a:spcPts val="0"/>
              </a:spcAft>
              <a:buNone/>
            </a:pPr>
            <a:r>
              <a:t/>
            </a:r>
            <a:endParaRPr sz="1600">
              <a:solidFill>
                <a:srgbClr val="333333"/>
              </a:solidFill>
              <a:highlight>
                <a:srgbClr val="FFFFFF"/>
              </a:highlight>
            </a:endParaRPr>
          </a:p>
          <a:p>
            <a:pPr indent="0" lvl="0" marL="0" rtl="0" algn="l">
              <a:lnSpc>
                <a:spcPct val="115000"/>
              </a:lnSpc>
              <a:spcBef>
                <a:spcPts val="0"/>
              </a:spcBef>
              <a:spcAft>
                <a:spcPts val="0"/>
              </a:spcAft>
              <a:buNone/>
            </a:pPr>
            <a:r>
              <a:rPr lang="en" sz="1600">
                <a:solidFill>
                  <a:srgbClr val="1155CC"/>
                </a:solidFill>
                <a:highlight>
                  <a:srgbClr val="FFFFFF"/>
                </a:highlight>
              </a:rPr>
              <a:t>print</a:t>
            </a:r>
            <a:r>
              <a:rPr lang="en" sz="1600">
                <a:solidFill>
                  <a:srgbClr val="333333"/>
                </a:solidFill>
                <a:highlight>
                  <a:srgbClr val="FFFFFF"/>
                </a:highlight>
              </a:rPr>
              <a:t>(my_function(2))</a:t>
            </a:r>
            <a:endParaRPr sz="1600">
              <a:solidFill>
                <a:srgbClr val="333333"/>
              </a:solidFill>
              <a:highlight>
                <a:srgbClr val="FFFFFF"/>
              </a:highlight>
            </a:endParaRPr>
          </a:p>
          <a:p>
            <a:pPr indent="0" lvl="0" marL="0" rtl="0" algn="l">
              <a:lnSpc>
                <a:spcPct val="115000"/>
              </a:lnSpc>
              <a:spcBef>
                <a:spcPts val="0"/>
              </a:spcBef>
              <a:spcAft>
                <a:spcPts val="0"/>
              </a:spcAft>
              <a:buNone/>
            </a:pPr>
            <a:r>
              <a:t/>
            </a:r>
            <a:endParaRPr sz="1600">
              <a:solidFill>
                <a:srgbClr val="333333"/>
              </a:solidFill>
              <a:highlight>
                <a:srgbClr val="FFFFFF"/>
              </a:highlight>
            </a:endParaRPr>
          </a:p>
          <a:p>
            <a:pPr indent="0" lvl="0" marL="0" rtl="0" algn="l">
              <a:lnSpc>
                <a:spcPct val="115000"/>
              </a:lnSpc>
              <a:spcBef>
                <a:spcPts val="0"/>
              </a:spcBef>
              <a:spcAft>
                <a:spcPts val="0"/>
              </a:spcAft>
              <a:buNone/>
            </a:pPr>
            <a:r>
              <a:t/>
            </a:r>
            <a:endParaRPr sz="1600">
              <a:solidFill>
                <a:srgbClr val="333333"/>
              </a:solidFill>
              <a:highlight>
                <a:srgbClr val="FFFFFF"/>
              </a:highlight>
            </a:endParaRPr>
          </a:p>
        </p:txBody>
      </p:sp>
      <p:sp>
        <p:nvSpPr>
          <p:cNvPr id="906" name="Google Shape;906;p124"/>
          <p:cNvSpPr txBox="1"/>
          <p:nvPr/>
        </p:nvSpPr>
        <p:spPr>
          <a:xfrm>
            <a:off x="4993400" y="1989050"/>
            <a:ext cx="3711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333333"/>
              </a:solidFill>
              <a:highlight>
                <a:srgbClr val="FFFFFF"/>
              </a:highlight>
            </a:endParaRPr>
          </a:p>
        </p:txBody>
      </p:sp>
      <p:sp>
        <p:nvSpPr>
          <p:cNvPr id="907" name="Google Shape;907;p124"/>
          <p:cNvSpPr txBox="1"/>
          <p:nvPr/>
        </p:nvSpPr>
        <p:spPr>
          <a:xfrm>
            <a:off x="5894575" y="1744450"/>
            <a:ext cx="30237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7.299208707109954</a:t>
            </a:r>
            <a:endParaRPr sz="1600">
              <a:solidFill>
                <a:srgbClr val="0000FF"/>
              </a:solidFill>
            </a:endParaRPr>
          </a:p>
        </p:txBody>
      </p:sp>
      <p:sp>
        <p:nvSpPr>
          <p:cNvPr id="908" name="Google Shape;908;p124"/>
          <p:cNvSpPr txBox="1"/>
          <p:nvPr>
            <p:ph type="title"/>
          </p:nvPr>
        </p:nvSpPr>
        <p:spPr>
          <a:xfrm>
            <a:off x="729450" y="636575"/>
            <a:ext cx="83010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Мисоли истифодаи функсияҳои стандартии математикӣ</a:t>
            </a:r>
            <a:endParaRPr sz="2200">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25"/>
          <p:cNvSpPr txBox="1"/>
          <p:nvPr/>
        </p:nvSpPr>
        <p:spPr>
          <a:xfrm>
            <a:off x="4993400" y="1989050"/>
            <a:ext cx="3711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rgbClr val="333333"/>
              </a:solidFill>
              <a:highlight>
                <a:srgbClr val="FFFFFF"/>
              </a:highlight>
            </a:endParaRPr>
          </a:p>
        </p:txBody>
      </p:sp>
      <p:sp>
        <p:nvSpPr>
          <p:cNvPr id="914" name="Google Shape;914;p125"/>
          <p:cNvSpPr txBox="1"/>
          <p:nvPr/>
        </p:nvSpPr>
        <p:spPr>
          <a:xfrm>
            <a:off x="800425" y="1528625"/>
            <a:ext cx="4475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BF9000"/>
                </a:solidFill>
              </a:rPr>
              <a:t>import</a:t>
            </a:r>
            <a:r>
              <a:rPr lang="en" sz="1600"/>
              <a:t> math </a:t>
            </a:r>
            <a:r>
              <a:rPr lang="en" sz="1600">
                <a:solidFill>
                  <a:srgbClr val="BF9000"/>
                </a:solidFill>
              </a:rPr>
              <a:t>as </a:t>
            </a:r>
            <a:r>
              <a:rPr lang="en" sz="1600"/>
              <a:t>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BF9000"/>
                </a:solidFill>
              </a:rPr>
              <a:t>def</a:t>
            </a:r>
            <a:r>
              <a:rPr lang="en" sz="1600"/>
              <a:t> </a:t>
            </a:r>
            <a:r>
              <a:rPr lang="en" sz="1600">
                <a:solidFill>
                  <a:srgbClr val="1155CC"/>
                </a:solidFill>
              </a:rPr>
              <a:t>my_func </a:t>
            </a:r>
            <a:r>
              <a:rPr lang="en" sz="1600"/>
              <a:t>( a, b, c ):</a:t>
            </a:r>
            <a:endParaRPr sz="1600"/>
          </a:p>
          <a:p>
            <a:pPr indent="0" lvl="0" marL="0" rtl="0" algn="l">
              <a:spcBef>
                <a:spcPts val="0"/>
              </a:spcBef>
              <a:spcAft>
                <a:spcPts val="0"/>
              </a:spcAft>
              <a:buNone/>
            </a:pPr>
            <a:r>
              <a:rPr lang="en" sz="1600"/>
              <a:t>      p = (a + b + c) / 2</a:t>
            </a:r>
            <a:endParaRPr sz="1600"/>
          </a:p>
          <a:p>
            <a:pPr indent="0" lvl="0" marL="0" rtl="0" algn="l">
              <a:spcBef>
                <a:spcPts val="0"/>
              </a:spcBef>
              <a:spcAft>
                <a:spcPts val="0"/>
              </a:spcAft>
              <a:buNone/>
            </a:pPr>
            <a:r>
              <a:rPr lang="en" sz="1600"/>
              <a:t>      s = m.sqrt(p * (p - a) * (p - b) * (p - c))</a:t>
            </a:r>
            <a:endParaRPr sz="1600"/>
          </a:p>
          <a:p>
            <a:pPr indent="0" lvl="0" marL="0" rtl="0" algn="l">
              <a:spcBef>
                <a:spcPts val="0"/>
              </a:spcBef>
              <a:spcAft>
                <a:spcPts val="0"/>
              </a:spcAft>
              <a:buNone/>
            </a:pPr>
            <a:r>
              <a:rPr lang="en" sz="1600"/>
              <a:t>      </a:t>
            </a:r>
            <a:r>
              <a:rPr lang="en" sz="1600">
                <a:solidFill>
                  <a:srgbClr val="BF9000"/>
                </a:solidFill>
              </a:rPr>
              <a:t>return</a:t>
            </a:r>
            <a:r>
              <a:rPr lang="en" sz="1600"/>
              <a:t> 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 </a:t>
            </a:r>
            <a:r>
              <a:rPr lang="en" sz="1600">
                <a:solidFill>
                  <a:srgbClr val="1155CC"/>
                </a:solidFill>
              </a:rPr>
              <a:t>int</a:t>
            </a:r>
            <a:r>
              <a:rPr lang="en" sz="1600"/>
              <a:t> (</a:t>
            </a:r>
            <a:r>
              <a:rPr lang="en" sz="1600">
                <a:solidFill>
                  <a:srgbClr val="1155CC"/>
                </a:solidFill>
              </a:rPr>
              <a:t>input </a:t>
            </a:r>
            <a:r>
              <a:rPr lang="en" sz="1600"/>
              <a:t>(</a:t>
            </a:r>
            <a:r>
              <a:rPr lang="en" sz="1600">
                <a:solidFill>
                  <a:srgbClr val="F1C232"/>
                </a:solidFill>
              </a:rPr>
              <a:t>"a = "</a:t>
            </a:r>
            <a:r>
              <a:rPr lang="en" sz="1600"/>
              <a:t>))</a:t>
            </a:r>
            <a:endParaRPr sz="1600"/>
          </a:p>
          <a:p>
            <a:pPr indent="0" lvl="0" marL="0" rtl="0" algn="l">
              <a:spcBef>
                <a:spcPts val="0"/>
              </a:spcBef>
              <a:spcAft>
                <a:spcPts val="0"/>
              </a:spcAft>
              <a:buNone/>
            </a:pPr>
            <a:r>
              <a:rPr lang="en" sz="1600"/>
              <a:t>b = </a:t>
            </a:r>
            <a:r>
              <a:rPr lang="en" sz="1600">
                <a:solidFill>
                  <a:srgbClr val="1155CC"/>
                </a:solidFill>
              </a:rPr>
              <a:t>int </a:t>
            </a:r>
            <a:r>
              <a:rPr lang="en" sz="1600"/>
              <a:t>(</a:t>
            </a:r>
            <a:r>
              <a:rPr lang="en" sz="1600">
                <a:solidFill>
                  <a:srgbClr val="1155CC"/>
                </a:solidFill>
              </a:rPr>
              <a:t>input</a:t>
            </a:r>
            <a:r>
              <a:rPr lang="en" sz="1600"/>
              <a:t> (</a:t>
            </a:r>
            <a:r>
              <a:rPr lang="en" sz="1600">
                <a:solidFill>
                  <a:srgbClr val="F1C232"/>
                </a:solidFill>
              </a:rPr>
              <a:t>"b = "</a:t>
            </a:r>
            <a:r>
              <a:rPr lang="en" sz="1600"/>
              <a:t>))</a:t>
            </a:r>
            <a:endParaRPr sz="1600"/>
          </a:p>
          <a:p>
            <a:pPr indent="0" lvl="0" marL="0" rtl="0" algn="l">
              <a:spcBef>
                <a:spcPts val="0"/>
              </a:spcBef>
              <a:spcAft>
                <a:spcPts val="0"/>
              </a:spcAft>
              <a:buNone/>
            </a:pPr>
            <a:r>
              <a:rPr lang="en" sz="1600"/>
              <a:t>c = </a:t>
            </a:r>
            <a:r>
              <a:rPr lang="en" sz="1600">
                <a:solidFill>
                  <a:srgbClr val="1155CC"/>
                </a:solidFill>
              </a:rPr>
              <a:t>int</a:t>
            </a:r>
            <a:r>
              <a:rPr lang="en" sz="1600"/>
              <a:t> (</a:t>
            </a:r>
            <a:r>
              <a:rPr lang="en" sz="1600">
                <a:solidFill>
                  <a:srgbClr val="1155CC"/>
                </a:solidFill>
              </a:rPr>
              <a:t>input </a:t>
            </a:r>
            <a:r>
              <a:rPr lang="en" sz="1600"/>
              <a:t>(</a:t>
            </a:r>
            <a:r>
              <a:rPr lang="en" sz="1600">
                <a:solidFill>
                  <a:srgbClr val="F1C232"/>
                </a:solidFill>
              </a:rPr>
              <a:t>"c = "</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(my_func(a,b,c))</a:t>
            </a:r>
            <a:endParaRPr sz="1600"/>
          </a:p>
        </p:txBody>
      </p:sp>
      <p:sp>
        <p:nvSpPr>
          <p:cNvPr id="915" name="Google Shape;915;p125"/>
          <p:cNvSpPr txBox="1"/>
          <p:nvPr>
            <p:ph type="title"/>
          </p:nvPr>
        </p:nvSpPr>
        <p:spPr>
          <a:xfrm>
            <a:off x="729450" y="636575"/>
            <a:ext cx="83010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Мисоли истифодаи функсияҳои стандартии математикӣ</a:t>
            </a:r>
            <a:endParaRPr sz="2200">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26"/>
          <p:cNvSpPr txBox="1"/>
          <p:nvPr>
            <p:ph idx="1" type="body"/>
          </p:nvPr>
        </p:nvSpPr>
        <p:spPr>
          <a:xfrm>
            <a:off x="805650" y="1249850"/>
            <a:ext cx="81126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Коди аломатро бо истифодаи функсияи ord() муайян кардан мумкин аст. Ин функсия сатрро ҳамчун вуруд қабул мекунад, ки он бояд маҳз аз як аломат иборат бошад. Функсия коди ин аломатро бармегардонад.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Масалан, </a:t>
            </a:r>
            <a:r>
              <a:rPr lang="en" sz="1600">
                <a:solidFill>
                  <a:srgbClr val="1155CC"/>
                </a:solidFill>
                <a:latin typeface="Arial"/>
                <a:ea typeface="Arial"/>
                <a:cs typeface="Arial"/>
                <a:sym typeface="Arial"/>
              </a:rPr>
              <a:t>ord</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A') = 65 бармегардад.</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 sz="1600">
                <a:solidFill>
                  <a:srgbClr val="000000"/>
                </a:solidFill>
                <a:latin typeface="Arial"/>
                <a:ea typeface="Arial"/>
                <a:cs typeface="Arial"/>
                <a:sym typeface="Arial"/>
              </a:rPr>
              <a:t>Барои ба коди ададии додашуда бозгардонидани рамзи ба он мувофиқ функсияи </a:t>
            </a:r>
            <a:r>
              <a:rPr lang="en" sz="1600">
                <a:solidFill>
                  <a:srgbClr val="1155CC"/>
                </a:solidFill>
                <a:latin typeface="Arial"/>
                <a:ea typeface="Arial"/>
                <a:cs typeface="Arial"/>
                <a:sym typeface="Arial"/>
              </a:rPr>
              <a:t>chr()</a:t>
            </a:r>
            <a:r>
              <a:rPr lang="en" sz="1600">
                <a:solidFill>
                  <a:srgbClr val="000000"/>
                </a:solidFill>
                <a:latin typeface="Arial"/>
                <a:ea typeface="Arial"/>
                <a:cs typeface="Arial"/>
                <a:sym typeface="Arial"/>
              </a:rPr>
              <a:t> истифода мешавад. Яъне функсияи chr() ба функсияи ord() баръакс аст.</a:t>
            </a:r>
            <a:endParaRPr sz="1600">
              <a:solidFill>
                <a:srgbClr val="000000"/>
              </a:solidFill>
              <a:latin typeface="Arial"/>
              <a:ea typeface="Arial"/>
              <a:cs typeface="Arial"/>
              <a:sym typeface="Arial"/>
            </a:endParaRPr>
          </a:p>
        </p:txBody>
      </p:sp>
      <p:sp>
        <p:nvSpPr>
          <p:cNvPr id="921" name="Google Shape;921;p126"/>
          <p:cNvSpPr txBox="1"/>
          <p:nvPr>
            <p:ph type="title"/>
          </p:nvPr>
        </p:nvSpPr>
        <p:spPr>
          <a:xfrm>
            <a:off x="729450" y="636575"/>
            <a:ext cx="83010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Мисоли истифодаи функсияҳои стандартии сатрӣ</a:t>
            </a:r>
            <a:endParaRPr sz="2200">
              <a:latin typeface="Arial"/>
              <a:ea typeface="Arial"/>
              <a:cs typeface="Arial"/>
              <a:sym typeface="Arial"/>
            </a:endParaRPr>
          </a:p>
        </p:txBody>
      </p:sp>
      <p:sp>
        <p:nvSpPr>
          <p:cNvPr id="922" name="Google Shape;922;p126"/>
          <p:cNvSpPr txBox="1"/>
          <p:nvPr/>
        </p:nvSpPr>
        <p:spPr>
          <a:xfrm>
            <a:off x="5894575" y="3573250"/>
            <a:ext cx="30237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65</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A</a:t>
            </a:r>
            <a:endParaRPr sz="1600">
              <a:solidFill>
                <a:srgbClr val="0000FF"/>
              </a:solidFill>
            </a:endParaRPr>
          </a:p>
        </p:txBody>
      </p:sp>
      <p:sp>
        <p:nvSpPr>
          <p:cNvPr id="923" name="Google Shape;923;p126"/>
          <p:cNvSpPr txBox="1"/>
          <p:nvPr>
            <p:ph idx="1" type="body"/>
          </p:nvPr>
        </p:nvSpPr>
        <p:spPr>
          <a:xfrm>
            <a:off x="1045475" y="3564450"/>
            <a:ext cx="2412300" cy="112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latin typeface="Arial"/>
                <a:ea typeface="Arial"/>
                <a:cs typeface="Arial"/>
                <a:sym typeface="Arial"/>
              </a:rPr>
              <a:t>Мисол</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1155CC"/>
                </a:solidFill>
                <a:latin typeface="Arial"/>
                <a:ea typeface="Arial"/>
                <a:cs typeface="Arial"/>
                <a:sym typeface="Arial"/>
              </a:rPr>
              <a:t>print(ord</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a:t>
            </a:r>
            <a:r>
              <a:rPr lang="en" sz="1600">
                <a:solidFill>
                  <a:srgbClr val="F1C232"/>
                </a:solidFill>
                <a:latin typeface="Arial"/>
                <a:ea typeface="Arial"/>
                <a:cs typeface="Arial"/>
                <a:sym typeface="Arial"/>
              </a:rPr>
              <a:t>A</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a:t>
            </a:r>
            <a:endParaRPr sz="1600">
              <a:solidFill>
                <a:srgbClr val="1155CC"/>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t>
            </a:r>
            <a:r>
              <a:rPr lang="en" sz="1600">
                <a:solidFill>
                  <a:srgbClr val="1155CC"/>
                </a:solidFill>
                <a:latin typeface="Arial"/>
                <a:ea typeface="Arial"/>
                <a:cs typeface="Arial"/>
                <a:sym typeface="Arial"/>
              </a:rPr>
              <a:t>chr</a:t>
            </a:r>
            <a:r>
              <a:rPr lang="en" sz="1600">
                <a:solidFill>
                  <a:srgbClr val="000000"/>
                </a:solidFill>
                <a:latin typeface="Arial"/>
                <a:ea typeface="Arial"/>
                <a:cs typeface="Arial"/>
                <a:sym typeface="Arial"/>
              </a:rPr>
              <a:t>(65))</a:t>
            </a:r>
            <a:endParaRPr sz="1600">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27"/>
          <p:cNvSpPr txBox="1"/>
          <p:nvPr>
            <p:ph idx="1" type="body"/>
          </p:nvPr>
        </p:nvSpPr>
        <p:spPr>
          <a:xfrm>
            <a:off x="795100" y="1207175"/>
            <a:ext cx="7775400" cy="29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Барои муайян кардани шумораи элементҳои ягон тағйирёбанда дар Python функсияи len() истифода мешавад</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Мисол:</a:t>
            </a:r>
            <a:endParaRPr b="1"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a </a:t>
            </a:r>
            <a:r>
              <a:rPr lang="en" sz="1600">
                <a:solidFill>
                  <a:srgbClr val="9A6E3A"/>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999999"/>
                </a:solidFill>
                <a:latin typeface="Arial"/>
                <a:ea typeface="Arial"/>
                <a:cs typeface="Arial"/>
                <a:sym typeface="Arial"/>
              </a:rPr>
              <a:t>[</a:t>
            </a:r>
            <a:r>
              <a:rPr lang="en" sz="1600">
                <a:solidFill>
                  <a:srgbClr val="669900"/>
                </a:solidFill>
                <a:latin typeface="Arial"/>
                <a:ea typeface="Arial"/>
                <a:cs typeface="Arial"/>
                <a:sym typeface="Arial"/>
              </a:rPr>
              <a:t>"Welcome"</a:t>
            </a:r>
            <a:r>
              <a:rPr lang="en" sz="1600">
                <a:solidFill>
                  <a:srgbClr val="999999"/>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669900"/>
                </a:solidFill>
                <a:latin typeface="Arial"/>
                <a:ea typeface="Arial"/>
                <a:cs typeface="Arial"/>
                <a:sym typeface="Arial"/>
              </a:rPr>
              <a:t>"to"</a:t>
            </a:r>
            <a:r>
              <a:rPr lang="en" sz="1600">
                <a:solidFill>
                  <a:srgbClr val="999999"/>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669900"/>
                </a:solidFill>
                <a:latin typeface="Arial"/>
                <a:ea typeface="Arial"/>
                <a:cs typeface="Arial"/>
                <a:sym typeface="Arial"/>
              </a:rPr>
              <a:t>"Python"</a:t>
            </a:r>
            <a:r>
              <a:rPr lang="en" sz="1600">
                <a:solidFill>
                  <a:srgbClr val="999999"/>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9A6E3A"/>
                </a:solidFill>
                <a:latin typeface="Arial"/>
                <a:ea typeface="Arial"/>
                <a:cs typeface="Arial"/>
                <a:sym typeface="Arial"/>
              </a:rPr>
              <a:t>print(</a:t>
            </a:r>
            <a:r>
              <a:rPr lang="en" sz="1600">
                <a:solidFill>
                  <a:srgbClr val="669900"/>
                </a:solidFill>
                <a:latin typeface="Arial"/>
                <a:ea typeface="Arial"/>
                <a:cs typeface="Arial"/>
                <a:sym typeface="Arial"/>
              </a:rPr>
              <a:t>len</a:t>
            </a:r>
            <a:r>
              <a:rPr lang="en" sz="1600">
                <a:solidFill>
                  <a:srgbClr val="999999"/>
                </a:solidFill>
                <a:latin typeface="Arial"/>
                <a:ea typeface="Arial"/>
                <a:cs typeface="Arial"/>
                <a:sym typeface="Arial"/>
              </a:rPr>
              <a:t>(</a:t>
            </a:r>
            <a:r>
              <a:rPr lang="en" sz="1600">
                <a:solidFill>
                  <a:srgbClr val="000000"/>
                </a:solidFill>
                <a:latin typeface="Arial"/>
                <a:ea typeface="Arial"/>
                <a:cs typeface="Arial"/>
                <a:sym typeface="Arial"/>
              </a:rPr>
              <a:t>a</a:t>
            </a:r>
            <a:r>
              <a:rPr lang="en" sz="1600">
                <a:solidFill>
                  <a:srgbClr val="999999"/>
                </a:solidFill>
                <a:latin typeface="Arial"/>
                <a:ea typeface="Arial"/>
                <a:cs typeface="Arial"/>
                <a:sym typeface="Arial"/>
              </a:rPr>
              <a:t>))</a:t>
            </a:r>
            <a:endParaRPr sz="1600">
              <a:solidFill>
                <a:srgbClr val="999999"/>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s </a:t>
            </a:r>
            <a:r>
              <a:rPr lang="en" sz="1600">
                <a:solidFill>
                  <a:srgbClr val="9A6E3A"/>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669900"/>
                </a:solidFill>
                <a:latin typeface="Arial"/>
                <a:ea typeface="Arial"/>
                <a:cs typeface="Arial"/>
                <a:sym typeface="Arial"/>
              </a:rPr>
              <a:t>"Hello"</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9A6E3A"/>
                </a:solidFill>
                <a:latin typeface="Arial"/>
                <a:ea typeface="Arial"/>
                <a:cs typeface="Arial"/>
                <a:sym typeface="Arial"/>
              </a:rPr>
              <a:t>print(</a:t>
            </a:r>
            <a:r>
              <a:rPr lang="en" sz="1600">
                <a:solidFill>
                  <a:srgbClr val="669900"/>
                </a:solidFill>
                <a:latin typeface="Arial"/>
                <a:ea typeface="Arial"/>
                <a:cs typeface="Arial"/>
                <a:sym typeface="Arial"/>
              </a:rPr>
              <a:t>len</a:t>
            </a:r>
            <a:r>
              <a:rPr lang="en" sz="1600">
                <a:solidFill>
                  <a:srgbClr val="999999"/>
                </a:solidFill>
                <a:latin typeface="Arial"/>
                <a:ea typeface="Arial"/>
                <a:cs typeface="Arial"/>
                <a:sym typeface="Arial"/>
              </a:rPr>
              <a:t>(</a:t>
            </a:r>
            <a:r>
              <a:rPr lang="en" sz="1600">
                <a:solidFill>
                  <a:srgbClr val="000000"/>
                </a:solidFill>
                <a:latin typeface="Arial"/>
                <a:ea typeface="Arial"/>
                <a:cs typeface="Arial"/>
                <a:sym typeface="Arial"/>
              </a:rPr>
              <a:t>s</a:t>
            </a:r>
            <a:r>
              <a:rPr lang="en" sz="1600">
                <a:solidFill>
                  <a:srgbClr val="999999"/>
                </a:solidFill>
                <a:latin typeface="Arial"/>
                <a:ea typeface="Arial"/>
                <a:cs typeface="Arial"/>
                <a:sym typeface="Arial"/>
              </a:rPr>
              <a:t>))</a:t>
            </a:r>
            <a:endParaRPr sz="1600">
              <a:solidFill>
                <a:srgbClr val="999999"/>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s </a:t>
            </a:r>
            <a:r>
              <a:rPr lang="en" sz="1600">
                <a:solidFill>
                  <a:srgbClr val="9A6E3A"/>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669900"/>
                </a:solidFill>
                <a:latin typeface="Arial"/>
                <a:ea typeface="Arial"/>
                <a:cs typeface="Arial"/>
                <a:sym typeface="Arial"/>
              </a:rPr>
              <a:t>"Ассалому алейкум"</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9A6E3A"/>
                </a:solidFill>
                <a:latin typeface="Arial"/>
                <a:ea typeface="Arial"/>
                <a:cs typeface="Arial"/>
                <a:sym typeface="Arial"/>
              </a:rPr>
              <a:t>print(</a:t>
            </a:r>
            <a:r>
              <a:rPr lang="en" sz="1600">
                <a:solidFill>
                  <a:srgbClr val="669900"/>
                </a:solidFill>
                <a:latin typeface="Arial"/>
                <a:ea typeface="Arial"/>
                <a:cs typeface="Arial"/>
                <a:sym typeface="Arial"/>
              </a:rPr>
              <a:t>len</a:t>
            </a:r>
            <a:r>
              <a:rPr lang="en" sz="1600">
                <a:solidFill>
                  <a:srgbClr val="999999"/>
                </a:solidFill>
                <a:latin typeface="Arial"/>
                <a:ea typeface="Arial"/>
                <a:cs typeface="Arial"/>
                <a:sym typeface="Arial"/>
              </a:rPr>
              <a:t>(</a:t>
            </a:r>
            <a:r>
              <a:rPr lang="en" sz="1600">
                <a:solidFill>
                  <a:srgbClr val="000000"/>
                </a:solidFill>
                <a:latin typeface="Arial"/>
                <a:ea typeface="Arial"/>
                <a:cs typeface="Arial"/>
                <a:sym typeface="Arial"/>
              </a:rPr>
              <a:t>s</a:t>
            </a:r>
            <a:r>
              <a:rPr lang="en" sz="1600">
                <a:solidFill>
                  <a:srgbClr val="999999"/>
                </a:solidFill>
                <a:latin typeface="Arial"/>
                <a:ea typeface="Arial"/>
                <a:cs typeface="Arial"/>
                <a:sym typeface="Arial"/>
              </a:rPr>
              <a:t>))</a:t>
            </a:r>
            <a:endParaRPr sz="1600">
              <a:solidFill>
                <a:srgbClr val="999999"/>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marR="127000" rtl="0" algn="l">
              <a:lnSpc>
                <a:spcPct val="100000"/>
              </a:lnSpc>
              <a:spcBef>
                <a:spcPts val="0"/>
              </a:spcBef>
              <a:spcAft>
                <a:spcPts val="0"/>
              </a:spcAft>
              <a:buNone/>
            </a:pPr>
            <a:r>
              <a:t/>
            </a:r>
            <a:endParaRPr sz="1600">
              <a:solidFill>
                <a:srgbClr val="990055"/>
              </a:solidFill>
              <a:latin typeface="Arial"/>
              <a:ea typeface="Arial"/>
              <a:cs typeface="Arial"/>
              <a:sym typeface="Arial"/>
            </a:endParaRPr>
          </a:p>
        </p:txBody>
      </p:sp>
      <p:sp>
        <p:nvSpPr>
          <p:cNvPr id="929" name="Google Shape;929;p127"/>
          <p:cNvSpPr txBox="1"/>
          <p:nvPr>
            <p:ph type="title"/>
          </p:nvPr>
        </p:nvSpPr>
        <p:spPr>
          <a:xfrm>
            <a:off x="729450" y="636575"/>
            <a:ext cx="83010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Мисоли истифодаи функсияҳои стандартии сатрӣ</a:t>
            </a:r>
            <a:endParaRPr sz="2200">
              <a:latin typeface="Arial"/>
              <a:ea typeface="Arial"/>
              <a:cs typeface="Arial"/>
              <a:sym typeface="Arial"/>
            </a:endParaRPr>
          </a:p>
        </p:txBody>
      </p:sp>
      <p:sp>
        <p:nvSpPr>
          <p:cNvPr id="930" name="Google Shape;930;p127"/>
          <p:cNvSpPr txBox="1"/>
          <p:nvPr/>
        </p:nvSpPr>
        <p:spPr>
          <a:xfrm>
            <a:off x="5894575" y="1973050"/>
            <a:ext cx="3023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3</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5</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16</a:t>
            </a:r>
            <a:endParaRPr sz="1600">
              <a:solidFill>
                <a:srgbClr val="0000FF"/>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8"/>
          <p:cNvSpPr txBox="1"/>
          <p:nvPr>
            <p:ph idx="1" type="body"/>
          </p:nvPr>
        </p:nvSpPr>
        <p:spPr>
          <a:xfrm>
            <a:off x="805650" y="1535025"/>
            <a:ext cx="8054100" cy="2389800"/>
          </a:xfrm>
          <a:prstGeom prst="rect">
            <a:avLst/>
          </a:prstGeom>
        </p:spPr>
        <p:txBody>
          <a:bodyPr anchorCtr="0" anchor="t" bIns="91425" lIns="91425" spcFirstLastPara="1" rIns="91425" wrap="square" tIns="91425">
            <a:noAutofit/>
          </a:bodyPr>
          <a:lstStyle/>
          <a:p>
            <a:pPr indent="0" lvl="0" marL="0" marR="127000" rtl="0" algn="l">
              <a:lnSpc>
                <a:spcPct val="150000"/>
              </a:lnSpc>
              <a:spcBef>
                <a:spcPts val="800"/>
              </a:spcBef>
              <a:spcAft>
                <a:spcPts val="0"/>
              </a:spcAft>
              <a:buNone/>
            </a:pPr>
            <a:r>
              <a:rPr lang="en" sz="1600">
                <a:solidFill>
                  <a:srgbClr val="000000"/>
                </a:solidFill>
                <a:latin typeface="Arial"/>
                <a:ea typeface="Arial"/>
                <a:cs typeface="Arial"/>
                <a:sym typeface="Arial"/>
              </a:rPr>
              <a:t>s = </a:t>
            </a:r>
            <a:r>
              <a:rPr lang="en" sz="1600">
                <a:solidFill>
                  <a:srgbClr val="1155CC"/>
                </a:solidFill>
                <a:latin typeface="Arial"/>
                <a:ea typeface="Arial"/>
                <a:cs typeface="Arial"/>
                <a:sym typeface="Arial"/>
              </a:rPr>
              <a:t>input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marR="127000" rtl="0" algn="l">
              <a:lnSpc>
                <a:spcPct val="150000"/>
              </a:lnSpc>
              <a:spcBef>
                <a:spcPts val="80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(s.capitalize())  </a:t>
            </a:r>
            <a:r>
              <a:rPr lang="en" sz="1600">
                <a:solidFill>
                  <a:srgbClr val="CC0000"/>
                </a:solidFill>
                <a:latin typeface="Arial"/>
                <a:ea typeface="Arial"/>
                <a:cs typeface="Arial"/>
                <a:sym typeface="Arial"/>
              </a:rPr>
              <a:t>#Аввалин ҳарфи матнро калон мекунад;</a:t>
            </a:r>
            <a:endParaRPr sz="1600">
              <a:solidFill>
                <a:srgbClr val="CC0000"/>
              </a:solidFill>
              <a:latin typeface="Arial"/>
              <a:ea typeface="Arial"/>
              <a:cs typeface="Arial"/>
              <a:sym typeface="Arial"/>
            </a:endParaRPr>
          </a:p>
          <a:p>
            <a:pPr indent="0" lvl="0" marL="0" marR="127000" rtl="0" algn="l">
              <a:lnSpc>
                <a:spcPct val="150000"/>
              </a:lnSpc>
              <a:spcBef>
                <a:spcPts val="800"/>
              </a:spcBef>
              <a:spcAft>
                <a:spcPts val="0"/>
              </a:spcAft>
              <a:buNone/>
            </a:pPr>
            <a:r>
              <a:rPr lang="en" sz="1600">
                <a:solidFill>
                  <a:srgbClr val="000000"/>
                </a:solidFill>
                <a:latin typeface="Arial"/>
                <a:ea typeface="Arial"/>
                <a:cs typeface="Arial"/>
                <a:sym typeface="Arial"/>
              </a:rPr>
              <a:t>s = </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SAloM PyTHON</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marR="127000" rtl="0" algn="l">
              <a:lnSpc>
                <a:spcPct val="150000"/>
              </a:lnSpc>
              <a:spcBef>
                <a:spcPts val="80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(s.casefold()) </a:t>
            </a:r>
            <a:r>
              <a:rPr lang="en" sz="1600">
                <a:solidFill>
                  <a:srgbClr val="CC0000"/>
                </a:solidFill>
                <a:latin typeface="Arial"/>
                <a:ea typeface="Arial"/>
                <a:cs typeface="Arial"/>
                <a:sym typeface="Arial"/>
              </a:rPr>
              <a:t>#Ҳама ҳарфҳои калонро ба ҳарфҳои хурд табдил медиҳад;</a:t>
            </a:r>
            <a:endParaRPr sz="1600">
              <a:solidFill>
                <a:srgbClr val="CC0000"/>
              </a:solidFill>
              <a:latin typeface="Arial"/>
              <a:ea typeface="Arial"/>
              <a:cs typeface="Arial"/>
              <a:sym typeface="Arial"/>
            </a:endParaRPr>
          </a:p>
          <a:p>
            <a:pPr indent="0" lvl="0" marL="0" marR="127000" rtl="0" algn="l">
              <a:lnSpc>
                <a:spcPct val="150000"/>
              </a:lnSpc>
              <a:spcBef>
                <a:spcPts val="800"/>
              </a:spcBef>
              <a:spcAft>
                <a:spcPts val="80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(s.upper()) #Ҳама ҳарфҳоро калон мекунад.</a:t>
            </a:r>
            <a:endParaRPr sz="1600">
              <a:solidFill>
                <a:srgbClr val="000000"/>
              </a:solidFill>
              <a:latin typeface="Arial"/>
              <a:ea typeface="Arial"/>
              <a:cs typeface="Arial"/>
              <a:sym typeface="Arial"/>
            </a:endParaRPr>
          </a:p>
        </p:txBody>
      </p:sp>
      <p:sp>
        <p:nvSpPr>
          <p:cNvPr id="936" name="Google Shape;936;p128"/>
          <p:cNvSpPr txBox="1"/>
          <p:nvPr>
            <p:ph type="title"/>
          </p:nvPr>
        </p:nvSpPr>
        <p:spPr>
          <a:xfrm>
            <a:off x="729450" y="636575"/>
            <a:ext cx="83010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Мисоли истифодаи функсияҳои стандартии сатрӣ</a:t>
            </a:r>
            <a:endParaRPr sz="2200">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29"/>
          <p:cNvSpPr txBox="1"/>
          <p:nvPr>
            <p:ph idx="1" type="body"/>
          </p:nvPr>
        </p:nvSpPr>
        <p:spPr>
          <a:xfrm>
            <a:off x="805650" y="1239275"/>
            <a:ext cx="4238100" cy="3743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AF00DB"/>
                </a:solidFill>
                <a:highlight>
                  <a:srgbClr val="FFFFFF"/>
                </a:highlight>
                <a:latin typeface="Arial"/>
                <a:ea typeface="Arial"/>
                <a:cs typeface="Arial"/>
                <a:sym typeface="Arial"/>
              </a:rPr>
              <a:t>import</a:t>
            </a:r>
            <a:r>
              <a:rPr lang="en" sz="1600">
                <a:solidFill>
                  <a:srgbClr val="000000"/>
                </a:solidFill>
                <a:highlight>
                  <a:srgbClr val="FFFFFF"/>
                </a:highlight>
                <a:latin typeface="Arial"/>
                <a:ea typeface="Arial"/>
                <a:cs typeface="Arial"/>
                <a:sym typeface="Arial"/>
              </a:rPr>
              <a:t> datetime</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0000"/>
                </a:solidFill>
                <a:highlight>
                  <a:srgbClr val="FFFFFF"/>
                </a:highlight>
                <a:latin typeface="Arial"/>
                <a:ea typeface="Arial"/>
                <a:cs typeface="Arial"/>
                <a:sym typeface="Arial"/>
              </a:rPr>
              <a:t>a = datetime.date(</a:t>
            </a:r>
            <a:r>
              <a:rPr lang="en" sz="1600">
                <a:solidFill>
                  <a:srgbClr val="098658"/>
                </a:solidFill>
                <a:highlight>
                  <a:srgbClr val="FFFFFF"/>
                </a:highlight>
                <a:latin typeface="Arial"/>
                <a:ea typeface="Arial"/>
                <a:cs typeface="Arial"/>
                <a:sym typeface="Arial"/>
              </a:rPr>
              <a:t>2001</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10</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28</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267F99"/>
                </a:solidFill>
                <a:highlight>
                  <a:srgbClr val="FFFFFF"/>
                </a:highlight>
                <a:latin typeface="Arial"/>
                <a:ea typeface="Arial"/>
                <a:cs typeface="Arial"/>
                <a:sym typeface="Arial"/>
              </a:rPr>
              <a:t>type</a:t>
            </a:r>
            <a:r>
              <a:rPr lang="en" sz="1600">
                <a:solidFill>
                  <a:srgbClr val="000000"/>
                </a:solidFill>
                <a:highlight>
                  <a:srgbClr val="FFFFFF"/>
                </a:highlight>
                <a:latin typeface="Arial"/>
                <a:ea typeface="Arial"/>
                <a:cs typeface="Arial"/>
                <a:sym typeface="Arial"/>
              </a:rPr>
              <a:t>(a))</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0000"/>
                </a:solidFill>
                <a:highlight>
                  <a:srgbClr val="FFFFFF"/>
                </a:highlight>
                <a:latin typeface="Arial"/>
                <a:ea typeface="Arial"/>
                <a:cs typeface="Arial"/>
                <a:sym typeface="Arial"/>
              </a:rPr>
              <a:t>b = datetime.time(</a:t>
            </a:r>
            <a:r>
              <a:rPr lang="en" sz="1600">
                <a:solidFill>
                  <a:srgbClr val="098658"/>
                </a:solidFill>
                <a:highlight>
                  <a:srgbClr val="FFFFFF"/>
                </a:highlight>
                <a:latin typeface="Arial"/>
                <a:ea typeface="Arial"/>
                <a:cs typeface="Arial"/>
                <a:sym typeface="Arial"/>
              </a:rPr>
              <a:t>12</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18</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35</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5867</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(b)</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267F99"/>
                </a:solidFill>
                <a:highlight>
                  <a:srgbClr val="FFFFFF"/>
                </a:highlight>
                <a:latin typeface="Arial"/>
                <a:ea typeface="Arial"/>
                <a:cs typeface="Arial"/>
                <a:sym typeface="Arial"/>
              </a:rPr>
              <a:t>type</a:t>
            </a:r>
            <a:r>
              <a:rPr lang="en" sz="1600">
                <a:solidFill>
                  <a:srgbClr val="000000"/>
                </a:solidFill>
                <a:highlight>
                  <a:srgbClr val="FFFFFF"/>
                </a:highlight>
                <a:latin typeface="Arial"/>
                <a:ea typeface="Arial"/>
                <a:cs typeface="Arial"/>
                <a:sym typeface="Arial"/>
              </a:rPr>
              <a:t>(b))</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0000"/>
                </a:solidFill>
                <a:highlight>
                  <a:srgbClr val="FFFFFF"/>
                </a:highlight>
                <a:latin typeface="Arial"/>
                <a:ea typeface="Arial"/>
                <a:cs typeface="Arial"/>
                <a:sym typeface="Arial"/>
              </a:rPr>
              <a:t>c = datetime.datetime(</a:t>
            </a:r>
            <a:r>
              <a:rPr lang="en" sz="1600">
                <a:solidFill>
                  <a:srgbClr val="098658"/>
                </a:solidFill>
                <a:highlight>
                  <a:srgbClr val="FFFFFF"/>
                </a:highlight>
                <a:latin typeface="Arial"/>
                <a:ea typeface="Arial"/>
                <a:cs typeface="Arial"/>
                <a:sym typeface="Arial"/>
              </a:rPr>
              <a:t>2017</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7</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18</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52</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33</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(c)</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267F99"/>
                </a:solidFill>
                <a:highlight>
                  <a:srgbClr val="FFFFFF"/>
                </a:highlight>
                <a:latin typeface="Arial"/>
                <a:ea typeface="Arial"/>
                <a:cs typeface="Arial"/>
                <a:sym typeface="Arial"/>
              </a:rPr>
              <a:t>type</a:t>
            </a:r>
            <a:r>
              <a:rPr lang="en" sz="1600">
                <a:solidFill>
                  <a:srgbClr val="000000"/>
                </a:solidFill>
                <a:highlight>
                  <a:srgbClr val="FFFFFF"/>
                </a:highlight>
                <a:latin typeface="Arial"/>
                <a:ea typeface="Arial"/>
                <a:cs typeface="Arial"/>
                <a:sym typeface="Arial"/>
              </a:rPr>
              <a:t>(c))</a:t>
            </a:r>
            <a:endParaRPr sz="1600">
              <a:solidFill>
                <a:srgbClr val="BF9000"/>
              </a:solidFill>
              <a:latin typeface="Arial"/>
              <a:ea typeface="Arial"/>
              <a:cs typeface="Arial"/>
              <a:sym typeface="Arial"/>
            </a:endParaRPr>
          </a:p>
        </p:txBody>
      </p:sp>
      <p:sp>
        <p:nvSpPr>
          <p:cNvPr id="942" name="Google Shape;942;p129"/>
          <p:cNvSpPr txBox="1"/>
          <p:nvPr/>
        </p:nvSpPr>
        <p:spPr>
          <a:xfrm>
            <a:off x="5416175" y="4143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A61C00"/>
              </a:solidFill>
            </a:endParaRPr>
          </a:p>
        </p:txBody>
      </p:sp>
      <p:sp>
        <p:nvSpPr>
          <p:cNvPr id="943" name="Google Shape;943;p12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Истифодаи функсияҳои стандартии сана</a:t>
            </a:r>
            <a:endParaRPr sz="2200">
              <a:latin typeface="Arial"/>
              <a:ea typeface="Arial"/>
              <a:cs typeface="Arial"/>
              <a:sym typeface="Arial"/>
            </a:endParaRPr>
          </a:p>
        </p:txBody>
      </p:sp>
      <p:sp>
        <p:nvSpPr>
          <p:cNvPr id="944" name="Google Shape;944;p129"/>
          <p:cNvSpPr txBox="1"/>
          <p:nvPr/>
        </p:nvSpPr>
        <p:spPr>
          <a:xfrm>
            <a:off x="5416175" y="1973050"/>
            <a:ext cx="36255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2001-10-28</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&lt;class 'datetime.date'&gt;</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12:18:35.005867</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&lt;class 'datetime.time'&gt;</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2017-07-18 04:52:33</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&lt;class 'datetime.datetime'&gt;</a:t>
            </a:r>
            <a:endParaRPr sz="1600">
              <a:solidFill>
                <a:srgbClr val="0000F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30"/>
          <p:cNvSpPr txBox="1"/>
          <p:nvPr>
            <p:ph idx="1" type="body"/>
          </p:nvPr>
        </p:nvSpPr>
        <p:spPr>
          <a:xfrm>
            <a:off x="576425" y="1239275"/>
            <a:ext cx="5554500" cy="3743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AF00DB"/>
                </a:solidFill>
                <a:highlight>
                  <a:srgbClr val="FFFFFF"/>
                </a:highlight>
                <a:latin typeface="Arial"/>
                <a:ea typeface="Arial"/>
                <a:cs typeface="Arial"/>
                <a:sym typeface="Arial"/>
              </a:rPr>
              <a:t>import</a:t>
            </a:r>
            <a:r>
              <a:rPr lang="en" sz="1600">
                <a:solidFill>
                  <a:srgbClr val="000000"/>
                </a:solidFill>
                <a:highlight>
                  <a:srgbClr val="FFFFFF"/>
                </a:highlight>
                <a:latin typeface="Arial"/>
                <a:ea typeface="Arial"/>
                <a:cs typeface="Arial"/>
                <a:sym typeface="Arial"/>
              </a:rPr>
              <a:t> </a:t>
            </a:r>
            <a:r>
              <a:rPr lang="en" sz="1600">
                <a:solidFill>
                  <a:srgbClr val="267F99"/>
                </a:solidFill>
                <a:highlight>
                  <a:srgbClr val="FFFFFF"/>
                </a:highlight>
                <a:latin typeface="Arial"/>
                <a:ea typeface="Arial"/>
                <a:cs typeface="Arial"/>
                <a:sym typeface="Arial"/>
              </a:rPr>
              <a:t>datetime</a:t>
            </a:r>
            <a:endParaRPr sz="1600">
              <a:solidFill>
                <a:srgbClr val="267F99"/>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datetime.datetime(</a:t>
            </a:r>
            <a:r>
              <a:rPr lang="en" sz="1600">
                <a:solidFill>
                  <a:srgbClr val="098658"/>
                </a:solidFill>
                <a:highlight>
                  <a:srgbClr val="FFFFFF"/>
                </a:highlight>
                <a:latin typeface="Arial"/>
                <a:ea typeface="Arial"/>
                <a:cs typeface="Arial"/>
                <a:sym typeface="Arial"/>
              </a:rPr>
              <a:t>2022</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7</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13</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19</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10</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a:t>
            </a:r>
            <a:r>
              <a:rPr lang="en" sz="1600">
                <a:solidFill>
                  <a:srgbClr val="001080"/>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datetime.timedelta(</a:t>
            </a:r>
            <a:r>
              <a:rPr lang="en" sz="1600">
                <a:solidFill>
                  <a:srgbClr val="001080"/>
                </a:solidFill>
                <a:highlight>
                  <a:srgbClr val="FFFFFF"/>
                </a:highlight>
                <a:latin typeface="Arial"/>
                <a:ea typeface="Arial"/>
                <a:cs typeface="Arial"/>
                <a:sym typeface="Arial"/>
              </a:rPr>
              <a:t>days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minutes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10</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 = </a:t>
            </a:r>
            <a:r>
              <a:rPr lang="en" sz="1600">
                <a:solidFill>
                  <a:srgbClr val="001080"/>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datetime.timedelta(</a:t>
            </a:r>
            <a:r>
              <a:rPr lang="en" sz="1600">
                <a:solidFill>
                  <a:srgbClr val="001080"/>
                </a:solidFill>
                <a:highlight>
                  <a:srgbClr val="FFFFFF"/>
                </a:highlight>
                <a:latin typeface="Arial"/>
                <a:ea typeface="Arial"/>
                <a:cs typeface="Arial"/>
                <a:sym typeface="Arial"/>
              </a:rPr>
              <a:t>days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hours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minutes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20</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 = </a:t>
            </a:r>
            <a:r>
              <a:rPr lang="en" sz="1600">
                <a:solidFill>
                  <a:srgbClr val="267F99"/>
                </a:solidFill>
                <a:highlight>
                  <a:srgbClr val="FFFFFF"/>
                </a:highlight>
                <a:latin typeface="Arial"/>
                <a:ea typeface="Arial"/>
                <a:cs typeface="Arial"/>
                <a:sym typeface="Arial"/>
              </a:rPr>
              <a:t>datetime</a:t>
            </a:r>
            <a:r>
              <a:rPr lang="en" sz="1600">
                <a:solidFill>
                  <a:srgbClr val="000000"/>
                </a:solidFill>
                <a:highlight>
                  <a:srgbClr val="FFFFFF"/>
                </a:highlight>
                <a:latin typeface="Arial"/>
                <a:ea typeface="Arial"/>
                <a:cs typeface="Arial"/>
                <a:sym typeface="Arial"/>
              </a:rPr>
              <a:t>.</a:t>
            </a:r>
            <a:r>
              <a:rPr lang="en" sz="1600">
                <a:solidFill>
                  <a:srgbClr val="267F99"/>
                </a:solidFill>
                <a:highlight>
                  <a:srgbClr val="FFFFFF"/>
                </a:highlight>
                <a:latin typeface="Arial"/>
                <a:ea typeface="Arial"/>
                <a:cs typeface="Arial"/>
                <a:sym typeface="Arial"/>
              </a:rPr>
              <a:t>datetime</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now</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d</a:t>
            </a:r>
            <a:r>
              <a:rPr lang="en" sz="1600">
                <a:solidFill>
                  <a:srgbClr val="000000"/>
                </a:solidFill>
                <a:highlight>
                  <a:srgbClr val="FFFFFF"/>
                </a:highlight>
                <a:latin typeface="Arial"/>
                <a:ea typeface="Arial"/>
                <a:cs typeface="Arial"/>
                <a:sym typeface="Arial"/>
              </a:rPr>
              <a:t> = </a:t>
            </a: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 + </a:t>
            </a:r>
            <a:r>
              <a:rPr lang="en" sz="1600">
                <a:solidFill>
                  <a:srgbClr val="267F99"/>
                </a:solidFill>
                <a:highlight>
                  <a:srgbClr val="FFFFFF"/>
                </a:highlight>
                <a:latin typeface="Arial"/>
                <a:ea typeface="Arial"/>
                <a:cs typeface="Arial"/>
                <a:sym typeface="Arial"/>
              </a:rPr>
              <a:t>datetime</a:t>
            </a:r>
            <a:r>
              <a:rPr lang="en" sz="1600">
                <a:solidFill>
                  <a:srgbClr val="000000"/>
                </a:solidFill>
                <a:highlight>
                  <a:srgbClr val="FFFFFF"/>
                </a:highlight>
                <a:latin typeface="Arial"/>
                <a:ea typeface="Arial"/>
                <a:cs typeface="Arial"/>
                <a:sym typeface="Arial"/>
              </a:rPr>
              <a:t>.</a:t>
            </a:r>
            <a:r>
              <a:rPr lang="en" sz="1600">
                <a:solidFill>
                  <a:srgbClr val="267F99"/>
                </a:solidFill>
                <a:highlight>
                  <a:srgbClr val="FFFFFF"/>
                </a:highlight>
                <a:latin typeface="Arial"/>
                <a:ea typeface="Arial"/>
                <a:cs typeface="Arial"/>
                <a:sym typeface="Arial"/>
              </a:rPr>
              <a:t>timedelta</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days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33</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minutes</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33</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d</a:t>
            </a:r>
            <a:r>
              <a:rPr lang="en" sz="1600">
                <a:solidFill>
                  <a:srgbClr val="000000"/>
                </a:solidFill>
                <a:highlight>
                  <a:srgbClr val="FFFFFF"/>
                </a:highlight>
                <a:latin typeface="Arial"/>
                <a:ea typeface="Arial"/>
                <a:cs typeface="Arial"/>
                <a:sym typeface="Arial"/>
              </a:rPr>
              <a:t>)</a:t>
            </a:r>
            <a:endParaRPr sz="1600">
              <a:solidFill>
                <a:srgbClr val="AF00DB"/>
              </a:solidFill>
              <a:highlight>
                <a:srgbClr val="FFFFFF"/>
              </a:highlight>
              <a:latin typeface="Arial"/>
              <a:ea typeface="Arial"/>
              <a:cs typeface="Arial"/>
              <a:sym typeface="Arial"/>
            </a:endParaRPr>
          </a:p>
        </p:txBody>
      </p:sp>
      <p:sp>
        <p:nvSpPr>
          <p:cNvPr id="950" name="Google Shape;950;p130"/>
          <p:cNvSpPr txBox="1"/>
          <p:nvPr/>
        </p:nvSpPr>
        <p:spPr>
          <a:xfrm>
            <a:off x="5416175" y="4143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A61C00"/>
              </a:solidFill>
            </a:endParaRPr>
          </a:p>
        </p:txBody>
      </p:sp>
      <p:sp>
        <p:nvSpPr>
          <p:cNvPr id="951" name="Google Shape;951;p13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Истифодаи функсияҳои стандартии сана</a:t>
            </a:r>
            <a:endParaRPr sz="2200">
              <a:latin typeface="Arial"/>
              <a:ea typeface="Arial"/>
              <a:cs typeface="Arial"/>
              <a:sym typeface="Arial"/>
            </a:endParaRPr>
          </a:p>
        </p:txBody>
      </p:sp>
      <p:sp>
        <p:nvSpPr>
          <p:cNvPr id="952" name="Google Shape;952;p130"/>
          <p:cNvSpPr txBox="1"/>
          <p:nvPr/>
        </p:nvSpPr>
        <p:spPr>
          <a:xfrm>
            <a:off x="6220500" y="1973050"/>
            <a:ext cx="28524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2022-07-13 19:10:00</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2022-07-15 19:20:00</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2022-07-12 19:00:00</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2022-01-19 06:56:49.236659</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2022-02-21 07:29:49.236659</a:t>
            </a:r>
            <a:endParaRPr sz="1600">
              <a:solidFill>
                <a:srgbClr val="0000F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31"/>
          <p:cNvSpPr txBox="1"/>
          <p:nvPr>
            <p:ph idx="1" type="body"/>
          </p:nvPr>
        </p:nvSpPr>
        <p:spPr>
          <a:xfrm>
            <a:off x="805650" y="1239275"/>
            <a:ext cx="6231900" cy="374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BF9000"/>
                </a:solidFill>
                <a:latin typeface="Arial"/>
                <a:ea typeface="Arial"/>
                <a:cs typeface="Arial"/>
                <a:sym typeface="Arial"/>
              </a:rPr>
              <a:t>import</a:t>
            </a:r>
            <a:r>
              <a:rPr lang="en" sz="1600">
                <a:solidFill>
                  <a:srgbClr val="073D6D"/>
                </a:solidFill>
                <a:latin typeface="Arial"/>
                <a:ea typeface="Arial"/>
                <a:cs typeface="Arial"/>
                <a:sym typeface="Arial"/>
              </a:rPr>
              <a:t> </a:t>
            </a:r>
            <a:r>
              <a:rPr lang="en" sz="1600">
                <a:solidFill>
                  <a:srgbClr val="000000"/>
                </a:solidFill>
                <a:latin typeface="Arial"/>
                <a:ea typeface="Arial"/>
                <a:cs typeface="Arial"/>
                <a:sym typeface="Arial"/>
              </a:rPr>
              <a:t>datetime</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a = datetime.datetime.today()</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b = datetime.datetime.now()</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(b)</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a = datetime.datetime.today().strftime("%d.%m.%Y")</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b = datetime.datetime.today().strftime("%H:%M:%S")</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(b)</a:t>
            </a:r>
            <a:endParaRPr sz="1600">
              <a:latin typeface="Arial"/>
              <a:ea typeface="Arial"/>
              <a:cs typeface="Arial"/>
              <a:sym typeface="Arial"/>
            </a:endParaRPr>
          </a:p>
        </p:txBody>
      </p:sp>
      <p:sp>
        <p:nvSpPr>
          <p:cNvPr id="958" name="Google Shape;958;p131"/>
          <p:cNvSpPr txBox="1"/>
          <p:nvPr/>
        </p:nvSpPr>
        <p:spPr>
          <a:xfrm>
            <a:off x="5416175" y="4143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A61C00"/>
              </a:solidFill>
            </a:endParaRPr>
          </a:p>
        </p:txBody>
      </p:sp>
      <p:sp>
        <p:nvSpPr>
          <p:cNvPr id="959" name="Google Shape;959;p13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Истифодаи функсияҳои стандартии сана</a:t>
            </a:r>
            <a:endParaRPr sz="2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729450" y="1264975"/>
            <a:ext cx="3585600" cy="177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b="1" lang="en" sz="1615">
                <a:solidFill>
                  <a:srgbClr val="000000"/>
                </a:solidFill>
                <a:latin typeface="Arial"/>
                <a:ea typeface="Arial"/>
                <a:cs typeface="Arial"/>
                <a:sym typeface="Arial"/>
              </a:rPr>
              <a:t>Масъала.</a:t>
            </a:r>
            <a:r>
              <a:rPr lang="en" sz="1615">
                <a:solidFill>
                  <a:srgbClr val="000000"/>
                </a:solidFill>
                <a:latin typeface="Arial"/>
                <a:ea typeface="Arial"/>
                <a:cs typeface="Arial"/>
                <a:sym typeface="Arial"/>
              </a:rPr>
              <a:t> Ҳисоб намудани суммаи маоши кормандони ширкат.</a:t>
            </a:r>
            <a:endParaRPr sz="1615">
              <a:solidFill>
                <a:srgbClr val="000000"/>
              </a:solidFill>
              <a:latin typeface="Arial"/>
              <a:ea typeface="Arial"/>
              <a:cs typeface="Arial"/>
              <a:sym typeface="Arial"/>
            </a:endParaRPr>
          </a:p>
        </p:txBody>
      </p:sp>
      <p:sp>
        <p:nvSpPr>
          <p:cNvPr id="169" name="Google Shape;169;p24"/>
          <p:cNvSpPr txBox="1"/>
          <p:nvPr>
            <p:ph idx="1" type="body"/>
          </p:nvPr>
        </p:nvSpPr>
        <p:spPr>
          <a:xfrm>
            <a:off x="4696050" y="1290575"/>
            <a:ext cx="4329900" cy="21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615">
                <a:solidFill>
                  <a:srgbClr val="000000"/>
                </a:solidFill>
                <a:latin typeface="Arial"/>
                <a:ea typeface="Arial"/>
                <a:cs typeface="Arial"/>
                <a:sym typeface="Arial"/>
              </a:rPr>
              <a:t>Псевдокод барои ҳал:</a:t>
            </a:r>
            <a:endParaRPr b="1" sz="1615">
              <a:solidFill>
                <a:srgbClr val="000000"/>
              </a:solidFill>
              <a:latin typeface="Arial"/>
              <a:ea typeface="Arial"/>
              <a:cs typeface="Arial"/>
              <a:sym typeface="Arial"/>
            </a:endParaRPr>
          </a:p>
          <a:p>
            <a:pPr indent="-331152" lvl="0" marL="457200" rtl="0" algn="l">
              <a:lnSpc>
                <a:spcPct val="95000"/>
              </a:lnSpc>
              <a:spcBef>
                <a:spcPts val="120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Тартиб додани дархост дар забони SQL барои ҳисоб намудани суммаи маошҳо.</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Равон кардани дархост ба СИБМ.</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Гирифтани ҷавоб аз СИБМ.</a:t>
            </a:r>
            <a:endParaRPr sz="1615">
              <a:solidFill>
                <a:srgbClr val="000000"/>
              </a:solidFill>
              <a:latin typeface="Arial"/>
              <a:ea typeface="Arial"/>
              <a:cs typeface="Arial"/>
              <a:sym typeface="Arial"/>
            </a:endParaRPr>
          </a:p>
          <a:p>
            <a:pPr indent="-331152" lvl="0" marL="457200" rtl="0" algn="l">
              <a:lnSpc>
                <a:spcPct val="95000"/>
              </a:lnSpc>
              <a:spcBef>
                <a:spcPts val="0"/>
              </a:spcBef>
              <a:spcAft>
                <a:spcPts val="0"/>
              </a:spcAft>
              <a:buClr>
                <a:srgbClr val="000000"/>
              </a:buClr>
              <a:buSzPts val="1615"/>
              <a:buFont typeface="Arial"/>
              <a:buAutoNum type="arabicPeriod"/>
            </a:pPr>
            <a:r>
              <a:rPr lang="en" sz="1615">
                <a:solidFill>
                  <a:srgbClr val="000000"/>
                </a:solidFill>
                <a:latin typeface="Arial"/>
                <a:ea typeface="Arial"/>
                <a:cs typeface="Arial"/>
                <a:sym typeface="Arial"/>
              </a:rPr>
              <a:t>Чоп кардани ҷавоб.</a:t>
            </a:r>
            <a:endParaRPr sz="1615">
              <a:solidFill>
                <a:srgbClr val="000000"/>
              </a:solidFill>
              <a:latin typeface="Arial"/>
              <a:ea typeface="Arial"/>
              <a:cs typeface="Arial"/>
              <a:sym typeface="Arial"/>
            </a:endParaRPr>
          </a:p>
        </p:txBody>
      </p:sp>
      <p:sp>
        <p:nvSpPr>
          <p:cNvPr id="170" name="Google Shape;170;p2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П</a:t>
            </a:r>
            <a:r>
              <a:rPr lang="en" sz="2200">
                <a:latin typeface="Arial"/>
                <a:ea typeface="Arial"/>
                <a:cs typeface="Arial"/>
                <a:sym typeface="Arial"/>
              </a:rPr>
              <a:t>севдокод. Намунаи 2</a:t>
            </a:r>
            <a:endParaRPr sz="2200">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32"/>
          <p:cNvSpPr txBox="1"/>
          <p:nvPr>
            <p:ph idx="1" type="body"/>
          </p:nvPr>
        </p:nvSpPr>
        <p:spPr>
          <a:xfrm>
            <a:off x="803850" y="1221500"/>
            <a:ext cx="8022600" cy="3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chemeClr val="lt1"/>
                </a:highlight>
                <a:latin typeface="Arial"/>
                <a:ea typeface="Arial"/>
                <a:cs typeface="Arial"/>
                <a:sym typeface="Arial"/>
              </a:rPr>
              <a:t>Азбаски миқдори функсияҳои тайёр дар Python бениҳоят зиёд аст, ҳамаи онҳоро азхуд намудан имконнопазир аст. Ҳангоми пайдо шудани зарурият (ё шавқи маърифатӣ) нисбати ин ё он функсия, маълумот оиди онро дар Интернет ҷуста, азхуд намудан мумкин аст.</a:t>
            </a:r>
            <a:endParaRPr sz="16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chemeClr val="lt1"/>
                </a:highlight>
                <a:latin typeface="Arial"/>
                <a:ea typeface="Arial"/>
                <a:cs typeface="Arial"/>
                <a:sym typeface="Arial"/>
              </a:rPr>
              <a:t>Маълумот оиди функсияҳои дар Python мавҷударо аз ин ҷо пайдо кардан мумкин аст: </a:t>
            </a:r>
            <a:endParaRPr sz="16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rPr lang="en" sz="1600" u="sng">
                <a:solidFill>
                  <a:schemeClr val="accent5"/>
                </a:solidFill>
                <a:highlight>
                  <a:schemeClr val="lt1"/>
                </a:highlight>
                <a:latin typeface="Arial"/>
                <a:ea typeface="Arial"/>
                <a:cs typeface="Arial"/>
                <a:sym typeface="Arial"/>
                <a:hlinkClick r:id="rId3">
                  <a:extLst>
                    <a:ext uri="{A12FA001-AC4F-418D-AE19-62706E023703}">
                      <ahyp:hlinkClr val="tx"/>
                    </a:ext>
                  </a:extLst>
                </a:hlinkClick>
              </a:rPr>
              <a:t>https://docs.python.org/3/library/functions.html</a:t>
            </a:r>
            <a:endParaRPr sz="1600">
              <a:solidFill>
                <a:srgbClr val="000000"/>
              </a:solidFill>
              <a:highlight>
                <a:srgbClr val="FFFFFF"/>
              </a:highlight>
              <a:latin typeface="Arial"/>
              <a:ea typeface="Arial"/>
              <a:cs typeface="Arial"/>
              <a:sym typeface="Arial"/>
            </a:endParaRPr>
          </a:p>
        </p:txBody>
      </p:sp>
      <p:sp>
        <p:nvSpPr>
          <p:cNvPr id="965" name="Google Shape;965;p13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Функсияҳои тайёри Python (built-in functions)</a:t>
            </a:r>
            <a:endParaRPr sz="2200">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3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971" name="Google Shape;971;p133"/>
          <p:cNvSpPr txBox="1"/>
          <p:nvPr/>
        </p:nvSpPr>
        <p:spPr>
          <a:xfrm>
            <a:off x="693650" y="1239600"/>
            <a:ext cx="7574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Функсия дар Python чист?</a:t>
            </a:r>
            <a:endParaRPr sz="1600"/>
          </a:p>
          <a:p>
            <a:pPr indent="-330200" lvl="0" marL="457200" rtl="0" algn="l">
              <a:lnSpc>
                <a:spcPct val="115000"/>
              </a:lnSpc>
              <a:spcBef>
                <a:spcPts val="0"/>
              </a:spcBef>
              <a:spcAft>
                <a:spcPts val="0"/>
              </a:spcAft>
              <a:buSzPts val="1600"/>
              <a:buAutoNum type="arabicPeriod"/>
            </a:pPr>
            <a:r>
              <a:rPr lang="en" sz="1600"/>
              <a:t>Кадом функсияҳои стандартии Python-ро медонед.</a:t>
            </a:r>
            <a:endParaRPr sz="16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3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9</a:t>
            </a:r>
            <a:endParaRPr sz="2200">
              <a:latin typeface="Arial"/>
              <a:ea typeface="Arial"/>
              <a:cs typeface="Arial"/>
              <a:sym typeface="Arial"/>
            </a:endParaRPr>
          </a:p>
        </p:txBody>
      </p:sp>
      <p:sp>
        <p:nvSpPr>
          <p:cNvPr id="977" name="Google Shape;977;p134"/>
          <p:cNvSpPr txBox="1"/>
          <p:nvPr/>
        </p:nvSpPr>
        <p:spPr>
          <a:xfrm>
            <a:off x="778900" y="1235225"/>
            <a:ext cx="8246100" cy="310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Proc2.</a:t>
            </a:r>
            <a:r>
              <a:rPr lang="en" sz="1600"/>
              <a:t> Функсияи PowerA234(A,B,C,D) муайян карда шавад, ки дараҷаҳои дуюм, сеюм ва чоруми адади A-ро ҳисоб намуда, онҳоро мувофиқан дар тағйирёбандаҳои B, C, D бозмегардонад. Ба функсия параметри A дохил карда мешавад. Функсия параметрҳои B, C, D-ро бозмегардонад. Бо ёрии ин функсия дараҷаҳои дуюм, сеюм ва чоруми ададҳои додашударо ёбед.</a:t>
            </a:r>
            <a:endParaRPr sz="1600"/>
          </a:p>
          <a:p>
            <a:pPr indent="0" lvl="0" marL="0" rtl="0" algn="l">
              <a:lnSpc>
                <a:spcPct val="115000"/>
              </a:lnSpc>
              <a:spcBef>
                <a:spcPts val="1000"/>
              </a:spcBef>
              <a:spcAft>
                <a:spcPts val="1000"/>
              </a:spcAft>
              <a:buNone/>
            </a:pPr>
            <a:r>
              <a:rPr b="1" lang="en" sz="1600"/>
              <a:t>Proc4.</a:t>
            </a:r>
            <a:r>
              <a:rPr lang="en" sz="1600"/>
              <a:t> Функсияи TrianglePS(a,p,s) муайян карда шавад, ки аз рӯи тарафи a-и секунҷаи баробартараф периметри он p = 3⋅a ва масоҳати он s = a</a:t>
            </a:r>
            <a:r>
              <a:rPr baseline="30000" lang="en" sz="1600"/>
              <a:t>2</a:t>
            </a:r>
            <a:r>
              <a:rPr lang="en" sz="1600"/>
              <a:t>⋅(√3)/4 -ро ҳисоб мекунад. Ба функсия параметри a дохил карда мешавад. Функсия параметрҳои p ва s-ро бозмегардонад. Бо ёрии ин функсия периметр ва масоҳати се секунҷаҳои баробартарафи тарафҳояшон додашуда ҳисоб карда шаванд.</a:t>
            </a:r>
            <a:endParaRPr sz="16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3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9</a:t>
            </a:r>
            <a:endParaRPr sz="2200">
              <a:latin typeface="Arial"/>
              <a:ea typeface="Arial"/>
              <a:cs typeface="Arial"/>
              <a:sym typeface="Arial"/>
            </a:endParaRPr>
          </a:p>
        </p:txBody>
      </p:sp>
      <p:sp>
        <p:nvSpPr>
          <p:cNvPr id="983" name="Google Shape;983;p135"/>
          <p:cNvSpPr txBox="1"/>
          <p:nvPr/>
        </p:nvSpPr>
        <p:spPr>
          <a:xfrm>
            <a:off x="801400" y="1221500"/>
            <a:ext cx="8039400" cy="351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Proc5.</a:t>
            </a:r>
            <a:r>
              <a:rPr lang="en" sz="1600"/>
              <a:t> Функсияи навъаш void-и 𝑅𝑒𝑐𝑡𝑃𝑆(𝑥1, 𝑦1, 𝑥2, 𝑦2, 𝑝, 𝑠) муайян карда шавад, ки периметр ва масоҳати росткунҷаи тарафҳояш ба тирҳои координата параллел аз рӯи координатаҳои қуллаҳои муқобилхобидаи (𝑥1, 𝑦1 ) ва (𝑥2, 𝑦2 )-ро ҳисоб мекунад (ҳамаи параметрҳо ададҳои ҳақиқӣ). Бо ёрии ин функсия периметр ва масоҳати се росткунҷаҳои бо қуллаҳои муқобилхобида додашуда ҳисоб карда шаванд.</a:t>
            </a:r>
            <a:endParaRPr sz="1600"/>
          </a:p>
          <a:p>
            <a:pPr indent="0" lvl="0" marL="0" rtl="0" algn="l">
              <a:lnSpc>
                <a:spcPct val="115000"/>
              </a:lnSpc>
              <a:spcBef>
                <a:spcPts val="1000"/>
              </a:spcBef>
              <a:spcAft>
                <a:spcPts val="0"/>
              </a:spcAft>
              <a:buNone/>
            </a:pPr>
            <a:r>
              <a:rPr b="1" lang="en" sz="1600"/>
              <a:t>Proc6.</a:t>
            </a:r>
            <a:r>
              <a:rPr lang="en" sz="1600"/>
              <a:t> Функсияи навъаш void-и 𝐷𝑖𝑔𝑖𝑡𝐶𝑜𝑢𝑛𝑡𝑆𝑢𝑚(𝑘, 𝑐, 𝑠) муайян карда шавад, ки миқдори рақамҳои 𝑐-и адади бутуни мусбати 𝑘 ва суммаи онҳо 𝑠-ро ҳисоб мекунад (ҳамаи параметрҳо ададҳои бутун). Бо ёрии ин функсия миқдор ва суммаи рақамҳо барои ҳар як панҷ ададҳои бутуни додашуда ҳисоб карда шаванд.</a:t>
            </a:r>
            <a:endParaRPr sz="1600"/>
          </a:p>
          <a:p>
            <a:pPr indent="0" lvl="0" marL="0" rtl="0" algn="l">
              <a:lnSpc>
                <a:spcPct val="115000"/>
              </a:lnSpc>
              <a:spcBef>
                <a:spcPts val="1000"/>
              </a:spcBef>
              <a:spcAft>
                <a:spcPts val="1000"/>
              </a:spcAft>
              <a:buNone/>
            </a:pPr>
            <a:r>
              <a:t/>
            </a:r>
            <a:endParaRPr sz="16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36"/>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Зарурияти сохтани функсия</a:t>
            </a:r>
            <a:r>
              <a:rPr b="0" lang="en" sz="2600">
                <a:solidFill>
                  <a:srgbClr val="000000"/>
                </a:solidFill>
                <a:latin typeface="Arial"/>
                <a:ea typeface="Arial"/>
                <a:cs typeface="Arial"/>
                <a:sym typeface="Arial"/>
              </a:rPr>
              <a:t>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Дастур</a:t>
            </a:r>
            <a:r>
              <a:rPr b="0" lang="en" sz="2600">
                <a:solidFill>
                  <a:srgbClr val="000000"/>
                </a:solidFill>
                <a:latin typeface="Arial"/>
                <a:ea typeface="Arial"/>
                <a:cs typeface="Arial"/>
                <a:sym typeface="Arial"/>
              </a:rPr>
              <a:t>ҳои</a:t>
            </a:r>
            <a:r>
              <a:rPr b="0" lang="en" sz="2600">
                <a:solidFill>
                  <a:srgbClr val="000000"/>
                </a:solidFill>
                <a:latin typeface="Arial"/>
                <a:ea typeface="Arial"/>
                <a:cs typeface="Arial"/>
                <a:sym typeface="Arial"/>
              </a:rPr>
              <a:t> def ва return</a:t>
            </a:r>
            <a:endParaRPr b="0" sz="2600">
              <a:solidFill>
                <a:srgbClr val="000000"/>
              </a:solidFill>
              <a:latin typeface="Arial"/>
              <a:ea typeface="Arial"/>
              <a:cs typeface="Arial"/>
              <a:sym typeface="Arial"/>
            </a:endParaRPr>
          </a:p>
          <a:p>
            <a:pPr indent="0" lvl="0" marL="457200" rtl="0" algn="l">
              <a:spcBef>
                <a:spcPts val="0"/>
              </a:spcBef>
              <a:spcAft>
                <a:spcPts val="0"/>
              </a:spcAft>
              <a:buNone/>
            </a:pPr>
            <a:r>
              <a:t/>
            </a:r>
            <a:endParaRPr b="0" sz="2600">
              <a:solidFill>
                <a:srgbClr val="000000"/>
              </a:solidFill>
              <a:latin typeface="Arial"/>
              <a:ea typeface="Arial"/>
              <a:cs typeface="Arial"/>
              <a:sym typeface="Arial"/>
            </a:endParaRPr>
          </a:p>
        </p:txBody>
      </p:sp>
      <p:sp>
        <p:nvSpPr>
          <p:cNvPr id="989" name="Google Shape;989;p136"/>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10</a:t>
            </a:r>
            <a:endParaRPr sz="28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37"/>
          <p:cNvSpPr txBox="1"/>
          <p:nvPr>
            <p:ph idx="1" type="body"/>
          </p:nvPr>
        </p:nvSpPr>
        <p:spPr>
          <a:xfrm>
            <a:off x="805650" y="1212975"/>
            <a:ext cx="8166300" cy="29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Функсияҳо барои ҷудо намудани барнома ба қисмҳои нисбатан мустақил истифода мешаванд. Барномаи мураккаб ба якчанд қисмҳои нисбатан содда тақсим карда мешавад ва барои ҳар як ин қисм функсияи алоҳида тартиб додан мумкин аст.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00000"/>
                </a:solidFill>
                <a:highlight>
                  <a:srgbClr val="FFFFFF"/>
                </a:highlight>
                <a:latin typeface="Arial"/>
                <a:ea typeface="Arial"/>
                <a:cs typeface="Arial"/>
                <a:sym typeface="Arial"/>
              </a:rPr>
              <a:t>Масалан, дар барнома метавонад ягон қисми коде мавҷуд бошад, ки он дар даҳҳо ҷои ин барнома такрор меёбад. Агар ҳамин қисми такрорёбандаи кодро дар намуди функсияи алоҳида нависем ва ин функсияро дар ҷойҳои даркорӣ истифода барем, ҳаҷми коди барнома ихтисор мешавад, намуди он соддатар мегардад.</a:t>
            </a:r>
            <a:endParaRPr sz="1600">
              <a:solidFill>
                <a:srgbClr val="000000"/>
              </a:solidFill>
              <a:latin typeface="Arial"/>
              <a:ea typeface="Arial"/>
              <a:cs typeface="Arial"/>
              <a:sym typeface="Arial"/>
            </a:endParaRPr>
          </a:p>
        </p:txBody>
      </p:sp>
      <p:sp>
        <p:nvSpPr>
          <p:cNvPr id="995" name="Google Shape;995;p13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Зарурияти сохтани функсияҳо</a:t>
            </a:r>
            <a:endParaRPr sz="2200">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38"/>
          <p:cNvSpPr txBox="1"/>
          <p:nvPr>
            <p:ph idx="1" type="body"/>
          </p:nvPr>
        </p:nvSpPr>
        <p:spPr>
          <a:xfrm>
            <a:off x="805650" y="1208300"/>
            <a:ext cx="8222400" cy="386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Ф</a:t>
            </a:r>
            <a:r>
              <a:rPr lang="en" sz="1600">
                <a:solidFill>
                  <a:srgbClr val="000000"/>
                </a:solidFill>
                <a:latin typeface="Arial"/>
                <a:ea typeface="Arial"/>
                <a:cs typeface="Arial"/>
                <a:sym typeface="Arial"/>
              </a:rPr>
              <a:t>унксия бо истифодаи дастури def муайян карда мешавад.</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00"/>
                </a:solidFill>
                <a:latin typeface="Arial"/>
                <a:ea typeface="Arial"/>
                <a:cs typeface="Arial"/>
                <a:sym typeface="Arial"/>
              </a:rPr>
              <a:t>Дар намунаи зерин функсияи printme() сохта шудааст:</a:t>
            </a:r>
            <a:endParaRPr sz="1600">
              <a:solidFill>
                <a:srgbClr val="434343"/>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FF"/>
                </a:solidFill>
                <a:highlight>
                  <a:srgbClr val="FFFFFF"/>
                </a:highlight>
                <a:latin typeface="Arial"/>
                <a:ea typeface="Arial"/>
                <a:cs typeface="Arial"/>
                <a:sym typeface="Arial"/>
              </a:rPr>
              <a:t>def</a:t>
            </a: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printme</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s</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001080"/>
                </a:solidFill>
                <a:highlight>
                  <a:srgbClr val="FFFFFF"/>
                </a:highlight>
                <a:latin typeface="Arial"/>
                <a:ea typeface="Arial"/>
                <a:cs typeface="Arial"/>
                <a:sym typeface="Arial"/>
              </a:rPr>
              <a:t>my_str</a:t>
            </a:r>
            <a:r>
              <a:rPr lang="en" sz="1600">
                <a:solidFill>
                  <a:srgbClr val="000000"/>
                </a:solidFill>
                <a:highlight>
                  <a:srgbClr val="FFFFFF"/>
                </a:highlight>
                <a:latin typeface="Arial"/>
                <a:ea typeface="Arial"/>
                <a:cs typeface="Arial"/>
                <a:sym typeface="Arial"/>
              </a:rPr>
              <a:t> = </a:t>
            </a:r>
            <a:r>
              <a:rPr lang="en" sz="1600">
                <a:solidFill>
                  <a:srgbClr val="267F99"/>
                </a:solidFill>
                <a:highlight>
                  <a:srgbClr val="FFFFFF"/>
                </a:highlight>
                <a:latin typeface="Arial"/>
                <a:ea typeface="Arial"/>
                <a:cs typeface="Arial"/>
                <a:sym typeface="Arial"/>
              </a:rPr>
              <a:t>str</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s</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 "</a:t>
            </a:r>
            <a:r>
              <a:rPr lang="en" sz="1600">
                <a:solidFill>
                  <a:srgbClr val="000000"/>
                </a:solidFill>
                <a:highlight>
                  <a:srgbClr val="FFFFFF"/>
                </a:highlight>
                <a:latin typeface="Arial"/>
                <a:ea typeface="Arial"/>
                <a:cs typeface="Arial"/>
                <a:sym typeface="Arial"/>
              </a:rPr>
              <a:t> + </a:t>
            </a:r>
            <a:r>
              <a:rPr lang="en" sz="1600">
                <a:solidFill>
                  <a:srgbClr val="001080"/>
                </a:solidFill>
                <a:highlight>
                  <a:srgbClr val="FFFFFF"/>
                </a:highlight>
                <a:latin typeface="Arial"/>
                <a:ea typeface="Arial"/>
                <a:cs typeface="Arial"/>
                <a:sym typeface="Arial"/>
              </a:rPr>
              <a:t>my_str</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 ***"</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108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795E26"/>
                </a:solidFill>
                <a:highlight>
                  <a:srgbClr val="FFFFFF"/>
                </a:highlight>
                <a:latin typeface="Arial"/>
                <a:ea typeface="Arial"/>
                <a:cs typeface="Arial"/>
                <a:sym typeface="Arial"/>
              </a:rPr>
              <a:t>printme</a:t>
            </a:r>
            <a:r>
              <a:rPr lang="en" sz="1600">
                <a:solidFill>
                  <a:srgbClr val="000000"/>
                </a:solidFill>
                <a:highlight>
                  <a:srgbClr val="FFFFFF"/>
                </a:highlight>
                <a:latin typeface="Arial"/>
                <a:ea typeface="Arial"/>
                <a:cs typeface="Arial"/>
                <a:sym typeface="Arial"/>
              </a:rPr>
              <a:t>(</a:t>
            </a:r>
            <a:r>
              <a:rPr lang="en" sz="1600">
                <a:solidFill>
                  <a:srgbClr val="A31515"/>
                </a:solidFill>
                <a:highlight>
                  <a:schemeClr val="lt1"/>
                </a:highlight>
                <a:latin typeface="Arial"/>
                <a:ea typeface="Arial"/>
                <a:cs typeface="Arial"/>
                <a:sym typeface="Arial"/>
              </a:rPr>
              <a:t>"Hello"</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108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1080"/>
                </a:solidFill>
                <a:highlight>
                  <a:srgbClr val="FFFFFF"/>
                </a:highlight>
                <a:latin typeface="Arial"/>
                <a:ea typeface="Arial"/>
                <a:cs typeface="Arial"/>
                <a:sym typeface="Arial"/>
              </a:rPr>
              <a:t>test</a:t>
            </a:r>
            <a:r>
              <a:rPr lang="en" sz="1600">
                <a:solidFill>
                  <a:srgbClr val="000000"/>
                </a:solidFill>
                <a:highlight>
                  <a:srgbClr val="FFFFFF"/>
                </a:highlight>
                <a:latin typeface="Arial"/>
                <a:ea typeface="Arial"/>
                <a:cs typeface="Arial"/>
                <a:sym typeface="Arial"/>
              </a:rPr>
              <a:t> = </a:t>
            </a:r>
            <a:r>
              <a:rPr lang="en" sz="1600">
                <a:solidFill>
                  <a:srgbClr val="098658"/>
                </a:solidFill>
                <a:highlight>
                  <a:srgbClr val="FFFFFF"/>
                </a:highlight>
                <a:latin typeface="Arial"/>
                <a:ea typeface="Arial"/>
                <a:cs typeface="Arial"/>
                <a:sym typeface="Arial"/>
              </a:rPr>
              <a:t>123</a:t>
            </a:r>
            <a:endParaRPr sz="1600">
              <a:solidFill>
                <a:srgbClr val="09865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795E26"/>
                </a:solidFill>
                <a:highlight>
                  <a:srgbClr val="FFFFFF"/>
                </a:highlight>
                <a:latin typeface="Arial"/>
                <a:ea typeface="Arial"/>
                <a:cs typeface="Arial"/>
                <a:sym typeface="Arial"/>
              </a:rPr>
              <a:t>printme</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test</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108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1080"/>
                </a:solidFill>
                <a:highlight>
                  <a:srgbClr val="FFFFFF"/>
                </a:highlight>
                <a:latin typeface="Arial"/>
                <a:ea typeface="Arial"/>
                <a:cs typeface="Arial"/>
                <a:sym typeface="Arial"/>
              </a:rPr>
              <a:t>my_input</a:t>
            </a:r>
            <a:r>
              <a:rPr lang="en" sz="1600">
                <a:solidFill>
                  <a:srgbClr val="000000"/>
                </a:solidFill>
                <a:highlight>
                  <a:srgbClr val="FFFFFF"/>
                </a:highlight>
                <a:latin typeface="Arial"/>
                <a:ea typeface="Arial"/>
                <a:cs typeface="Arial"/>
                <a:sym typeface="Arial"/>
              </a:rPr>
              <a:t> = </a:t>
            </a:r>
            <a:r>
              <a:rPr lang="en" sz="1600">
                <a:solidFill>
                  <a:srgbClr val="795E26"/>
                </a:solidFill>
                <a:highlight>
                  <a:srgbClr val="FFFFFF"/>
                </a:highlight>
                <a:latin typeface="Arial"/>
                <a:ea typeface="Arial"/>
                <a:cs typeface="Arial"/>
                <a:sym typeface="Arial"/>
              </a:rPr>
              <a:t>input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"Сатр: "</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795E26"/>
                </a:solidFill>
                <a:highlight>
                  <a:srgbClr val="FFFFFF"/>
                </a:highlight>
                <a:latin typeface="Arial"/>
                <a:ea typeface="Arial"/>
                <a:cs typeface="Arial"/>
                <a:sym typeface="Arial"/>
              </a:rPr>
              <a:t>printme</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my_input</a:t>
            </a:r>
            <a:r>
              <a:rPr lang="en" sz="1600">
                <a:solidFill>
                  <a:srgbClr val="000000"/>
                </a:solidFill>
                <a:highlight>
                  <a:srgbClr val="FFFFFF"/>
                </a:highlight>
                <a:latin typeface="Arial"/>
                <a:ea typeface="Arial"/>
                <a:cs typeface="Arial"/>
                <a:sym typeface="Arial"/>
              </a:rPr>
              <a:t>)</a:t>
            </a:r>
            <a:endParaRPr sz="1600">
              <a:latin typeface="Arial"/>
              <a:ea typeface="Arial"/>
              <a:cs typeface="Arial"/>
              <a:sym typeface="Arial"/>
            </a:endParaRPr>
          </a:p>
        </p:txBody>
      </p:sp>
      <p:sp>
        <p:nvSpPr>
          <p:cNvPr id="1001" name="Google Shape;1001;p13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Дастурҳои def ва return</a:t>
            </a:r>
            <a:endParaRPr sz="2200">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39"/>
          <p:cNvSpPr txBox="1"/>
          <p:nvPr>
            <p:ph idx="1" type="body"/>
          </p:nvPr>
        </p:nvSpPr>
        <p:spPr>
          <a:xfrm>
            <a:off x="805650" y="1208300"/>
            <a:ext cx="8222400" cy="365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Функсия дар python объектест, ки метавонад аргументҳоро қабул мекунад ва натиҷаи коркарди ин аргументҳоро ҳамчун қимат баргардонад.</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00"/>
                </a:solidFill>
                <a:latin typeface="Arial"/>
                <a:ea typeface="Arial"/>
                <a:cs typeface="Arial"/>
                <a:sym typeface="Arial"/>
              </a:rPr>
              <a:t>Биёед як функсияи соддаро муайян кунем:</a:t>
            </a:r>
            <a:endParaRPr sz="1600">
              <a:solidFill>
                <a:srgbClr val="434343"/>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FF"/>
                </a:solidFill>
                <a:highlight>
                  <a:srgbClr val="FFFFFF"/>
                </a:highlight>
                <a:latin typeface="Arial"/>
                <a:ea typeface="Arial"/>
                <a:cs typeface="Arial"/>
                <a:sym typeface="Arial"/>
              </a:rPr>
              <a:t>def</a:t>
            </a: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add</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a:t>
            </a:r>
            <a:r>
              <a:rPr lang="en" sz="1600">
                <a:solidFill>
                  <a:srgbClr val="001080"/>
                </a:solidFill>
                <a:highlight>
                  <a:srgbClr val="FFFFFF"/>
                </a:highlight>
                <a:latin typeface="Arial"/>
                <a:ea typeface="Arial"/>
                <a:cs typeface="Arial"/>
                <a:sym typeface="Arial"/>
              </a:rPr>
              <a:t>y</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AF00DB"/>
                </a:solidFill>
                <a:highlight>
                  <a:srgbClr val="FFFFFF"/>
                </a:highlight>
                <a:latin typeface="Arial"/>
                <a:ea typeface="Arial"/>
                <a:cs typeface="Arial"/>
                <a:sym typeface="Arial"/>
              </a:rPr>
              <a:t>return</a:t>
            </a:r>
            <a:r>
              <a:rPr lang="en" sz="1600">
                <a:solidFill>
                  <a:srgbClr val="000000"/>
                </a:solidFill>
                <a:highlight>
                  <a:srgbClr val="FFFFFF"/>
                </a:highlight>
                <a:latin typeface="Arial"/>
                <a:ea typeface="Arial"/>
                <a:cs typeface="Arial"/>
                <a:sym typeface="Arial"/>
              </a:rPr>
              <a:t> </a:t>
            </a:r>
            <a:r>
              <a:rPr lang="en" sz="1600">
                <a:solidFill>
                  <a:srgbClr val="001080"/>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 </a:t>
            </a:r>
            <a:r>
              <a:rPr lang="en" sz="1600">
                <a:solidFill>
                  <a:srgbClr val="001080"/>
                </a:solidFill>
                <a:highlight>
                  <a:srgbClr val="FFFFFF"/>
                </a:highlight>
                <a:latin typeface="Arial"/>
                <a:ea typeface="Arial"/>
                <a:cs typeface="Arial"/>
                <a:sym typeface="Arial"/>
              </a:rPr>
              <a:t>y</a:t>
            </a:r>
            <a:endParaRPr sz="1600">
              <a:solidFill>
                <a:srgbClr val="00108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1080"/>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 </a:t>
            </a:r>
            <a:r>
              <a:rPr lang="en" sz="1600">
                <a:solidFill>
                  <a:srgbClr val="098658"/>
                </a:solidFill>
                <a:highlight>
                  <a:srgbClr val="FFFFFF"/>
                </a:highlight>
                <a:latin typeface="Arial"/>
                <a:ea typeface="Arial"/>
                <a:cs typeface="Arial"/>
                <a:sym typeface="Arial"/>
              </a:rPr>
              <a:t>2</a:t>
            </a:r>
            <a:endParaRPr sz="1600">
              <a:solidFill>
                <a:srgbClr val="09865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1080"/>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 = </a:t>
            </a:r>
            <a:r>
              <a:rPr lang="en" sz="1600">
                <a:solidFill>
                  <a:srgbClr val="098658"/>
                </a:solidFill>
                <a:highlight>
                  <a:srgbClr val="FFFFFF"/>
                </a:highlight>
                <a:latin typeface="Arial"/>
                <a:ea typeface="Arial"/>
                <a:cs typeface="Arial"/>
                <a:sym typeface="Arial"/>
              </a:rPr>
              <a:t>3</a:t>
            </a:r>
            <a:endParaRPr sz="1600">
              <a:solidFill>
                <a:srgbClr val="09865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 = </a:t>
            </a:r>
            <a:r>
              <a:rPr lang="en" sz="1600">
                <a:solidFill>
                  <a:srgbClr val="795E26"/>
                </a:solidFill>
                <a:highlight>
                  <a:srgbClr val="FFFFFF"/>
                </a:highlight>
                <a:latin typeface="Arial"/>
                <a:ea typeface="Arial"/>
                <a:cs typeface="Arial"/>
                <a:sym typeface="Arial"/>
              </a:rPr>
              <a:t>add</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b</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c</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marR="63500" rtl="0" algn="l">
              <a:lnSpc>
                <a:spcPct val="100000"/>
              </a:lnSpc>
              <a:spcBef>
                <a:spcPts val="1000"/>
              </a:spcBef>
              <a:spcAft>
                <a:spcPts val="0"/>
              </a:spcAft>
              <a:buNone/>
            </a:pPr>
            <a:r>
              <a:rPr lang="en" sz="1600">
                <a:solidFill>
                  <a:srgbClr val="000000"/>
                </a:solidFill>
                <a:latin typeface="Arial"/>
                <a:ea typeface="Arial"/>
                <a:cs typeface="Arial"/>
                <a:sym typeface="Arial"/>
              </a:rPr>
              <a:t>Дар ин ҷо </a:t>
            </a:r>
            <a:r>
              <a:rPr lang="en" sz="1600">
                <a:solidFill>
                  <a:srgbClr val="1155CC"/>
                </a:solidFill>
                <a:latin typeface="Arial"/>
                <a:ea typeface="Arial"/>
                <a:cs typeface="Arial"/>
                <a:sym typeface="Arial"/>
              </a:rPr>
              <a:t>add</a:t>
            </a:r>
            <a:r>
              <a:rPr lang="en" sz="1600">
                <a:solidFill>
                  <a:srgbClr val="000000"/>
                </a:solidFill>
                <a:latin typeface="Arial"/>
                <a:ea typeface="Arial"/>
                <a:cs typeface="Arial"/>
                <a:sym typeface="Arial"/>
              </a:rPr>
              <a:t> номи функсияи мо аст.</a:t>
            </a:r>
            <a:endParaRPr sz="1600">
              <a:solidFill>
                <a:srgbClr val="000000"/>
              </a:solidFill>
              <a:latin typeface="Arial"/>
              <a:ea typeface="Arial"/>
              <a:cs typeface="Arial"/>
              <a:sym typeface="Arial"/>
            </a:endParaRPr>
          </a:p>
          <a:p>
            <a:pPr indent="0" lvl="0" marL="0" marR="63500" rtl="0" algn="l">
              <a:lnSpc>
                <a:spcPct val="100000"/>
              </a:lnSpc>
              <a:spcBef>
                <a:spcPts val="1000"/>
              </a:spcBef>
              <a:spcAft>
                <a:spcPts val="0"/>
              </a:spcAft>
              <a:buNone/>
            </a:pPr>
            <a:r>
              <a:rPr lang="en" sz="1600">
                <a:solidFill>
                  <a:srgbClr val="000000"/>
                </a:solidFill>
                <a:latin typeface="Arial"/>
                <a:ea typeface="Arial"/>
                <a:cs typeface="Arial"/>
                <a:sym typeface="Arial"/>
              </a:rPr>
              <a:t>Дастури return дар ин ҷо барои баргардонидани қимати функсия истифода бурда мешавад. Функсия бо истифодаи return ҳосили ҷамъӣ х ва у-ро бармегардонад.</a:t>
            </a:r>
            <a:endParaRPr sz="1600">
              <a:solidFill>
                <a:srgbClr val="000000"/>
              </a:solidFill>
              <a:latin typeface="Arial"/>
              <a:ea typeface="Arial"/>
              <a:cs typeface="Arial"/>
              <a:sym typeface="Arial"/>
            </a:endParaRPr>
          </a:p>
          <a:p>
            <a:pPr indent="0" lvl="0" marL="0" marR="63500" rtl="0" algn="l">
              <a:lnSpc>
                <a:spcPct val="100000"/>
              </a:lnSpc>
              <a:spcBef>
                <a:spcPts val="1000"/>
              </a:spcBef>
              <a:spcAft>
                <a:spcPts val="1000"/>
              </a:spcAft>
              <a:buNone/>
            </a:pPr>
            <a:r>
              <a:t/>
            </a:r>
            <a:endParaRPr sz="1600">
              <a:latin typeface="Arial"/>
              <a:ea typeface="Arial"/>
              <a:cs typeface="Arial"/>
              <a:sym typeface="Arial"/>
            </a:endParaRPr>
          </a:p>
        </p:txBody>
      </p:sp>
      <p:sp>
        <p:nvSpPr>
          <p:cNvPr id="1007" name="Google Shape;1007;p13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Дастурҳои def ва return</a:t>
            </a:r>
            <a:endParaRPr sz="2200">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40"/>
          <p:cNvSpPr txBox="1"/>
          <p:nvPr>
            <p:ph idx="1" type="body"/>
          </p:nvPr>
        </p:nvSpPr>
        <p:spPr>
          <a:xfrm>
            <a:off x="805650" y="1315475"/>
            <a:ext cx="4507500" cy="288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latin typeface="Arial"/>
                <a:ea typeface="Arial"/>
                <a:cs typeface="Arial"/>
                <a:sym typeface="Arial"/>
              </a:rPr>
              <a:t>Мисол</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FF"/>
                </a:solidFill>
                <a:highlight>
                  <a:srgbClr val="FFFFFF"/>
                </a:highlight>
                <a:latin typeface="Arial"/>
                <a:ea typeface="Arial"/>
                <a:cs typeface="Arial"/>
                <a:sym typeface="Arial"/>
              </a:rPr>
              <a:t>def</a:t>
            </a: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asterisk</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n</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001080"/>
                </a:solidFill>
                <a:highlight>
                  <a:srgbClr val="FFFFFF"/>
                </a:highlight>
                <a:latin typeface="Arial"/>
                <a:ea typeface="Arial"/>
                <a:cs typeface="Arial"/>
                <a:sym typeface="Arial"/>
              </a:rPr>
              <a:t>s</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a:t>
            </a:r>
            <a:endParaRPr sz="1600">
              <a:solidFill>
                <a:srgbClr val="A3151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AF00DB"/>
                </a:solidFill>
                <a:highlight>
                  <a:srgbClr val="FFFFFF"/>
                </a:highlight>
                <a:latin typeface="Arial"/>
                <a:ea typeface="Arial"/>
                <a:cs typeface="Arial"/>
                <a:sym typeface="Arial"/>
              </a:rPr>
              <a:t>for</a:t>
            </a:r>
            <a:r>
              <a:rPr lang="en" sz="1600">
                <a:solidFill>
                  <a:srgbClr val="000000"/>
                </a:solidFill>
                <a:highlight>
                  <a:srgbClr val="FFFFFF"/>
                </a:highlight>
                <a:latin typeface="Arial"/>
                <a:ea typeface="Arial"/>
                <a:cs typeface="Arial"/>
                <a:sym typeface="Arial"/>
              </a:rPr>
              <a:t> </a:t>
            </a:r>
            <a:r>
              <a:rPr lang="en" sz="1600">
                <a:solidFill>
                  <a:srgbClr val="001080"/>
                </a:solidFill>
                <a:highlight>
                  <a:srgbClr val="FFFFFF"/>
                </a:highlight>
                <a:latin typeface="Arial"/>
                <a:ea typeface="Arial"/>
                <a:cs typeface="Arial"/>
                <a:sym typeface="Arial"/>
              </a:rPr>
              <a:t>i</a:t>
            </a:r>
            <a:r>
              <a:rPr lang="en" sz="1600">
                <a:solidFill>
                  <a:srgbClr val="000000"/>
                </a:solidFill>
                <a:highlight>
                  <a:srgbClr val="FFFFFF"/>
                </a:highlight>
                <a:latin typeface="Arial"/>
                <a:ea typeface="Arial"/>
                <a:cs typeface="Arial"/>
                <a:sym typeface="Arial"/>
              </a:rPr>
              <a:t> </a:t>
            </a:r>
            <a:r>
              <a:rPr lang="en" sz="1600">
                <a:solidFill>
                  <a:srgbClr val="AF00DB"/>
                </a:solidFill>
                <a:highlight>
                  <a:srgbClr val="FFFFFF"/>
                </a:highlight>
                <a:latin typeface="Arial"/>
                <a:ea typeface="Arial"/>
                <a:cs typeface="Arial"/>
                <a:sym typeface="Arial"/>
              </a:rPr>
              <a:t>in</a:t>
            </a:r>
            <a:r>
              <a:rPr lang="en" sz="1600">
                <a:solidFill>
                  <a:srgbClr val="000000"/>
                </a:solidFill>
                <a:highlight>
                  <a:srgbClr val="FFFFFF"/>
                </a:highlight>
                <a:latin typeface="Arial"/>
                <a:ea typeface="Arial"/>
                <a:cs typeface="Arial"/>
                <a:sym typeface="Arial"/>
              </a:rPr>
              <a:t> </a:t>
            </a:r>
            <a:r>
              <a:rPr lang="en" sz="1600">
                <a:solidFill>
                  <a:srgbClr val="267F99"/>
                </a:solidFill>
                <a:highlight>
                  <a:srgbClr val="FFFFFF"/>
                </a:highlight>
                <a:latin typeface="Arial"/>
                <a:ea typeface="Arial"/>
                <a:cs typeface="Arial"/>
                <a:sym typeface="Arial"/>
              </a:rPr>
              <a:t>range</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n</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001080"/>
                </a:solidFill>
                <a:highlight>
                  <a:srgbClr val="FFFFFF"/>
                </a:highlight>
                <a:latin typeface="Arial"/>
                <a:ea typeface="Arial"/>
                <a:cs typeface="Arial"/>
                <a:sym typeface="Arial"/>
              </a:rPr>
              <a:t>s</a:t>
            </a:r>
            <a:r>
              <a:rPr lang="en" sz="1600">
                <a:solidFill>
                  <a:srgbClr val="000000"/>
                </a:solidFill>
                <a:highlight>
                  <a:srgbClr val="FFFFFF"/>
                </a:highlight>
                <a:latin typeface="Arial"/>
                <a:ea typeface="Arial"/>
                <a:cs typeface="Arial"/>
                <a:sym typeface="Arial"/>
              </a:rPr>
              <a:t> += </a:t>
            </a:r>
            <a:r>
              <a:rPr lang="en" sz="1600">
                <a:solidFill>
                  <a:srgbClr val="A31515"/>
                </a:solidFill>
                <a:highlight>
                  <a:srgbClr val="FFFFFF"/>
                </a:highlight>
                <a:latin typeface="Arial"/>
                <a:ea typeface="Arial"/>
                <a:cs typeface="Arial"/>
                <a:sym typeface="Arial"/>
              </a:rPr>
              <a:t>"* "</a:t>
            </a:r>
            <a:endParaRPr sz="1600">
              <a:solidFill>
                <a:srgbClr val="A3151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s</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70C1"/>
                </a:solidFill>
                <a:highlight>
                  <a:srgbClr val="FFFFFF"/>
                </a:highlight>
                <a:latin typeface="Arial"/>
                <a:ea typeface="Arial"/>
                <a:cs typeface="Arial"/>
                <a:sym typeface="Arial"/>
              </a:rPr>
              <a:t>N</a:t>
            </a:r>
            <a:r>
              <a:rPr lang="en" sz="1600">
                <a:solidFill>
                  <a:srgbClr val="000000"/>
                </a:solidFill>
                <a:highlight>
                  <a:srgbClr val="FFFFFF"/>
                </a:highlight>
                <a:latin typeface="Arial"/>
                <a:ea typeface="Arial"/>
                <a:cs typeface="Arial"/>
                <a:sym typeface="Arial"/>
              </a:rPr>
              <a:t> = </a:t>
            </a:r>
            <a:r>
              <a:rPr lang="en" sz="1600">
                <a:solidFill>
                  <a:srgbClr val="267F99"/>
                </a:solidFill>
                <a:highlight>
                  <a:srgbClr val="FFFFFF"/>
                </a:highlight>
                <a:latin typeface="Arial"/>
                <a:ea typeface="Arial"/>
                <a:cs typeface="Arial"/>
                <a:sym typeface="Arial"/>
              </a:rPr>
              <a:t>int</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input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"Адади N-ро дохил намоед: "</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795E26"/>
                </a:solidFill>
                <a:highlight>
                  <a:srgbClr val="FFFFFF"/>
                </a:highlight>
                <a:latin typeface="Arial"/>
                <a:ea typeface="Arial"/>
                <a:cs typeface="Arial"/>
                <a:sym typeface="Arial"/>
              </a:rPr>
              <a:t>asterisk</a:t>
            </a:r>
            <a:r>
              <a:rPr lang="en" sz="1600">
                <a:solidFill>
                  <a:srgbClr val="000000"/>
                </a:solidFill>
                <a:highlight>
                  <a:srgbClr val="FFFFFF"/>
                </a:highlight>
                <a:latin typeface="Arial"/>
                <a:ea typeface="Arial"/>
                <a:cs typeface="Arial"/>
                <a:sym typeface="Arial"/>
              </a:rPr>
              <a:t>(</a:t>
            </a:r>
            <a:r>
              <a:rPr lang="en" sz="1600">
                <a:solidFill>
                  <a:srgbClr val="0070C1"/>
                </a:solidFill>
                <a:highlight>
                  <a:srgbClr val="FFFFFF"/>
                </a:highlight>
                <a:latin typeface="Arial"/>
                <a:ea typeface="Arial"/>
                <a:cs typeface="Arial"/>
                <a:sym typeface="Arial"/>
              </a:rPr>
              <a:t>N</a:t>
            </a:r>
            <a:r>
              <a:rPr lang="en" sz="1600">
                <a:solidFill>
                  <a:srgbClr val="000000"/>
                </a:solidFill>
                <a:highlight>
                  <a:srgbClr val="FFFFFF"/>
                </a:highlight>
                <a:latin typeface="Arial"/>
                <a:ea typeface="Arial"/>
                <a:cs typeface="Arial"/>
                <a:sym typeface="Arial"/>
              </a:rPr>
              <a:t>)</a:t>
            </a:r>
            <a:endParaRPr sz="1600">
              <a:solidFill>
                <a:srgbClr val="AF00DB"/>
              </a:solidFill>
              <a:highlight>
                <a:srgbClr val="FFFFFF"/>
              </a:highlight>
              <a:latin typeface="Arial"/>
              <a:ea typeface="Arial"/>
              <a:cs typeface="Arial"/>
              <a:sym typeface="Arial"/>
            </a:endParaRPr>
          </a:p>
        </p:txBody>
      </p:sp>
      <p:sp>
        <p:nvSpPr>
          <p:cNvPr id="1013" name="Google Shape;1013;p14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Намунаи</a:t>
            </a:r>
            <a:r>
              <a:rPr lang="en" sz="2200">
                <a:latin typeface="Arial"/>
                <a:ea typeface="Arial"/>
                <a:cs typeface="Arial"/>
                <a:sym typeface="Arial"/>
              </a:rPr>
              <a:t> функсия</a:t>
            </a:r>
            <a:endParaRPr sz="2200">
              <a:latin typeface="Arial"/>
              <a:ea typeface="Arial"/>
              <a:cs typeface="Arial"/>
              <a:sym typeface="Arial"/>
            </a:endParaRPr>
          </a:p>
        </p:txBody>
      </p:sp>
      <p:sp>
        <p:nvSpPr>
          <p:cNvPr id="1014" name="Google Shape;1014;p140"/>
          <p:cNvSpPr txBox="1"/>
          <p:nvPr/>
        </p:nvSpPr>
        <p:spPr>
          <a:xfrm>
            <a:off x="5720975" y="1363450"/>
            <a:ext cx="31539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lang="en" sz="1600">
                <a:solidFill>
                  <a:srgbClr val="0000FF"/>
                </a:solidFill>
              </a:rPr>
              <a:t>Адади N-ро дохил намоед: 5</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 *</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 * *</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 * * *</a:t>
            </a:r>
            <a:endParaRPr sz="1600">
              <a:solidFill>
                <a:srgbClr val="0000FF"/>
              </a:solidFill>
            </a:endParaRPr>
          </a:p>
          <a:p>
            <a:pPr indent="0" lvl="0" marL="0" rtl="0" algn="l">
              <a:lnSpc>
                <a:spcPct val="115000"/>
              </a:lnSpc>
              <a:spcBef>
                <a:spcPts val="0"/>
              </a:spcBef>
              <a:spcAft>
                <a:spcPts val="0"/>
              </a:spcAft>
              <a:buNone/>
            </a:pPr>
            <a:r>
              <a:rPr lang="en" sz="1600">
                <a:solidFill>
                  <a:srgbClr val="0000FF"/>
                </a:solidFill>
              </a:rPr>
              <a:t>* * * * *</a:t>
            </a:r>
            <a:endParaRPr sz="1600">
              <a:solidFill>
                <a:srgbClr val="0000F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4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1020" name="Google Shape;1020;p141"/>
          <p:cNvSpPr txBox="1"/>
          <p:nvPr/>
        </p:nvSpPr>
        <p:spPr>
          <a:xfrm>
            <a:off x="693650" y="1239600"/>
            <a:ext cx="7574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Дастури def барои чӣ лозим аст</a:t>
            </a:r>
            <a:r>
              <a:rPr lang="en" sz="1600"/>
              <a:t>?</a:t>
            </a:r>
            <a:endParaRPr sz="1600"/>
          </a:p>
          <a:p>
            <a:pPr indent="-330200" lvl="0" marL="457200" rtl="0" algn="l">
              <a:lnSpc>
                <a:spcPct val="115000"/>
              </a:lnSpc>
              <a:spcBef>
                <a:spcPts val="0"/>
              </a:spcBef>
              <a:spcAft>
                <a:spcPts val="0"/>
              </a:spcAft>
              <a:buSzPts val="1600"/>
              <a:buAutoNum type="arabicPeriod"/>
            </a:pPr>
            <a:r>
              <a:rPr lang="en" sz="1600"/>
              <a:t>Дастури return барои чӣ лозим аст?</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7650" y="60122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Насби забони барномасозии Python 3</a:t>
            </a:r>
            <a:endParaRPr sz="2200">
              <a:latin typeface="Arial"/>
              <a:ea typeface="Arial"/>
              <a:cs typeface="Arial"/>
              <a:sym typeface="Arial"/>
            </a:endParaRPr>
          </a:p>
        </p:txBody>
      </p:sp>
      <p:pic>
        <p:nvPicPr>
          <p:cNvPr id="176" name="Google Shape;176;p25"/>
          <p:cNvPicPr preferRelativeResize="0"/>
          <p:nvPr/>
        </p:nvPicPr>
        <p:blipFill>
          <a:blip r:embed="rId3">
            <a:alphaModFix/>
          </a:blip>
          <a:stretch>
            <a:fillRect/>
          </a:stretch>
        </p:blipFill>
        <p:spPr>
          <a:xfrm>
            <a:off x="838200" y="1288825"/>
            <a:ext cx="5628200" cy="358385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42"/>
          <p:cNvSpPr txBox="1"/>
          <p:nvPr>
            <p:ph type="title"/>
          </p:nvPr>
        </p:nvSpPr>
        <p:spPr>
          <a:xfrm>
            <a:off x="727650" y="6741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10</a:t>
            </a:r>
            <a:endParaRPr/>
          </a:p>
        </p:txBody>
      </p:sp>
      <p:sp>
        <p:nvSpPr>
          <p:cNvPr id="1026" name="Google Shape;1026;p142"/>
          <p:cNvSpPr txBox="1"/>
          <p:nvPr>
            <p:ph idx="1" type="body"/>
          </p:nvPr>
        </p:nvSpPr>
        <p:spPr>
          <a:xfrm>
            <a:off x="838100" y="1209375"/>
            <a:ext cx="8024400" cy="32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Proc8.</a:t>
            </a:r>
            <a:r>
              <a:rPr lang="en" sz="1600">
                <a:solidFill>
                  <a:srgbClr val="000000"/>
                </a:solidFill>
                <a:latin typeface="Arial"/>
                <a:ea typeface="Arial"/>
                <a:cs typeface="Arial"/>
                <a:sym typeface="Arial"/>
              </a:rPr>
              <a:t> Функсияи 𝐴𝑑𝑑𝑅𝑖𝑔ℎ𝑡𝐷𝑖𝑔𝑖𝑡(𝑑, 𝑘) муайян карда шавад, ки ба адади бутуни мусбати 𝑘 рақами 𝑑-ро аз тарафи рост илова мекунад (𝑘 – параметри ададии бутун, 𝑑 – рақам). Бо ёрии ин функсия пайдарпай ба адади додашудаи 𝑘 рақамҳои додашудаи 𝑑1 ва 𝑑2 аз тарафи рост илова карда шуда, натиҷаи ҳар як иловакунӣ аз чоп бароварда шавад.</a:t>
            </a:r>
            <a:endParaRPr b="1" sz="1600">
              <a:solidFill>
                <a:srgbClr val="000000"/>
              </a:solidFill>
              <a:latin typeface="Arial"/>
              <a:ea typeface="Arial"/>
              <a:cs typeface="Arial"/>
              <a:sym typeface="Arial"/>
            </a:endParaRPr>
          </a:p>
          <a:p>
            <a:pPr indent="0" lvl="0" marL="0" rtl="0" algn="l">
              <a:spcBef>
                <a:spcPts val="1000"/>
              </a:spcBef>
              <a:spcAft>
                <a:spcPts val="1200"/>
              </a:spcAft>
              <a:buNone/>
            </a:pPr>
            <a:r>
              <a:rPr b="1" lang="en" sz="1600">
                <a:solidFill>
                  <a:srgbClr val="000000"/>
                </a:solidFill>
                <a:latin typeface="Arial"/>
                <a:ea typeface="Arial"/>
                <a:cs typeface="Arial"/>
                <a:sym typeface="Arial"/>
              </a:rPr>
              <a:t>Proc20.</a:t>
            </a:r>
            <a:r>
              <a:rPr lang="en" sz="1600">
                <a:solidFill>
                  <a:srgbClr val="000000"/>
                </a:solidFill>
                <a:latin typeface="Arial"/>
                <a:ea typeface="Arial"/>
                <a:cs typeface="Arial"/>
                <a:sym typeface="Arial"/>
              </a:rPr>
              <a:t> Функсияи TriangleP(a,h) муайян карда шавад, ки периметри секунҷаи баробарпаҳлӯро аз рӯи асос a ва баланди h, ки ба асос фароварда шудааст( ва -ҳақиқӣ) ҳисоб мекунад. Ба ёрии ин функсия периметри се секунҷаҳое, ки барояшон асос ва баландӣ дода шудаанд, ёфта шавад. Барои ёфтани паҳлӯи b-и секунҷа теоремаи Пифагор истифода бурда шавад: b^2 = (a/2)^2 + h^2.</a:t>
            </a:r>
            <a:endParaRPr sz="1600">
              <a:solidFill>
                <a:srgbClr val="000000"/>
              </a:solidFill>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43"/>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Кор бо файлҳои матнӣ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Хондан (read)</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Сабт (write)</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Илова намудан (append)</a:t>
            </a:r>
            <a:endParaRPr b="0" sz="2600">
              <a:solidFill>
                <a:srgbClr val="000000"/>
              </a:solidFill>
              <a:latin typeface="Arial"/>
              <a:ea typeface="Arial"/>
              <a:cs typeface="Arial"/>
              <a:sym typeface="Arial"/>
            </a:endParaRPr>
          </a:p>
        </p:txBody>
      </p:sp>
      <p:sp>
        <p:nvSpPr>
          <p:cNvPr id="1032" name="Google Shape;1032;p143"/>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11</a:t>
            </a:r>
            <a:endParaRPr sz="2800">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44"/>
          <p:cNvSpPr txBox="1"/>
          <p:nvPr>
            <p:ph idx="1" type="body"/>
          </p:nvPr>
        </p:nvSpPr>
        <p:spPr>
          <a:xfrm>
            <a:off x="729450" y="1240675"/>
            <a:ext cx="7688700" cy="27822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 sz="1600">
                <a:solidFill>
                  <a:srgbClr val="000000"/>
                </a:solidFill>
                <a:latin typeface="Arial"/>
                <a:ea typeface="Arial"/>
                <a:cs typeface="Arial"/>
                <a:sym typeface="Arial"/>
              </a:rPr>
              <a:t>Пеш аз хондан аз файл ва сабт намудан ба файл, он бояд кушода шавад. Барои кушодани файл дар Python функсияи </a:t>
            </a:r>
            <a:r>
              <a:rPr i="1" lang="en" sz="1600" u="sng">
                <a:solidFill>
                  <a:srgbClr val="000000"/>
                </a:solidFill>
                <a:latin typeface="Arial"/>
                <a:ea typeface="Arial"/>
                <a:cs typeface="Arial"/>
                <a:sym typeface="Arial"/>
              </a:rPr>
              <a:t>open()</a:t>
            </a:r>
            <a:r>
              <a:rPr lang="en" sz="1600">
                <a:solidFill>
                  <a:srgbClr val="000000"/>
                </a:solidFill>
                <a:latin typeface="Arial"/>
                <a:ea typeface="Arial"/>
                <a:cs typeface="Arial"/>
                <a:sym typeface="Arial"/>
              </a:rPr>
              <a:t>  истифода мешавад. Ҳангоми даъват ин функсия як объекти нави файлро эҷод мекунад, ки он дар оянда бояд кушода шавад.</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00"/>
                </a:solidFill>
                <a:latin typeface="Arial"/>
                <a:ea typeface="Arial"/>
                <a:cs typeface="Arial"/>
                <a:sym typeface="Arial"/>
              </a:rPr>
              <a:t>Баъд </a:t>
            </a:r>
            <a:r>
              <a:rPr lang="en" sz="1600">
                <a:solidFill>
                  <a:srgbClr val="000000"/>
                </a:solidFill>
                <a:latin typeface="Arial"/>
                <a:ea typeface="Arial"/>
                <a:cs typeface="Arial"/>
                <a:sym typeface="Arial"/>
              </a:rPr>
              <a:t>аз хондан аз файл ва сабт намудан ба файл, он бояд пӯшида шавад. Барои пӯшидани файл дар Python функсияи </a:t>
            </a:r>
            <a:r>
              <a:rPr i="1" lang="en" sz="1600" u="sng">
                <a:solidFill>
                  <a:srgbClr val="000000"/>
                </a:solidFill>
                <a:latin typeface="Arial"/>
                <a:ea typeface="Arial"/>
                <a:cs typeface="Arial"/>
                <a:sym typeface="Arial"/>
              </a:rPr>
              <a:t>close()</a:t>
            </a:r>
            <a:r>
              <a:rPr lang="en" sz="1600">
                <a:solidFill>
                  <a:srgbClr val="000000"/>
                </a:solidFill>
                <a:latin typeface="Arial"/>
                <a:ea typeface="Arial"/>
                <a:cs typeface="Arial"/>
                <a:sym typeface="Arial"/>
              </a:rPr>
              <a:t>  истифода мешавад. Ҳангоми даъват ин функсия объекти бо файл вобастабударо озод мекунад ва тағйиротҳо дар диск сабт карда мешаванд.</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00"/>
                </a:solidFill>
                <a:latin typeface="Arial"/>
                <a:ea typeface="Arial"/>
                <a:cs typeface="Arial"/>
                <a:sym typeface="Arial"/>
              </a:rPr>
              <a:t>Ҳангоми истифодаи нишондоди </a:t>
            </a:r>
            <a:r>
              <a:rPr i="1" lang="en" sz="1600" u="sng">
                <a:solidFill>
                  <a:srgbClr val="000000"/>
                </a:solidFill>
                <a:latin typeface="Arial"/>
                <a:ea typeface="Arial"/>
                <a:cs typeface="Arial"/>
                <a:sym typeface="Arial"/>
              </a:rPr>
              <a:t>with</a:t>
            </a:r>
            <a:r>
              <a:rPr lang="en" sz="1600">
                <a:solidFill>
                  <a:srgbClr val="000000"/>
                </a:solidFill>
                <a:latin typeface="Arial"/>
                <a:ea typeface="Arial"/>
                <a:cs typeface="Arial"/>
                <a:sym typeface="Arial"/>
              </a:rPr>
              <a:t> файл дар ҳар ҳолат пӯшида мешавад.</a:t>
            </a:r>
            <a:endParaRPr sz="1600">
              <a:solidFill>
                <a:srgbClr val="000000"/>
              </a:solidFill>
              <a:latin typeface="Arial"/>
              <a:ea typeface="Arial"/>
              <a:cs typeface="Arial"/>
              <a:sym typeface="Arial"/>
            </a:endParaRPr>
          </a:p>
        </p:txBody>
      </p:sp>
      <p:sp>
        <p:nvSpPr>
          <p:cNvPr id="1038" name="Google Shape;1038;p14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Кор бо файлҳои матнӣ</a:t>
            </a:r>
            <a:endParaRPr sz="2200">
              <a:latin typeface="Arial"/>
              <a:ea typeface="Arial"/>
              <a:cs typeface="Arial"/>
              <a:sym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graphicFrame>
        <p:nvGraphicFramePr>
          <p:cNvPr id="1043" name="Google Shape;1043;p145"/>
          <p:cNvGraphicFramePr/>
          <p:nvPr/>
        </p:nvGraphicFramePr>
        <p:xfrm>
          <a:off x="880000" y="1260650"/>
          <a:ext cx="3000000" cy="3000000"/>
        </p:xfrm>
        <a:graphic>
          <a:graphicData uri="http://schemas.openxmlformats.org/drawingml/2006/table">
            <a:tbl>
              <a:tblPr>
                <a:noFill/>
                <a:tableStyleId>{0848E4CF-37E8-45A5-AF40-E17BC24E36AA}</a:tableStyleId>
              </a:tblPr>
              <a:tblGrid>
                <a:gridCol w="1523100"/>
                <a:gridCol w="6417275"/>
              </a:tblGrid>
              <a:tr h="426675">
                <a:tc>
                  <a:txBody>
                    <a:bodyPr/>
                    <a:lstStyle/>
                    <a:p>
                      <a:pPr indent="0" lvl="0" marL="0" rtl="0" algn="l">
                        <a:spcBef>
                          <a:spcPts val="0"/>
                        </a:spcBef>
                        <a:spcAft>
                          <a:spcPts val="0"/>
                        </a:spcAft>
                        <a:buNone/>
                      </a:pPr>
                      <a:r>
                        <a:rPr lang="en" sz="1600"/>
                        <a:t>read, r</a:t>
                      </a:r>
                      <a:endParaRPr sz="1600"/>
                    </a:p>
                  </a:txBody>
                  <a:tcPr marT="91425" marB="91425" marR="91425" marL="91425"/>
                </a:tc>
                <a:tc>
                  <a:txBody>
                    <a:bodyPr/>
                    <a:lstStyle/>
                    <a:p>
                      <a:pPr indent="0" lvl="0" marL="0" rtl="0" algn="l">
                        <a:spcBef>
                          <a:spcPts val="0"/>
                        </a:spcBef>
                        <a:spcAft>
                          <a:spcPts val="0"/>
                        </a:spcAft>
                        <a:buNone/>
                      </a:pPr>
                      <a:r>
                        <a:rPr lang="en" sz="1600"/>
                        <a:t>Кушодани файл танҳо барои хондан.</a:t>
                      </a:r>
                      <a:endParaRPr sz="1600"/>
                    </a:p>
                  </a:txBody>
                  <a:tcPr marT="91425" marB="91425" marR="91425" marL="91425"/>
                </a:tc>
              </a:tr>
              <a:tr h="670525">
                <a:tc>
                  <a:txBody>
                    <a:bodyPr/>
                    <a:lstStyle/>
                    <a:p>
                      <a:pPr indent="0" lvl="0" marL="0" rtl="0" algn="l">
                        <a:spcBef>
                          <a:spcPts val="0"/>
                        </a:spcBef>
                        <a:spcAft>
                          <a:spcPts val="0"/>
                        </a:spcAft>
                        <a:buNone/>
                      </a:pPr>
                      <a:r>
                        <a:rPr lang="en" sz="1600"/>
                        <a:t>write, w</a:t>
                      </a:r>
                      <a:endParaRPr sz="1600"/>
                    </a:p>
                  </a:txBody>
                  <a:tcPr marT="91425" marB="91425" marR="91425" marL="91425"/>
                </a:tc>
                <a:tc>
                  <a:txBody>
                    <a:bodyPr/>
                    <a:lstStyle/>
                    <a:p>
                      <a:pPr indent="0" lvl="0" marL="0" rtl="0" algn="l">
                        <a:spcBef>
                          <a:spcPts val="0"/>
                        </a:spcBef>
                        <a:spcAft>
                          <a:spcPts val="0"/>
                        </a:spcAft>
                        <a:buNone/>
                      </a:pPr>
                      <a:r>
                        <a:rPr lang="en" sz="1600"/>
                        <a:t>Кушодани файл танҳо барои сабт, агар ин файл набошад онро месозад. </a:t>
                      </a:r>
                      <a:endParaRPr sz="1600"/>
                    </a:p>
                  </a:txBody>
                  <a:tcPr marT="91425" marB="91425" marR="91425" marL="91425"/>
                </a:tc>
              </a:tr>
              <a:tr h="426675">
                <a:tc>
                  <a:txBody>
                    <a:bodyPr/>
                    <a:lstStyle/>
                    <a:p>
                      <a:pPr indent="0" lvl="0" marL="0" rtl="0" algn="l">
                        <a:spcBef>
                          <a:spcPts val="0"/>
                        </a:spcBef>
                        <a:spcAft>
                          <a:spcPts val="0"/>
                        </a:spcAft>
                        <a:buNone/>
                      </a:pPr>
                      <a:r>
                        <a:rPr lang="en" sz="1600"/>
                        <a:t>append, a</a:t>
                      </a:r>
                      <a:endParaRPr sz="1600"/>
                    </a:p>
                  </a:txBody>
                  <a:tcPr marT="91425" marB="91425" marR="91425" marL="91425"/>
                </a:tc>
                <a:tc>
                  <a:txBody>
                    <a:bodyPr/>
                    <a:lstStyle/>
                    <a:p>
                      <a:pPr indent="0" lvl="0" marL="0" rtl="0" algn="l">
                        <a:spcBef>
                          <a:spcPts val="0"/>
                        </a:spcBef>
                        <a:spcAft>
                          <a:spcPts val="0"/>
                        </a:spcAft>
                        <a:buNone/>
                      </a:pPr>
                      <a:r>
                        <a:rPr lang="en" sz="1600"/>
                        <a:t>Илова намудани матн (муҳтаво) ба охири файл.</a:t>
                      </a:r>
                      <a:endParaRPr sz="1600"/>
                    </a:p>
                  </a:txBody>
                  <a:tcPr marT="91425" marB="91425" marR="91425" marL="91425"/>
                </a:tc>
              </a:tr>
            </a:tbl>
          </a:graphicData>
        </a:graphic>
      </p:graphicFrame>
      <p:graphicFrame>
        <p:nvGraphicFramePr>
          <p:cNvPr id="1044" name="Google Shape;1044;p145"/>
          <p:cNvGraphicFramePr/>
          <p:nvPr/>
        </p:nvGraphicFramePr>
        <p:xfrm>
          <a:off x="880000" y="3226050"/>
          <a:ext cx="3000000" cy="3000000"/>
        </p:xfrm>
        <a:graphic>
          <a:graphicData uri="http://schemas.openxmlformats.org/drawingml/2006/table">
            <a:tbl>
              <a:tblPr>
                <a:noFill/>
                <a:tableStyleId>{0848E4CF-37E8-45A5-AF40-E17BC24E36AA}</a:tableStyleId>
              </a:tblPr>
              <a:tblGrid>
                <a:gridCol w="1494975"/>
                <a:gridCol w="6445400"/>
              </a:tblGrid>
              <a:tr h="426700">
                <a:tc>
                  <a:txBody>
                    <a:bodyPr/>
                    <a:lstStyle/>
                    <a:p>
                      <a:pPr indent="0" lvl="0" marL="0" rtl="0" algn="l">
                        <a:spcBef>
                          <a:spcPts val="0"/>
                        </a:spcBef>
                        <a:spcAft>
                          <a:spcPts val="0"/>
                        </a:spcAft>
                        <a:buNone/>
                      </a:pPr>
                      <a:r>
                        <a:rPr lang="en" sz="1600"/>
                        <a:t>file.closed</a:t>
                      </a:r>
                      <a:endParaRPr sz="1600"/>
                    </a:p>
                  </a:txBody>
                  <a:tcPr marT="91425" marB="91425" marR="91425" marL="91425"/>
                </a:tc>
                <a:tc>
                  <a:txBody>
                    <a:bodyPr/>
                    <a:lstStyle/>
                    <a:p>
                      <a:pPr indent="0" lvl="0" marL="0" rtl="0" algn="l">
                        <a:spcBef>
                          <a:spcPts val="0"/>
                        </a:spcBef>
                        <a:spcAft>
                          <a:spcPts val="0"/>
                        </a:spcAft>
                        <a:buNone/>
                      </a:pPr>
                      <a:r>
                        <a:rPr lang="en" sz="1600"/>
                        <a:t>Агар файл баста шуда бошад, онгоҳ True бармегардонад.</a:t>
                      </a:r>
                      <a:endParaRPr sz="1600"/>
                    </a:p>
                  </a:txBody>
                  <a:tcPr marT="91425" marB="91425" marR="91425" marL="91425"/>
                </a:tc>
              </a:tr>
              <a:tr h="426700">
                <a:tc>
                  <a:txBody>
                    <a:bodyPr/>
                    <a:lstStyle/>
                    <a:p>
                      <a:pPr indent="0" lvl="0" marL="0" rtl="0" algn="l">
                        <a:spcBef>
                          <a:spcPts val="0"/>
                        </a:spcBef>
                        <a:spcAft>
                          <a:spcPts val="0"/>
                        </a:spcAft>
                        <a:buNone/>
                      </a:pPr>
                      <a:r>
                        <a:rPr lang="en" sz="1600"/>
                        <a:t>file.mode</a:t>
                      </a:r>
                      <a:endParaRPr sz="1600"/>
                    </a:p>
                  </a:txBody>
                  <a:tcPr marT="91425" marB="91425" marR="91425" marL="91425"/>
                </a:tc>
                <a:tc>
                  <a:txBody>
                    <a:bodyPr/>
                    <a:lstStyle/>
                    <a:p>
                      <a:pPr indent="0" lvl="0" marL="0" rtl="0" algn="l">
                        <a:spcBef>
                          <a:spcPts val="0"/>
                        </a:spcBef>
                        <a:spcAft>
                          <a:spcPts val="0"/>
                        </a:spcAft>
                        <a:buNone/>
                      </a:pPr>
                      <a:r>
                        <a:rPr lang="en" sz="1600"/>
                        <a:t>Тарзи дастрасӣ ба файли кушодашуда.</a:t>
                      </a:r>
                      <a:endParaRPr sz="1600"/>
                    </a:p>
                  </a:txBody>
                  <a:tcPr marT="91425" marB="91425" marR="91425" marL="91425"/>
                </a:tc>
              </a:tr>
              <a:tr h="426700">
                <a:tc>
                  <a:txBody>
                    <a:bodyPr/>
                    <a:lstStyle/>
                    <a:p>
                      <a:pPr indent="0" lvl="0" marL="0" rtl="0" algn="l">
                        <a:spcBef>
                          <a:spcPts val="0"/>
                        </a:spcBef>
                        <a:spcAft>
                          <a:spcPts val="0"/>
                        </a:spcAft>
                        <a:buNone/>
                      </a:pPr>
                      <a:r>
                        <a:rPr lang="en" sz="1600"/>
                        <a:t>file.name</a:t>
                      </a:r>
                      <a:endParaRPr sz="1600"/>
                    </a:p>
                  </a:txBody>
                  <a:tcPr marT="91425" marB="91425" marR="91425" marL="91425"/>
                </a:tc>
                <a:tc>
                  <a:txBody>
                    <a:bodyPr/>
                    <a:lstStyle/>
                    <a:p>
                      <a:pPr indent="0" lvl="0" marL="0" rtl="0" algn="l">
                        <a:spcBef>
                          <a:spcPts val="0"/>
                        </a:spcBef>
                        <a:spcAft>
                          <a:spcPts val="0"/>
                        </a:spcAft>
                        <a:buNone/>
                      </a:pPr>
                      <a:r>
                        <a:rPr lang="en" sz="1600"/>
                        <a:t>Номи файлро бармегардонад.</a:t>
                      </a:r>
                      <a:endParaRPr sz="1600"/>
                    </a:p>
                  </a:txBody>
                  <a:tcPr marT="91425" marB="91425" marR="91425" marL="91425"/>
                </a:tc>
              </a:tr>
            </a:tbl>
          </a:graphicData>
        </a:graphic>
      </p:graphicFrame>
      <p:sp>
        <p:nvSpPr>
          <p:cNvPr id="1045" name="Google Shape;1045;p145"/>
          <p:cNvSpPr txBox="1"/>
          <p:nvPr/>
        </p:nvSpPr>
        <p:spPr>
          <a:xfrm>
            <a:off x="880000" y="2871150"/>
            <a:ext cx="519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Хосиятҳои объектҳои файл дар python</a:t>
            </a:r>
            <a:endParaRPr b="1" sz="1600"/>
          </a:p>
        </p:txBody>
      </p:sp>
      <p:sp>
        <p:nvSpPr>
          <p:cNvPr id="1046" name="Google Shape;1046;p14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Тарзҳои кор бо файл</a:t>
            </a:r>
            <a:endParaRPr sz="2200">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46"/>
          <p:cNvSpPr txBox="1"/>
          <p:nvPr>
            <p:ph idx="1" type="body"/>
          </p:nvPr>
        </p:nvSpPr>
        <p:spPr>
          <a:xfrm>
            <a:off x="791425" y="1246950"/>
            <a:ext cx="7688700" cy="3510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Шумо метавонед файлро дар Python хонед.</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Дар мисоли зерин файл ‘foo.txt’ дар реҷаи "танҳо хондан" ( r ) кушода мешавад.</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Мисоли хондани маълумот аз файл:</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980000"/>
                </a:solidFill>
                <a:latin typeface="Arial"/>
                <a:ea typeface="Arial"/>
                <a:cs typeface="Arial"/>
                <a:sym typeface="Arial"/>
              </a:rPr>
              <a:t>#файли мавчуда бо ин тарз кушода мешавад</a:t>
            </a:r>
            <a:endParaRPr sz="1600">
              <a:solidFill>
                <a:srgbClr val="98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BF9000"/>
                </a:solidFill>
                <a:latin typeface="Arial"/>
                <a:ea typeface="Arial"/>
                <a:cs typeface="Arial"/>
                <a:sym typeface="Arial"/>
              </a:rPr>
              <a:t>with</a:t>
            </a:r>
            <a:r>
              <a:rPr lang="en" sz="1600">
                <a:solidFill>
                  <a:srgbClr val="000000"/>
                </a:solidFill>
                <a:latin typeface="Arial"/>
                <a:ea typeface="Arial"/>
                <a:cs typeface="Arial"/>
                <a:sym typeface="Arial"/>
              </a:rPr>
              <a:t> </a:t>
            </a:r>
            <a:r>
              <a:rPr lang="en" sz="1600">
                <a:solidFill>
                  <a:srgbClr val="1155CC"/>
                </a:solidFill>
                <a:latin typeface="Arial"/>
                <a:ea typeface="Arial"/>
                <a:cs typeface="Arial"/>
                <a:sym typeface="Arial"/>
              </a:rPr>
              <a:t>open</a:t>
            </a:r>
            <a:r>
              <a:rPr lang="en" sz="1600">
                <a:solidFill>
                  <a:srgbClr val="000000"/>
                </a:solidFill>
                <a:latin typeface="Arial"/>
                <a:ea typeface="Arial"/>
                <a:cs typeface="Arial"/>
                <a:sym typeface="Arial"/>
              </a:rPr>
              <a:t>(</a:t>
            </a:r>
            <a:r>
              <a:rPr lang="en" sz="1600">
                <a:solidFill>
                  <a:srgbClr val="38761D"/>
                </a:solidFill>
                <a:latin typeface="Arial"/>
                <a:ea typeface="Arial"/>
                <a:cs typeface="Arial"/>
                <a:sym typeface="Arial"/>
              </a:rPr>
              <a:t>'foo.txt'</a:t>
            </a:r>
            <a:r>
              <a:rPr lang="en" sz="1600">
                <a:solidFill>
                  <a:srgbClr val="000000"/>
                </a:solidFill>
                <a:latin typeface="Arial"/>
                <a:ea typeface="Arial"/>
                <a:cs typeface="Arial"/>
                <a:sym typeface="Arial"/>
              </a:rPr>
              <a:t>,</a:t>
            </a:r>
            <a:r>
              <a:rPr lang="en" sz="1600">
                <a:solidFill>
                  <a:srgbClr val="38761D"/>
                </a:solidFill>
                <a:latin typeface="Arial"/>
                <a:ea typeface="Arial"/>
                <a:cs typeface="Arial"/>
                <a:sym typeface="Arial"/>
              </a:rPr>
              <a:t> 'r'</a:t>
            </a:r>
            <a:r>
              <a:rPr lang="en" sz="1600">
                <a:solidFill>
                  <a:srgbClr val="000000"/>
                </a:solidFill>
                <a:latin typeface="Arial"/>
                <a:ea typeface="Arial"/>
                <a:cs typeface="Arial"/>
                <a:sym typeface="Arial"/>
              </a:rPr>
              <a:t>) </a:t>
            </a:r>
            <a:r>
              <a:rPr lang="en" sz="1600">
                <a:solidFill>
                  <a:srgbClr val="BF9000"/>
                </a:solidFill>
                <a:latin typeface="Arial"/>
                <a:ea typeface="Arial"/>
                <a:cs typeface="Arial"/>
                <a:sym typeface="Arial"/>
              </a:rPr>
              <a:t>as</a:t>
            </a:r>
            <a:r>
              <a:rPr lang="en" sz="1600">
                <a:solidFill>
                  <a:srgbClr val="000000"/>
                </a:solidFill>
                <a:latin typeface="Arial"/>
                <a:ea typeface="Arial"/>
                <a:cs typeface="Arial"/>
                <a:sym typeface="Arial"/>
              </a:rPr>
              <a:t> fp:</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       kushodan = fp.read()</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       </a:t>
            </a: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(kushodan)</a:t>
            </a:r>
            <a:endParaRPr sz="1600">
              <a:solidFill>
                <a:srgbClr val="BF9000"/>
              </a:solidFill>
              <a:latin typeface="Arial"/>
              <a:ea typeface="Arial"/>
              <a:cs typeface="Arial"/>
              <a:sym typeface="Arial"/>
            </a:endParaRPr>
          </a:p>
          <a:p>
            <a:pPr indent="0" lvl="0" marL="0" rtl="0" algn="l">
              <a:lnSpc>
                <a:spcPct val="90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t/>
            </a:r>
            <a:endParaRPr sz="1600">
              <a:solidFill>
                <a:srgbClr val="000000"/>
              </a:solidFill>
              <a:latin typeface="Arial"/>
              <a:ea typeface="Arial"/>
              <a:cs typeface="Arial"/>
              <a:sym typeface="Arial"/>
            </a:endParaRPr>
          </a:p>
        </p:txBody>
      </p:sp>
      <p:sp>
        <p:nvSpPr>
          <p:cNvPr id="1052" name="Google Shape;1052;p14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Хондани файл (read)</a:t>
            </a:r>
            <a:endParaRPr sz="2200">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058" name="Google Shape;1058;p147"/>
          <p:cNvSpPr txBox="1"/>
          <p:nvPr>
            <p:ph idx="1" type="body"/>
          </p:nvPr>
        </p:nvSpPr>
        <p:spPr>
          <a:xfrm>
            <a:off x="805650" y="1215125"/>
            <a:ext cx="8118000" cy="3767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600">
                <a:solidFill>
                  <a:srgbClr val="FF0000"/>
                </a:solidFill>
                <a:latin typeface="Arial"/>
                <a:ea typeface="Arial"/>
                <a:cs typeface="Arial"/>
                <a:sym typeface="Arial"/>
              </a:rPr>
              <a:t>Ин методи файли file.read() хондани методи файл аз  size(дарози) байт, вобаста нест. Агар ба охир расидани файли пеш аз гирифтани андозаи муайяншудаи байтҳо расидааст, пас метод танҳо байтҳоро дастрас менамояд.</a:t>
            </a:r>
            <a:endParaRPr sz="1600">
              <a:solidFill>
                <a:srgbClr val="FF0000"/>
              </a:solidFill>
              <a:latin typeface="Arial"/>
              <a:ea typeface="Arial"/>
              <a:cs typeface="Arial"/>
              <a:sym typeface="Arial"/>
            </a:endParaRPr>
          </a:p>
          <a:p>
            <a:pPr indent="-330200" lvl="0" marL="457200" rtl="0" algn="l">
              <a:lnSpc>
                <a:spcPct val="115000"/>
              </a:lnSpc>
              <a:spcBef>
                <a:spcPts val="400"/>
              </a:spcBef>
              <a:spcAft>
                <a:spcPts val="0"/>
              </a:spcAft>
              <a:buClr>
                <a:srgbClr val="FF0000"/>
              </a:buClr>
              <a:buSzPts val="1600"/>
              <a:buFont typeface="Roboto"/>
              <a:buChar char="●"/>
            </a:pPr>
            <a:r>
              <a:rPr b="1" lang="en" sz="1600">
                <a:solidFill>
                  <a:srgbClr val="FF0000"/>
                </a:solidFill>
                <a:highlight>
                  <a:srgbClr val="FFFFFF"/>
                </a:highlight>
                <a:latin typeface="Arial"/>
                <a:ea typeface="Arial"/>
                <a:cs typeface="Arial"/>
                <a:sym typeface="Arial"/>
              </a:rPr>
              <a:t>file - объекти файл</a:t>
            </a:r>
            <a:endParaRPr b="1" sz="1600">
              <a:solidFill>
                <a:srgbClr val="FF0000"/>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FF0000"/>
              </a:buClr>
              <a:buSzPts val="1600"/>
              <a:buFont typeface="Roboto"/>
              <a:buChar char="●"/>
            </a:pPr>
            <a:r>
              <a:rPr b="1" lang="en" sz="1600">
                <a:solidFill>
                  <a:srgbClr val="FF0000"/>
                </a:solidFill>
                <a:highlight>
                  <a:srgbClr val="FFFFFF"/>
                </a:highlight>
                <a:latin typeface="Arial"/>
                <a:ea typeface="Arial"/>
                <a:cs typeface="Arial"/>
                <a:sym typeface="Arial"/>
              </a:rPr>
              <a:t>size - </a:t>
            </a:r>
            <a:r>
              <a:rPr b="1" lang="en" sz="1600">
                <a:solidFill>
                  <a:srgbClr val="FF0000"/>
                </a:solidFill>
                <a:highlight>
                  <a:srgbClr val="FFFFFF"/>
                </a:highlight>
                <a:uFill>
                  <a:noFill/>
                </a:uFill>
                <a:latin typeface="Arial"/>
                <a:ea typeface="Arial"/>
                <a:cs typeface="Arial"/>
                <a:sym typeface="Arial"/>
                <a:hlinkClick r:id="rId3">
                  <a:extLst>
                    <a:ext uri="{A12FA001-AC4F-418D-AE19-62706E023703}">
                      <ahyp:hlinkClr val="tx"/>
                    </a:ext>
                  </a:extLst>
                </a:hlinkClick>
              </a:rPr>
              <a:t>int</a:t>
            </a:r>
            <a:r>
              <a:rPr b="1" lang="en" sz="1600">
                <a:solidFill>
                  <a:srgbClr val="FF0000"/>
                </a:solidFill>
                <a:highlight>
                  <a:srgbClr val="FFFFFF"/>
                </a:highlight>
                <a:latin typeface="Arial"/>
                <a:ea typeface="Arial"/>
                <a:cs typeface="Arial"/>
                <a:sym typeface="Arial"/>
              </a:rPr>
              <a:t>, миқдор байтҳо</a:t>
            </a:r>
            <a:endParaRPr b="1" sz="1600">
              <a:solidFill>
                <a:srgbClr val="FF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FF0000"/>
                </a:solidFill>
                <a:latin typeface="Arial"/>
                <a:ea typeface="Arial"/>
                <a:cs typeface="Arial"/>
                <a:sym typeface="Arial"/>
              </a:rPr>
              <a:t>Дар мисоли овардашуда барои хондани мӯҳтавои файл методи read() истифода бурда шудааст. Ин метод барои нигоҳ гирифтани мундариҷаи файл ва нусха бардоштани ин мундариҷа дар тағирёбанда истифода бурда шудааст.</a:t>
            </a:r>
            <a:endParaRPr sz="160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FF0000"/>
                </a:solidFill>
                <a:latin typeface="Arial"/>
                <a:ea typeface="Arial"/>
                <a:cs typeface="Arial"/>
                <a:sym typeface="Arial"/>
              </a:rPr>
              <a:t>     	 tak = f.read()</a:t>
            </a:r>
            <a:endParaRPr sz="160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FF0000"/>
                </a:solidFill>
                <a:latin typeface="Arial"/>
                <a:ea typeface="Arial"/>
                <a:cs typeface="Arial"/>
                <a:sym typeface="Arial"/>
              </a:rPr>
              <a:t>Барои чоп кардан дар экран print() истифода бурда шудааст.</a:t>
            </a:r>
            <a:endParaRPr sz="160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1200"/>
              </a:spcAft>
              <a:buNone/>
            </a:pPr>
            <a:r>
              <a:t/>
            </a:r>
            <a:endParaRPr sz="1600">
              <a:latin typeface="Arial"/>
              <a:ea typeface="Arial"/>
              <a:cs typeface="Arial"/>
              <a:sym typeface="Arial"/>
            </a:endParaRPr>
          </a:p>
        </p:txBody>
      </p:sp>
      <p:sp>
        <p:nvSpPr>
          <p:cNvPr id="1059" name="Google Shape;1059;p14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Хондани файл (read)</a:t>
            </a:r>
            <a:endParaRPr sz="2200">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48"/>
          <p:cNvSpPr txBox="1"/>
          <p:nvPr>
            <p:ph type="title"/>
          </p:nvPr>
        </p:nvSpPr>
        <p:spPr>
          <a:xfrm>
            <a:off x="803825" y="1193350"/>
            <a:ext cx="4046100" cy="39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600">
                <a:solidFill>
                  <a:srgbClr val="AF00DB"/>
                </a:solidFill>
                <a:highlight>
                  <a:srgbClr val="FFFFFF"/>
                </a:highlight>
                <a:latin typeface="Arial"/>
                <a:ea typeface="Arial"/>
                <a:cs typeface="Arial"/>
                <a:sym typeface="Arial"/>
              </a:rPr>
              <a:t>with</a:t>
            </a:r>
            <a:r>
              <a:rPr b="0" lang="en" sz="1600">
                <a:solidFill>
                  <a:srgbClr val="000000"/>
                </a:solidFill>
                <a:highlight>
                  <a:srgbClr val="FFFFFF"/>
                </a:highlight>
                <a:latin typeface="Arial"/>
                <a:ea typeface="Arial"/>
                <a:cs typeface="Arial"/>
                <a:sym typeface="Arial"/>
              </a:rPr>
              <a:t> </a:t>
            </a:r>
            <a:r>
              <a:rPr b="0" lang="en" sz="1600">
                <a:solidFill>
                  <a:srgbClr val="795E26"/>
                </a:solidFill>
                <a:highlight>
                  <a:srgbClr val="FFFFFF"/>
                </a:highlight>
                <a:latin typeface="Arial"/>
                <a:ea typeface="Arial"/>
                <a:cs typeface="Arial"/>
                <a:sym typeface="Arial"/>
              </a:rPr>
              <a:t>open</a:t>
            </a:r>
            <a:r>
              <a:rPr b="0" lang="en" sz="1600">
                <a:solidFill>
                  <a:srgbClr val="000000"/>
                </a:solidFill>
                <a:highlight>
                  <a:srgbClr val="FFFFFF"/>
                </a:highlight>
                <a:latin typeface="Arial"/>
                <a:ea typeface="Arial"/>
                <a:cs typeface="Arial"/>
                <a:sym typeface="Arial"/>
              </a:rPr>
              <a:t>(</a:t>
            </a:r>
            <a:r>
              <a:rPr b="0" lang="en" sz="1600">
                <a:solidFill>
                  <a:srgbClr val="A31515"/>
                </a:solidFill>
                <a:highlight>
                  <a:srgbClr val="FFFFFF"/>
                </a:highlight>
                <a:latin typeface="Arial"/>
                <a:ea typeface="Arial"/>
                <a:cs typeface="Arial"/>
                <a:sym typeface="Arial"/>
              </a:rPr>
              <a:t>'dars1.txt'</a:t>
            </a:r>
            <a:r>
              <a:rPr b="0" lang="en" sz="1600">
                <a:solidFill>
                  <a:srgbClr val="000000"/>
                </a:solidFill>
                <a:highlight>
                  <a:srgbClr val="FFFFFF"/>
                </a:highlight>
                <a:latin typeface="Arial"/>
                <a:ea typeface="Arial"/>
                <a:cs typeface="Arial"/>
                <a:sym typeface="Arial"/>
              </a:rPr>
              <a:t>, </a:t>
            </a:r>
            <a:r>
              <a:rPr b="0" lang="en" sz="1600">
                <a:solidFill>
                  <a:srgbClr val="A31515"/>
                </a:solidFill>
                <a:highlight>
                  <a:srgbClr val="FFFFFF"/>
                </a:highlight>
                <a:latin typeface="Arial"/>
                <a:ea typeface="Arial"/>
                <a:cs typeface="Arial"/>
                <a:sym typeface="Arial"/>
              </a:rPr>
              <a:t>'r'</a:t>
            </a:r>
            <a:r>
              <a:rPr b="0" lang="en" sz="1600">
                <a:solidFill>
                  <a:srgbClr val="000000"/>
                </a:solidFill>
                <a:highlight>
                  <a:srgbClr val="FFFFFF"/>
                </a:highlight>
                <a:latin typeface="Arial"/>
                <a:ea typeface="Arial"/>
                <a:cs typeface="Arial"/>
                <a:sym typeface="Arial"/>
              </a:rPr>
              <a:t>) </a:t>
            </a:r>
            <a:r>
              <a:rPr b="0" lang="en" sz="1600">
                <a:solidFill>
                  <a:srgbClr val="AF00DB"/>
                </a:solidFill>
                <a:highlight>
                  <a:srgbClr val="FFFFFF"/>
                </a:highlight>
                <a:latin typeface="Arial"/>
                <a:ea typeface="Arial"/>
                <a:cs typeface="Arial"/>
                <a:sym typeface="Arial"/>
              </a:rPr>
              <a:t>as</a:t>
            </a:r>
            <a:r>
              <a:rPr b="0" lang="en" sz="1600">
                <a:solidFill>
                  <a:srgbClr val="000000"/>
                </a:solidFill>
                <a:highlight>
                  <a:srgbClr val="FFFFFF"/>
                </a:highlight>
                <a:latin typeface="Arial"/>
                <a:ea typeface="Arial"/>
                <a:cs typeface="Arial"/>
                <a:sym typeface="Arial"/>
              </a:rPr>
              <a:t> fp:                            </a:t>
            </a:r>
            <a:endParaRPr b="0"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000000"/>
                </a:solidFill>
                <a:highlight>
                  <a:srgbClr val="FFFFFF"/>
                </a:highlight>
                <a:latin typeface="Arial"/>
                <a:ea typeface="Arial"/>
                <a:cs typeface="Arial"/>
                <a:sym typeface="Arial"/>
              </a:rPr>
              <a:t>    </a:t>
            </a:r>
            <a:r>
              <a:rPr b="0" lang="en" sz="1600">
                <a:solidFill>
                  <a:srgbClr val="008000"/>
                </a:solidFill>
                <a:highlight>
                  <a:srgbClr val="FFFFFF"/>
                </a:highlight>
                <a:latin typeface="Arial"/>
                <a:ea typeface="Arial"/>
                <a:cs typeface="Arial"/>
                <a:sym typeface="Arial"/>
              </a:rPr>
              <a:t># Хондани тамоми мӯҳтавои файл</a:t>
            </a:r>
            <a:endParaRPr b="0" sz="1600">
              <a:solidFill>
                <a:srgbClr val="008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000000"/>
                </a:solidFill>
                <a:highlight>
                  <a:srgbClr val="FFFFFF"/>
                </a:highlight>
                <a:latin typeface="Arial"/>
                <a:ea typeface="Arial"/>
                <a:cs typeface="Arial"/>
                <a:sym typeface="Arial"/>
              </a:rPr>
              <a:t>    content = fp.read()</a:t>
            </a:r>
            <a:endParaRPr b="0"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000000"/>
                </a:solidFill>
                <a:highlight>
                  <a:srgbClr val="FFFFFF"/>
                </a:highlight>
                <a:latin typeface="Arial"/>
                <a:ea typeface="Arial"/>
                <a:cs typeface="Arial"/>
                <a:sym typeface="Arial"/>
              </a:rPr>
              <a:t>i = </a:t>
            </a:r>
            <a:r>
              <a:rPr b="0" lang="en" sz="1600">
                <a:solidFill>
                  <a:srgbClr val="098658"/>
                </a:solidFill>
                <a:highlight>
                  <a:srgbClr val="FFFFFF"/>
                </a:highlight>
                <a:latin typeface="Arial"/>
                <a:ea typeface="Arial"/>
                <a:cs typeface="Arial"/>
                <a:sym typeface="Arial"/>
              </a:rPr>
              <a:t>0</a:t>
            </a:r>
            <a:endParaRPr b="0" sz="1600">
              <a:solidFill>
                <a:srgbClr val="098658"/>
              </a:solidFill>
              <a:highlight>
                <a:srgbClr val="FFFFFF"/>
              </a:highlight>
              <a:latin typeface="Arial"/>
              <a:ea typeface="Arial"/>
              <a:cs typeface="Arial"/>
              <a:sym typeface="Arial"/>
            </a:endParaRPr>
          </a:p>
          <a:p>
            <a:pPr indent="0" lvl="0" marL="0" rtl="0" algn="l">
              <a:spcBef>
                <a:spcPts val="0"/>
              </a:spcBef>
              <a:spcAft>
                <a:spcPts val="0"/>
              </a:spcAft>
              <a:buNone/>
            </a:pPr>
            <a:r>
              <a:rPr b="0" lang="en" sz="1600">
                <a:solidFill>
                  <a:srgbClr val="795E26"/>
                </a:solidFill>
                <a:highlight>
                  <a:schemeClr val="lt1"/>
                </a:highlight>
                <a:latin typeface="Arial"/>
                <a:ea typeface="Arial"/>
                <a:cs typeface="Arial"/>
                <a:sym typeface="Arial"/>
              </a:rPr>
              <a:t>print</a:t>
            </a:r>
            <a:r>
              <a:rPr b="0" lang="en" sz="1600">
                <a:solidFill>
                  <a:srgbClr val="000000"/>
                </a:solidFill>
                <a:highlight>
                  <a:schemeClr val="lt1"/>
                </a:highlight>
                <a:latin typeface="Arial"/>
                <a:ea typeface="Arial"/>
                <a:cs typeface="Arial"/>
                <a:sym typeface="Arial"/>
              </a:rPr>
              <a:t>(content.splitlines())</a:t>
            </a:r>
            <a:endParaRPr b="0" sz="1600">
              <a:solidFill>
                <a:srgbClr val="09865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AF00DB"/>
                </a:solidFill>
                <a:highlight>
                  <a:srgbClr val="FFFFFF"/>
                </a:highlight>
                <a:latin typeface="Arial"/>
                <a:ea typeface="Arial"/>
                <a:cs typeface="Arial"/>
                <a:sym typeface="Arial"/>
              </a:rPr>
              <a:t>for</a:t>
            </a:r>
            <a:r>
              <a:rPr b="0" lang="en" sz="1600">
                <a:solidFill>
                  <a:srgbClr val="000000"/>
                </a:solidFill>
                <a:highlight>
                  <a:srgbClr val="FFFFFF"/>
                </a:highlight>
                <a:latin typeface="Arial"/>
                <a:ea typeface="Arial"/>
                <a:cs typeface="Arial"/>
                <a:sym typeface="Arial"/>
              </a:rPr>
              <a:t> line </a:t>
            </a:r>
            <a:r>
              <a:rPr b="0" lang="en" sz="1600">
                <a:solidFill>
                  <a:srgbClr val="AF00DB"/>
                </a:solidFill>
                <a:highlight>
                  <a:srgbClr val="FFFFFF"/>
                </a:highlight>
                <a:latin typeface="Arial"/>
                <a:ea typeface="Arial"/>
                <a:cs typeface="Arial"/>
                <a:sym typeface="Arial"/>
              </a:rPr>
              <a:t>in</a:t>
            </a:r>
            <a:r>
              <a:rPr b="0" lang="en" sz="1600">
                <a:solidFill>
                  <a:srgbClr val="000000"/>
                </a:solidFill>
                <a:highlight>
                  <a:srgbClr val="FFFFFF"/>
                </a:highlight>
                <a:latin typeface="Arial"/>
                <a:ea typeface="Arial"/>
                <a:cs typeface="Arial"/>
                <a:sym typeface="Arial"/>
              </a:rPr>
              <a:t> content.splitlines():</a:t>
            </a:r>
            <a:endParaRPr b="0"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000000"/>
                </a:solidFill>
                <a:highlight>
                  <a:srgbClr val="FFFFFF"/>
                </a:highlight>
                <a:latin typeface="Arial"/>
                <a:ea typeface="Arial"/>
                <a:cs typeface="Arial"/>
                <a:sym typeface="Arial"/>
              </a:rPr>
              <a:t>    i += </a:t>
            </a:r>
            <a:r>
              <a:rPr b="0" lang="en" sz="1600">
                <a:solidFill>
                  <a:srgbClr val="098658"/>
                </a:solidFill>
                <a:highlight>
                  <a:srgbClr val="FFFFFF"/>
                </a:highlight>
                <a:latin typeface="Arial"/>
                <a:ea typeface="Arial"/>
                <a:cs typeface="Arial"/>
                <a:sym typeface="Arial"/>
              </a:rPr>
              <a:t>1</a:t>
            </a:r>
            <a:endParaRPr b="0" sz="1600">
              <a:solidFill>
                <a:srgbClr val="098658"/>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000000"/>
                </a:solidFill>
                <a:highlight>
                  <a:srgbClr val="FFFFFF"/>
                </a:highlight>
                <a:latin typeface="Arial"/>
                <a:ea typeface="Arial"/>
                <a:cs typeface="Arial"/>
                <a:sym typeface="Arial"/>
              </a:rPr>
              <a:t>    line = </a:t>
            </a:r>
            <a:r>
              <a:rPr b="0" lang="en" sz="1600">
                <a:solidFill>
                  <a:srgbClr val="267F99"/>
                </a:solidFill>
                <a:highlight>
                  <a:srgbClr val="FFFFFF"/>
                </a:highlight>
                <a:latin typeface="Arial"/>
                <a:ea typeface="Arial"/>
                <a:cs typeface="Arial"/>
                <a:sym typeface="Arial"/>
              </a:rPr>
              <a:t>str</a:t>
            </a:r>
            <a:r>
              <a:rPr b="0" lang="en" sz="1600">
                <a:solidFill>
                  <a:srgbClr val="000000"/>
                </a:solidFill>
                <a:highlight>
                  <a:srgbClr val="FFFFFF"/>
                </a:highlight>
                <a:latin typeface="Arial"/>
                <a:ea typeface="Arial"/>
                <a:cs typeface="Arial"/>
                <a:sym typeface="Arial"/>
              </a:rPr>
              <a:t>(i) + </a:t>
            </a:r>
            <a:r>
              <a:rPr b="0" lang="en" sz="1600">
                <a:solidFill>
                  <a:srgbClr val="A31515"/>
                </a:solidFill>
                <a:highlight>
                  <a:srgbClr val="FFFFFF"/>
                </a:highlight>
                <a:latin typeface="Arial"/>
                <a:ea typeface="Arial"/>
                <a:cs typeface="Arial"/>
                <a:sym typeface="Arial"/>
              </a:rPr>
              <a:t>") "</a:t>
            </a:r>
            <a:r>
              <a:rPr b="0" lang="en" sz="1600">
                <a:solidFill>
                  <a:srgbClr val="000000"/>
                </a:solidFill>
                <a:highlight>
                  <a:srgbClr val="FFFFFF"/>
                </a:highlight>
                <a:latin typeface="Arial"/>
                <a:ea typeface="Arial"/>
                <a:cs typeface="Arial"/>
                <a:sym typeface="Arial"/>
              </a:rPr>
              <a:t> + line</a:t>
            </a:r>
            <a:endParaRPr b="0"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600">
                <a:solidFill>
                  <a:srgbClr val="000000"/>
                </a:solidFill>
                <a:highlight>
                  <a:srgbClr val="FFFFFF"/>
                </a:highlight>
                <a:latin typeface="Arial"/>
                <a:ea typeface="Arial"/>
                <a:cs typeface="Arial"/>
                <a:sym typeface="Arial"/>
              </a:rPr>
              <a:t>    </a:t>
            </a:r>
            <a:r>
              <a:rPr b="0" lang="en" sz="1600">
                <a:solidFill>
                  <a:srgbClr val="795E26"/>
                </a:solidFill>
                <a:highlight>
                  <a:srgbClr val="FFFFFF"/>
                </a:highlight>
                <a:latin typeface="Arial"/>
                <a:ea typeface="Arial"/>
                <a:cs typeface="Arial"/>
                <a:sym typeface="Arial"/>
              </a:rPr>
              <a:t>print</a:t>
            </a:r>
            <a:r>
              <a:rPr b="0" lang="en" sz="1600">
                <a:solidFill>
                  <a:srgbClr val="000000"/>
                </a:solidFill>
                <a:highlight>
                  <a:srgbClr val="FFFFFF"/>
                </a:highlight>
                <a:latin typeface="Arial"/>
                <a:ea typeface="Arial"/>
                <a:cs typeface="Arial"/>
                <a:sym typeface="Arial"/>
              </a:rPr>
              <a:t>(line)</a:t>
            </a:r>
            <a:endParaRPr b="0" sz="160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b="0" lang="en" sz="1600">
                <a:solidFill>
                  <a:srgbClr val="000000"/>
                </a:solidFill>
                <a:latin typeface="Arial"/>
                <a:ea typeface="Arial"/>
                <a:cs typeface="Arial"/>
                <a:sym typeface="Arial"/>
              </a:rPr>
              <a:t>Ҷавоб:</a:t>
            </a:r>
            <a:endParaRPr b="0"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b="0" lang="en" sz="1600">
                <a:solidFill>
                  <a:srgbClr val="000000"/>
                </a:solidFill>
                <a:latin typeface="Arial"/>
                <a:ea typeface="Arial"/>
                <a:cs typeface="Arial"/>
                <a:sym typeface="Arial"/>
              </a:rPr>
              <a:t>1) </a:t>
            </a:r>
            <a:r>
              <a:rPr b="0" lang="en" sz="1600">
                <a:solidFill>
                  <a:srgbClr val="000000"/>
                </a:solidFill>
                <a:latin typeface="Arial"/>
                <a:ea typeface="Arial"/>
                <a:cs typeface="Arial"/>
                <a:sym typeface="Arial"/>
              </a:rPr>
              <a:t>Salom olam</a:t>
            </a:r>
            <a:endParaRPr b="0"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b="0" lang="en" sz="1600">
                <a:solidFill>
                  <a:srgbClr val="000000"/>
                </a:solidFill>
                <a:latin typeface="Arial"/>
                <a:ea typeface="Arial"/>
                <a:cs typeface="Arial"/>
                <a:sym typeface="Arial"/>
              </a:rPr>
              <a:t>2) Salom dunyo</a:t>
            </a:r>
            <a:endParaRPr b="0"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b="0" lang="en" sz="1600">
                <a:solidFill>
                  <a:srgbClr val="000000"/>
                </a:solidFill>
                <a:latin typeface="Arial"/>
                <a:ea typeface="Arial"/>
                <a:cs typeface="Arial"/>
                <a:sym typeface="Arial"/>
              </a:rPr>
              <a:t>3) Salom duston</a:t>
            </a:r>
            <a:endParaRPr b="0" sz="1600">
              <a:solidFill>
                <a:srgbClr val="000000"/>
              </a:solidFill>
              <a:latin typeface="Arial"/>
              <a:ea typeface="Arial"/>
              <a:cs typeface="Arial"/>
              <a:sym typeface="Arial"/>
            </a:endParaRPr>
          </a:p>
          <a:p>
            <a:pPr indent="457200" lvl="0" marL="0" rtl="0" algn="l">
              <a:lnSpc>
                <a:spcPct val="100000"/>
              </a:lnSpc>
              <a:spcBef>
                <a:spcPts val="1000"/>
              </a:spcBef>
              <a:spcAft>
                <a:spcPts val="0"/>
              </a:spcAft>
              <a:buNone/>
            </a:pPr>
            <a:r>
              <a:t/>
            </a:r>
            <a:endParaRPr b="0" sz="1600">
              <a:solidFill>
                <a:srgbClr val="000000"/>
              </a:solidFill>
              <a:latin typeface="Arial"/>
              <a:ea typeface="Arial"/>
              <a:cs typeface="Arial"/>
              <a:sym typeface="Arial"/>
            </a:endParaRPr>
          </a:p>
        </p:txBody>
      </p:sp>
      <p:sp>
        <p:nvSpPr>
          <p:cNvPr id="1065" name="Google Shape;1065;p14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Хондани файл (read)</a:t>
            </a:r>
            <a:endParaRPr sz="2200">
              <a:latin typeface="Arial"/>
              <a:ea typeface="Arial"/>
              <a:cs typeface="Arial"/>
              <a:sym typeface="Arial"/>
            </a:endParaRPr>
          </a:p>
        </p:txBody>
      </p:sp>
      <p:sp>
        <p:nvSpPr>
          <p:cNvPr id="1066" name="Google Shape;1066;p148"/>
          <p:cNvSpPr txBox="1"/>
          <p:nvPr/>
        </p:nvSpPr>
        <p:spPr>
          <a:xfrm>
            <a:off x="5418150" y="1236563"/>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Мисол: Ин даруни файл</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Salom olam</a:t>
            </a:r>
            <a:endParaRPr sz="1600"/>
          </a:p>
          <a:p>
            <a:pPr indent="0" lvl="0" marL="0" rtl="0" algn="l">
              <a:spcBef>
                <a:spcPts val="0"/>
              </a:spcBef>
              <a:spcAft>
                <a:spcPts val="0"/>
              </a:spcAft>
              <a:buNone/>
            </a:pPr>
            <a:r>
              <a:rPr lang="en" sz="1600"/>
              <a:t>Salom dunyo</a:t>
            </a:r>
            <a:endParaRPr sz="1600"/>
          </a:p>
          <a:p>
            <a:pPr indent="0" lvl="0" marL="0" rtl="0" algn="l">
              <a:spcBef>
                <a:spcPts val="0"/>
              </a:spcBef>
              <a:spcAft>
                <a:spcPts val="0"/>
              </a:spcAft>
              <a:buNone/>
            </a:pPr>
            <a:r>
              <a:rPr lang="en" sz="1600"/>
              <a:t>Salom duston</a:t>
            </a:r>
            <a:endParaRPr sz="1600"/>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49"/>
          <p:cNvSpPr txBox="1"/>
          <p:nvPr>
            <p:ph idx="1" type="body"/>
          </p:nvPr>
        </p:nvSpPr>
        <p:spPr>
          <a:xfrm>
            <a:off x="729450" y="1237925"/>
            <a:ext cx="8156100" cy="38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
              <a:buNone/>
            </a:pPr>
            <a:r>
              <a:rPr lang="en" sz="1600" u="sng">
                <a:solidFill>
                  <a:srgbClr val="000000"/>
                </a:solidFill>
                <a:latin typeface="Arial"/>
                <a:ea typeface="Arial"/>
                <a:cs typeface="Arial"/>
                <a:sym typeface="Arial"/>
              </a:rPr>
              <a:t>Синтаксис</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lnSpc>
                <a:spcPct val="115000"/>
              </a:lnSpc>
              <a:spcBef>
                <a:spcPts val="900"/>
              </a:spcBef>
              <a:spcAft>
                <a:spcPts val="0"/>
              </a:spcAft>
              <a:buSzPts val="440"/>
              <a:buNone/>
            </a:pPr>
            <a:r>
              <a:rPr lang="en" sz="1600">
                <a:solidFill>
                  <a:srgbClr val="000000"/>
                </a:solidFill>
                <a:latin typeface="Arial"/>
                <a:ea typeface="Arial"/>
                <a:cs typeface="Arial"/>
                <a:sym typeface="Arial"/>
              </a:rPr>
              <a:t>file.write(str) ё </a:t>
            </a:r>
            <a:r>
              <a:rPr lang="en" sz="1600">
                <a:solidFill>
                  <a:srgbClr val="000000"/>
                </a:solidFill>
                <a:latin typeface="Arial"/>
                <a:ea typeface="Arial"/>
                <a:cs typeface="Arial"/>
                <a:sym typeface="Arial"/>
              </a:rPr>
              <a:t>file.write(str,int)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440"/>
              <a:buNone/>
            </a:pPr>
            <a:r>
              <a:rPr lang="en" sz="1600">
                <a:solidFill>
                  <a:srgbClr val="000000"/>
                </a:solidFill>
                <a:latin typeface="Arial"/>
                <a:ea typeface="Arial"/>
                <a:cs typeface="Arial"/>
                <a:sym typeface="Arial"/>
              </a:rPr>
              <a:t>Имконот:</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file -</a:t>
            </a:r>
            <a:r>
              <a:rPr lang="en" sz="1600">
                <a:solidFill>
                  <a:srgbClr val="000000"/>
                </a:solidFill>
                <a:uFill>
                  <a:noFill/>
                </a:uFill>
                <a:latin typeface="Arial"/>
                <a:ea typeface="Arial"/>
                <a:cs typeface="Arial"/>
                <a:sym typeface="Arial"/>
                <a:hlinkClick r:id="rId3">
                  <a:extLst>
                    <a:ext uri="{A12FA001-AC4F-418D-AE19-62706E023703}">
                      <ahyp:hlinkClr val="tx"/>
                    </a:ext>
                  </a:extLst>
                </a:hlinkClick>
              </a:rPr>
              <a:t> объекти файл</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str - сатр (string), маълумоти ба файл сабтшаванда</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solidFill>
                  <a:srgbClr val="000000"/>
                </a:solidFill>
                <a:latin typeface="Arial"/>
                <a:ea typeface="Arial"/>
                <a:cs typeface="Arial"/>
                <a:sym typeface="Arial"/>
              </a:rPr>
              <a:t>int - </a:t>
            </a:r>
            <a:r>
              <a:rPr lang="en" sz="1600">
                <a:solidFill>
                  <a:srgbClr val="212529"/>
                </a:solidFill>
                <a:highlight>
                  <a:schemeClr val="lt1"/>
                </a:highlight>
                <a:latin typeface="Arial"/>
                <a:ea typeface="Arial"/>
                <a:cs typeface="Arial"/>
                <a:sym typeface="Arial"/>
              </a:rPr>
              <a:t>миқдори байтҳо</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440"/>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440"/>
              <a:buNone/>
            </a:pPr>
            <a:r>
              <a:rPr lang="en" sz="1600">
                <a:solidFill>
                  <a:srgbClr val="000000"/>
                </a:solidFill>
                <a:latin typeface="Arial"/>
                <a:ea typeface="Arial"/>
                <a:cs typeface="Arial"/>
                <a:sym typeface="Arial"/>
              </a:rPr>
              <a:t>Тавсиф:</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440"/>
              <a:buNone/>
            </a:pPr>
            <a:r>
              <a:rPr lang="en" sz="1600">
                <a:solidFill>
                  <a:srgbClr val="000000"/>
                </a:solidFill>
                <a:latin typeface="Arial"/>
                <a:ea typeface="Arial"/>
                <a:cs typeface="Arial"/>
                <a:sym typeface="Arial"/>
              </a:rPr>
              <a:t>Методи file.write () сатри str -ро ба файл сабт мекунад.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440"/>
              <a:buNone/>
            </a:pPr>
            <a:r>
              <a:rPr lang="en" sz="1600">
                <a:solidFill>
                  <a:srgbClr val="000000"/>
                </a:solidFill>
                <a:latin typeface="Arial"/>
                <a:ea typeface="Arial"/>
                <a:cs typeface="Arial"/>
                <a:sym typeface="Arial"/>
              </a:rPr>
              <a:t>Аз сабаби вуҷуд доштани буфер, то он даме, ки метод file.flush() ё file.close() даъват карда нашавад, сабти сатр дар файл ба итмом расида ҳисобида намешавад. Яъне барои пурра ба итмом расидани раванди сабт ба файл бояд метод file.flush() ва ё file.close () даъват карда шавад.</a:t>
            </a:r>
            <a:endParaRPr sz="1600">
              <a:solidFill>
                <a:srgbClr val="000000"/>
              </a:solidFill>
              <a:latin typeface="Arial"/>
              <a:ea typeface="Arial"/>
              <a:cs typeface="Arial"/>
              <a:sym typeface="Arial"/>
            </a:endParaRPr>
          </a:p>
        </p:txBody>
      </p:sp>
      <p:sp>
        <p:nvSpPr>
          <p:cNvPr id="1072" name="Google Shape;1072;p149"/>
          <p:cNvSpPr txBox="1"/>
          <p:nvPr>
            <p:ph type="title"/>
          </p:nvPr>
        </p:nvSpPr>
        <p:spPr>
          <a:xfrm>
            <a:off x="727650" y="683446"/>
            <a:ext cx="7688700" cy="541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Сабт ба файл (write) </a:t>
            </a:r>
            <a:endParaRPr sz="2200">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50"/>
          <p:cNvSpPr txBox="1"/>
          <p:nvPr>
            <p:ph idx="1" type="body"/>
          </p:nvPr>
        </p:nvSpPr>
        <p:spPr>
          <a:xfrm>
            <a:off x="818000" y="1251550"/>
            <a:ext cx="3647400" cy="161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BF9000"/>
                </a:solidFill>
                <a:latin typeface="Arial"/>
                <a:ea typeface="Arial"/>
                <a:cs typeface="Arial"/>
                <a:sym typeface="Arial"/>
              </a:rPr>
              <a:t>with</a:t>
            </a:r>
            <a:r>
              <a:rPr lang="en" sz="1600">
                <a:solidFill>
                  <a:srgbClr val="000000"/>
                </a:solidFill>
                <a:latin typeface="Arial"/>
                <a:ea typeface="Arial"/>
                <a:cs typeface="Arial"/>
                <a:sym typeface="Arial"/>
              </a:rPr>
              <a:t> </a:t>
            </a:r>
            <a:r>
              <a:rPr lang="en" sz="1600">
                <a:solidFill>
                  <a:srgbClr val="1155CC"/>
                </a:solidFill>
                <a:latin typeface="Arial"/>
                <a:ea typeface="Arial"/>
                <a:cs typeface="Arial"/>
                <a:sym typeface="Arial"/>
              </a:rPr>
              <a:t>open</a:t>
            </a:r>
            <a:r>
              <a:rPr lang="en" sz="1600">
                <a:solidFill>
                  <a:srgbClr val="000000"/>
                </a:solidFill>
                <a:latin typeface="Arial"/>
                <a:ea typeface="Arial"/>
                <a:cs typeface="Arial"/>
                <a:sym typeface="Arial"/>
              </a:rPr>
              <a:t>(</a:t>
            </a:r>
            <a:r>
              <a:rPr lang="en" sz="1600">
                <a:solidFill>
                  <a:srgbClr val="669900"/>
                </a:solidFill>
                <a:latin typeface="Arial"/>
                <a:ea typeface="Arial"/>
                <a:cs typeface="Arial"/>
                <a:sym typeface="Arial"/>
              </a:rPr>
              <a:t>'foo.txt'</a:t>
            </a:r>
            <a:r>
              <a:rPr lang="en" sz="1600">
                <a:solidFill>
                  <a:srgbClr val="000000"/>
                </a:solidFill>
                <a:latin typeface="Arial"/>
                <a:ea typeface="Arial"/>
                <a:cs typeface="Arial"/>
                <a:sym typeface="Arial"/>
              </a:rPr>
              <a:t>, </a:t>
            </a:r>
            <a:r>
              <a:rPr lang="en" sz="1600">
                <a:solidFill>
                  <a:srgbClr val="669900"/>
                </a:solidFill>
                <a:latin typeface="Arial"/>
                <a:ea typeface="Arial"/>
                <a:cs typeface="Arial"/>
                <a:sym typeface="Arial"/>
              </a:rPr>
              <a:t>'w'</a:t>
            </a:r>
            <a:r>
              <a:rPr lang="en" sz="1600">
                <a:solidFill>
                  <a:srgbClr val="000000"/>
                </a:solidFill>
                <a:latin typeface="Arial"/>
                <a:ea typeface="Arial"/>
                <a:cs typeface="Arial"/>
                <a:sym typeface="Arial"/>
              </a:rPr>
              <a:t>) </a:t>
            </a:r>
            <a:r>
              <a:rPr lang="en" sz="1600">
                <a:solidFill>
                  <a:srgbClr val="BF9000"/>
                </a:solidFill>
                <a:latin typeface="Arial"/>
                <a:ea typeface="Arial"/>
                <a:cs typeface="Arial"/>
                <a:sym typeface="Arial"/>
              </a:rPr>
              <a:t>as </a:t>
            </a:r>
            <a:r>
              <a:rPr lang="en" sz="1600">
                <a:solidFill>
                  <a:srgbClr val="000000"/>
                </a:solidFill>
                <a:latin typeface="Arial"/>
                <a:ea typeface="Arial"/>
                <a:cs typeface="Arial"/>
                <a:sym typeface="Arial"/>
              </a:rPr>
              <a:t>fp:</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fp.write(</a:t>
            </a:r>
            <a:r>
              <a:rPr lang="en" sz="1600">
                <a:solidFill>
                  <a:srgbClr val="669900"/>
                </a:solidFill>
                <a:latin typeface="Arial"/>
                <a:ea typeface="Arial"/>
                <a:cs typeface="Arial"/>
                <a:sym typeface="Arial"/>
              </a:rPr>
              <a:t>'Salom Olam\nSalom Dunyo\nSalom Khujand'</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p:txBody>
      </p:sp>
      <p:sp>
        <p:nvSpPr>
          <p:cNvPr id="1078" name="Google Shape;1078;p150"/>
          <p:cNvSpPr txBox="1"/>
          <p:nvPr>
            <p:ph type="title"/>
          </p:nvPr>
        </p:nvSpPr>
        <p:spPr>
          <a:xfrm>
            <a:off x="727650" y="6701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Сабт ба файл (write)</a:t>
            </a:r>
            <a:endParaRPr sz="2200">
              <a:latin typeface="Arial"/>
              <a:ea typeface="Arial"/>
              <a:cs typeface="Arial"/>
              <a:sym typeface="Arial"/>
            </a:endParaRPr>
          </a:p>
        </p:txBody>
      </p:sp>
      <p:pic>
        <p:nvPicPr>
          <p:cNvPr id="1079" name="Google Shape;1079;p150"/>
          <p:cNvPicPr preferRelativeResize="0"/>
          <p:nvPr/>
        </p:nvPicPr>
        <p:blipFill>
          <a:blip r:embed="rId3">
            <a:alphaModFix/>
          </a:blip>
          <a:stretch>
            <a:fillRect/>
          </a:stretch>
        </p:blipFill>
        <p:spPr>
          <a:xfrm>
            <a:off x="818000" y="2804875"/>
            <a:ext cx="2825825" cy="1991600"/>
          </a:xfrm>
          <a:prstGeom prst="rect">
            <a:avLst/>
          </a:prstGeom>
          <a:noFill/>
          <a:ln>
            <a:noFill/>
          </a:ln>
        </p:spPr>
      </p:pic>
      <p:sp>
        <p:nvSpPr>
          <p:cNvPr id="1080" name="Google Shape;1080;p150"/>
          <p:cNvSpPr txBox="1"/>
          <p:nvPr/>
        </p:nvSpPr>
        <p:spPr>
          <a:xfrm>
            <a:off x="4552275" y="593975"/>
            <a:ext cx="4412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tagi =</a:t>
            </a:r>
            <a:r>
              <a:rPr lang="en" sz="1600">
                <a:solidFill>
                  <a:srgbClr val="669900"/>
                </a:solidFill>
              </a:rPr>
              <a:t> 'То тавони дустонро гум макун\nДустони мехрубонро гум макун\n1,2,3,4,5,6,7,8\n10,11,12,13,14,15,16,17,18,19'</a:t>
            </a:r>
            <a:endParaRPr sz="1600">
              <a:solidFill>
                <a:srgbClr val="669900"/>
              </a:solidFill>
            </a:endParaRPr>
          </a:p>
          <a:p>
            <a:pPr indent="0" lvl="0" marL="0" rtl="0" algn="l">
              <a:spcBef>
                <a:spcPts val="0"/>
              </a:spcBef>
              <a:spcAft>
                <a:spcPts val="0"/>
              </a:spcAft>
              <a:buNone/>
            </a:pPr>
            <a:r>
              <a:rPr lang="en" sz="1600"/>
              <a:t># Navistan</a:t>
            </a:r>
            <a:endParaRPr sz="1600"/>
          </a:p>
          <a:p>
            <a:pPr indent="0" lvl="0" marL="0" rtl="0" algn="l">
              <a:spcBef>
                <a:spcPts val="0"/>
              </a:spcBef>
              <a:spcAft>
                <a:spcPts val="0"/>
              </a:spcAft>
              <a:buNone/>
            </a:pPr>
            <a:r>
              <a:rPr lang="en" sz="1600">
                <a:solidFill>
                  <a:srgbClr val="BF9000"/>
                </a:solidFill>
              </a:rPr>
              <a:t>with </a:t>
            </a:r>
            <a:r>
              <a:rPr lang="en" sz="1600">
                <a:solidFill>
                  <a:srgbClr val="1155CC"/>
                </a:solidFill>
              </a:rPr>
              <a:t>open</a:t>
            </a:r>
            <a:r>
              <a:rPr lang="en" sz="1600"/>
              <a:t>(</a:t>
            </a:r>
            <a:r>
              <a:rPr lang="en" sz="1600">
                <a:solidFill>
                  <a:srgbClr val="669900"/>
                </a:solidFill>
              </a:rPr>
              <a:t>'dars2.txt'</a:t>
            </a:r>
            <a:r>
              <a:rPr lang="en" sz="1600"/>
              <a:t>, </a:t>
            </a:r>
            <a:r>
              <a:rPr lang="en" sz="1600">
                <a:solidFill>
                  <a:srgbClr val="669900"/>
                </a:solidFill>
              </a:rPr>
              <a:t>'w'</a:t>
            </a:r>
            <a:r>
              <a:rPr lang="en" sz="1600"/>
              <a:t>) </a:t>
            </a:r>
            <a:r>
              <a:rPr lang="en" sz="1600">
                <a:solidFill>
                  <a:srgbClr val="BF9000"/>
                </a:solidFill>
              </a:rPr>
              <a:t>as</a:t>
            </a:r>
            <a:r>
              <a:rPr lang="en" sz="1600"/>
              <a:t> tp:</a:t>
            </a:r>
            <a:endParaRPr sz="1600"/>
          </a:p>
          <a:p>
            <a:pPr indent="0" lvl="0" marL="0" rtl="0" algn="l">
              <a:spcBef>
                <a:spcPts val="0"/>
              </a:spcBef>
              <a:spcAft>
                <a:spcPts val="0"/>
              </a:spcAft>
              <a:buNone/>
            </a:pPr>
            <a:r>
              <a:rPr lang="en" sz="1600"/>
              <a:t>    tp.write(tagi)</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khondan fayl </a:t>
            </a:r>
            <a:endParaRPr sz="1600"/>
          </a:p>
          <a:p>
            <a:pPr indent="0" lvl="0" marL="0" rtl="0" algn="l">
              <a:spcBef>
                <a:spcPts val="0"/>
              </a:spcBef>
              <a:spcAft>
                <a:spcPts val="0"/>
              </a:spcAft>
              <a:buNone/>
            </a:pPr>
            <a:r>
              <a:rPr lang="en" sz="1600">
                <a:solidFill>
                  <a:srgbClr val="BF9000"/>
                </a:solidFill>
              </a:rPr>
              <a:t>with </a:t>
            </a:r>
            <a:r>
              <a:rPr lang="en" sz="1600">
                <a:solidFill>
                  <a:srgbClr val="669900"/>
                </a:solidFill>
              </a:rPr>
              <a:t>open</a:t>
            </a:r>
            <a:r>
              <a:rPr lang="en" sz="1600"/>
              <a:t>(</a:t>
            </a:r>
            <a:r>
              <a:rPr lang="en" sz="1600">
                <a:solidFill>
                  <a:srgbClr val="669900"/>
                </a:solidFill>
              </a:rPr>
              <a:t>'dars2.txt'</a:t>
            </a:r>
            <a:r>
              <a:rPr lang="en" sz="1600"/>
              <a:t>, </a:t>
            </a:r>
            <a:r>
              <a:rPr lang="en" sz="1600">
                <a:solidFill>
                  <a:srgbClr val="669900"/>
                </a:solidFill>
              </a:rPr>
              <a:t>'r'</a:t>
            </a:r>
            <a:r>
              <a:rPr lang="en" sz="1600"/>
              <a:t>) </a:t>
            </a:r>
            <a:r>
              <a:rPr lang="en" sz="1600">
                <a:solidFill>
                  <a:srgbClr val="BF9000"/>
                </a:solidFill>
              </a:rPr>
              <a:t>as</a:t>
            </a:r>
            <a:r>
              <a:rPr lang="en" sz="1600"/>
              <a:t> tp:</a:t>
            </a:r>
            <a:endParaRPr sz="1600"/>
          </a:p>
          <a:p>
            <a:pPr indent="0" lvl="0" marL="0" rtl="0" algn="l">
              <a:spcBef>
                <a:spcPts val="0"/>
              </a:spcBef>
              <a:spcAft>
                <a:spcPts val="0"/>
              </a:spcAft>
              <a:buNone/>
            </a:pPr>
            <a:r>
              <a:rPr lang="en" sz="1600"/>
              <a:t>   </a:t>
            </a:r>
            <a:r>
              <a:rPr lang="en" sz="1600">
                <a:solidFill>
                  <a:srgbClr val="1155CC"/>
                </a:solidFill>
              </a:rPr>
              <a:t> print</a:t>
            </a:r>
            <a:r>
              <a:rPr lang="en" sz="1600"/>
              <a:t>(tp.read())</a:t>
            </a:r>
            <a:endParaRPr sz="1600"/>
          </a:p>
          <a:p>
            <a:pPr indent="0" lvl="0" marL="0" rtl="0" algn="l">
              <a:spcBef>
                <a:spcPts val="0"/>
              </a:spcBef>
              <a:spcAft>
                <a:spcPts val="0"/>
              </a:spcAft>
              <a:buNone/>
            </a:pPr>
            <a:r>
              <a:t/>
            </a:r>
            <a:endParaRPr sz="1600"/>
          </a:p>
        </p:txBody>
      </p:sp>
      <p:pic>
        <p:nvPicPr>
          <p:cNvPr id="1081" name="Google Shape;1081;p150"/>
          <p:cNvPicPr preferRelativeResize="0"/>
          <p:nvPr/>
        </p:nvPicPr>
        <p:blipFill>
          <a:blip r:embed="rId4">
            <a:alphaModFix/>
          </a:blip>
          <a:stretch>
            <a:fillRect/>
          </a:stretch>
        </p:blipFill>
        <p:spPr>
          <a:xfrm>
            <a:off x="4572000" y="3520725"/>
            <a:ext cx="2694306" cy="127575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51"/>
          <p:cNvSpPr txBox="1"/>
          <p:nvPr>
            <p:ph type="title"/>
          </p:nvPr>
        </p:nvSpPr>
        <p:spPr>
          <a:xfrm>
            <a:off x="1396400" y="501475"/>
            <a:ext cx="7321500" cy="106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60">
                <a:solidFill>
                  <a:srgbClr val="000000"/>
                </a:solidFill>
                <a:latin typeface="Arial"/>
                <a:ea typeface="Arial"/>
                <a:cs typeface="Arial"/>
                <a:sym typeface="Arial"/>
              </a:rPr>
              <a:t>        </a:t>
            </a:r>
            <a:endParaRPr sz="2340"/>
          </a:p>
        </p:txBody>
      </p:sp>
      <p:sp>
        <p:nvSpPr>
          <p:cNvPr id="1087" name="Google Shape;1087;p151"/>
          <p:cNvSpPr txBox="1"/>
          <p:nvPr/>
        </p:nvSpPr>
        <p:spPr>
          <a:xfrm>
            <a:off x="729450" y="1249950"/>
            <a:ext cx="8256300" cy="677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1600"/>
              <a:t>Шумо инчунин метавонед матни навро ба файли мавҷудбуда илова кунед.</a:t>
            </a:r>
            <a:br>
              <a:rPr lang="en" sz="1600"/>
            </a:br>
            <a:r>
              <a:rPr lang="en" sz="1600"/>
              <a:t>Инро бо гузоштани калиди ‘a’ (append) дар функсияи open() иҷро кардан мумкин аст.</a:t>
            </a:r>
            <a:endParaRPr sz="1600"/>
          </a:p>
        </p:txBody>
      </p:sp>
      <p:sp>
        <p:nvSpPr>
          <p:cNvPr id="1088" name="Google Shape;1088;p151"/>
          <p:cNvSpPr txBox="1"/>
          <p:nvPr/>
        </p:nvSpPr>
        <p:spPr>
          <a:xfrm>
            <a:off x="729450" y="670175"/>
            <a:ext cx="511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Илова ба файл (append)</a:t>
            </a:r>
            <a:endParaRPr sz="2200"/>
          </a:p>
        </p:txBody>
      </p:sp>
      <p:sp>
        <p:nvSpPr>
          <p:cNvPr id="1089" name="Google Shape;1089;p151"/>
          <p:cNvSpPr txBox="1"/>
          <p:nvPr/>
        </p:nvSpPr>
        <p:spPr>
          <a:xfrm>
            <a:off x="803825" y="3340500"/>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my_file = </a:t>
            </a:r>
            <a:r>
              <a:rPr lang="en" sz="1600">
                <a:solidFill>
                  <a:srgbClr val="1155CC"/>
                </a:solidFill>
              </a:rPr>
              <a:t>open</a:t>
            </a:r>
            <a:r>
              <a:rPr lang="en" sz="1600"/>
              <a:t>(</a:t>
            </a:r>
            <a:r>
              <a:rPr lang="en" sz="1600">
                <a:solidFill>
                  <a:srgbClr val="669900"/>
                </a:solidFill>
              </a:rPr>
              <a:t>"some.txt"</a:t>
            </a:r>
            <a:r>
              <a:rPr lang="en" sz="1600"/>
              <a:t>,</a:t>
            </a:r>
            <a:r>
              <a:rPr lang="en" sz="1600">
                <a:solidFill>
                  <a:srgbClr val="669900"/>
                </a:solidFill>
              </a:rPr>
              <a:t> 'a'</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my_file.write(</a:t>
            </a:r>
            <a:r>
              <a:rPr lang="en" sz="1600">
                <a:solidFill>
                  <a:srgbClr val="669900"/>
                </a:solidFill>
              </a:rPr>
              <a:t>"Hello"</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my_file.close()</a:t>
            </a:r>
            <a:endParaRPr/>
          </a:p>
        </p:txBody>
      </p:sp>
      <p:pic>
        <p:nvPicPr>
          <p:cNvPr id="1090" name="Google Shape;1090;p151"/>
          <p:cNvPicPr preferRelativeResize="0"/>
          <p:nvPr/>
        </p:nvPicPr>
        <p:blipFill>
          <a:blip r:embed="rId3">
            <a:alphaModFix/>
          </a:blip>
          <a:stretch>
            <a:fillRect/>
          </a:stretch>
        </p:blipFill>
        <p:spPr>
          <a:xfrm>
            <a:off x="803825" y="2257700"/>
            <a:ext cx="1997225" cy="1149275"/>
          </a:xfrm>
          <a:prstGeom prst="rect">
            <a:avLst/>
          </a:prstGeom>
          <a:noFill/>
          <a:ln>
            <a:noFill/>
          </a:ln>
        </p:spPr>
      </p:pic>
      <p:pic>
        <p:nvPicPr>
          <p:cNvPr id="1091" name="Google Shape;1091;p151"/>
          <p:cNvPicPr preferRelativeResize="0"/>
          <p:nvPr/>
        </p:nvPicPr>
        <p:blipFill>
          <a:blip r:embed="rId4">
            <a:alphaModFix/>
          </a:blip>
          <a:stretch>
            <a:fillRect/>
          </a:stretch>
        </p:blipFill>
        <p:spPr>
          <a:xfrm>
            <a:off x="6095925" y="3135675"/>
            <a:ext cx="2431125" cy="162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7650" y="60122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Насби забони барномасозии Python 3</a:t>
            </a:r>
            <a:endParaRPr sz="2200">
              <a:latin typeface="Arial"/>
              <a:ea typeface="Arial"/>
              <a:cs typeface="Arial"/>
              <a:sym typeface="Arial"/>
            </a:endParaRPr>
          </a:p>
        </p:txBody>
      </p:sp>
      <p:pic>
        <p:nvPicPr>
          <p:cNvPr id="182" name="Google Shape;182;p26"/>
          <p:cNvPicPr preferRelativeResize="0"/>
          <p:nvPr/>
        </p:nvPicPr>
        <p:blipFill>
          <a:blip r:embed="rId3">
            <a:alphaModFix/>
          </a:blip>
          <a:stretch>
            <a:fillRect/>
          </a:stretch>
        </p:blipFill>
        <p:spPr>
          <a:xfrm>
            <a:off x="838200" y="1288825"/>
            <a:ext cx="6203602" cy="3778475"/>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52"/>
          <p:cNvSpPr txBox="1"/>
          <p:nvPr>
            <p:ph idx="1" type="body"/>
          </p:nvPr>
        </p:nvSpPr>
        <p:spPr>
          <a:xfrm>
            <a:off x="805650" y="1216275"/>
            <a:ext cx="7688700" cy="665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639">
                <a:solidFill>
                  <a:srgbClr val="000000"/>
                </a:solidFill>
                <a:latin typeface="Arial"/>
                <a:ea typeface="Arial"/>
                <a:cs typeface="Arial"/>
                <a:sym typeface="Arial"/>
              </a:rPr>
              <a:t>Агар аломати плюс (+) баъди рамзи дастрасии файл гузошта шавад, он гоҳ дар сурати мавҷуд набудани файл автоматӣ файли нав сохта мешавад. </a:t>
            </a:r>
            <a:endParaRPr sz="1639">
              <a:solidFill>
                <a:srgbClr val="000000"/>
              </a:solidFill>
              <a:latin typeface="Arial"/>
              <a:ea typeface="Arial"/>
              <a:cs typeface="Arial"/>
              <a:sym typeface="Arial"/>
            </a:endParaRPr>
          </a:p>
        </p:txBody>
      </p:sp>
      <p:sp>
        <p:nvSpPr>
          <p:cNvPr id="1097" name="Google Shape;1097;p15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Илова ба файл (append)</a:t>
            </a:r>
            <a:endParaRPr sz="2200">
              <a:latin typeface="Arial"/>
              <a:ea typeface="Arial"/>
              <a:cs typeface="Arial"/>
              <a:sym typeface="Arial"/>
            </a:endParaRPr>
          </a:p>
        </p:txBody>
      </p:sp>
      <p:sp>
        <p:nvSpPr>
          <p:cNvPr id="1098" name="Google Shape;1098;p152"/>
          <p:cNvSpPr txBox="1"/>
          <p:nvPr/>
        </p:nvSpPr>
        <p:spPr>
          <a:xfrm>
            <a:off x="729450" y="2181325"/>
            <a:ext cx="30000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my_file = </a:t>
            </a:r>
            <a:r>
              <a:rPr lang="en" sz="1600">
                <a:solidFill>
                  <a:srgbClr val="1155CC"/>
                </a:solidFill>
              </a:rPr>
              <a:t>open</a:t>
            </a:r>
            <a:r>
              <a:rPr lang="en" sz="1600"/>
              <a:t>(</a:t>
            </a:r>
            <a:r>
              <a:rPr lang="en" sz="1600">
                <a:solidFill>
                  <a:srgbClr val="669900"/>
                </a:solidFill>
              </a:rPr>
              <a:t>"dars4.txt"</a:t>
            </a:r>
            <a:r>
              <a:rPr lang="en" sz="1600"/>
              <a:t>,</a:t>
            </a:r>
            <a:r>
              <a:rPr lang="en" sz="1600">
                <a:solidFill>
                  <a:srgbClr val="669900"/>
                </a:solidFill>
              </a:rPr>
              <a:t> 'a+'</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my_file.write(</a:t>
            </a:r>
            <a:r>
              <a:rPr lang="en" sz="1600">
                <a:solidFill>
                  <a:srgbClr val="669900"/>
                </a:solidFill>
              </a:rPr>
              <a:t>"Salom Khujand"</a:t>
            </a: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my_file.close()</a:t>
            </a:r>
            <a:endParaRPr sz="1600"/>
          </a:p>
          <a:p>
            <a:pPr indent="0" lvl="0" marL="0" rtl="0" algn="l">
              <a:spcBef>
                <a:spcPts val="0"/>
              </a:spcBef>
              <a:spcAft>
                <a:spcPts val="0"/>
              </a:spcAft>
              <a:buNone/>
            </a:pPr>
            <a:r>
              <a:t/>
            </a:r>
            <a:endParaRPr/>
          </a:p>
        </p:txBody>
      </p:sp>
      <p:pic>
        <p:nvPicPr>
          <p:cNvPr id="1099" name="Google Shape;1099;p152"/>
          <p:cNvPicPr preferRelativeResize="0"/>
          <p:nvPr/>
        </p:nvPicPr>
        <p:blipFill>
          <a:blip r:embed="rId3">
            <a:alphaModFix/>
          </a:blip>
          <a:stretch>
            <a:fillRect/>
          </a:stretch>
        </p:blipFill>
        <p:spPr>
          <a:xfrm>
            <a:off x="4749450" y="2181325"/>
            <a:ext cx="2963621" cy="136782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53"/>
          <p:cNvSpPr txBox="1"/>
          <p:nvPr/>
        </p:nvSpPr>
        <p:spPr>
          <a:xfrm>
            <a:off x="729450" y="670175"/>
            <a:ext cx="5391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Тоза кардани файл (seek)</a:t>
            </a:r>
            <a:endParaRPr sz="2200"/>
          </a:p>
        </p:txBody>
      </p:sp>
      <p:sp>
        <p:nvSpPr>
          <p:cNvPr id="1105" name="Google Shape;1105;p153"/>
          <p:cNvSpPr txBox="1"/>
          <p:nvPr/>
        </p:nvSpPr>
        <p:spPr>
          <a:xfrm>
            <a:off x="729450" y="3489325"/>
            <a:ext cx="503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 = </a:t>
            </a:r>
            <a:r>
              <a:rPr lang="en" sz="1600">
                <a:solidFill>
                  <a:srgbClr val="1155CC"/>
                </a:solidFill>
              </a:rPr>
              <a:t>open</a:t>
            </a:r>
            <a:r>
              <a:rPr lang="en" sz="1600"/>
              <a:t>(</a:t>
            </a:r>
            <a:r>
              <a:rPr lang="en" sz="1600">
                <a:solidFill>
                  <a:srgbClr val="008000"/>
                </a:solidFill>
              </a:rPr>
              <a:t>'dars5.txt'</a:t>
            </a:r>
            <a:r>
              <a:rPr lang="en" sz="1600"/>
              <a:t>,</a:t>
            </a:r>
            <a:r>
              <a:rPr lang="en" sz="1600">
                <a:solidFill>
                  <a:srgbClr val="008000"/>
                </a:solidFill>
              </a:rPr>
              <a:t> 'w+'</a:t>
            </a:r>
            <a:r>
              <a:rPr lang="en" sz="1600"/>
              <a:t>)</a:t>
            </a:r>
            <a:endParaRPr sz="1600"/>
          </a:p>
          <a:p>
            <a:pPr indent="0" lvl="0" marL="0" rtl="0" algn="l">
              <a:spcBef>
                <a:spcPts val="0"/>
              </a:spcBef>
              <a:spcAft>
                <a:spcPts val="0"/>
              </a:spcAft>
              <a:buNone/>
            </a:pPr>
            <a:r>
              <a:rPr lang="en" sz="1600"/>
              <a:t>f.seek(0) </a:t>
            </a:r>
            <a:r>
              <a:rPr lang="en" sz="1600">
                <a:solidFill>
                  <a:srgbClr val="FF0000"/>
                </a:solidFill>
              </a:rPr>
              <a:t># Холи кардан файли дар боло омада.</a:t>
            </a:r>
            <a:endParaRPr sz="1600">
              <a:solidFill>
                <a:srgbClr val="FF0000"/>
              </a:solidFill>
            </a:endParaRPr>
          </a:p>
          <a:p>
            <a:pPr indent="0" lvl="0" marL="0" marR="101600" rtl="0" algn="l">
              <a:lnSpc>
                <a:spcPct val="170000"/>
              </a:lnSpc>
              <a:spcBef>
                <a:spcPts val="0"/>
              </a:spcBef>
              <a:spcAft>
                <a:spcPts val="1100"/>
              </a:spcAft>
              <a:buNone/>
            </a:pPr>
            <a:r>
              <a:rPr lang="en" sz="1600"/>
              <a:t>f.close()</a:t>
            </a:r>
            <a:endParaRPr sz="1600"/>
          </a:p>
        </p:txBody>
      </p:sp>
      <p:sp>
        <p:nvSpPr>
          <p:cNvPr id="1106" name="Google Shape;1106;p153"/>
          <p:cNvSpPr txBox="1"/>
          <p:nvPr/>
        </p:nvSpPr>
        <p:spPr>
          <a:xfrm>
            <a:off x="729450" y="1239375"/>
            <a:ext cx="78099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Агар мо файли сабт шударо кушоем ва намедонем дар куҷо ҷойгир аст. Шояд мо аллакай баъзе маълумотҳоро сабт кардем. Мо метавонем танҳо нишонаро ба ибтидо ҳаракат кунем ва онро пӯшем. Дар ин ҳолат, ҳуҷҷат холӣ хоҳад буд.</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Дар ин мисол кушодани файл махсусан дар реҷаи мураккаб анҷом дода шуд. Пас аз пӯшидани файл, ҳатто агар дар файл маълумот мавҷуд бошад, онҳоро нест карда мешаванд.</a:t>
            </a:r>
            <a:endParaRPr sz="1600"/>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5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1112" name="Google Shape;1112;p154"/>
          <p:cNvSpPr txBox="1"/>
          <p:nvPr/>
        </p:nvSpPr>
        <p:spPr>
          <a:xfrm>
            <a:off x="693650" y="1239600"/>
            <a:ext cx="7574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Тарзҳои кор бо файлро номбар кунед.</a:t>
            </a:r>
            <a:endParaRPr sz="1600"/>
          </a:p>
          <a:p>
            <a:pPr indent="-330200" lvl="0" marL="457200" rtl="0" algn="l">
              <a:lnSpc>
                <a:spcPct val="115000"/>
              </a:lnSpc>
              <a:spcBef>
                <a:spcPts val="0"/>
              </a:spcBef>
              <a:spcAft>
                <a:spcPts val="0"/>
              </a:spcAft>
              <a:buSzPts val="1600"/>
              <a:buAutoNum type="arabicPeriod"/>
            </a:pPr>
            <a:r>
              <a:rPr lang="en" sz="1600"/>
              <a:t>Реҷаи “a+” аз реҷаи “a” чӣ фарқият дорад?</a:t>
            </a:r>
            <a:endParaRPr sz="1600"/>
          </a:p>
          <a:p>
            <a:pPr indent="-330200" lvl="0" marL="457200" rtl="0" algn="l">
              <a:lnSpc>
                <a:spcPct val="115000"/>
              </a:lnSpc>
              <a:spcBef>
                <a:spcPts val="0"/>
              </a:spcBef>
              <a:spcAft>
                <a:spcPts val="0"/>
              </a:spcAft>
              <a:buSzPts val="1600"/>
              <a:buAutoNum type="arabicPeriod"/>
            </a:pPr>
            <a:r>
              <a:rPr lang="en" sz="1600"/>
              <a:t>Барои тоза кардани дохили файл кадом амалҳоро иҷро мекунем?</a:t>
            </a:r>
            <a:endParaRPr sz="160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5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11</a:t>
            </a:r>
            <a:endParaRPr sz="2200">
              <a:latin typeface="Arial"/>
              <a:ea typeface="Arial"/>
              <a:cs typeface="Arial"/>
              <a:sym typeface="Arial"/>
            </a:endParaRPr>
          </a:p>
        </p:txBody>
      </p:sp>
      <p:sp>
        <p:nvSpPr>
          <p:cNvPr id="1118" name="Google Shape;1118;p155"/>
          <p:cNvSpPr txBox="1"/>
          <p:nvPr/>
        </p:nvSpPr>
        <p:spPr>
          <a:xfrm>
            <a:off x="780650" y="1233850"/>
            <a:ext cx="8033100" cy="336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File1. </a:t>
            </a:r>
            <a:r>
              <a:rPr lang="en" sz="1600"/>
              <a:t>Cатри s дода шудааст. Агар s-ро номи файл гузоштан мумкин бошад, пас файли холӣ бо ҳамин ном сохта шавад ва TRUE чоп карда шавад. Агар бо номи s ном гузоштан мукин набошад, пас FALSE чоп карда шавад.</a:t>
            </a:r>
            <a:endParaRPr sz="1600"/>
          </a:p>
          <a:p>
            <a:pPr indent="0" lvl="0" marL="0" rtl="0" algn="l">
              <a:lnSpc>
                <a:spcPct val="115000"/>
              </a:lnSpc>
              <a:spcBef>
                <a:spcPts val="1000"/>
              </a:spcBef>
              <a:spcAft>
                <a:spcPts val="0"/>
              </a:spcAft>
              <a:buNone/>
            </a:pPr>
            <a:r>
              <a:rPr b="1" lang="en" sz="1600"/>
              <a:t>File2. </a:t>
            </a:r>
            <a:r>
              <a:rPr lang="en" sz="1600"/>
              <a:t>Номи файл ва адади бутуни N (&gt;1) дода шудаанд. Файл бо номи додашуда сохта шуда, ба он N адади ҷуфти мусбати аввал сабт карда шаванд (2, 4, ...).</a:t>
            </a:r>
            <a:endParaRPr sz="1600"/>
          </a:p>
          <a:p>
            <a:pPr indent="0" lvl="0" marL="0" rtl="0" algn="l">
              <a:lnSpc>
                <a:spcPct val="115000"/>
              </a:lnSpc>
              <a:spcBef>
                <a:spcPts val="1000"/>
              </a:spcBef>
              <a:spcAft>
                <a:spcPts val="0"/>
              </a:spcAft>
              <a:buNone/>
            </a:pPr>
            <a:r>
              <a:rPr b="1" lang="en" sz="1600"/>
              <a:t>File4. </a:t>
            </a:r>
            <a:r>
              <a:rPr lang="en" sz="1600"/>
              <a:t>Номи 4 файл дода шудааст. Миқдори файлҳое, ки бо номҳои додашуда дар каталоги (папкаи) ҷорӣ мавҷуданд муайян карда шавад.</a:t>
            </a:r>
            <a:endParaRPr b="1" sz="1600"/>
          </a:p>
          <a:p>
            <a:pPr indent="0" lvl="0" marL="0" rtl="0" algn="l">
              <a:lnSpc>
                <a:spcPct val="115000"/>
              </a:lnSpc>
              <a:spcBef>
                <a:spcPts val="1000"/>
              </a:spcBef>
              <a:spcAft>
                <a:spcPts val="1000"/>
              </a:spcAft>
              <a:buNone/>
            </a:pPr>
            <a:r>
              <a:rPr b="1" lang="en" sz="1600"/>
              <a:t>File5. </a:t>
            </a:r>
            <a:r>
              <a:rPr lang="en" sz="1600"/>
              <a:t>Номи файле, ки дар он ададҳои бутун бояд сабт шаванд, дода шудааст. Миқдори элементҳое, ки дар ин файл мавҷуд аст, ёфта шавад. Агар файл бо ин ном мавҷуд набошад, пас -1 чоп карда шавад.</a:t>
            </a:r>
            <a:endParaRPr sz="160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56"/>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Модулҳо ва библиотекаҳо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Модули random</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Модули turtle</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Модули tkinter</a:t>
            </a:r>
            <a:endParaRPr b="0" sz="2600">
              <a:solidFill>
                <a:srgbClr val="000000"/>
              </a:solidFill>
              <a:latin typeface="Arial"/>
              <a:ea typeface="Arial"/>
              <a:cs typeface="Arial"/>
              <a:sym typeface="Arial"/>
            </a:endParaRPr>
          </a:p>
          <a:p>
            <a:pPr indent="0" lvl="0" marL="457200" rtl="0" algn="l">
              <a:spcBef>
                <a:spcPts val="0"/>
              </a:spcBef>
              <a:spcAft>
                <a:spcPts val="0"/>
              </a:spcAft>
              <a:buNone/>
            </a:pPr>
            <a:r>
              <a:t/>
            </a:r>
            <a:endParaRPr b="0" sz="2600">
              <a:solidFill>
                <a:srgbClr val="000000"/>
              </a:solidFill>
              <a:latin typeface="Arial"/>
              <a:ea typeface="Arial"/>
              <a:cs typeface="Arial"/>
              <a:sym typeface="Arial"/>
            </a:endParaRPr>
          </a:p>
        </p:txBody>
      </p:sp>
      <p:sp>
        <p:nvSpPr>
          <p:cNvPr id="1124" name="Google Shape;1124;p156"/>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12</a:t>
            </a:r>
            <a:endParaRPr sz="2800">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8" name="Shape 1128"/>
        <p:cNvGrpSpPr/>
        <p:nvPr/>
      </p:nvGrpSpPr>
      <p:grpSpPr>
        <a:xfrm>
          <a:off x="0" y="0"/>
          <a:ext cx="0" cy="0"/>
          <a:chOff x="0" y="0"/>
          <a:chExt cx="0" cy="0"/>
        </a:xfrm>
      </p:grpSpPr>
      <p:sp>
        <p:nvSpPr>
          <p:cNvPr id="1129" name="Google Shape;1129;p157"/>
          <p:cNvSpPr txBox="1"/>
          <p:nvPr>
            <p:ph type="ctrTitle"/>
          </p:nvPr>
        </p:nvSpPr>
        <p:spPr>
          <a:xfrm>
            <a:off x="767275" y="603675"/>
            <a:ext cx="7354500" cy="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Модул</a:t>
            </a:r>
            <a:endParaRPr sz="2200">
              <a:latin typeface="Arial"/>
              <a:ea typeface="Arial"/>
              <a:cs typeface="Arial"/>
              <a:sym typeface="Arial"/>
            </a:endParaRPr>
          </a:p>
        </p:txBody>
      </p:sp>
      <p:sp>
        <p:nvSpPr>
          <p:cNvPr id="1130" name="Google Shape;1130;p157"/>
          <p:cNvSpPr txBox="1"/>
          <p:nvPr>
            <p:ph idx="1" type="subTitle"/>
          </p:nvPr>
        </p:nvSpPr>
        <p:spPr>
          <a:xfrm>
            <a:off x="804150" y="1177850"/>
            <a:ext cx="8098200" cy="324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Барномаҳои Python дорои ҳазорҳо, даҳҳо ҳазор ва садҳо ҳазор қатор код (лоиҳаҳо бо миллионҳо) мебошанд. Дар чунин шароит, як файл бо код арзиш надорад - бояд ба қисмҳо тақсим шавад.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Барои дастрасӣ ба код, ки дар дигар файлҳо ҷойгир аст, дар python механизми модул амалӣ карда мешавад. Ҳамин тавр, файл бо код дар python модул номида мешавад.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Номи модул ба номи файл мувофиқат мекунад, бинобар ин файлҳо дар Python дар сабки Snake_case даъват карда мешаванд.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Баъзе модулҳо мундариҷаи дигаронро истифода бурда метавонанд, агар ин дигар импорти дигар модулхо супориши </a:t>
            </a:r>
            <a:r>
              <a:rPr lang="en" u="sng">
                <a:solidFill>
                  <a:schemeClr val="dk2"/>
                </a:solidFill>
                <a:latin typeface="Arial"/>
                <a:ea typeface="Arial"/>
                <a:cs typeface="Arial"/>
                <a:sym typeface="Arial"/>
              </a:rPr>
              <a:t>import </a:t>
            </a:r>
            <a:r>
              <a:rPr lang="en">
                <a:solidFill>
                  <a:schemeClr val="dk2"/>
                </a:solidFill>
                <a:latin typeface="Arial"/>
                <a:ea typeface="Arial"/>
                <a:cs typeface="Arial"/>
                <a:sym typeface="Arial"/>
              </a:rPr>
              <a:t>истифода кунад.</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t/>
            </a:r>
            <a:endParaRPr sz="1400">
              <a:solidFill>
                <a:schemeClr val="dk2"/>
              </a:solidFill>
              <a:latin typeface="Arial"/>
              <a:ea typeface="Arial"/>
              <a:cs typeface="Arial"/>
              <a:sym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4" name="Shape 1134"/>
        <p:cNvGrpSpPr/>
        <p:nvPr/>
      </p:nvGrpSpPr>
      <p:grpSpPr>
        <a:xfrm>
          <a:off x="0" y="0"/>
          <a:ext cx="0" cy="0"/>
          <a:chOff x="0" y="0"/>
          <a:chExt cx="0" cy="0"/>
        </a:xfrm>
      </p:grpSpPr>
      <p:sp>
        <p:nvSpPr>
          <p:cNvPr id="1135" name="Google Shape;1135;p158"/>
          <p:cNvSpPr txBox="1"/>
          <p:nvPr>
            <p:ph type="ctrTitle"/>
          </p:nvPr>
        </p:nvSpPr>
        <p:spPr>
          <a:xfrm>
            <a:off x="727950" y="629300"/>
            <a:ext cx="7688100" cy="6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Библиотека</a:t>
            </a:r>
            <a:endParaRPr sz="2200">
              <a:latin typeface="Arial"/>
              <a:ea typeface="Arial"/>
              <a:cs typeface="Arial"/>
              <a:sym typeface="Arial"/>
            </a:endParaRPr>
          </a:p>
        </p:txBody>
      </p:sp>
      <p:sp>
        <p:nvSpPr>
          <p:cNvPr id="1136" name="Google Shape;1136;p158"/>
          <p:cNvSpPr txBox="1"/>
          <p:nvPr>
            <p:ph idx="1" type="subTitle"/>
          </p:nvPr>
        </p:nvSpPr>
        <p:spPr>
          <a:xfrm>
            <a:off x="786525" y="1229475"/>
            <a:ext cx="7688100" cy="187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Arial"/>
                <a:ea typeface="Arial"/>
                <a:cs typeface="Arial"/>
                <a:sym typeface="Arial"/>
              </a:rPr>
              <a:t>Дар Питон, истилоҳи "library" аксар вақт ҳангоми тамос бо библиотекаи стандартӣ истифода мешавад. Библиотекаи стандартӣ бо python меояд ва бо он насб шудааст, ки модулҳои он барои ҳама гуна коди Python дастрасанд. Коди "Libraries" номи умумии мушахас дорад дар Python дорад.</a:t>
            </a:r>
            <a:endParaRPr>
              <a:solidFill>
                <a:schemeClr val="dk2"/>
              </a:solidFill>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0" name="Shape 1140"/>
        <p:cNvGrpSpPr/>
        <p:nvPr/>
      </p:nvGrpSpPr>
      <p:grpSpPr>
        <a:xfrm>
          <a:off x="0" y="0"/>
          <a:ext cx="0" cy="0"/>
          <a:chOff x="0" y="0"/>
          <a:chExt cx="0" cy="0"/>
        </a:xfrm>
      </p:grpSpPr>
      <p:sp>
        <p:nvSpPr>
          <p:cNvPr id="1141" name="Google Shape;1141;p159"/>
          <p:cNvSpPr txBox="1"/>
          <p:nvPr>
            <p:ph type="ctrTitle"/>
          </p:nvPr>
        </p:nvSpPr>
        <p:spPr>
          <a:xfrm>
            <a:off x="635711" y="527925"/>
            <a:ext cx="79890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Модули random</a:t>
            </a:r>
            <a:endParaRPr sz="2200">
              <a:latin typeface="Arial"/>
              <a:ea typeface="Arial"/>
              <a:cs typeface="Arial"/>
              <a:sym typeface="Arial"/>
            </a:endParaRPr>
          </a:p>
        </p:txBody>
      </p:sp>
      <p:sp>
        <p:nvSpPr>
          <p:cNvPr id="1142" name="Google Shape;1142;p159"/>
          <p:cNvSpPr txBox="1"/>
          <p:nvPr>
            <p:ph idx="1" type="subTitle"/>
          </p:nvPr>
        </p:nvSpPr>
        <p:spPr>
          <a:xfrm>
            <a:off x="840600" y="1214575"/>
            <a:ext cx="8259300" cy="372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Arial"/>
                <a:ea typeface="Arial"/>
                <a:cs typeface="Arial"/>
                <a:sym typeface="Arial"/>
              </a:rPr>
              <a:t>Модули random функсияҳо барои тавлиди рақамҳои тасодуфӣ, ҳарфҳо, интихоби тасодуфӣ ба даст оварда мешаванд.</a:t>
            </a:r>
            <a:endParaRPr>
              <a:solidFill>
                <a:schemeClr val="dk2"/>
              </a:solidFill>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random.seed</a:t>
            </a:r>
            <a:r>
              <a:rPr lang="en">
                <a:solidFill>
                  <a:schemeClr val="dk2"/>
                </a:solidFill>
                <a:highlight>
                  <a:srgbClr val="FFFFFF"/>
                </a:highlight>
                <a:latin typeface="Arial"/>
                <a:ea typeface="Arial"/>
                <a:cs typeface="Arial"/>
                <a:sym typeface="Arial"/>
              </a:rPr>
              <a:t>([X], version=2) - Оғозкунии генераторҳои рақамии тасодуфӣ. Агар x муайян карда нашавад, вақти система истифода мешавад.</a:t>
            </a:r>
            <a:endParaRPr>
              <a:solidFill>
                <a:schemeClr val="dk2"/>
              </a:solidFill>
              <a:highlight>
                <a:srgbClr val="FFFFFF"/>
              </a:highlight>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random.setstate</a:t>
            </a:r>
            <a:r>
              <a:rPr lang="en">
                <a:solidFill>
                  <a:schemeClr val="dk2"/>
                </a:solidFill>
                <a:highlight>
                  <a:srgbClr val="FFFFFF"/>
                </a:highlight>
                <a:latin typeface="Arial"/>
                <a:ea typeface="Arial"/>
                <a:cs typeface="Arial"/>
                <a:sym typeface="Arial"/>
              </a:rPr>
              <a:t>(state) - Ҳолати дохилии генераторро барқарор мекунад. Параметри state бояд аз ҷониби функсияи </a:t>
            </a:r>
            <a:r>
              <a:rPr b="1" lang="en">
                <a:solidFill>
                  <a:schemeClr val="dk2"/>
                </a:solidFill>
                <a:highlight>
                  <a:srgbClr val="FFFFFF"/>
                </a:highlight>
                <a:latin typeface="Arial"/>
                <a:ea typeface="Arial"/>
                <a:cs typeface="Arial"/>
                <a:sym typeface="Arial"/>
              </a:rPr>
              <a:t>getstate()</a:t>
            </a:r>
            <a:r>
              <a:rPr lang="en">
                <a:solidFill>
                  <a:schemeClr val="dk2"/>
                </a:solidFill>
                <a:highlight>
                  <a:srgbClr val="FFFFFF"/>
                </a:highlight>
                <a:latin typeface="Arial"/>
                <a:ea typeface="Arial"/>
                <a:cs typeface="Arial"/>
                <a:sym typeface="Arial"/>
              </a:rPr>
              <a:t> ба даст оварда шавад.</a:t>
            </a:r>
            <a:endParaRPr>
              <a:solidFill>
                <a:schemeClr val="dk2"/>
              </a:solidFill>
              <a:highlight>
                <a:srgbClr val="FFFFFF"/>
              </a:highlight>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random.getstate</a:t>
            </a:r>
            <a:r>
              <a:rPr lang="en">
                <a:solidFill>
                  <a:schemeClr val="dk2"/>
                </a:solidFill>
                <a:highlight>
                  <a:srgbClr val="FFFFFF"/>
                </a:highlight>
                <a:latin typeface="Arial"/>
                <a:ea typeface="Arial"/>
                <a:cs typeface="Arial"/>
                <a:sym typeface="Arial"/>
              </a:rPr>
              <a:t>() - внутреннее состояние генератора.</a:t>
            </a:r>
            <a:endParaRPr>
              <a:solidFill>
                <a:schemeClr val="dk2"/>
              </a:solidFill>
              <a:highlight>
                <a:srgbClr val="FFFFFF"/>
              </a:highlight>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random.getrandbits</a:t>
            </a:r>
            <a:r>
              <a:rPr lang="en">
                <a:solidFill>
                  <a:schemeClr val="dk2"/>
                </a:solidFill>
                <a:highlight>
                  <a:srgbClr val="FFFFFF"/>
                </a:highlight>
                <a:latin typeface="Arial"/>
                <a:ea typeface="Arial"/>
                <a:cs typeface="Arial"/>
                <a:sym typeface="Arial"/>
              </a:rPr>
              <a:t>(N) - Бити тасодуфии N-ро  бармегардад.</a:t>
            </a:r>
            <a:endParaRPr>
              <a:solidFill>
                <a:schemeClr val="dk2"/>
              </a:solidFill>
              <a:highlight>
                <a:srgbClr val="FFFFFF"/>
              </a:highlight>
              <a:latin typeface="Arial"/>
              <a:ea typeface="Arial"/>
              <a:cs typeface="Arial"/>
              <a:sym typeface="Arial"/>
            </a:endParaRPr>
          </a:p>
          <a:p>
            <a:pPr indent="0" lvl="0" marL="0" rtl="0" algn="l">
              <a:spcBef>
                <a:spcPts val="1000"/>
              </a:spcBef>
              <a:spcAft>
                <a:spcPts val="1000"/>
              </a:spcAft>
              <a:buNone/>
            </a:pPr>
            <a:r>
              <a:rPr b="1" lang="en">
                <a:solidFill>
                  <a:schemeClr val="dk2"/>
                </a:solidFill>
                <a:highlight>
                  <a:srgbClr val="FFFFFF"/>
                </a:highlight>
                <a:latin typeface="Arial"/>
                <a:ea typeface="Arial"/>
                <a:cs typeface="Arial"/>
                <a:sym typeface="Arial"/>
              </a:rPr>
              <a:t>random.randrange</a:t>
            </a:r>
            <a:r>
              <a:rPr lang="en">
                <a:solidFill>
                  <a:schemeClr val="dk2"/>
                </a:solidFill>
                <a:highlight>
                  <a:srgbClr val="FFFFFF"/>
                </a:highlight>
                <a:latin typeface="Arial"/>
                <a:ea typeface="Arial"/>
                <a:cs typeface="Arial"/>
                <a:sym typeface="Arial"/>
              </a:rPr>
              <a:t>(start, stop, step) - Рақами тасодуфан интихобшударо аз пайдарпай баргардонад.</a:t>
            </a:r>
            <a:endParaRPr>
              <a:solidFill>
                <a:schemeClr val="dk2"/>
              </a:solidFill>
              <a:highlight>
                <a:srgbClr val="FFFFFF"/>
              </a:highlight>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6" name="Shape 1146"/>
        <p:cNvGrpSpPr/>
        <p:nvPr/>
      </p:nvGrpSpPr>
      <p:grpSpPr>
        <a:xfrm>
          <a:off x="0" y="0"/>
          <a:ext cx="0" cy="0"/>
          <a:chOff x="0" y="0"/>
          <a:chExt cx="0" cy="0"/>
        </a:xfrm>
      </p:grpSpPr>
      <p:sp>
        <p:nvSpPr>
          <p:cNvPr id="1147" name="Google Shape;1147;p160"/>
          <p:cNvSpPr txBox="1"/>
          <p:nvPr>
            <p:ph type="ctrTitle"/>
          </p:nvPr>
        </p:nvSpPr>
        <p:spPr>
          <a:xfrm>
            <a:off x="635711" y="527925"/>
            <a:ext cx="79890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Модули random</a:t>
            </a:r>
            <a:endParaRPr sz="2200">
              <a:latin typeface="Arial"/>
              <a:ea typeface="Arial"/>
              <a:cs typeface="Arial"/>
              <a:sym typeface="Arial"/>
            </a:endParaRPr>
          </a:p>
        </p:txBody>
      </p:sp>
      <p:sp>
        <p:nvSpPr>
          <p:cNvPr id="1148" name="Google Shape;1148;p160"/>
          <p:cNvSpPr txBox="1"/>
          <p:nvPr>
            <p:ph idx="1" type="subTitle"/>
          </p:nvPr>
        </p:nvSpPr>
        <p:spPr>
          <a:xfrm>
            <a:off x="830625" y="1214575"/>
            <a:ext cx="8269200" cy="372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highlight>
                  <a:srgbClr val="FFFFFF"/>
                </a:highlight>
                <a:latin typeface="Arial"/>
                <a:ea typeface="Arial"/>
                <a:cs typeface="Arial"/>
                <a:sym typeface="Arial"/>
              </a:rPr>
              <a:t>random.randint</a:t>
            </a:r>
            <a:r>
              <a:rPr lang="en">
                <a:solidFill>
                  <a:schemeClr val="dk2"/>
                </a:solidFill>
                <a:highlight>
                  <a:srgbClr val="FFFFFF"/>
                </a:highlight>
                <a:latin typeface="Arial"/>
                <a:ea typeface="Arial"/>
                <a:cs typeface="Arial"/>
                <a:sym typeface="Arial"/>
              </a:rPr>
              <a:t>(A, B) - Адади бутуни тасодуфӣ N, A ≤ N ≤ B.</a:t>
            </a:r>
            <a:endParaRPr>
              <a:solidFill>
                <a:schemeClr val="dk2"/>
              </a:solidFill>
              <a:highlight>
                <a:srgbClr val="FFFFFF"/>
              </a:highlight>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random.choice</a:t>
            </a:r>
            <a:r>
              <a:rPr lang="en">
                <a:solidFill>
                  <a:schemeClr val="dk2"/>
                </a:solidFill>
                <a:highlight>
                  <a:srgbClr val="FFFFFF"/>
                </a:highlight>
                <a:latin typeface="Arial"/>
                <a:ea typeface="Arial"/>
                <a:cs typeface="Arial"/>
                <a:sym typeface="Arial"/>
              </a:rPr>
              <a:t>(sequence) - Элементи тасодуфии пайдарпайи холӣ.</a:t>
            </a:r>
            <a:endParaRPr>
              <a:solidFill>
                <a:schemeClr val="dk2"/>
              </a:solidFill>
              <a:highlight>
                <a:srgbClr val="FFFFFF"/>
              </a:highlight>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random.sample</a:t>
            </a:r>
            <a:r>
              <a:rPr lang="en">
                <a:solidFill>
                  <a:schemeClr val="dk2"/>
                </a:solidFill>
                <a:highlight>
                  <a:srgbClr val="FFFFFF"/>
                </a:highlight>
                <a:latin typeface="Arial"/>
                <a:ea typeface="Arial"/>
                <a:cs typeface="Arial"/>
                <a:sym typeface="Arial"/>
              </a:rPr>
              <a:t>(population, k)  - Рӯйхати дарози к аз пайдарпаии population.</a:t>
            </a:r>
            <a:endParaRPr>
              <a:solidFill>
                <a:schemeClr val="dk2"/>
              </a:solidFill>
              <a:highlight>
                <a:srgbClr val="FFFFFF"/>
              </a:highlight>
              <a:latin typeface="Arial"/>
              <a:ea typeface="Arial"/>
              <a:cs typeface="Arial"/>
              <a:sym typeface="Arial"/>
            </a:endParaRPr>
          </a:p>
          <a:p>
            <a:pPr indent="0" lvl="0" marL="0" rtl="0" algn="l">
              <a:spcBef>
                <a:spcPts val="1000"/>
              </a:spcBef>
              <a:spcAft>
                <a:spcPts val="0"/>
              </a:spcAft>
              <a:buNone/>
            </a:pPr>
            <a:r>
              <a:rPr b="1" lang="en">
                <a:solidFill>
                  <a:schemeClr val="dk2"/>
                </a:solidFill>
                <a:highlight>
                  <a:srgbClr val="FFFFFF"/>
                </a:highlight>
                <a:latin typeface="Arial"/>
                <a:ea typeface="Arial"/>
                <a:cs typeface="Arial"/>
                <a:sym typeface="Arial"/>
              </a:rPr>
              <a:t>random.random</a:t>
            </a:r>
            <a:r>
              <a:rPr lang="en">
                <a:solidFill>
                  <a:schemeClr val="dk2"/>
                </a:solidFill>
                <a:highlight>
                  <a:srgbClr val="FFFFFF"/>
                </a:highlight>
                <a:latin typeface="Arial"/>
                <a:ea typeface="Arial"/>
                <a:cs typeface="Arial"/>
                <a:sym typeface="Arial"/>
              </a:rPr>
              <a:t>() - Рақами тасодуфӣ аз 0 то 1</a:t>
            </a:r>
            <a:endParaRPr>
              <a:solidFill>
                <a:schemeClr val="dk2"/>
              </a:solidFill>
              <a:highlight>
                <a:srgbClr val="FFFFFF"/>
              </a:highlight>
              <a:latin typeface="Arial"/>
              <a:ea typeface="Arial"/>
              <a:cs typeface="Arial"/>
              <a:sym typeface="Arial"/>
            </a:endParaRPr>
          </a:p>
          <a:p>
            <a:pPr indent="0" lvl="0" marL="0" rtl="0" algn="l">
              <a:spcBef>
                <a:spcPts val="1000"/>
              </a:spcBef>
              <a:spcAft>
                <a:spcPts val="1000"/>
              </a:spcAft>
              <a:buNone/>
            </a:pPr>
            <a:r>
              <a:rPr b="1" lang="en">
                <a:solidFill>
                  <a:schemeClr val="dk2"/>
                </a:solidFill>
                <a:highlight>
                  <a:srgbClr val="FFFFFF"/>
                </a:highlight>
                <a:latin typeface="Arial"/>
                <a:ea typeface="Arial"/>
                <a:cs typeface="Arial"/>
                <a:sym typeface="Arial"/>
              </a:rPr>
              <a:t>random.uniform</a:t>
            </a:r>
            <a:r>
              <a:rPr lang="en">
                <a:solidFill>
                  <a:schemeClr val="dk2"/>
                </a:solidFill>
                <a:highlight>
                  <a:srgbClr val="FFFFFF"/>
                </a:highlight>
                <a:latin typeface="Arial"/>
                <a:ea typeface="Arial"/>
                <a:cs typeface="Arial"/>
                <a:sym typeface="Arial"/>
              </a:rPr>
              <a:t>(A, B) - Рақами нуқтаи гардиши тасодуфӣ,A ≤ N ≤ B (или B ≤ N ≤ A).</a:t>
            </a:r>
            <a:endParaRPr>
              <a:solidFill>
                <a:schemeClr val="dk2"/>
              </a:solidFill>
              <a:highlight>
                <a:srgbClr val="FFFFFF"/>
              </a:highlight>
              <a:latin typeface="Arial"/>
              <a:ea typeface="Arial"/>
              <a:cs typeface="Arial"/>
              <a:sym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61"/>
          <p:cNvSpPr txBox="1"/>
          <p:nvPr>
            <p:ph idx="1" type="body"/>
          </p:nvPr>
        </p:nvSpPr>
        <p:spPr>
          <a:xfrm>
            <a:off x="735550" y="1202825"/>
            <a:ext cx="7688700" cy="33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Пеш аз ҳама мо бояд модули turtle - ро насб кунем.</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Барои ин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“Запуск от имеи администратора”-ро  интихоб менамоем. Бояд дар сатри фармон(командная строка) чунин пайдо мешавад:</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Баъди ин  “pip install turtle”-ро ба ин ворид мекунем.</a:t>
            </a:r>
            <a:endParaRPr sz="1600">
              <a:solidFill>
                <a:srgbClr val="000000"/>
              </a:solidFill>
              <a:latin typeface="Arial"/>
              <a:ea typeface="Arial"/>
              <a:cs typeface="Arial"/>
              <a:sym typeface="Arial"/>
            </a:endParaRPr>
          </a:p>
        </p:txBody>
      </p:sp>
      <p:pic>
        <p:nvPicPr>
          <p:cNvPr id="1154" name="Google Shape;1154;p161"/>
          <p:cNvPicPr preferRelativeResize="0"/>
          <p:nvPr/>
        </p:nvPicPr>
        <p:blipFill rotWithShape="1">
          <a:blip r:embed="rId3">
            <a:alphaModFix/>
          </a:blip>
          <a:srcRect b="0" l="11200" r="-11199" t="0"/>
          <a:stretch/>
        </p:blipFill>
        <p:spPr>
          <a:xfrm>
            <a:off x="2001150" y="1669063"/>
            <a:ext cx="3581400" cy="714375"/>
          </a:xfrm>
          <a:prstGeom prst="rect">
            <a:avLst/>
          </a:prstGeom>
          <a:noFill/>
          <a:ln>
            <a:noFill/>
          </a:ln>
        </p:spPr>
      </p:pic>
      <p:pic>
        <p:nvPicPr>
          <p:cNvPr id="1155" name="Google Shape;1155;p161"/>
          <p:cNvPicPr preferRelativeResize="0"/>
          <p:nvPr/>
        </p:nvPicPr>
        <p:blipFill>
          <a:blip r:embed="rId4">
            <a:alphaModFix/>
          </a:blip>
          <a:stretch>
            <a:fillRect/>
          </a:stretch>
        </p:blipFill>
        <p:spPr>
          <a:xfrm>
            <a:off x="903500" y="3457050"/>
            <a:ext cx="3581750" cy="535200"/>
          </a:xfrm>
          <a:prstGeom prst="rect">
            <a:avLst/>
          </a:prstGeom>
          <a:noFill/>
          <a:ln>
            <a:noFill/>
          </a:ln>
        </p:spPr>
      </p:pic>
      <p:sp>
        <p:nvSpPr>
          <p:cNvPr id="1156" name="Google Shape;1156;p16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Насби модули turtle</a:t>
            </a:r>
            <a:endParaRPr sz="2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7650" y="60122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Насби забони барномасозии Python 3</a:t>
            </a:r>
            <a:endParaRPr sz="2200">
              <a:latin typeface="Arial"/>
              <a:ea typeface="Arial"/>
              <a:cs typeface="Arial"/>
              <a:sym typeface="Arial"/>
            </a:endParaRPr>
          </a:p>
        </p:txBody>
      </p:sp>
      <p:pic>
        <p:nvPicPr>
          <p:cNvPr id="188" name="Google Shape;188;p27"/>
          <p:cNvPicPr preferRelativeResize="0"/>
          <p:nvPr/>
        </p:nvPicPr>
        <p:blipFill>
          <a:blip r:embed="rId3">
            <a:alphaModFix/>
          </a:blip>
          <a:stretch>
            <a:fillRect/>
          </a:stretch>
        </p:blipFill>
        <p:spPr>
          <a:xfrm>
            <a:off x="838200" y="1288825"/>
            <a:ext cx="6126099" cy="3778475"/>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0" name="Shape 1160"/>
        <p:cNvGrpSpPr/>
        <p:nvPr/>
      </p:nvGrpSpPr>
      <p:grpSpPr>
        <a:xfrm>
          <a:off x="0" y="0"/>
          <a:ext cx="0" cy="0"/>
          <a:chOff x="0" y="0"/>
          <a:chExt cx="0" cy="0"/>
        </a:xfrm>
      </p:grpSpPr>
      <p:sp>
        <p:nvSpPr>
          <p:cNvPr id="1161" name="Google Shape;1161;p162"/>
          <p:cNvSpPr txBox="1"/>
          <p:nvPr>
            <p:ph type="ctrTitle"/>
          </p:nvPr>
        </p:nvSpPr>
        <p:spPr>
          <a:xfrm>
            <a:off x="691075" y="603675"/>
            <a:ext cx="7354500" cy="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 Истифодаи Turtle</a:t>
            </a:r>
            <a:endParaRPr sz="2200">
              <a:latin typeface="Arial"/>
              <a:ea typeface="Arial"/>
              <a:cs typeface="Arial"/>
              <a:sym typeface="Arial"/>
            </a:endParaRPr>
          </a:p>
        </p:txBody>
      </p:sp>
      <p:sp>
        <p:nvSpPr>
          <p:cNvPr id="1162" name="Google Shape;1162;p162"/>
          <p:cNvSpPr txBox="1"/>
          <p:nvPr>
            <p:ph idx="1" type="subTitle"/>
          </p:nvPr>
        </p:nvSpPr>
        <p:spPr>
          <a:xfrm>
            <a:off x="727950" y="1254050"/>
            <a:ext cx="7688100" cy="357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Turtle асосан барои сохтани расмхо (графика) истифода мешав</a:t>
            </a:r>
            <a:r>
              <a:rPr lang="en">
                <a:solidFill>
                  <a:schemeClr val="dk2"/>
                </a:solidFill>
                <a:latin typeface="Arial"/>
                <a:ea typeface="Arial"/>
                <a:cs typeface="Arial"/>
                <a:sym typeface="Arial"/>
              </a:rPr>
              <a:t>ад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Графика бо сангпушт - роҳи маъмул барои шиносоии кӯдакон бо барномасозӣ. Ин як қисми забони барномасозии Logo, ки аз ҷониби Уолли Ферзейгом, Сеймуром Папертом ва Синтией Соломон дар соли 1967 сохта шуда буд.</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     vvvv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   </a:t>
            </a:r>
            <a:r>
              <a:rPr b="1" lang="en">
                <a:solidFill>
                  <a:srgbClr val="0000CD"/>
                </a:solidFill>
                <a:latin typeface="Arial"/>
                <a:ea typeface="Arial"/>
                <a:cs typeface="Arial"/>
                <a:sym typeface="Arial"/>
              </a:rPr>
              <a:t>Сангпушт</a:t>
            </a:r>
            <a:endParaRPr b="1">
              <a:solidFill>
                <a:srgbClr val="0000CD"/>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                 </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rPr lang="en">
                <a:solidFill>
                  <a:schemeClr val="dk2"/>
                </a:solidFill>
                <a:latin typeface="Arial"/>
                <a:ea typeface="Arial"/>
                <a:cs typeface="Arial"/>
                <a:sym typeface="Arial"/>
              </a:rPr>
              <a:t>                  Намуна  =&gt;                                         Намуна  =&gt;</a:t>
            </a:r>
            <a:endParaRPr>
              <a:solidFill>
                <a:schemeClr val="dk2"/>
              </a:solidFill>
              <a:latin typeface="Arial"/>
              <a:ea typeface="Arial"/>
              <a:cs typeface="Arial"/>
              <a:sym typeface="Arial"/>
            </a:endParaRPr>
          </a:p>
          <a:p>
            <a:pPr indent="0" lvl="0" marL="0" rtl="0" algn="l">
              <a:lnSpc>
                <a:spcPct val="115000"/>
              </a:lnSpc>
              <a:spcBef>
                <a:spcPts val="0"/>
              </a:spcBef>
              <a:spcAft>
                <a:spcPts val="0"/>
              </a:spcAft>
              <a:buSzPts val="605"/>
              <a:buNone/>
            </a:pPr>
            <a:r>
              <a:t/>
            </a:r>
            <a:endParaRPr>
              <a:solidFill>
                <a:schemeClr val="dk2"/>
              </a:solidFill>
              <a:latin typeface="Arial"/>
              <a:ea typeface="Arial"/>
              <a:cs typeface="Arial"/>
              <a:sym typeface="Arial"/>
            </a:endParaRPr>
          </a:p>
        </p:txBody>
      </p:sp>
      <p:sp>
        <p:nvSpPr>
          <p:cNvPr id="1163" name="Google Shape;1163;p162"/>
          <p:cNvSpPr txBox="1"/>
          <p:nvPr/>
        </p:nvSpPr>
        <p:spPr>
          <a:xfrm>
            <a:off x="3159825" y="2773475"/>
            <a:ext cx="1815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rPr>
              <a:t>import</a:t>
            </a:r>
            <a:r>
              <a:rPr b="1" lang="en" sz="1600"/>
              <a:t> turtle</a:t>
            </a:r>
            <a:endParaRPr b="1" sz="1600"/>
          </a:p>
          <a:p>
            <a:pPr indent="0" lvl="0" marL="0" rtl="0" algn="l">
              <a:spcBef>
                <a:spcPts val="0"/>
              </a:spcBef>
              <a:spcAft>
                <a:spcPts val="0"/>
              </a:spcAft>
              <a:buNone/>
            </a:pPr>
            <a:r>
              <a:rPr b="1" lang="en" sz="1600"/>
              <a:t>a=turtle.Turtle()</a:t>
            </a:r>
            <a:endParaRPr b="1" sz="1600"/>
          </a:p>
          <a:p>
            <a:pPr indent="0" lvl="0" marL="0" rtl="0" algn="l">
              <a:spcBef>
                <a:spcPts val="0"/>
              </a:spcBef>
              <a:spcAft>
                <a:spcPts val="0"/>
              </a:spcAft>
              <a:buNone/>
            </a:pPr>
            <a:r>
              <a:rPr b="1" lang="en" sz="1600"/>
              <a:t>a.fd(200)</a:t>
            </a:r>
            <a:endParaRPr b="1" sz="1600"/>
          </a:p>
          <a:p>
            <a:pPr indent="0" lvl="0" marL="0" rtl="0" algn="l">
              <a:spcBef>
                <a:spcPts val="0"/>
              </a:spcBef>
              <a:spcAft>
                <a:spcPts val="0"/>
              </a:spcAft>
              <a:buNone/>
            </a:pPr>
            <a:r>
              <a:rPr b="1" lang="en" sz="1600"/>
              <a:t>a.lt(90)</a:t>
            </a:r>
            <a:endParaRPr b="1" sz="1600"/>
          </a:p>
          <a:p>
            <a:pPr indent="0" lvl="0" marL="0" rtl="0" algn="l">
              <a:spcBef>
                <a:spcPts val="0"/>
              </a:spcBef>
              <a:spcAft>
                <a:spcPts val="0"/>
              </a:spcAft>
              <a:buNone/>
            </a:pPr>
            <a:r>
              <a:rPr b="1" lang="en" sz="1600"/>
              <a:t>a.fd(200)</a:t>
            </a:r>
            <a:endParaRPr b="1" sz="1600"/>
          </a:p>
          <a:p>
            <a:pPr indent="0" lvl="0" marL="0" rtl="0" algn="l">
              <a:spcBef>
                <a:spcPts val="0"/>
              </a:spcBef>
              <a:spcAft>
                <a:spcPts val="0"/>
              </a:spcAft>
              <a:buNone/>
            </a:pPr>
            <a:r>
              <a:rPr b="1" lang="en" sz="1600"/>
              <a:t>a.rt(225)</a:t>
            </a:r>
            <a:endParaRPr b="1" sz="1600"/>
          </a:p>
          <a:p>
            <a:pPr indent="0" lvl="0" marL="0" rtl="0" algn="l">
              <a:spcBef>
                <a:spcPts val="0"/>
              </a:spcBef>
              <a:spcAft>
                <a:spcPts val="0"/>
              </a:spcAft>
              <a:buNone/>
            </a:pPr>
            <a:r>
              <a:rPr b="1" lang="en" sz="1600"/>
              <a:t>a.fd(280)</a:t>
            </a:r>
            <a:endParaRPr b="1" sz="1600"/>
          </a:p>
        </p:txBody>
      </p:sp>
      <p:pic>
        <p:nvPicPr>
          <p:cNvPr id="1164" name="Google Shape;1164;p162"/>
          <p:cNvPicPr preferRelativeResize="0"/>
          <p:nvPr/>
        </p:nvPicPr>
        <p:blipFill>
          <a:blip r:embed="rId3">
            <a:alphaModFix/>
          </a:blip>
          <a:stretch>
            <a:fillRect/>
          </a:stretch>
        </p:blipFill>
        <p:spPr>
          <a:xfrm>
            <a:off x="6330063" y="2689550"/>
            <a:ext cx="2085975" cy="2076450"/>
          </a:xfrm>
          <a:prstGeom prst="rect">
            <a:avLst/>
          </a:prstGeom>
          <a:noFill/>
          <a:ln>
            <a:noFill/>
          </a:ln>
        </p:spPr>
      </p:pic>
      <p:pic>
        <p:nvPicPr>
          <p:cNvPr id="1165" name="Google Shape;1165;p162"/>
          <p:cNvPicPr preferRelativeResize="0"/>
          <p:nvPr/>
        </p:nvPicPr>
        <p:blipFill>
          <a:blip r:embed="rId4">
            <a:alphaModFix/>
          </a:blip>
          <a:stretch>
            <a:fillRect/>
          </a:stretch>
        </p:blipFill>
        <p:spPr>
          <a:xfrm>
            <a:off x="872775" y="2571750"/>
            <a:ext cx="798675" cy="734775"/>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63"/>
          <p:cNvSpPr txBox="1"/>
          <p:nvPr>
            <p:ph type="title"/>
          </p:nvPr>
        </p:nvSpPr>
        <p:spPr>
          <a:xfrm>
            <a:off x="727650" y="520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Кашидани спирал бо модули turtle</a:t>
            </a:r>
            <a:endParaRPr/>
          </a:p>
        </p:txBody>
      </p:sp>
      <p:sp>
        <p:nvSpPr>
          <p:cNvPr id="1171" name="Google Shape;1171;p163"/>
          <p:cNvSpPr txBox="1"/>
          <p:nvPr>
            <p:ph idx="1" type="body"/>
          </p:nvPr>
        </p:nvSpPr>
        <p:spPr>
          <a:xfrm>
            <a:off x="727650" y="1364000"/>
            <a:ext cx="4738500" cy="3132600"/>
          </a:xfrm>
          <a:prstGeom prst="rect">
            <a:avLst/>
          </a:prstGeom>
        </p:spPr>
        <p:txBody>
          <a:bodyPr anchorCtr="0" anchor="t" bIns="91425" lIns="91425" spcFirstLastPara="1" rIns="91425" wrap="square" tIns="91425">
            <a:normAutofit fontScale="92500"/>
          </a:bodyPr>
          <a:lstStyle/>
          <a:p>
            <a:pPr indent="0" lvl="0" marL="0" rtl="0" algn="l">
              <a:lnSpc>
                <a:spcPct val="135714"/>
              </a:lnSpc>
              <a:spcBef>
                <a:spcPts val="0"/>
              </a:spcBef>
              <a:spcAft>
                <a:spcPts val="0"/>
              </a:spcAft>
              <a:buNone/>
            </a:pPr>
            <a:r>
              <a:rPr lang="en" sz="1600">
                <a:solidFill>
                  <a:srgbClr val="FF9900"/>
                </a:solidFill>
                <a:highlight>
                  <a:schemeClr val="lt1"/>
                </a:highlight>
                <a:latin typeface="Arial"/>
                <a:ea typeface="Arial"/>
                <a:cs typeface="Arial"/>
                <a:sym typeface="Arial"/>
              </a:rPr>
              <a:t>import</a:t>
            </a:r>
            <a:r>
              <a:rPr lang="en" sz="1600">
                <a:solidFill>
                  <a:srgbClr val="111111"/>
                </a:solidFill>
                <a:highlight>
                  <a:schemeClr val="lt1"/>
                </a:highlight>
                <a:latin typeface="Arial"/>
                <a:ea typeface="Arial"/>
                <a:cs typeface="Arial"/>
                <a:sym typeface="Arial"/>
              </a:rPr>
              <a:t> turtle</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colors=[</a:t>
            </a:r>
            <a:r>
              <a:rPr lang="en" sz="1600">
                <a:solidFill>
                  <a:srgbClr val="38761D"/>
                </a:solidFill>
                <a:highlight>
                  <a:schemeClr val="lt1"/>
                </a:highlight>
                <a:latin typeface="Arial"/>
                <a:ea typeface="Arial"/>
                <a:cs typeface="Arial"/>
                <a:sym typeface="Arial"/>
              </a:rPr>
              <a:t>'red'</a:t>
            </a:r>
            <a:r>
              <a:rPr lang="en" sz="1600">
                <a:solidFill>
                  <a:srgbClr val="111111"/>
                </a:solidFill>
                <a:highlight>
                  <a:schemeClr val="lt1"/>
                </a:highlight>
                <a:latin typeface="Arial"/>
                <a:ea typeface="Arial"/>
                <a:cs typeface="Arial"/>
                <a:sym typeface="Arial"/>
              </a:rPr>
              <a:t>, </a:t>
            </a:r>
            <a:r>
              <a:rPr lang="en" sz="1600">
                <a:solidFill>
                  <a:srgbClr val="38761D"/>
                </a:solidFill>
                <a:highlight>
                  <a:schemeClr val="lt1"/>
                </a:highlight>
                <a:latin typeface="Arial"/>
                <a:ea typeface="Arial"/>
                <a:cs typeface="Arial"/>
                <a:sym typeface="Arial"/>
              </a:rPr>
              <a:t>'purple'</a:t>
            </a:r>
            <a:r>
              <a:rPr lang="en" sz="1600">
                <a:solidFill>
                  <a:srgbClr val="111111"/>
                </a:solidFill>
                <a:highlight>
                  <a:schemeClr val="lt1"/>
                </a:highlight>
                <a:latin typeface="Arial"/>
                <a:ea typeface="Arial"/>
                <a:cs typeface="Arial"/>
                <a:sym typeface="Arial"/>
              </a:rPr>
              <a:t>, </a:t>
            </a:r>
            <a:r>
              <a:rPr lang="en" sz="1600">
                <a:solidFill>
                  <a:srgbClr val="38761D"/>
                </a:solidFill>
                <a:highlight>
                  <a:schemeClr val="lt1"/>
                </a:highlight>
                <a:latin typeface="Arial"/>
                <a:ea typeface="Arial"/>
                <a:cs typeface="Arial"/>
                <a:sym typeface="Arial"/>
              </a:rPr>
              <a:t>'blue'</a:t>
            </a:r>
            <a:r>
              <a:rPr lang="en" sz="1600">
                <a:solidFill>
                  <a:srgbClr val="111111"/>
                </a:solidFill>
                <a:highlight>
                  <a:schemeClr val="lt1"/>
                </a:highlight>
                <a:latin typeface="Arial"/>
                <a:ea typeface="Arial"/>
                <a:cs typeface="Arial"/>
                <a:sym typeface="Arial"/>
              </a:rPr>
              <a:t>,</a:t>
            </a:r>
            <a:r>
              <a:rPr lang="en" sz="1600">
                <a:solidFill>
                  <a:srgbClr val="38761D"/>
                </a:solidFill>
                <a:highlight>
                  <a:schemeClr val="lt1"/>
                </a:highlight>
                <a:latin typeface="Arial"/>
                <a:ea typeface="Arial"/>
                <a:cs typeface="Arial"/>
                <a:sym typeface="Arial"/>
              </a:rPr>
              <a:t>'green'</a:t>
            </a:r>
            <a:r>
              <a:rPr lang="en" sz="1600">
                <a:solidFill>
                  <a:srgbClr val="111111"/>
                </a:solidFill>
                <a:highlight>
                  <a:schemeClr val="lt1"/>
                </a:highlight>
                <a:latin typeface="Arial"/>
                <a:ea typeface="Arial"/>
                <a:cs typeface="Arial"/>
                <a:sym typeface="Arial"/>
              </a:rPr>
              <a:t>, </a:t>
            </a:r>
            <a:r>
              <a:rPr lang="en" sz="1600">
                <a:solidFill>
                  <a:srgbClr val="38761D"/>
                </a:solidFill>
                <a:highlight>
                  <a:schemeClr val="lt1"/>
                </a:highlight>
                <a:latin typeface="Arial"/>
                <a:ea typeface="Arial"/>
                <a:cs typeface="Arial"/>
                <a:sym typeface="Arial"/>
              </a:rPr>
              <a:t>'yellow'</a:t>
            </a:r>
            <a:r>
              <a:rPr lang="en" sz="1600">
                <a:solidFill>
                  <a:srgbClr val="111111"/>
                </a:solidFill>
                <a:highlight>
                  <a:schemeClr val="lt1"/>
                </a:highlight>
                <a:latin typeface="Arial"/>
                <a:ea typeface="Arial"/>
                <a:cs typeface="Arial"/>
                <a:sym typeface="Arial"/>
              </a:rPr>
              <a:t>, </a:t>
            </a:r>
            <a:r>
              <a:rPr lang="en" sz="1600">
                <a:solidFill>
                  <a:srgbClr val="38761D"/>
                </a:solidFill>
                <a:highlight>
                  <a:schemeClr val="lt1"/>
                </a:highlight>
                <a:latin typeface="Arial"/>
                <a:ea typeface="Arial"/>
                <a:cs typeface="Arial"/>
                <a:sym typeface="Arial"/>
              </a:rPr>
              <a:t>'orange'</a:t>
            </a:r>
            <a:r>
              <a:rPr lang="en" sz="1600">
                <a:solidFill>
                  <a:srgbClr val="111111"/>
                </a:solidFill>
                <a:highlight>
                  <a:schemeClr val="lt1"/>
                </a:highlight>
                <a:latin typeface="Arial"/>
                <a:ea typeface="Arial"/>
                <a:cs typeface="Arial"/>
                <a:sym typeface="Arial"/>
              </a:rPr>
              <a:t>]</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t=turtle.Pen()</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turtle.bgcolor('black')</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FF9900"/>
                </a:solidFill>
                <a:highlight>
                  <a:schemeClr val="lt1"/>
                </a:highlight>
                <a:latin typeface="Arial"/>
                <a:ea typeface="Arial"/>
                <a:cs typeface="Arial"/>
                <a:sym typeface="Arial"/>
              </a:rPr>
              <a:t>for</a:t>
            </a:r>
            <a:r>
              <a:rPr lang="en" sz="1600">
                <a:solidFill>
                  <a:srgbClr val="111111"/>
                </a:solidFill>
                <a:highlight>
                  <a:schemeClr val="lt1"/>
                </a:highlight>
                <a:latin typeface="Arial"/>
                <a:ea typeface="Arial"/>
                <a:cs typeface="Arial"/>
                <a:sym typeface="Arial"/>
              </a:rPr>
              <a:t> x </a:t>
            </a:r>
            <a:r>
              <a:rPr lang="en" sz="1600">
                <a:solidFill>
                  <a:srgbClr val="FF9900"/>
                </a:solidFill>
                <a:highlight>
                  <a:schemeClr val="lt1"/>
                </a:highlight>
                <a:latin typeface="Arial"/>
                <a:ea typeface="Arial"/>
                <a:cs typeface="Arial"/>
                <a:sym typeface="Arial"/>
              </a:rPr>
              <a:t>in</a:t>
            </a:r>
            <a:r>
              <a:rPr lang="en" sz="1600">
                <a:solidFill>
                  <a:srgbClr val="111111"/>
                </a:solidFill>
                <a:highlight>
                  <a:schemeClr val="lt1"/>
                </a:highlight>
                <a:latin typeface="Arial"/>
                <a:ea typeface="Arial"/>
                <a:cs typeface="Arial"/>
                <a:sym typeface="Arial"/>
              </a:rPr>
              <a:t> range(360):</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    t.pencolor(colors[x%6])</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    t.width(x/100+1)</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    t.forward(x) </a:t>
            </a:r>
            <a:endParaRPr sz="1600">
              <a:solidFill>
                <a:srgbClr val="111111"/>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111111"/>
                </a:solidFill>
                <a:highlight>
                  <a:schemeClr val="lt1"/>
                </a:highlight>
                <a:latin typeface="Arial"/>
                <a:ea typeface="Arial"/>
                <a:cs typeface="Arial"/>
                <a:sym typeface="Arial"/>
              </a:rPr>
              <a:t>    t.left(59)</a:t>
            </a:r>
            <a:endParaRPr sz="1600">
              <a:solidFill>
                <a:srgbClr val="111111"/>
              </a:solidFill>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pic>
        <p:nvPicPr>
          <p:cNvPr id="1172" name="Google Shape;1172;p163"/>
          <p:cNvPicPr preferRelativeResize="0"/>
          <p:nvPr/>
        </p:nvPicPr>
        <p:blipFill>
          <a:blip r:embed="rId3">
            <a:alphaModFix/>
          </a:blip>
          <a:stretch>
            <a:fillRect/>
          </a:stretch>
        </p:blipFill>
        <p:spPr>
          <a:xfrm>
            <a:off x="5597850" y="1428200"/>
            <a:ext cx="3303649" cy="3132525"/>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64"/>
          <p:cNvSpPr txBox="1"/>
          <p:nvPr>
            <p:ph idx="1" type="body"/>
          </p:nvPr>
        </p:nvSpPr>
        <p:spPr>
          <a:xfrm>
            <a:off x="728175" y="1240775"/>
            <a:ext cx="7688700" cy="269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tkinter модули графикӣ мебошад, ки ба шумо имкон медиҳад барномаҳоро бо оинаи интерфейсӣ эҷод кунед. Ин модул  интерфейси забони машҳури барномасозии  ва асбоби TKL / TK TK-ро ташкил медиҳад. </a:t>
            </a:r>
            <a:endParaRPr sz="16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en" sz="1600">
                <a:solidFill>
                  <a:srgbClr val="000000"/>
                </a:solidFill>
                <a:latin typeface="Arial"/>
                <a:ea typeface="Arial"/>
                <a:cs typeface="Arial"/>
                <a:sym typeface="Arial"/>
              </a:rPr>
              <a:t>tkinter ба монанди  tcl/tk як модули кросс аст ва метавонад дар аксар системаҳои маъмулӣ истифода шавад (Windows, Linux, Mac OS X ва ғайра). Аз python-3.0, модул мувофиқи PEP 8 ба tkinter (бо ҳарфи хурд) номгузорӣ шудааст.</a:t>
            </a:r>
            <a:endParaRPr sz="1600">
              <a:latin typeface="Arial"/>
              <a:ea typeface="Arial"/>
              <a:cs typeface="Arial"/>
              <a:sym typeface="Arial"/>
            </a:endParaRPr>
          </a:p>
        </p:txBody>
      </p:sp>
      <p:sp>
        <p:nvSpPr>
          <p:cNvPr id="1178" name="Google Shape;1178;p16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Сохтани бозӣ бо модули tkinter</a:t>
            </a:r>
            <a:endParaRPr sz="2200">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165"/>
          <p:cNvSpPr txBox="1"/>
          <p:nvPr>
            <p:ph idx="1" type="body"/>
          </p:nvPr>
        </p:nvSpPr>
        <p:spPr>
          <a:xfrm>
            <a:off x="735550" y="1202825"/>
            <a:ext cx="7688700" cy="33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Пеш аз ҳама мо бояд модули tkinter - ро насб кунем.</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Барои ин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“Запуск от имени администратора”-ро  интихоб менамоем. Бояд дар сатри фармон(командная строка) чунин пайдо мешавад:</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Баъди ин  “pip install tkinter”-ро ба ин ворид мекунем.</a:t>
            </a:r>
            <a:endParaRPr sz="1600">
              <a:solidFill>
                <a:srgbClr val="000000"/>
              </a:solidFill>
              <a:latin typeface="Arial"/>
              <a:ea typeface="Arial"/>
              <a:cs typeface="Arial"/>
              <a:sym typeface="Arial"/>
            </a:endParaRPr>
          </a:p>
        </p:txBody>
      </p:sp>
      <p:pic>
        <p:nvPicPr>
          <p:cNvPr id="1184" name="Google Shape;1184;p165"/>
          <p:cNvPicPr preferRelativeResize="0"/>
          <p:nvPr/>
        </p:nvPicPr>
        <p:blipFill rotWithShape="1">
          <a:blip r:embed="rId3">
            <a:alphaModFix/>
          </a:blip>
          <a:srcRect b="0" l="11200" r="-11199" t="0"/>
          <a:stretch/>
        </p:blipFill>
        <p:spPr>
          <a:xfrm>
            <a:off x="2001150" y="1669063"/>
            <a:ext cx="3581400" cy="714375"/>
          </a:xfrm>
          <a:prstGeom prst="rect">
            <a:avLst/>
          </a:prstGeom>
          <a:noFill/>
          <a:ln>
            <a:noFill/>
          </a:ln>
        </p:spPr>
      </p:pic>
      <p:pic>
        <p:nvPicPr>
          <p:cNvPr id="1185" name="Google Shape;1185;p165"/>
          <p:cNvPicPr preferRelativeResize="0"/>
          <p:nvPr/>
        </p:nvPicPr>
        <p:blipFill>
          <a:blip r:embed="rId4">
            <a:alphaModFix/>
          </a:blip>
          <a:stretch>
            <a:fillRect/>
          </a:stretch>
        </p:blipFill>
        <p:spPr>
          <a:xfrm>
            <a:off x="903500" y="3457050"/>
            <a:ext cx="3581750" cy="535200"/>
          </a:xfrm>
          <a:prstGeom prst="rect">
            <a:avLst/>
          </a:prstGeom>
          <a:noFill/>
          <a:ln>
            <a:noFill/>
          </a:ln>
        </p:spPr>
      </p:pic>
      <p:sp>
        <p:nvSpPr>
          <p:cNvPr id="1186" name="Google Shape;1186;p16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Насби модули tkinter</a:t>
            </a:r>
            <a:endParaRPr sz="2200">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pic>
        <p:nvPicPr>
          <p:cNvPr id="1191" name="Google Shape;1191;p166"/>
          <p:cNvPicPr preferRelativeResize="0"/>
          <p:nvPr/>
        </p:nvPicPr>
        <p:blipFill>
          <a:blip r:embed="rId3">
            <a:alphaModFix/>
          </a:blip>
          <a:stretch>
            <a:fillRect/>
          </a:stretch>
        </p:blipFill>
        <p:spPr>
          <a:xfrm>
            <a:off x="977325" y="1356000"/>
            <a:ext cx="7688700" cy="3440125"/>
          </a:xfrm>
          <a:prstGeom prst="rect">
            <a:avLst/>
          </a:prstGeom>
          <a:noFill/>
          <a:ln>
            <a:noFill/>
          </a:ln>
        </p:spPr>
      </p:pic>
      <p:sp>
        <p:nvSpPr>
          <p:cNvPr id="1192" name="Google Shape;1192;p16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Сохтани бозии “Пинг-понг”</a:t>
            </a:r>
            <a:endParaRPr sz="2200">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6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1198" name="Google Shape;1198;p167"/>
          <p:cNvSpPr txBox="1"/>
          <p:nvPr/>
        </p:nvSpPr>
        <p:spPr>
          <a:xfrm>
            <a:off x="859500" y="1504100"/>
            <a:ext cx="696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sp>
        <p:nvSpPr>
          <p:cNvPr id="1199" name="Google Shape;1199;p167"/>
          <p:cNvSpPr txBox="1"/>
          <p:nvPr/>
        </p:nvSpPr>
        <p:spPr>
          <a:xfrm>
            <a:off x="693650" y="1239600"/>
            <a:ext cx="7574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Якчанд модулҳоро (пакетҳо) номбар кунед ва таъиноти онҳоро гӯед.</a:t>
            </a:r>
            <a:endParaRPr sz="1600"/>
          </a:p>
          <a:p>
            <a:pPr indent="-330200" lvl="0" marL="457200" rtl="0" algn="l">
              <a:lnSpc>
                <a:spcPct val="115000"/>
              </a:lnSpc>
              <a:spcBef>
                <a:spcPts val="0"/>
              </a:spcBef>
              <a:spcAft>
                <a:spcPts val="0"/>
              </a:spcAft>
              <a:buSzPts val="1600"/>
              <a:buAutoNum type="arabicPeriod"/>
            </a:pPr>
            <a:r>
              <a:rPr lang="en" sz="1600"/>
              <a:t>Барои эълони истифодаи модул (пакет) кадом калимаи махсус истифода бурда мешавад?</a:t>
            </a:r>
            <a:endParaRPr sz="1600"/>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6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12</a:t>
            </a:r>
            <a:endParaRPr sz="2200">
              <a:latin typeface="Arial"/>
              <a:ea typeface="Arial"/>
              <a:cs typeface="Arial"/>
              <a:sym typeface="Arial"/>
            </a:endParaRPr>
          </a:p>
        </p:txBody>
      </p:sp>
      <p:pic>
        <p:nvPicPr>
          <p:cNvPr id="1205" name="Google Shape;1205;p168"/>
          <p:cNvPicPr preferRelativeResize="0"/>
          <p:nvPr/>
        </p:nvPicPr>
        <p:blipFill>
          <a:blip r:embed="rId3">
            <a:alphaModFix/>
          </a:blip>
          <a:stretch>
            <a:fillRect/>
          </a:stretch>
        </p:blipFill>
        <p:spPr>
          <a:xfrm>
            <a:off x="4692573" y="1963325"/>
            <a:ext cx="2634525" cy="2539475"/>
          </a:xfrm>
          <a:prstGeom prst="rect">
            <a:avLst/>
          </a:prstGeom>
          <a:noFill/>
          <a:ln>
            <a:noFill/>
          </a:ln>
        </p:spPr>
      </p:pic>
      <p:sp>
        <p:nvSpPr>
          <p:cNvPr id="1206" name="Google Shape;1206;p168"/>
          <p:cNvSpPr txBox="1"/>
          <p:nvPr/>
        </p:nvSpPr>
        <p:spPr>
          <a:xfrm>
            <a:off x="780650" y="1233850"/>
            <a:ext cx="8033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Расмхои зерин кашида шаванд:</a:t>
            </a:r>
            <a:endParaRPr sz="1600"/>
          </a:p>
        </p:txBody>
      </p:sp>
      <p:pic>
        <p:nvPicPr>
          <p:cNvPr id="1207" name="Google Shape;1207;p168"/>
          <p:cNvPicPr preferRelativeResize="0"/>
          <p:nvPr/>
        </p:nvPicPr>
        <p:blipFill>
          <a:blip r:embed="rId4">
            <a:alphaModFix/>
          </a:blip>
          <a:stretch>
            <a:fillRect/>
          </a:stretch>
        </p:blipFill>
        <p:spPr>
          <a:xfrm>
            <a:off x="1219200" y="1893550"/>
            <a:ext cx="2711363" cy="2703220"/>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6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12</a:t>
            </a:r>
            <a:endParaRPr sz="2200">
              <a:latin typeface="Arial"/>
              <a:ea typeface="Arial"/>
              <a:cs typeface="Arial"/>
              <a:sym typeface="Arial"/>
            </a:endParaRPr>
          </a:p>
        </p:txBody>
      </p:sp>
      <p:sp>
        <p:nvSpPr>
          <p:cNvPr id="1213" name="Google Shape;1213;p169"/>
          <p:cNvSpPr txBox="1"/>
          <p:nvPr/>
        </p:nvSpPr>
        <p:spPr>
          <a:xfrm>
            <a:off x="780650" y="1233850"/>
            <a:ext cx="8033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Расмхои зерин кашида шаванд:</a:t>
            </a:r>
            <a:endParaRPr sz="160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70"/>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Хатогиҳо ва истисноҳо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Коркарди истисно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Оператори try-except</a:t>
            </a:r>
            <a:endParaRPr b="0" sz="2600">
              <a:solidFill>
                <a:srgbClr val="000000"/>
              </a:solidFill>
              <a:latin typeface="Arial"/>
              <a:ea typeface="Arial"/>
              <a:cs typeface="Arial"/>
              <a:sym typeface="Arial"/>
            </a:endParaRPr>
          </a:p>
        </p:txBody>
      </p:sp>
      <p:sp>
        <p:nvSpPr>
          <p:cNvPr id="1219" name="Google Shape;1219;p170"/>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13</a:t>
            </a:r>
            <a:endParaRPr sz="2800">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71"/>
          <p:cNvSpPr txBox="1"/>
          <p:nvPr>
            <p:ph idx="1" type="body"/>
          </p:nvPr>
        </p:nvSpPr>
        <p:spPr>
          <a:xfrm>
            <a:off x="805650" y="1200675"/>
            <a:ext cx="7688700" cy="3453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rgbClr val="000000"/>
                </a:solidFill>
                <a:latin typeface="Arial"/>
                <a:ea typeface="Arial"/>
                <a:cs typeface="Arial"/>
                <a:sym typeface="Arial"/>
              </a:rPr>
              <a:t>Дар ҳама гуна барномаҳо, махсусан калон, хатогиҳо рух дода метавонанд, ки боиси корношоямии ин барномаҳо мегарданд. Яъне барнома он чизеро, ки бояд иҷро кунад, иҷро намекунад. Интерпретатори Python ҳангоми дучор шудан бо ибораи хато намедонад, ки онро чӣ гуна тафсир кунад. Аз ин рӯ, интерпретатор иҷрои барномаро қатъ мекунад ва ҷои хатогиро нишон медиҳад:</a:t>
            </a:r>
            <a:endParaRPr sz="16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 sz="1600">
                <a:solidFill>
                  <a:srgbClr val="000000"/>
                </a:solidFill>
                <a:latin typeface="Arial"/>
                <a:ea typeface="Arial"/>
                <a:cs typeface="Arial"/>
                <a:sym typeface="Arial"/>
              </a:rPr>
              <a:t>&gt;&gt;&gt; 1a = 10</a:t>
            </a:r>
            <a:endParaRPr sz="16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b="1" lang="en" sz="1600">
                <a:solidFill>
                  <a:srgbClr val="C00000"/>
                </a:solidFill>
                <a:latin typeface="Arial"/>
                <a:ea typeface="Arial"/>
                <a:cs typeface="Arial"/>
                <a:sym typeface="Arial"/>
              </a:rPr>
              <a:t>File "&lt;stdin&gt;", line 1</a:t>
            </a:r>
            <a:endParaRPr b="1" sz="1600">
              <a:solidFill>
                <a:srgbClr val="C00000"/>
              </a:solidFill>
              <a:latin typeface="Arial"/>
              <a:ea typeface="Arial"/>
              <a:cs typeface="Arial"/>
              <a:sym typeface="Arial"/>
            </a:endParaRPr>
          </a:p>
          <a:p>
            <a:pPr indent="0" lvl="0" marL="0" rtl="0" algn="l">
              <a:lnSpc>
                <a:spcPct val="105000"/>
              </a:lnSpc>
              <a:spcBef>
                <a:spcPts val="1200"/>
              </a:spcBef>
              <a:spcAft>
                <a:spcPts val="0"/>
              </a:spcAft>
              <a:buNone/>
            </a:pPr>
            <a:r>
              <a:rPr b="1" lang="en" sz="1600">
                <a:solidFill>
                  <a:srgbClr val="C00000"/>
                </a:solidFill>
                <a:latin typeface="Arial"/>
                <a:ea typeface="Arial"/>
                <a:cs typeface="Arial"/>
                <a:sym typeface="Arial"/>
              </a:rPr>
              <a:t>1a = 10</a:t>
            </a:r>
            <a:endParaRPr b="1" sz="1600">
              <a:solidFill>
                <a:srgbClr val="C00000"/>
              </a:solidFill>
              <a:latin typeface="Arial"/>
              <a:ea typeface="Arial"/>
              <a:cs typeface="Arial"/>
              <a:sym typeface="Arial"/>
            </a:endParaRPr>
          </a:p>
          <a:p>
            <a:pPr indent="0" lvl="0" marL="0" rtl="0" algn="l">
              <a:lnSpc>
                <a:spcPct val="105000"/>
              </a:lnSpc>
              <a:spcBef>
                <a:spcPts val="1200"/>
              </a:spcBef>
              <a:spcAft>
                <a:spcPts val="1200"/>
              </a:spcAft>
              <a:buNone/>
            </a:pPr>
            <a:r>
              <a:rPr b="1" lang="en" sz="1600">
                <a:solidFill>
                  <a:srgbClr val="C00000"/>
                </a:solidFill>
                <a:latin typeface="Arial"/>
                <a:ea typeface="Arial"/>
                <a:cs typeface="Arial"/>
                <a:sym typeface="Arial"/>
              </a:rPr>
              <a:t>^SyntaxError: invalid syntax</a:t>
            </a:r>
            <a:endParaRPr b="1" sz="1600">
              <a:solidFill>
                <a:srgbClr val="C00000"/>
              </a:solidFill>
              <a:latin typeface="Arial"/>
              <a:ea typeface="Arial"/>
              <a:cs typeface="Arial"/>
              <a:sym typeface="Arial"/>
            </a:endParaRPr>
          </a:p>
        </p:txBody>
      </p:sp>
      <p:sp>
        <p:nvSpPr>
          <p:cNvPr id="1225" name="Google Shape;1225;p17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Хатогиҳо</a:t>
            </a:r>
            <a:endParaRPr sz="2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Барномаи аввалин</a:t>
            </a:r>
            <a:endParaRPr sz="2200">
              <a:latin typeface="Arial"/>
              <a:ea typeface="Arial"/>
              <a:cs typeface="Arial"/>
              <a:sym typeface="Arial"/>
            </a:endParaRPr>
          </a:p>
        </p:txBody>
      </p:sp>
      <p:pic>
        <p:nvPicPr>
          <p:cNvPr id="194" name="Google Shape;194;p28"/>
          <p:cNvPicPr preferRelativeResize="0"/>
          <p:nvPr/>
        </p:nvPicPr>
        <p:blipFill>
          <a:blip r:embed="rId3">
            <a:alphaModFix/>
          </a:blip>
          <a:stretch>
            <a:fillRect/>
          </a:stretch>
        </p:blipFill>
        <p:spPr>
          <a:xfrm>
            <a:off x="811575" y="1642850"/>
            <a:ext cx="3832934" cy="1352800"/>
          </a:xfrm>
          <a:prstGeom prst="rect">
            <a:avLst/>
          </a:prstGeom>
          <a:noFill/>
          <a:ln>
            <a:noFill/>
          </a:ln>
        </p:spPr>
      </p:pic>
      <p:pic>
        <p:nvPicPr>
          <p:cNvPr id="195" name="Google Shape;195;p28"/>
          <p:cNvPicPr preferRelativeResize="0"/>
          <p:nvPr/>
        </p:nvPicPr>
        <p:blipFill>
          <a:blip r:embed="rId4">
            <a:alphaModFix/>
          </a:blip>
          <a:stretch>
            <a:fillRect/>
          </a:stretch>
        </p:blipFill>
        <p:spPr>
          <a:xfrm>
            <a:off x="4568288" y="2435013"/>
            <a:ext cx="4143375" cy="2219325"/>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72"/>
          <p:cNvSpPr txBox="1"/>
          <p:nvPr>
            <p:ph idx="1" type="body"/>
          </p:nvPr>
        </p:nvSpPr>
        <p:spPr>
          <a:xfrm>
            <a:off x="775375" y="1234175"/>
            <a:ext cx="7688700" cy="2962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rgbClr val="FF0000"/>
                </a:solidFill>
                <a:latin typeface="Arial"/>
                <a:ea typeface="Arial"/>
                <a:cs typeface="Arial"/>
                <a:sym typeface="Arial"/>
              </a:rPr>
              <a:t>Дар истилоҳоти Python, дар ин ҷо истисное ба синфи SyntaxError мансуб дониста шуд. Мувофиқи ҳуҷҷатҳои Python, хатогиҳои синтаксисро одатан ҳамчун хато меноманд ва ҳамаи дигарон - ба истисноҳо. </a:t>
            </a:r>
            <a:endParaRPr sz="1600">
              <a:solidFill>
                <a:srgbClr val="FF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FF0000"/>
                </a:solidFill>
                <a:latin typeface="Arial"/>
                <a:ea typeface="Arial"/>
                <a:cs typeface="Arial"/>
                <a:sym typeface="Arial"/>
              </a:rPr>
              <a:t>Дар баъзе забонҳои барномасозӣ калимаи "истисно" истифода намешавад ва хатогиҳо ба синтаксисӣ ва семантикӣ тақсим карда мешаванд. </a:t>
            </a:r>
            <a:endParaRPr sz="1600">
              <a:solidFill>
                <a:srgbClr val="FF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FF0000"/>
                </a:solidFill>
                <a:latin typeface="Arial"/>
                <a:ea typeface="Arial"/>
                <a:cs typeface="Arial"/>
                <a:sym typeface="Arial"/>
              </a:rPr>
              <a:t>Вайрон кардани семантика одатан маънои онро дорад, ки гарчанде ки ибораҳо аз нигоҳи синтаксиси забон дуруст навишта шуда бошанд ҳам, барнома мувофиқи чашмдошт кор намекунад. </a:t>
            </a:r>
            <a:endParaRPr sz="1600">
              <a:solidFill>
                <a:srgbClr val="FF0000"/>
              </a:solidFill>
              <a:latin typeface="Arial"/>
              <a:ea typeface="Arial"/>
              <a:cs typeface="Arial"/>
              <a:sym typeface="Arial"/>
            </a:endParaRPr>
          </a:p>
        </p:txBody>
      </p:sp>
      <p:sp>
        <p:nvSpPr>
          <p:cNvPr id="1231" name="Google Shape;1231;p17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Хатогиҳо</a:t>
            </a:r>
            <a:endParaRPr sz="2200">
              <a:latin typeface="Arial"/>
              <a:ea typeface="Arial"/>
              <a:cs typeface="Arial"/>
              <a:sym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73"/>
          <p:cNvSpPr txBox="1"/>
          <p:nvPr>
            <p:ph idx="1" type="body"/>
          </p:nvPr>
        </p:nvSpPr>
        <p:spPr>
          <a:xfrm>
            <a:off x="800175" y="1252250"/>
            <a:ext cx="7688700" cy="35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Вақте ки дар барнома дар раванди навишти код ё санҷиши он хатогиҳо пайдо мешаванд, он код аз тарафи барномасоз ислоҳ карда мешавад, то ин хатогиҳо рух надиҳанд. Аммо, амали корбар аксар вақт боиси он мегардад, ки дар барнома истисно ба миён меояд.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Масалан, барнома воридкунии рақамро интизор аст, аммо шахс ҳарф ворид мекунад. Кӯшиши табдил додани он </a:t>
            </a:r>
            <a:r>
              <a:rPr lang="en" sz="1600">
                <a:solidFill>
                  <a:srgbClr val="000000"/>
                </a:solidFill>
                <a:latin typeface="Arial"/>
                <a:ea typeface="Arial"/>
                <a:cs typeface="Arial"/>
                <a:sym typeface="Arial"/>
              </a:rPr>
              <a:t>ҳарф</a:t>
            </a:r>
            <a:r>
              <a:rPr lang="en" sz="1600">
                <a:solidFill>
                  <a:srgbClr val="000000"/>
                </a:solidFill>
                <a:latin typeface="Arial"/>
                <a:ea typeface="Arial"/>
                <a:cs typeface="Arial"/>
                <a:sym typeface="Arial"/>
              </a:rPr>
              <a:t> ба рақам ба истисноии ValueError оварда мерасонад ва барнома (садамавӣ) анҷом дода мешавад.</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 sz="1600">
                <a:solidFill>
                  <a:srgbClr val="000000"/>
                </a:solidFill>
                <a:latin typeface="Arial"/>
                <a:ea typeface="Arial"/>
                <a:cs typeface="Arial"/>
                <a:sym typeface="Arial"/>
              </a:rPr>
              <a:t>Дар ин ҳолат дар забонҳои барномасозӣ, аз ҷумла дар Python, як оператори махсус вуҷуд дорад, ки имкон медиҳад, ки истисноҳоеро, ки ба миён меоянд, чунин коркард карда шаванд, ки барнома кори худро давом диҳад ё кори худро дуруст иҷро кунад.</a:t>
            </a:r>
            <a:endParaRPr sz="1600">
              <a:latin typeface="Arial"/>
              <a:ea typeface="Arial"/>
              <a:cs typeface="Arial"/>
              <a:sym typeface="Arial"/>
            </a:endParaRPr>
          </a:p>
        </p:txBody>
      </p:sp>
      <p:sp>
        <p:nvSpPr>
          <p:cNvPr id="1237" name="Google Shape;1237;p17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Истисноҳо (exceptions)</a:t>
            </a:r>
            <a:endParaRPr sz="2200">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74"/>
          <p:cNvSpPr txBox="1"/>
          <p:nvPr>
            <p:ph idx="1" type="body"/>
          </p:nvPr>
        </p:nvSpPr>
        <p:spPr>
          <a:xfrm>
            <a:off x="575250" y="1213025"/>
            <a:ext cx="4346400" cy="3467400"/>
          </a:xfrm>
          <a:prstGeom prst="rect">
            <a:avLst/>
          </a:prstGeom>
        </p:spPr>
        <p:txBody>
          <a:bodyPr anchorCtr="0" anchor="t" bIns="91425" lIns="91425" spcFirstLastPara="1" rIns="91425" wrap="square" tIns="91425">
            <a:noAutofit/>
          </a:bodyPr>
          <a:lstStyle/>
          <a:p>
            <a:pPr indent="0" lvl="0" marL="190500" marR="190500" rtl="0" algn="l">
              <a:lnSpc>
                <a:spcPct val="95000"/>
              </a:lnSpc>
              <a:spcBef>
                <a:spcPts val="1800"/>
              </a:spcBef>
              <a:spcAft>
                <a:spcPts val="0"/>
              </a:spcAft>
              <a:buSzPts val="275"/>
              <a:buNone/>
            </a:pPr>
            <a:r>
              <a:rPr lang="en" sz="1600">
                <a:solidFill>
                  <a:srgbClr val="222222"/>
                </a:solidFill>
                <a:latin typeface="Arial"/>
                <a:ea typeface="Arial"/>
                <a:cs typeface="Arial"/>
                <a:sym typeface="Arial"/>
              </a:rPr>
              <a:t>n = </a:t>
            </a:r>
            <a:r>
              <a:rPr lang="en" sz="1600">
                <a:solidFill>
                  <a:srgbClr val="980198"/>
                </a:solidFill>
                <a:latin typeface="Arial"/>
                <a:ea typeface="Arial"/>
                <a:cs typeface="Arial"/>
                <a:sym typeface="Arial"/>
              </a:rPr>
              <a:t>input</a:t>
            </a:r>
            <a:r>
              <a:rPr lang="en" sz="1600">
                <a:solidFill>
                  <a:srgbClr val="222222"/>
                </a:solidFill>
                <a:latin typeface="Arial"/>
                <a:ea typeface="Arial"/>
                <a:cs typeface="Arial"/>
                <a:sym typeface="Arial"/>
              </a:rPr>
              <a:t>(</a:t>
            </a:r>
            <a:r>
              <a:rPr lang="en" sz="1600">
                <a:solidFill>
                  <a:srgbClr val="008000"/>
                </a:solidFill>
                <a:latin typeface="Arial"/>
                <a:ea typeface="Arial"/>
                <a:cs typeface="Arial"/>
                <a:sym typeface="Arial"/>
              </a:rPr>
              <a:t>"Адади бутун ворид кунед: "</a:t>
            </a:r>
            <a:r>
              <a:rPr lang="en" sz="1600">
                <a:solidFill>
                  <a:srgbClr val="222222"/>
                </a:solidFill>
                <a:latin typeface="Arial"/>
                <a:ea typeface="Arial"/>
                <a:cs typeface="Arial"/>
                <a:sym typeface="Arial"/>
              </a:rPr>
              <a:t>)</a:t>
            </a:r>
            <a:endParaRPr sz="1600">
              <a:solidFill>
                <a:srgbClr val="222222"/>
              </a:solidFill>
              <a:latin typeface="Arial"/>
              <a:ea typeface="Arial"/>
              <a:cs typeface="Arial"/>
              <a:sym typeface="Arial"/>
            </a:endParaRPr>
          </a:p>
          <a:p>
            <a:pPr indent="0" lvl="0" marL="190500" marR="190500" rtl="0" algn="l">
              <a:lnSpc>
                <a:spcPct val="95000"/>
              </a:lnSpc>
              <a:spcBef>
                <a:spcPts val="1800"/>
              </a:spcBef>
              <a:spcAft>
                <a:spcPts val="0"/>
              </a:spcAft>
              <a:buSzPts val="275"/>
              <a:buNone/>
            </a:pPr>
            <a:r>
              <a:rPr lang="en" sz="1600">
                <a:solidFill>
                  <a:srgbClr val="FF9900"/>
                </a:solidFill>
                <a:latin typeface="Arial"/>
                <a:ea typeface="Arial"/>
                <a:cs typeface="Arial"/>
                <a:sym typeface="Arial"/>
              </a:rPr>
              <a:t>try:</a:t>
            </a:r>
            <a:endParaRPr sz="1600">
              <a:solidFill>
                <a:srgbClr val="FF9900"/>
              </a:solidFill>
              <a:latin typeface="Arial"/>
              <a:ea typeface="Arial"/>
              <a:cs typeface="Arial"/>
              <a:sym typeface="Arial"/>
            </a:endParaRPr>
          </a:p>
          <a:p>
            <a:pPr indent="0" lvl="0" marL="190500" marR="190500" rtl="0" algn="l">
              <a:lnSpc>
                <a:spcPct val="95000"/>
              </a:lnSpc>
              <a:spcBef>
                <a:spcPts val="1800"/>
              </a:spcBef>
              <a:spcAft>
                <a:spcPts val="0"/>
              </a:spcAft>
              <a:buSzPts val="275"/>
              <a:buNone/>
            </a:pPr>
            <a:r>
              <a:rPr lang="en" sz="1600">
                <a:solidFill>
                  <a:srgbClr val="222222"/>
                </a:solidFill>
                <a:latin typeface="Arial"/>
                <a:ea typeface="Arial"/>
                <a:cs typeface="Arial"/>
                <a:sym typeface="Arial"/>
              </a:rPr>
              <a:t>    n = </a:t>
            </a:r>
            <a:r>
              <a:rPr lang="en" sz="1600">
                <a:solidFill>
                  <a:srgbClr val="980198"/>
                </a:solidFill>
                <a:latin typeface="Arial"/>
                <a:ea typeface="Arial"/>
                <a:cs typeface="Arial"/>
                <a:sym typeface="Arial"/>
              </a:rPr>
              <a:t>int</a:t>
            </a:r>
            <a:r>
              <a:rPr lang="en" sz="1600">
                <a:solidFill>
                  <a:srgbClr val="222222"/>
                </a:solidFill>
                <a:latin typeface="Arial"/>
                <a:ea typeface="Arial"/>
                <a:cs typeface="Arial"/>
                <a:sym typeface="Arial"/>
              </a:rPr>
              <a:t>(n)</a:t>
            </a:r>
            <a:endParaRPr sz="1600">
              <a:solidFill>
                <a:srgbClr val="222222"/>
              </a:solidFill>
              <a:latin typeface="Arial"/>
              <a:ea typeface="Arial"/>
              <a:cs typeface="Arial"/>
              <a:sym typeface="Arial"/>
            </a:endParaRPr>
          </a:p>
          <a:p>
            <a:pPr indent="0" lvl="0" marL="190500" marR="190500" rtl="0" algn="l">
              <a:lnSpc>
                <a:spcPct val="95000"/>
              </a:lnSpc>
              <a:spcBef>
                <a:spcPts val="1800"/>
              </a:spcBef>
              <a:spcAft>
                <a:spcPts val="0"/>
              </a:spcAft>
              <a:buSzPts val="275"/>
              <a:buNone/>
            </a:pPr>
            <a:r>
              <a:rPr lang="en" sz="1600">
                <a:solidFill>
                  <a:srgbClr val="222222"/>
                </a:solidFill>
                <a:latin typeface="Arial"/>
                <a:ea typeface="Arial"/>
                <a:cs typeface="Arial"/>
                <a:sym typeface="Arial"/>
              </a:rPr>
              <a:t>   </a:t>
            </a:r>
            <a:r>
              <a:rPr lang="en" sz="1600">
                <a:solidFill>
                  <a:srgbClr val="980198"/>
                </a:solidFill>
                <a:latin typeface="Arial"/>
                <a:ea typeface="Arial"/>
                <a:cs typeface="Arial"/>
                <a:sym typeface="Arial"/>
              </a:rPr>
              <a:t> print</a:t>
            </a:r>
            <a:r>
              <a:rPr lang="en" sz="1600">
                <a:solidFill>
                  <a:srgbClr val="222222"/>
                </a:solidFill>
                <a:latin typeface="Arial"/>
                <a:ea typeface="Arial"/>
                <a:cs typeface="Arial"/>
                <a:sym typeface="Arial"/>
              </a:rPr>
              <a:t>(</a:t>
            </a:r>
            <a:r>
              <a:rPr lang="en" sz="1600">
                <a:solidFill>
                  <a:srgbClr val="008000"/>
                </a:solidFill>
                <a:latin typeface="Arial"/>
                <a:ea typeface="Arial"/>
                <a:cs typeface="Arial"/>
                <a:sym typeface="Arial"/>
              </a:rPr>
              <a:t>"Бо муваффақият:"</a:t>
            </a:r>
            <a:r>
              <a:rPr lang="en" sz="1600">
                <a:solidFill>
                  <a:srgbClr val="222222"/>
                </a:solidFill>
                <a:latin typeface="Arial"/>
                <a:ea typeface="Arial"/>
                <a:cs typeface="Arial"/>
                <a:sym typeface="Arial"/>
              </a:rPr>
              <a:t>, n</a:t>
            </a:r>
            <a:r>
              <a:rPr lang="en" sz="1600">
                <a:solidFill>
                  <a:srgbClr val="222222"/>
                </a:solidFill>
                <a:latin typeface="Arial"/>
                <a:ea typeface="Arial"/>
                <a:cs typeface="Arial"/>
                <a:sym typeface="Arial"/>
              </a:rPr>
              <a:t>)</a:t>
            </a:r>
            <a:endParaRPr sz="1600">
              <a:solidFill>
                <a:srgbClr val="222222"/>
              </a:solidFill>
              <a:latin typeface="Arial"/>
              <a:ea typeface="Arial"/>
              <a:cs typeface="Arial"/>
              <a:sym typeface="Arial"/>
            </a:endParaRPr>
          </a:p>
          <a:p>
            <a:pPr indent="0" lvl="0" marL="190500" marR="190500" rtl="0" algn="l">
              <a:lnSpc>
                <a:spcPct val="95000"/>
              </a:lnSpc>
              <a:spcBef>
                <a:spcPts val="1800"/>
              </a:spcBef>
              <a:spcAft>
                <a:spcPts val="0"/>
              </a:spcAft>
              <a:buSzPts val="275"/>
              <a:buNone/>
            </a:pPr>
            <a:r>
              <a:rPr lang="en" sz="1600">
                <a:solidFill>
                  <a:srgbClr val="FF9900"/>
                </a:solidFill>
                <a:latin typeface="Arial"/>
                <a:ea typeface="Arial"/>
                <a:cs typeface="Arial"/>
                <a:sym typeface="Arial"/>
              </a:rPr>
              <a:t>except:</a:t>
            </a:r>
            <a:endParaRPr sz="1600">
              <a:solidFill>
                <a:srgbClr val="FF9900"/>
              </a:solidFill>
              <a:latin typeface="Arial"/>
              <a:ea typeface="Arial"/>
              <a:cs typeface="Arial"/>
              <a:sym typeface="Arial"/>
            </a:endParaRPr>
          </a:p>
          <a:p>
            <a:pPr indent="0" lvl="0" marL="190500" marR="190500" rtl="0" algn="l">
              <a:lnSpc>
                <a:spcPct val="95000"/>
              </a:lnSpc>
              <a:spcBef>
                <a:spcPts val="1800"/>
              </a:spcBef>
              <a:spcAft>
                <a:spcPts val="0"/>
              </a:spcAft>
              <a:buSzPts val="275"/>
              <a:buNone/>
            </a:pPr>
            <a:r>
              <a:rPr lang="en" sz="1600">
                <a:solidFill>
                  <a:srgbClr val="222222"/>
                </a:solidFill>
                <a:latin typeface="Arial"/>
                <a:ea typeface="Arial"/>
                <a:cs typeface="Arial"/>
                <a:sym typeface="Arial"/>
              </a:rPr>
              <a:t>    </a:t>
            </a:r>
            <a:r>
              <a:rPr lang="en" sz="1600">
                <a:solidFill>
                  <a:srgbClr val="980198"/>
                </a:solidFill>
                <a:latin typeface="Arial"/>
                <a:ea typeface="Arial"/>
                <a:cs typeface="Arial"/>
                <a:sym typeface="Arial"/>
              </a:rPr>
              <a:t>print</a:t>
            </a:r>
            <a:r>
              <a:rPr lang="en" sz="1600">
                <a:solidFill>
                  <a:srgbClr val="222222"/>
                </a:solidFill>
                <a:latin typeface="Arial"/>
                <a:ea typeface="Arial"/>
                <a:cs typeface="Arial"/>
                <a:sym typeface="Arial"/>
              </a:rPr>
              <a:t>(</a:t>
            </a:r>
            <a:r>
              <a:rPr lang="en" sz="1600">
                <a:solidFill>
                  <a:srgbClr val="008000"/>
                </a:solidFill>
                <a:latin typeface="Arial"/>
                <a:ea typeface="Arial"/>
                <a:cs typeface="Arial"/>
                <a:sym typeface="Arial"/>
              </a:rPr>
              <a:t>"Чизе хато кард"</a:t>
            </a:r>
            <a:r>
              <a:rPr lang="en" sz="1600">
                <a:solidFill>
                  <a:srgbClr val="222222"/>
                </a:solidFill>
                <a:latin typeface="Arial"/>
                <a:ea typeface="Arial"/>
                <a:cs typeface="Arial"/>
                <a:sym typeface="Arial"/>
              </a:rPr>
              <a:t>)</a:t>
            </a:r>
            <a:endParaRPr sz="1600">
              <a:solidFill>
                <a:srgbClr val="222222"/>
              </a:solidFill>
              <a:latin typeface="Arial"/>
              <a:ea typeface="Arial"/>
              <a:cs typeface="Arial"/>
              <a:sym typeface="Arial"/>
            </a:endParaRPr>
          </a:p>
          <a:p>
            <a:pPr indent="0" lvl="0" marL="190500" marR="190500" rtl="0" algn="l">
              <a:lnSpc>
                <a:spcPct val="95000"/>
              </a:lnSpc>
              <a:spcBef>
                <a:spcPts val="1800"/>
              </a:spcBef>
              <a:spcAft>
                <a:spcPts val="0"/>
              </a:spcAft>
              <a:buSzPts val="275"/>
              <a:buNone/>
            </a:pPr>
            <a:r>
              <a:t/>
            </a:r>
            <a:endParaRPr sz="1600">
              <a:solidFill>
                <a:srgbClr val="222222"/>
              </a:solidFill>
              <a:latin typeface="Arial"/>
              <a:ea typeface="Arial"/>
              <a:cs typeface="Arial"/>
              <a:sym typeface="Arial"/>
            </a:endParaRPr>
          </a:p>
          <a:p>
            <a:pPr indent="0" lvl="0" marL="0" rtl="0" algn="l">
              <a:lnSpc>
                <a:spcPct val="95000"/>
              </a:lnSpc>
              <a:spcBef>
                <a:spcPts val="400"/>
              </a:spcBef>
              <a:spcAft>
                <a:spcPts val="1200"/>
              </a:spcAft>
              <a:buSzPts val="275"/>
              <a:buNone/>
            </a:pPr>
            <a:r>
              <a:t/>
            </a:r>
            <a:endParaRPr sz="1600">
              <a:latin typeface="Arial"/>
              <a:ea typeface="Arial"/>
              <a:cs typeface="Arial"/>
              <a:sym typeface="Arial"/>
            </a:endParaRPr>
          </a:p>
        </p:txBody>
      </p:sp>
      <p:sp>
        <p:nvSpPr>
          <p:cNvPr id="1243" name="Google Shape;1243;p174"/>
          <p:cNvSpPr txBox="1"/>
          <p:nvPr/>
        </p:nvSpPr>
        <p:spPr>
          <a:xfrm>
            <a:off x="4654550" y="1697238"/>
            <a:ext cx="3982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2 натиҷаҳоро дида мебароем</a:t>
            </a:r>
            <a:endParaRPr sz="1600"/>
          </a:p>
        </p:txBody>
      </p:sp>
      <p:pic>
        <p:nvPicPr>
          <p:cNvPr id="1244" name="Google Shape;1244;p174"/>
          <p:cNvPicPr preferRelativeResize="0"/>
          <p:nvPr/>
        </p:nvPicPr>
        <p:blipFill>
          <a:blip r:embed="rId3">
            <a:alphaModFix/>
          </a:blip>
          <a:stretch>
            <a:fillRect/>
          </a:stretch>
        </p:blipFill>
        <p:spPr>
          <a:xfrm>
            <a:off x="4785200" y="2622925"/>
            <a:ext cx="4131500" cy="608100"/>
          </a:xfrm>
          <a:prstGeom prst="rect">
            <a:avLst/>
          </a:prstGeom>
          <a:noFill/>
          <a:ln>
            <a:noFill/>
          </a:ln>
        </p:spPr>
      </p:pic>
      <p:pic>
        <p:nvPicPr>
          <p:cNvPr id="1245" name="Google Shape;1245;p174"/>
          <p:cNvPicPr preferRelativeResize="0"/>
          <p:nvPr/>
        </p:nvPicPr>
        <p:blipFill>
          <a:blip r:embed="rId4">
            <a:alphaModFix/>
          </a:blip>
          <a:stretch>
            <a:fillRect/>
          </a:stretch>
        </p:blipFill>
        <p:spPr>
          <a:xfrm>
            <a:off x="4821500" y="3756500"/>
            <a:ext cx="3648600" cy="608100"/>
          </a:xfrm>
          <a:prstGeom prst="rect">
            <a:avLst/>
          </a:prstGeom>
          <a:noFill/>
          <a:ln>
            <a:noFill/>
          </a:ln>
        </p:spPr>
      </p:pic>
      <p:sp>
        <p:nvSpPr>
          <p:cNvPr id="1246" name="Google Shape;1246;p174"/>
          <p:cNvSpPr txBox="1"/>
          <p:nvPr/>
        </p:nvSpPr>
        <p:spPr>
          <a:xfrm>
            <a:off x="4785200" y="2171550"/>
            <a:ext cx="398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Ин натиҷа ҳангоми ворид кардан ба “b”</a:t>
            </a:r>
            <a:endParaRPr sz="1600"/>
          </a:p>
        </p:txBody>
      </p:sp>
      <p:sp>
        <p:nvSpPr>
          <p:cNvPr id="1247" name="Google Shape;1247;p174"/>
          <p:cNvSpPr txBox="1"/>
          <p:nvPr/>
        </p:nvSpPr>
        <p:spPr>
          <a:xfrm>
            <a:off x="4835075" y="3343900"/>
            <a:ext cx="398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Ин натиҷа ҳангоми ворид кардан ба “2”</a:t>
            </a:r>
            <a:endParaRPr sz="1600"/>
          </a:p>
        </p:txBody>
      </p:sp>
      <p:sp>
        <p:nvSpPr>
          <p:cNvPr id="1248" name="Google Shape;1248;p17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Оператори try-except</a:t>
            </a:r>
            <a:endParaRPr sz="2200">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75"/>
          <p:cNvSpPr txBox="1"/>
          <p:nvPr>
            <p:ph idx="1" type="body"/>
          </p:nvPr>
        </p:nvSpPr>
        <p:spPr>
          <a:xfrm>
            <a:off x="805650" y="1208300"/>
            <a:ext cx="8222400" cy="386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latin typeface="Arial"/>
                <a:ea typeface="Arial"/>
                <a:cs typeface="Arial"/>
                <a:sym typeface="Arial"/>
              </a:rPr>
              <a:t>Мисол.</a:t>
            </a:r>
            <a:r>
              <a:rPr lang="en" sz="1600">
                <a:solidFill>
                  <a:srgbClr val="000000"/>
                </a:solidFill>
                <a:latin typeface="Arial"/>
                <a:ea typeface="Arial"/>
                <a:cs typeface="Arial"/>
                <a:sym typeface="Arial"/>
              </a:rPr>
              <a:t> Хангоми дохил кардани маълумоти аз адади бутун фарккунанда паём оиди намуди хатоги бароварда мешавад.</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2100">
                <a:solidFill>
                  <a:srgbClr val="000000"/>
                </a:solidFill>
                <a:highlight>
                  <a:srgbClr val="FFFFFF"/>
                </a:highlight>
                <a:latin typeface="Courier New"/>
                <a:ea typeface="Courier New"/>
                <a:cs typeface="Courier New"/>
                <a:sym typeface="Courier New"/>
              </a:rPr>
              <a:t>n = </a:t>
            </a:r>
            <a:r>
              <a:rPr lang="en" sz="2100">
                <a:solidFill>
                  <a:srgbClr val="000080"/>
                </a:solidFill>
                <a:highlight>
                  <a:srgbClr val="FFFFFF"/>
                </a:highlight>
                <a:latin typeface="Courier New"/>
                <a:ea typeface="Courier New"/>
                <a:cs typeface="Courier New"/>
                <a:sym typeface="Courier New"/>
              </a:rPr>
              <a:t>input</a:t>
            </a:r>
            <a:r>
              <a:rPr lang="en" sz="2100">
                <a:solidFill>
                  <a:srgbClr val="000000"/>
                </a:solidFill>
                <a:highlight>
                  <a:srgbClr val="FFFFFF"/>
                </a:highlight>
                <a:latin typeface="Courier New"/>
                <a:ea typeface="Courier New"/>
                <a:cs typeface="Courier New"/>
                <a:sym typeface="Courier New"/>
              </a:rPr>
              <a:t>(</a:t>
            </a:r>
            <a:r>
              <a:rPr b="1" lang="en" sz="2100">
                <a:solidFill>
                  <a:srgbClr val="008000"/>
                </a:solidFill>
                <a:highlight>
                  <a:srgbClr val="FFFFFF"/>
                </a:highlight>
                <a:latin typeface="Courier New"/>
                <a:ea typeface="Courier New"/>
                <a:cs typeface="Courier New"/>
                <a:sym typeface="Courier New"/>
              </a:rPr>
              <a:t>"Адади бутун ворид кунед: "</a:t>
            </a:r>
            <a:r>
              <a:rPr lang="en" sz="2100">
                <a:solidFill>
                  <a:srgbClr val="000000"/>
                </a:solidFill>
                <a:highlight>
                  <a:srgbClr val="FFFFFF"/>
                </a:highlight>
                <a:latin typeface="Courier New"/>
                <a:ea typeface="Courier New"/>
                <a:cs typeface="Courier New"/>
                <a:sym typeface="Courier New"/>
              </a:rPr>
              <a:t>)</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000080"/>
                </a:solidFill>
                <a:highlight>
                  <a:srgbClr val="FFFFFF"/>
                </a:highlight>
                <a:latin typeface="Courier New"/>
                <a:ea typeface="Courier New"/>
                <a:cs typeface="Courier New"/>
                <a:sym typeface="Courier New"/>
              </a:rPr>
              <a:t>try</a:t>
            </a:r>
            <a:r>
              <a:rPr lang="en" sz="2100">
                <a:solidFill>
                  <a:srgbClr val="000000"/>
                </a:solidFill>
                <a:highlight>
                  <a:srgbClr val="FFFFFF"/>
                </a:highlight>
                <a:latin typeface="Courier New"/>
                <a:ea typeface="Courier New"/>
                <a:cs typeface="Courier New"/>
                <a:sym typeface="Courier New"/>
              </a:rPr>
              <a:t>:</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100">
                <a:solidFill>
                  <a:srgbClr val="000000"/>
                </a:solidFill>
                <a:highlight>
                  <a:srgbClr val="FFFFFF"/>
                </a:highlight>
                <a:latin typeface="Courier New"/>
                <a:ea typeface="Courier New"/>
                <a:cs typeface="Courier New"/>
                <a:sym typeface="Courier New"/>
              </a:rPr>
              <a:t>   n = </a:t>
            </a:r>
            <a:r>
              <a:rPr lang="en" sz="2100">
                <a:solidFill>
                  <a:srgbClr val="000080"/>
                </a:solidFill>
                <a:highlight>
                  <a:srgbClr val="FFFFFF"/>
                </a:highlight>
                <a:latin typeface="Courier New"/>
                <a:ea typeface="Courier New"/>
                <a:cs typeface="Courier New"/>
                <a:sym typeface="Courier New"/>
              </a:rPr>
              <a:t>int</a:t>
            </a:r>
            <a:r>
              <a:rPr lang="en" sz="2100">
                <a:solidFill>
                  <a:srgbClr val="000000"/>
                </a:solidFill>
                <a:highlight>
                  <a:srgbClr val="FFFFFF"/>
                </a:highlight>
                <a:latin typeface="Courier New"/>
                <a:ea typeface="Courier New"/>
                <a:cs typeface="Courier New"/>
                <a:sym typeface="Courier New"/>
              </a:rPr>
              <a:t>(n)</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100">
                <a:solidFill>
                  <a:srgbClr val="000000"/>
                </a:solidFill>
                <a:highlight>
                  <a:srgbClr val="FFFFFF"/>
                </a:highlight>
                <a:latin typeface="Courier New"/>
                <a:ea typeface="Courier New"/>
                <a:cs typeface="Courier New"/>
                <a:sym typeface="Courier New"/>
              </a:rPr>
              <a:t>   </a:t>
            </a:r>
            <a:r>
              <a:rPr lang="en" sz="2100">
                <a:solidFill>
                  <a:srgbClr val="000080"/>
                </a:solidFill>
                <a:highlight>
                  <a:srgbClr val="FFFFFF"/>
                </a:highlight>
                <a:latin typeface="Courier New"/>
                <a:ea typeface="Courier New"/>
                <a:cs typeface="Courier New"/>
                <a:sym typeface="Courier New"/>
              </a:rPr>
              <a:t>print</a:t>
            </a:r>
            <a:r>
              <a:rPr lang="en" sz="2100">
                <a:solidFill>
                  <a:srgbClr val="000000"/>
                </a:solidFill>
                <a:highlight>
                  <a:srgbClr val="FFFFFF"/>
                </a:highlight>
                <a:latin typeface="Courier New"/>
                <a:ea typeface="Courier New"/>
                <a:cs typeface="Courier New"/>
                <a:sym typeface="Courier New"/>
              </a:rPr>
              <a:t>(</a:t>
            </a:r>
            <a:r>
              <a:rPr b="1" lang="en" sz="2100">
                <a:solidFill>
                  <a:srgbClr val="008000"/>
                </a:solidFill>
                <a:highlight>
                  <a:srgbClr val="FFFFFF"/>
                </a:highlight>
                <a:latin typeface="Courier New"/>
                <a:ea typeface="Courier New"/>
                <a:cs typeface="Courier New"/>
                <a:sym typeface="Courier New"/>
              </a:rPr>
              <a:t>"Бо муваффақият:"</a:t>
            </a:r>
            <a:r>
              <a:rPr lang="en" sz="2100">
                <a:solidFill>
                  <a:srgbClr val="000000"/>
                </a:solidFill>
                <a:highlight>
                  <a:srgbClr val="FFFFFF"/>
                </a:highlight>
                <a:latin typeface="Courier New"/>
                <a:ea typeface="Courier New"/>
                <a:cs typeface="Courier New"/>
                <a:sym typeface="Courier New"/>
              </a:rPr>
              <a:t>, n)</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000080"/>
                </a:solidFill>
                <a:highlight>
                  <a:srgbClr val="FFFFFF"/>
                </a:highlight>
                <a:latin typeface="Courier New"/>
                <a:ea typeface="Courier New"/>
                <a:cs typeface="Courier New"/>
                <a:sym typeface="Courier New"/>
              </a:rPr>
              <a:t>except </a:t>
            </a:r>
            <a:r>
              <a:rPr lang="en" sz="2100">
                <a:solidFill>
                  <a:srgbClr val="000080"/>
                </a:solidFill>
                <a:highlight>
                  <a:srgbClr val="FFFFFF"/>
                </a:highlight>
                <a:latin typeface="Courier New"/>
                <a:ea typeface="Courier New"/>
                <a:cs typeface="Courier New"/>
                <a:sym typeface="Courier New"/>
              </a:rPr>
              <a:t>Exception </a:t>
            </a:r>
            <a:r>
              <a:rPr b="1" lang="en" sz="2100">
                <a:solidFill>
                  <a:srgbClr val="000080"/>
                </a:solidFill>
                <a:highlight>
                  <a:srgbClr val="FFFFFF"/>
                </a:highlight>
                <a:latin typeface="Courier New"/>
                <a:ea typeface="Courier New"/>
                <a:cs typeface="Courier New"/>
                <a:sym typeface="Courier New"/>
              </a:rPr>
              <a:t>as </a:t>
            </a:r>
            <a:r>
              <a:rPr lang="en" sz="2100">
                <a:solidFill>
                  <a:srgbClr val="000000"/>
                </a:solidFill>
                <a:highlight>
                  <a:srgbClr val="FFFFFF"/>
                </a:highlight>
                <a:latin typeface="Courier New"/>
                <a:ea typeface="Courier New"/>
                <a:cs typeface="Courier New"/>
                <a:sym typeface="Courier New"/>
              </a:rPr>
              <a:t>e:</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100">
                <a:solidFill>
                  <a:srgbClr val="000000"/>
                </a:solidFill>
                <a:highlight>
                  <a:srgbClr val="FFFFFF"/>
                </a:highlight>
                <a:latin typeface="Courier New"/>
                <a:ea typeface="Courier New"/>
                <a:cs typeface="Courier New"/>
                <a:sym typeface="Courier New"/>
              </a:rPr>
              <a:t>   </a:t>
            </a:r>
            <a:r>
              <a:rPr lang="en" sz="2100">
                <a:solidFill>
                  <a:srgbClr val="000080"/>
                </a:solidFill>
                <a:highlight>
                  <a:srgbClr val="FFFFFF"/>
                </a:highlight>
                <a:latin typeface="Courier New"/>
                <a:ea typeface="Courier New"/>
                <a:cs typeface="Courier New"/>
                <a:sym typeface="Courier New"/>
              </a:rPr>
              <a:t>print</a:t>
            </a:r>
            <a:r>
              <a:rPr lang="en" sz="2100">
                <a:solidFill>
                  <a:srgbClr val="000000"/>
                </a:solidFill>
                <a:highlight>
                  <a:srgbClr val="FFFFFF"/>
                </a:highlight>
                <a:latin typeface="Courier New"/>
                <a:ea typeface="Courier New"/>
                <a:cs typeface="Courier New"/>
                <a:sym typeface="Courier New"/>
              </a:rPr>
              <a:t>(</a:t>
            </a:r>
            <a:r>
              <a:rPr b="1" lang="en" sz="2100">
                <a:solidFill>
                  <a:srgbClr val="008000"/>
                </a:solidFill>
                <a:highlight>
                  <a:srgbClr val="FFFFFF"/>
                </a:highlight>
                <a:latin typeface="Courier New"/>
                <a:ea typeface="Courier New"/>
                <a:cs typeface="Courier New"/>
                <a:sym typeface="Courier New"/>
              </a:rPr>
              <a:t>"Хатогие рух дод."</a:t>
            </a:r>
            <a:r>
              <a:rPr lang="en" sz="2100">
                <a:solidFill>
                  <a:srgbClr val="000000"/>
                </a:solidFill>
                <a:highlight>
                  <a:srgbClr val="FFFFFF"/>
                </a:highlight>
                <a:latin typeface="Courier New"/>
                <a:ea typeface="Courier New"/>
                <a:cs typeface="Courier New"/>
                <a:sym typeface="Courier New"/>
              </a:rPr>
              <a:t>)</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100">
                <a:solidFill>
                  <a:srgbClr val="000000"/>
                </a:solidFill>
                <a:highlight>
                  <a:srgbClr val="FFFFFF"/>
                </a:highlight>
                <a:latin typeface="Courier New"/>
                <a:ea typeface="Courier New"/>
                <a:cs typeface="Courier New"/>
                <a:sym typeface="Courier New"/>
              </a:rPr>
              <a:t>   </a:t>
            </a:r>
            <a:r>
              <a:rPr lang="en" sz="2100">
                <a:solidFill>
                  <a:srgbClr val="000080"/>
                </a:solidFill>
                <a:highlight>
                  <a:srgbClr val="FFFFFF"/>
                </a:highlight>
                <a:latin typeface="Courier New"/>
                <a:ea typeface="Courier New"/>
                <a:cs typeface="Courier New"/>
                <a:sym typeface="Courier New"/>
              </a:rPr>
              <a:t>print</a:t>
            </a:r>
            <a:r>
              <a:rPr lang="en" sz="2100">
                <a:solidFill>
                  <a:srgbClr val="000000"/>
                </a:solidFill>
                <a:highlight>
                  <a:srgbClr val="FFFFFF"/>
                </a:highlight>
                <a:latin typeface="Courier New"/>
                <a:ea typeface="Courier New"/>
                <a:cs typeface="Courier New"/>
                <a:sym typeface="Courier New"/>
              </a:rPr>
              <a:t>(e)</a:t>
            </a:r>
            <a:endParaRPr sz="2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rgbClr val="000000"/>
              </a:solidFill>
              <a:highlight>
                <a:srgbClr val="FFFFFF"/>
              </a:highlight>
              <a:latin typeface="Courier New"/>
              <a:ea typeface="Courier New"/>
              <a:cs typeface="Courier New"/>
              <a:sym typeface="Courier New"/>
            </a:endParaRPr>
          </a:p>
        </p:txBody>
      </p:sp>
      <p:sp>
        <p:nvSpPr>
          <p:cNvPr id="1254" name="Google Shape;1254;p17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Оператори try-except</a:t>
            </a:r>
            <a:endParaRPr sz="2200">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76"/>
          <p:cNvSpPr txBox="1"/>
          <p:nvPr>
            <p:ph idx="1" type="body"/>
          </p:nvPr>
        </p:nvSpPr>
        <p:spPr>
          <a:xfrm>
            <a:off x="805650" y="1208300"/>
            <a:ext cx="8222400" cy="386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Мисол.</a:t>
            </a:r>
            <a:r>
              <a:rPr lang="en" sz="1400">
                <a:solidFill>
                  <a:srgbClr val="000000"/>
                </a:solidFill>
                <a:latin typeface="Arial"/>
                <a:ea typeface="Arial"/>
                <a:cs typeface="Arial"/>
                <a:sym typeface="Arial"/>
              </a:rPr>
              <a:t> Х</a:t>
            </a:r>
            <a:r>
              <a:rPr lang="en" sz="1400">
                <a:solidFill>
                  <a:srgbClr val="000000"/>
                </a:solidFill>
                <a:latin typeface="Arial"/>
                <a:ea typeface="Arial"/>
                <a:cs typeface="Arial"/>
                <a:sym typeface="Arial"/>
              </a:rPr>
              <a:t>ангоми тақсими адад ба 0 (сифр) хатогии “division by zero” бароварда мешавад.</a:t>
            </a:r>
            <a:endParaRPr sz="14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sys</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import </a:t>
            </a:r>
            <a:r>
              <a:rPr lang="en" sz="1400">
                <a:solidFill>
                  <a:srgbClr val="000000"/>
                </a:solidFill>
                <a:highlight>
                  <a:srgbClr val="FFFFFF"/>
                </a:highlight>
                <a:latin typeface="Courier New"/>
                <a:ea typeface="Courier New"/>
                <a:cs typeface="Courier New"/>
                <a:sym typeface="Courier New"/>
              </a:rPr>
              <a:t>os</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x = </a:t>
            </a:r>
            <a:r>
              <a:rPr lang="en" sz="1400">
                <a:solidFill>
                  <a:srgbClr val="000080"/>
                </a:solidFill>
                <a:highlight>
                  <a:srgbClr val="FFFFFF"/>
                </a:highlight>
                <a:latin typeface="Courier New"/>
                <a:ea typeface="Courier New"/>
                <a:cs typeface="Courier New"/>
                <a:sym typeface="Courier New"/>
              </a:rPr>
              <a:t>input</a:t>
            </a:r>
            <a:r>
              <a:rPr lang="en" sz="1400">
                <a:solidFill>
                  <a:srgbClr val="000000"/>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"Адади бутун ворид кунед: "</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y = </a:t>
            </a:r>
            <a:r>
              <a:rPr lang="en" sz="1400">
                <a:solidFill>
                  <a:srgbClr val="000080"/>
                </a:solidFill>
                <a:highlight>
                  <a:srgbClr val="FFFFFF"/>
                </a:highlight>
                <a:latin typeface="Courier New"/>
                <a:ea typeface="Courier New"/>
                <a:cs typeface="Courier New"/>
                <a:sym typeface="Courier New"/>
              </a:rPr>
              <a:t>input</a:t>
            </a:r>
            <a:r>
              <a:rPr lang="en" sz="1400">
                <a:solidFill>
                  <a:srgbClr val="000000"/>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"Боз як адади бутун ворид кунед: "</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try</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x = </a:t>
            </a:r>
            <a:r>
              <a:rPr lang="en" sz="1400">
                <a:solidFill>
                  <a:srgbClr val="000080"/>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(x)</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y = </a:t>
            </a:r>
            <a:r>
              <a:rPr lang="en" sz="1400">
                <a:solidFill>
                  <a:srgbClr val="000080"/>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(y)</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80"/>
                </a:solidFill>
                <a:highlight>
                  <a:srgbClr val="FFFFFF"/>
                </a:highlight>
                <a:latin typeface="Courier New"/>
                <a:ea typeface="Courier New"/>
                <a:cs typeface="Courier New"/>
                <a:sym typeface="Courier New"/>
              </a:rPr>
              <a:t>print</a:t>
            </a:r>
            <a:r>
              <a:rPr lang="en" sz="1400">
                <a:solidFill>
                  <a:srgbClr val="000000"/>
                </a:solidFill>
                <a:highlight>
                  <a:srgbClr val="FFFFFF"/>
                </a:highlight>
                <a:latin typeface="Courier New"/>
                <a:ea typeface="Courier New"/>
                <a:cs typeface="Courier New"/>
                <a:sym typeface="Courier New"/>
              </a:rPr>
              <a:t>(x, </a:t>
            </a:r>
            <a:r>
              <a:rPr b="1" lang="en" sz="1400">
                <a:solidFill>
                  <a:srgbClr val="008000"/>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y, </a:t>
            </a:r>
            <a:r>
              <a:rPr b="1" lang="en" sz="1400">
                <a:solidFill>
                  <a:srgbClr val="008000"/>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x/y)</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except </a:t>
            </a:r>
            <a:r>
              <a:rPr lang="en" sz="1400">
                <a:solidFill>
                  <a:srgbClr val="000080"/>
                </a:solidFill>
                <a:highlight>
                  <a:srgbClr val="FFFFFF"/>
                </a:highlight>
                <a:latin typeface="Courier New"/>
                <a:ea typeface="Courier New"/>
                <a:cs typeface="Courier New"/>
                <a:sym typeface="Courier New"/>
              </a:rPr>
              <a:t>ZeroDivisionError</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80"/>
                </a:solidFill>
                <a:highlight>
                  <a:srgbClr val="FFFFFF"/>
                </a:highlight>
                <a:latin typeface="Courier New"/>
                <a:ea typeface="Courier New"/>
                <a:cs typeface="Courier New"/>
                <a:sym typeface="Courier New"/>
              </a:rPr>
              <a:t>print</a:t>
            </a:r>
            <a:r>
              <a:rPr lang="en" sz="1400">
                <a:solidFill>
                  <a:srgbClr val="000000"/>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"Таксим ба нол маъно надорад."</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except </a:t>
            </a:r>
            <a:r>
              <a:rPr lang="en" sz="1400">
                <a:solidFill>
                  <a:srgbClr val="000080"/>
                </a:solidFill>
                <a:highlight>
                  <a:srgbClr val="FFFFFF"/>
                </a:highlight>
                <a:latin typeface="Courier New"/>
                <a:ea typeface="Courier New"/>
                <a:cs typeface="Courier New"/>
                <a:sym typeface="Courier New"/>
              </a:rPr>
              <a:t>Exception </a:t>
            </a:r>
            <a:r>
              <a:rPr b="1" lang="en" sz="1400">
                <a:solidFill>
                  <a:srgbClr val="000080"/>
                </a:solidFill>
                <a:highlight>
                  <a:srgbClr val="FFFFFF"/>
                </a:highlight>
                <a:latin typeface="Courier New"/>
                <a:ea typeface="Courier New"/>
                <a:cs typeface="Courier New"/>
                <a:sym typeface="Courier New"/>
              </a:rPr>
              <a:t>as </a:t>
            </a:r>
            <a:r>
              <a:rPr lang="en" sz="1400">
                <a:solidFill>
                  <a:srgbClr val="000000"/>
                </a:solidFill>
                <a:highlight>
                  <a:srgbClr val="FFFFFF"/>
                </a:highlight>
                <a:latin typeface="Courier New"/>
                <a:ea typeface="Courier New"/>
                <a:cs typeface="Courier New"/>
                <a:sym typeface="Courier New"/>
              </a:rPr>
              <a:t>e:</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80"/>
                </a:solidFill>
                <a:highlight>
                  <a:srgbClr val="FFFFFF"/>
                </a:highlight>
                <a:latin typeface="Courier New"/>
                <a:ea typeface="Courier New"/>
                <a:cs typeface="Courier New"/>
                <a:sym typeface="Courier New"/>
              </a:rPr>
              <a:t>print</a:t>
            </a:r>
            <a:r>
              <a:rPr lang="en" sz="1400">
                <a:solidFill>
                  <a:srgbClr val="000000"/>
                </a:solidFill>
                <a:highlight>
                  <a:srgbClr val="FFFFFF"/>
                </a:highlight>
                <a:latin typeface="Courier New"/>
                <a:ea typeface="Courier New"/>
                <a:cs typeface="Courier New"/>
                <a:sym typeface="Courier New"/>
              </a:rPr>
              <a:t>(</a:t>
            </a:r>
            <a:r>
              <a:rPr b="1" lang="en" sz="1400">
                <a:solidFill>
                  <a:srgbClr val="008000"/>
                </a:solidFill>
                <a:highlight>
                  <a:srgbClr val="FFFFFF"/>
                </a:highlight>
                <a:latin typeface="Courier New"/>
                <a:ea typeface="Courier New"/>
                <a:cs typeface="Courier New"/>
                <a:sym typeface="Courier New"/>
              </a:rPr>
              <a:t>"Хатогие рух дод."</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80"/>
                </a:solidFill>
                <a:highlight>
                  <a:srgbClr val="FFFFFF"/>
                </a:highlight>
                <a:latin typeface="Courier New"/>
                <a:ea typeface="Courier New"/>
                <a:cs typeface="Courier New"/>
                <a:sym typeface="Courier New"/>
              </a:rPr>
              <a:t>print</a:t>
            </a:r>
            <a:r>
              <a:rPr lang="en" sz="1400">
                <a:solidFill>
                  <a:srgbClr val="000000"/>
                </a:solidFill>
                <a:highlight>
                  <a:srgbClr val="FFFFFF"/>
                </a:highlight>
                <a:latin typeface="Courier New"/>
                <a:ea typeface="Courier New"/>
                <a:cs typeface="Courier New"/>
                <a:sym typeface="Courier New"/>
              </a:rPr>
              <a:t>(e)</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exc_type, exc_obj, exc_tb = sys.exc_info()</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fname = os.path.split(exc_tb.tb_frame.f_code.co_filename)[</a:t>
            </a:r>
            <a:r>
              <a:rPr lang="en" sz="1400">
                <a:solidFill>
                  <a:srgbClr val="0000FF"/>
                </a:solidFill>
                <a:highlight>
                  <a:srgbClr val="FFFFFF"/>
                </a:highlight>
                <a:latin typeface="Courier New"/>
                <a:ea typeface="Courier New"/>
                <a:cs typeface="Courier New"/>
                <a:sym typeface="Courier New"/>
              </a:rPr>
              <a:t>1</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80"/>
                </a:solidFill>
                <a:highlight>
                  <a:srgbClr val="FFFFFF"/>
                </a:highlight>
                <a:latin typeface="Courier New"/>
                <a:ea typeface="Courier New"/>
                <a:cs typeface="Courier New"/>
                <a:sym typeface="Courier New"/>
              </a:rPr>
              <a:t>print</a:t>
            </a:r>
            <a:r>
              <a:rPr lang="en" sz="1400">
                <a:solidFill>
                  <a:srgbClr val="000000"/>
                </a:solidFill>
                <a:highlight>
                  <a:srgbClr val="FFFFFF"/>
                </a:highlight>
                <a:latin typeface="Courier New"/>
                <a:ea typeface="Courier New"/>
                <a:cs typeface="Courier New"/>
                <a:sym typeface="Courier New"/>
              </a:rPr>
              <a:t>(exc_type, fname, exc_tb.tb_lineno)</a:t>
            </a:r>
            <a:endParaRPr sz="1400">
              <a:solidFill>
                <a:srgbClr val="000000"/>
              </a:solidFill>
              <a:highlight>
                <a:srgbClr val="FFFFFF"/>
              </a:highlight>
              <a:latin typeface="Courier New"/>
              <a:ea typeface="Courier New"/>
              <a:cs typeface="Courier New"/>
              <a:sym typeface="Courier New"/>
            </a:endParaRPr>
          </a:p>
        </p:txBody>
      </p:sp>
      <p:sp>
        <p:nvSpPr>
          <p:cNvPr id="1260" name="Google Shape;1260;p17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Оператори try-except</a:t>
            </a:r>
            <a:endParaRPr sz="2200">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7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1266" name="Google Shape;1266;p177"/>
          <p:cNvSpPr txBox="1"/>
          <p:nvPr/>
        </p:nvSpPr>
        <p:spPr>
          <a:xfrm>
            <a:off x="693650" y="1239600"/>
            <a:ext cx="75744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Оператори try-except барои чӣ</a:t>
            </a:r>
            <a:r>
              <a:rPr lang="en" sz="1600"/>
              <a:t> истифода бурда мешавад?</a:t>
            </a:r>
            <a:endParaRPr sz="160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17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13</a:t>
            </a:r>
            <a:endParaRPr sz="2200">
              <a:latin typeface="Arial"/>
              <a:ea typeface="Arial"/>
              <a:cs typeface="Arial"/>
              <a:sym typeface="Arial"/>
            </a:endParaRPr>
          </a:p>
        </p:txBody>
      </p:sp>
      <p:sp>
        <p:nvSpPr>
          <p:cNvPr id="1272" name="Google Shape;1272;p178"/>
          <p:cNvSpPr txBox="1"/>
          <p:nvPr/>
        </p:nvSpPr>
        <p:spPr>
          <a:xfrm>
            <a:off x="745825" y="1227150"/>
            <a:ext cx="81645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Try - except - ро истифода бурда, барномае нависед,ки ҳангоми кӯшиши кушодани файли дар диск мавҷудНАбуда, дар бораи ин хатогӣ маълумот диҳад.</a:t>
            </a:r>
            <a:endParaRPr sz="1600"/>
          </a:p>
          <a:p>
            <a:pPr indent="-330200" lvl="0" marL="457200" rtl="0" algn="l">
              <a:lnSpc>
                <a:spcPct val="115000"/>
              </a:lnSpc>
              <a:spcBef>
                <a:spcPts val="0"/>
              </a:spcBef>
              <a:spcAft>
                <a:spcPts val="0"/>
              </a:spcAft>
              <a:buSzPts val="1600"/>
              <a:buAutoNum type="arabicPeriod"/>
            </a:pPr>
            <a:r>
              <a:t/>
            </a:r>
            <a:endParaRPr sz="1600"/>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79"/>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14</a:t>
            </a:r>
            <a:endParaRPr sz="2800">
              <a:latin typeface="Arial"/>
              <a:ea typeface="Arial"/>
              <a:cs typeface="Arial"/>
              <a:sym typeface="Arial"/>
            </a:endParaRPr>
          </a:p>
        </p:txBody>
      </p:sp>
      <p:sp>
        <p:nvSpPr>
          <p:cNvPr id="1278" name="Google Shape;1278;p179"/>
          <p:cNvSpPr txBox="1"/>
          <p:nvPr>
            <p:ph type="ctrTitle"/>
          </p:nvPr>
        </p:nvSpPr>
        <p:spPr>
          <a:xfrm>
            <a:off x="727950" y="1291775"/>
            <a:ext cx="7688100" cy="3554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Мафҳуми базаи маълумот</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Ҷадвалҳо, сутунҳо, сатрҳо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XAMPP, MySQL ва phpmyadmin</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Истифодаи MySQLdb</a:t>
            </a:r>
            <a:endParaRPr b="0" sz="2600">
              <a:solidFill>
                <a:srgbClr val="000000"/>
              </a:solidFill>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8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Мафҳуми базаи маълумот</a:t>
            </a:r>
            <a:endParaRPr sz="2200">
              <a:latin typeface="Arial"/>
              <a:ea typeface="Arial"/>
              <a:cs typeface="Arial"/>
              <a:sym typeface="Arial"/>
            </a:endParaRPr>
          </a:p>
        </p:txBody>
      </p:sp>
      <p:sp>
        <p:nvSpPr>
          <p:cNvPr id="1284" name="Google Shape;1284;p180"/>
          <p:cNvSpPr txBox="1"/>
          <p:nvPr>
            <p:ph idx="1" type="body"/>
          </p:nvPr>
        </p:nvSpPr>
        <p:spPr>
          <a:xfrm>
            <a:off x="729450" y="1215125"/>
            <a:ext cx="8234100" cy="220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15">
                <a:solidFill>
                  <a:srgbClr val="000000"/>
                </a:solidFill>
                <a:latin typeface="Arial"/>
                <a:ea typeface="Arial"/>
                <a:cs typeface="Arial"/>
                <a:sym typeface="Arial"/>
              </a:rPr>
              <a:t>Базаи маълумот (ё ки пойгоҳи додаҳо, database) ин маҷмӯи муташаккили иттилоот ё маълумотест, ки одатан дар системаи компютерӣ дар шакли электронӣ нигоҳ дошта мешавад. Базаи маълумот (пойгоҳи додаҳо) одатан аз ҷониби системаи идоракунии базаи маълумот (СИБМ) идора карда мешавад. </a:t>
            </a:r>
            <a:endParaRPr sz="1615">
              <a:solidFill>
                <a:srgbClr val="000000"/>
              </a:solidFill>
              <a:latin typeface="Arial"/>
              <a:ea typeface="Arial"/>
              <a:cs typeface="Arial"/>
              <a:sym typeface="Arial"/>
            </a:endParaRPr>
          </a:p>
          <a:p>
            <a:pPr indent="0" lvl="0" marL="0" rtl="0" algn="l">
              <a:spcBef>
                <a:spcPts val="1200"/>
              </a:spcBef>
              <a:spcAft>
                <a:spcPts val="1200"/>
              </a:spcAft>
              <a:buNone/>
            </a:pPr>
            <a:r>
              <a:rPr lang="en" sz="1615">
                <a:solidFill>
                  <a:srgbClr val="000000"/>
                </a:solidFill>
                <a:latin typeface="Arial"/>
                <a:ea typeface="Arial"/>
                <a:cs typeface="Arial"/>
                <a:sym typeface="Arial"/>
              </a:rPr>
              <a:t>Аксар вақт мухтасар танҳо истилоҳи “базаи маълумот” истифода бурда мешавад.</a:t>
            </a:r>
            <a:endParaRPr sz="1615">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8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Мафҳуми базаи маълумот</a:t>
            </a:r>
            <a:endParaRPr sz="2200">
              <a:latin typeface="Arial"/>
              <a:ea typeface="Arial"/>
              <a:cs typeface="Arial"/>
              <a:sym typeface="Arial"/>
            </a:endParaRPr>
          </a:p>
        </p:txBody>
      </p:sp>
      <p:sp>
        <p:nvSpPr>
          <p:cNvPr id="1290" name="Google Shape;1290;p181"/>
          <p:cNvSpPr txBox="1"/>
          <p:nvPr>
            <p:ph idx="1" type="body"/>
          </p:nvPr>
        </p:nvSpPr>
        <p:spPr>
          <a:xfrm>
            <a:off x="729450" y="1215125"/>
            <a:ext cx="8234100" cy="21723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615">
                <a:solidFill>
                  <a:srgbClr val="000000"/>
                </a:solidFill>
                <a:latin typeface="Arial"/>
                <a:ea typeface="Arial"/>
                <a:cs typeface="Arial"/>
                <a:sym typeface="Arial"/>
              </a:rPr>
              <a:t>Маълумот дар намудҳои маъмултарини БМ, ки имрӯз истифода мешаванд, одатан дар сатрҳо ва сутунҳо дар силсилаи ҷадвалҳо моделсозӣ карда мешаванд. Ин коркарди маълумотро самаранок мегардонад. Маълумотро ба осонӣ дастрас кардан, идора кардан, тағйир додан, назорат ва ташкил кардан мумкин аст. Аксарияти БМ барои дархост кардани маълумот аз забони дархостҳои сохторӣ (ё ки муташаккил) SQL истифода мебаранд.</a:t>
            </a:r>
            <a:endParaRPr sz="1615">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7650" y="1203000"/>
            <a:ext cx="7688700" cy="2932800"/>
          </a:xfrm>
          <a:prstGeom prst="rect">
            <a:avLst/>
          </a:prstGeom>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AutoNum type="arabicPeriod"/>
            </a:pPr>
            <a:r>
              <a:rPr b="0" lang="en" sz="1800">
                <a:latin typeface="Arial"/>
                <a:ea typeface="Arial"/>
                <a:cs typeface="Arial"/>
                <a:sym typeface="Arial"/>
              </a:rPr>
              <a:t>Алгоритм гуфта дар барномарезӣ чиро меноманд?</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b="0" lang="en" sz="1800">
                <a:latin typeface="Arial"/>
                <a:ea typeface="Arial"/>
                <a:cs typeface="Arial"/>
                <a:sym typeface="Arial"/>
              </a:rPr>
              <a:t>Код чист?</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b="0" lang="en" sz="1800">
                <a:latin typeface="Arial"/>
                <a:ea typeface="Arial"/>
                <a:cs typeface="Arial"/>
                <a:sym typeface="Arial"/>
              </a:rPr>
              <a:t>Псевдокод чист?</a:t>
            </a:r>
            <a:endParaRPr b="0" sz="1800">
              <a:latin typeface="Arial"/>
              <a:ea typeface="Arial"/>
              <a:cs typeface="Arial"/>
              <a:sym typeface="Arial"/>
            </a:endParaRPr>
          </a:p>
        </p:txBody>
      </p:sp>
      <p:sp>
        <p:nvSpPr>
          <p:cNvPr id="201" name="Google Shape;201;p2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82"/>
          <p:cNvSpPr txBox="1"/>
          <p:nvPr>
            <p:ph idx="1" type="body"/>
          </p:nvPr>
        </p:nvSpPr>
        <p:spPr>
          <a:xfrm>
            <a:off x="727650" y="1251250"/>
            <a:ext cx="8157300" cy="3710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15">
                <a:solidFill>
                  <a:srgbClr val="000000"/>
                </a:solidFill>
                <a:latin typeface="Arial"/>
                <a:ea typeface="Arial"/>
                <a:cs typeface="Arial"/>
                <a:sym typeface="Arial"/>
              </a:rPr>
              <a:t>Базаи маълумоти релятсионӣ (муносибатӣ) дар солҳои 1980-ум васеъ паҳн шуд. Элементҳои маълумот дар базаи маълумоти релятсионӣ ҳамчун маҷмӯи ҷадвалҳо бо сутунҳо ва сатрҳо ташкил карда шудаанд. Базаи маълумоти релятсионӣ роҳи самараноки дастрасӣ ба иттилооти сохтори муайян доштаро таъмин менамояд.</a:t>
            </a:r>
            <a:endParaRPr sz="1615">
              <a:solidFill>
                <a:srgbClr val="000000"/>
              </a:solidFill>
              <a:latin typeface="Arial"/>
              <a:ea typeface="Arial"/>
              <a:cs typeface="Arial"/>
              <a:sym typeface="Arial"/>
            </a:endParaRPr>
          </a:p>
          <a:p>
            <a:pPr indent="0" lvl="0" marL="0" rtl="0" algn="l">
              <a:lnSpc>
                <a:spcPct val="115000"/>
              </a:lnSpc>
              <a:spcBef>
                <a:spcPts val="1200"/>
              </a:spcBef>
              <a:spcAft>
                <a:spcPts val="0"/>
              </a:spcAft>
              <a:buSzPts val="935"/>
              <a:buNone/>
            </a:pPr>
            <a:r>
              <a:rPr lang="en" sz="1615">
                <a:solidFill>
                  <a:srgbClr val="000000"/>
                </a:solidFill>
                <a:latin typeface="Arial"/>
                <a:ea typeface="Arial"/>
                <a:cs typeface="Arial"/>
                <a:sym typeface="Arial"/>
              </a:rPr>
              <a:t>Системаи идоракунии базаи маълумоти релятсионӣ (СИБМР) барномаест, ки ба шумо имкон медиҳад, ки базаи маълумоти релятсионӣ созед, онро тағйир диҳед ва идора кунед. Аксари системаҳои идоракунии базаи маълумоти релятсионӣ барои дастрасӣ ба маълумот забони SQL-ро истифода мебаранд.</a:t>
            </a:r>
            <a:endParaRPr sz="1615">
              <a:solidFill>
                <a:srgbClr val="000000"/>
              </a:solidFill>
              <a:latin typeface="Arial"/>
              <a:ea typeface="Arial"/>
              <a:cs typeface="Arial"/>
              <a:sym typeface="Arial"/>
            </a:endParaRPr>
          </a:p>
          <a:p>
            <a:pPr indent="0" lvl="0" marL="0" rtl="0" algn="l">
              <a:lnSpc>
                <a:spcPct val="115000"/>
              </a:lnSpc>
              <a:spcBef>
                <a:spcPts val="1200"/>
              </a:spcBef>
              <a:spcAft>
                <a:spcPts val="1200"/>
              </a:spcAft>
              <a:buSzPts val="935"/>
              <a:buNone/>
            </a:pPr>
            <a:r>
              <a:rPr b="1" lang="en" sz="1615">
                <a:solidFill>
                  <a:srgbClr val="000000"/>
                </a:solidFill>
                <a:latin typeface="Arial"/>
                <a:ea typeface="Arial"/>
                <a:cs typeface="Arial"/>
                <a:sym typeface="Arial"/>
              </a:rPr>
              <a:t>RDBMS</a:t>
            </a:r>
            <a:r>
              <a:rPr lang="en" sz="1615">
                <a:solidFill>
                  <a:srgbClr val="000000"/>
                </a:solidFill>
                <a:latin typeface="Arial"/>
                <a:ea typeface="Arial"/>
                <a:cs typeface="Arial"/>
                <a:sym typeface="Arial"/>
              </a:rPr>
              <a:t> - Relational Database Management System - Системаи идоракунии базаи маълумоти релятсионӣ </a:t>
            </a:r>
            <a:endParaRPr sz="1615">
              <a:solidFill>
                <a:srgbClr val="000000"/>
              </a:solidFill>
              <a:latin typeface="Arial"/>
              <a:ea typeface="Arial"/>
              <a:cs typeface="Arial"/>
              <a:sym typeface="Arial"/>
            </a:endParaRPr>
          </a:p>
        </p:txBody>
      </p:sp>
      <p:sp>
        <p:nvSpPr>
          <p:cNvPr id="1296" name="Google Shape;1296;p18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Базаи маълумоти релятсионӣ</a:t>
            </a:r>
            <a:endParaRPr sz="2200">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83"/>
          <p:cNvSpPr txBox="1"/>
          <p:nvPr/>
        </p:nvSpPr>
        <p:spPr>
          <a:xfrm>
            <a:off x="812125" y="1247975"/>
            <a:ext cx="8056800" cy="32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t>Ҷадвалҳо метавонанд садҳо, ҳазорҳо, ҳатто миллионҳо сатр маълумот дошта бошанд. Ин сатрҳоро аксар вақт сабтҳо меноманд. Ҷадвалҳо инчунин метавонанд сутунҳои зиёди маълумот дошта бошанд. Сутунро дар базаи маълумоти релятсионӣ майдон низ меноманд.</a:t>
            </a:r>
            <a:endParaRPr sz="1600"/>
          </a:p>
          <a:p>
            <a:pPr indent="0" lvl="0" marL="0" rtl="0" algn="l">
              <a:lnSpc>
                <a:spcPct val="115000"/>
              </a:lnSpc>
              <a:spcBef>
                <a:spcPts val="1200"/>
              </a:spcBef>
              <a:spcAft>
                <a:spcPts val="0"/>
              </a:spcAft>
              <a:buNone/>
            </a:pPr>
            <a:r>
              <a:rPr lang="en" sz="1600"/>
              <a:t>Сутунҳо бо номи тавсифӣ, яъне мазмуни маълумотро ифодакунанда, ишора карда мешаванд. Масалан, сутуни Age барои нигоҳ доштани синну сол.</a:t>
            </a:r>
            <a:endParaRPr sz="1600"/>
          </a:p>
          <a:p>
            <a:pPr indent="0" lvl="0" marL="0" rtl="0" algn="l">
              <a:lnSpc>
                <a:spcPct val="115000"/>
              </a:lnSpc>
              <a:spcBef>
                <a:spcPts val="1200"/>
              </a:spcBef>
              <a:spcAft>
                <a:spcPts val="1000"/>
              </a:spcAft>
              <a:buNone/>
            </a:pPr>
            <a:r>
              <a:rPr lang="en" sz="1600"/>
              <a:t>Сутунҳо навъи муайяни маълумотро нигоҳ медоранд. Навъи маълумоти сутун ба намуди маълумоте, ки дар ин сутун нигоҳ дошта мешавад, мувофиқ карда мешавад. Масалан, сутуни Age метавонад навъи INTEGER (адади бутун) дошта бошад.</a:t>
            </a:r>
            <a:endParaRPr sz="1600"/>
          </a:p>
        </p:txBody>
      </p:sp>
      <p:sp>
        <p:nvSpPr>
          <p:cNvPr id="1302" name="Google Shape;1302;p18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Ҷадвалҳо, сутунҳо, сатрҳо</a:t>
            </a:r>
            <a:endParaRPr sz="2200">
              <a:latin typeface="Arial"/>
              <a:ea typeface="Arial"/>
              <a:cs typeface="Arial"/>
              <a:sym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graphicFrame>
        <p:nvGraphicFramePr>
          <p:cNvPr id="1307" name="Google Shape;1307;p184"/>
          <p:cNvGraphicFramePr/>
          <p:nvPr/>
        </p:nvGraphicFramePr>
        <p:xfrm>
          <a:off x="952500" y="1504950"/>
          <a:ext cx="3000000" cy="3000000"/>
        </p:xfrm>
        <a:graphic>
          <a:graphicData uri="http://schemas.openxmlformats.org/drawingml/2006/table">
            <a:tbl>
              <a:tblPr>
                <a:noFill/>
                <a:tableStyleId>{0848E4CF-37E8-45A5-AF40-E17BC24E36AA}</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600"/>
                        <a:t>ID</a:t>
                      </a:r>
                      <a:endParaRPr b="1" sz="1600"/>
                    </a:p>
                  </a:txBody>
                  <a:tcPr marT="91425" marB="91425" marR="91425" marL="91425"/>
                </a:tc>
                <a:tc>
                  <a:txBody>
                    <a:bodyPr/>
                    <a:lstStyle/>
                    <a:p>
                      <a:pPr indent="0" lvl="0" marL="0" rtl="0" algn="l">
                        <a:spcBef>
                          <a:spcPts val="0"/>
                        </a:spcBef>
                        <a:spcAft>
                          <a:spcPts val="0"/>
                        </a:spcAft>
                        <a:buNone/>
                      </a:pPr>
                      <a:r>
                        <a:rPr b="1" lang="en" sz="1600"/>
                        <a:t>Name</a:t>
                      </a:r>
                      <a:endParaRPr b="1" sz="1600"/>
                    </a:p>
                  </a:txBody>
                  <a:tcPr marT="91425" marB="91425" marR="91425" marL="91425"/>
                </a:tc>
                <a:tc>
                  <a:txBody>
                    <a:bodyPr/>
                    <a:lstStyle/>
                    <a:p>
                      <a:pPr indent="0" lvl="0" marL="0" rtl="0" algn="l">
                        <a:spcBef>
                          <a:spcPts val="0"/>
                        </a:spcBef>
                        <a:spcAft>
                          <a:spcPts val="0"/>
                        </a:spcAft>
                        <a:buNone/>
                      </a:pPr>
                      <a:r>
                        <a:rPr b="1" lang="en" sz="1600"/>
                        <a:t>Age</a:t>
                      </a:r>
                      <a:endParaRPr b="1" sz="1600"/>
                    </a:p>
                  </a:txBody>
                  <a:tcPr marT="91425" marB="91425" marR="91425" marL="91425"/>
                </a:tc>
                <a:tc>
                  <a:txBody>
                    <a:bodyPr/>
                    <a:lstStyle/>
                    <a:p>
                      <a:pPr indent="0" lvl="0" marL="0" rtl="0" algn="l">
                        <a:spcBef>
                          <a:spcPts val="0"/>
                        </a:spcBef>
                        <a:spcAft>
                          <a:spcPts val="0"/>
                        </a:spcAft>
                        <a:buNone/>
                      </a:pPr>
                      <a:r>
                        <a:rPr b="1" lang="en" sz="1600"/>
                        <a:t>Country</a:t>
                      </a:r>
                      <a:endParaRPr b="1" sz="1600"/>
                    </a:p>
                  </a:txBody>
                  <a:tcPr marT="91425" marB="91425" marR="91425" marL="91425"/>
                </a:tc>
              </a:tr>
              <a:tr h="381000">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lang="en" sz="1600"/>
                        <a:t>Муҳаммадҷон</a:t>
                      </a:r>
                      <a:endParaRPr sz="1600"/>
                    </a:p>
                  </a:txBody>
                  <a:tcPr marT="91425" marB="91425" marR="91425" marL="91425"/>
                </a:tc>
                <a:tc>
                  <a:txBody>
                    <a:bodyPr/>
                    <a:lstStyle/>
                    <a:p>
                      <a:pPr indent="0" lvl="0" marL="0" rtl="0" algn="l">
                        <a:spcBef>
                          <a:spcPts val="0"/>
                        </a:spcBef>
                        <a:spcAft>
                          <a:spcPts val="0"/>
                        </a:spcAft>
                        <a:buNone/>
                      </a:pPr>
                      <a:r>
                        <a:rPr lang="en" sz="1600"/>
                        <a:t>20</a:t>
                      </a:r>
                      <a:endParaRPr sz="1600"/>
                    </a:p>
                  </a:txBody>
                  <a:tcPr marT="91425" marB="91425" marR="91425" marL="91425"/>
                </a:tc>
                <a:tc>
                  <a:txBody>
                    <a:bodyPr/>
                    <a:lstStyle/>
                    <a:p>
                      <a:pPr indent="0" lvl="0" marL="0" rtl="0" algn="l">
                        <a:spcBef>
                          <a:spcPts val="0"/>
                        </a:spcBef>
                        <a:spcAft>
                          <a:spcPts val="0"/>
                        </a:spcAft>
                        <a:buNone/>
                      </a:pPr>
                      <a:r>
                        <a:rPr lang="en" sz="1600"/>
                        <a:t>Тоҷикистон</a:t>
                      </a:r>
                      <a:endParaRPr sz="1600"/>
                    </a:p>
                  </a:txBody>
                  <a:tcPr marT="91425" marB="91425" marR="91425" marL="91425"/>
                </a:tc>
              </a:tr>
              <a:tr h="38100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lang="en" sz="1600"/>
                        <a:t>Раҳимҷон</a:t>
                      </a:r>
                      <a:endParaRPr sz="1600"/>
                    </a:p>
                  </a:txBody>
                  <a:tcPr marT="91425" marB="91425" marR="91425" marL="91425"/>
                </a:tc>
                <a:tc>
                  <a:txBody>
                    <a:bodyPr/>
                    <a:lstStyle/>
                    <a:p>
                      <a:pPr indent="0" lvl="0" marL="0" rtl="0" algn="l">
                        <a:spcBef>
                          <a:spcPts val="0"/>
                        </a:spcBef>
                        <a:spcAft>
                          <a:spcPts val="0"/>
                        </a:spcAft>
                        <a:buNone/>
                      </a:pPr>
                      <a:r>
                        <a:rPr lang="en" sz="1600"/>
                        <a:t>18</a:t>
                      </a:r>
                      <a:endParaRPr sz="1600"/>
                    </a:p>
                  </a:txBody>
                  <a:tcPr marT="91425" marB="91425" marR="91425" marL="91425"/>
                </a:tc>
                <a:tc>
                  <a:txBody>
                    <a:bodyPr/>
                    <a:lstStyle/>
                    <a:p>
                      <a:pPr indent="0" lvl="0" marL="0" rtl="0" algn="l">
                        <a:spcBef>
                          <a:spcPts val="0"/>
                        </a:spcBef>
                        <a:spcAft>
                          <a:spcPts val="0"/>
                        </a:spcAft>
                        <a:buNone/>
                      </a:pPr>
                      <a:r>
                        <a:rPr lang="en" sz="1600"/>
                        <a:t>Тоҷикистон</a:t>
                      </a:r>
                      <a:endParaRPr sz="1600"/>
                    </a:p>
                  </a:txBody>
                  <a:tcPr marT="91425" marB="91425" marR="91425" marL="91425"/>
                </a:tc>
              </a:tr>
              <a:tr h="38100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l">
                        <a:spcBef>
                          <a:spcPts val="0"/>
                        </a:spcBef>
                        <a:spcAft>
                          <a:spcPts val="0"/>
                        </a:spcAft>
                        <a:buNone/>
                      </a:pPr>
                      <a:r>
                        <a:rPr lang="en" sz="1600"/>
                        <a:t>Мавҷуда</a:t>
                      </a:r>
                      <a:endParaRPr sz="1600"/>
                    </a:p>
                  </a:txBody>
                  <a:tcPr marT="91425" marB="91425" marR="91425" marL="91425"/>
                </a:tc>
                <a:tc>
                  <a:txBody>
                    <a:bodyPr/>
                    <a:lstStyle/>
                    <a:p>
                      <a:pPr indent="0" lvl="0" marL="0" rtl="0" algn="l">
                        <a:spcBef>
                          <a:spcPts val="0"/>
                        </a:spcBef>
                        <a:spcAft>
                          <a:spcPts val="0"/>
                        </a:spcAft>
                        <a:buNone/>
                      </a:pPr>
                      <a:r>
                        <a:rPr lang="en" sz="1600"/>
                        <a:t>16</a:t>
                      </a:r>
                      <a:endParaRPr sz="1600"/>
                    </a:p>
                  </a:txBody>
                  <a:tcPr marT="91425" marB="91425" marR="91425" marL="91425"/>
                </a:tc>
                <a:tc>
                  <a:txBody>
                    <a:bodyPr/>
                    <a:lstStyle/>
                    <a:p>
                      <a:pPr indent="0" lvl="0" marL="0" rtl="0" algn="l">
                        <a:spcBef>
                          <a:spcPts val="0"/>
                        </a:spcBef>
                        <a:spcAft>
                          <a:spcPts val="0"/>
                        </a:spcAft>
                        <a:buNone/>
                      </a:pPr>
                      <a:r>
                        <a:rPr lang="en" sz="1600"/>
                        <a:t>Тоҷикистон</a:t>
                      </a:r>
                      <a:endParaRPr sz="1600"/>
                    </a:p>
                  </a:txBody>
                  <a:tcPr marT="91425" marB="91425" marR="91425" marL="91425"/>
                </a:tc>
              </a:tr>
              <a:tr h="381000">
                <a:tc>
                  <a:txBody>
                    <a:bodyPr/>
                    <a:lstStyle/>
                    <a:p>
                      <a:pPr indent="0" lvl="0" marL="0" rtl="0" algn="l">
                        <a:spcBef>
                          <a:spcPts val="0"/>
                        </a:spcBef>
                        <a:spcAft>
                          <a:spcPts val="0"/>
                        </a:spcAft>
                        <a:buNone/>
                      </a:pPr>
                      <a:r>
                        <a:rPr lang="en" sz="1600"/>
                        <a:t>2020</a:t>
                      </a:r>
                      <a:endParaRPr sz="1600"/>
                    </a:p>
                  </a:txBody>
                  <a:tcPr marT="91425" marB="91425" marR="91425" marL="91425"/>
                </a:tc>
                <a:tc>
                  <a:txBody>
                    <a:bodyPr/>
                    <a:lstStyle/>
                    <a:p>
                      <a:pPr indent="0" lvl="0" marL="0" rtl="0" algn="l">
                        <a:spcBef>
                          <a:spcPts val="0"/>
                        </a:spcBef>
                        <a:spcAft>
                          <a:spcPts val="0"/>
                        </a:spcAft>
                        <a:buNone/>
                      </a:pPr>
                      <a:r>
                        <a:rPr lang="en" sz="1600"/>
                        <a:t>Муҳиба</a:t>
                      </a:r>
                      <a:endParaRPr sz="1600"/>
                    </a:p>
                  </a:txBody>
                  <a:tcPr marT="91425" marB="91425" marR="91425" marL="91425"/>
                </a:tc>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lang="en" sz="1600"/>
                        <a:t>Тоҷикистон</a:t>
                      </a:r>
                      <a:endParaRPr sz="1600"/>
                    </a:p>
                  </a:txBody>
                  <a:tcPr marT="91425" marB="91425" marR="91425" marL="91425"/>
                </a:tc>
              </a:tr>
              <a:tr h="381000">
                <a:tc>
                  <a:txBody>
                    <a:bodyPr/>
                    <a:lstStyle/>
                    <a:p>
                      <a:pPr indent="0" lvl="0" marL="0" rtl="0" algn="l">
                        <a:spcBef>
                          <a:spcPts val="0"/>
                        </a:spcBef>
                        <a:spcAft>
                          <a:spcPts val="0"/>
                        </a:spcAft>
                        <a:buNone/>
                      </a:pPr>
                      <a:r>
                        <a:rPr lang="en" sz="1600"/>
                        <a:t>2021</a:t>
                      </a:r>
                      <a:endParaRPr sz="1600"/>
                    </a:p>
                  </a:txBody>
                  <a:tcPr marT="91425" marB="91425" marR="91425" marL="91425"/>
                </a:tc>
                <a:tc>
                  <a:txBody>
                    <a:bodyPr/>
                    <a:lstStyle/>
                    <a:p>
                      <a:pPr indent="0" lvl="0" marL="0" rtl="0" algn="l">
                        <a:spcBef>
                          <a:spcPts val="0"/>
                        </a:spcBef>
                        <a:spcAft>
                          <a:spcPts val="0"/>
                        </a:spcAft>
                        <a:buNone/>
                      </a:pPr>
                      <a:r>
                        <a:rPr lang="en" sz="1600"/>
                        <a:t>Jane</a:t>
                      </a:r>
                      <a:endParaRPr sz="1600"/>
                    </a:p>
                  </a:txBody>
                  <a:tcPr marT="91425" marB="91425" marR="91425" marL="91425"/>
                </a:tc>
                <a:tc>
                  <a:txBody>
                    <a:bodyPr/>
                    <a:lstStyle/>
                    <a:p>
                      <a:pPr indent="0" lvl="0" marL="0" rtl="0" algn="l">
                        <a:spcBef>
                          <a:spcPts val="0"/>
                        </a:spcBef>
                        <a:spcAft>
                          <a:spcPts val="0"/>
                        </a:spcAft>
                        <a:buNone/>
                      </a:pPr>
                      <a:r>
                        <a:rPr lang="en" sz="1600"/>
                        <a:t>17</a:t>
                      </a:r>
                      <a:endParaRPr sz="1600"/>
                    </a:p>
                  </a:txBody>
                  <a:tcPr marT="91425" marB="91425" marR="91425" marL="91425"/>
                </a:tc>
                <a:tc>
                  <a:txBody>
                    <a:bodyPr/>
                    <a:lstStyle/>
                    <a:p>
                      <a:pPr indent="0" lvl="0" marL="0" rtl="0" algn="l">
                        <a:spcBef>
                          <a:spcPts val="0"/>
                        </a:spcBef>
                        <a:spcAft>
                          <a:spcPts val="0"/>
                        </a:spcAft>
                        <a:buNone/>
                      </a:pPr>
                      <a:r>
                        <a:rPr lang="en" sz="1600"/>
                        <a:t>USA</a:t>
                      </a:r>
                      <a:endParaRPr sz="1600"/>
                    </a:p>
                  </a:txBody>
                  <a:tcPr marT="91425" marB="91425" marR="91425" marL="91425"/>
                </a:tc>
              </a:tr>
            </a:tbl>
          </a:graphicData>
        </a:graphic>
      </p:graphicFrame>
      <p:sp>
        <p:nvSpPr>
          <p:cNvPr id="1308" name="Google Shape;1308;p18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Ҷадвалҳо, сутунҳо, сатрҳо</a:t>
            </a:r>
            <a:endParaRPr sz="2200">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185"/>
          <p:cNvSpPr txBox="1"/>
          <p:nvPr/>
        </p:nvSpPr>
        <p:spPr>
          <a:xfrm>
            <a:off x="812125" y="1247975"/>
            <a:ext cx="7688700" cy="35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Дар ҷадвали болоӣ чор сутун мавҷуданд:  </a:t>
            </a:r>
            <a:endParaRPr sz="1600"/>
          </a:p>
          <a:p>
            <a:pPr indent="-330200" lvl="0" marL="457200" rtl="0" algn="l">
              <a:lnSpc>
                <a:spcPct val="115000"/>
              </a:lnSpc>
              <a:spcBef>
                <a:spcPts val="1000"/>
              </a:spcBef>
              <a:spcAft>
                <a:spcPts val="0"/>
              </a:spcAft>
              <a:buSzPts val="1600"/>
              <a:buChar char="●"/>
            </a:pPr>
            <a:r>
              <a:rPr lang="en" sz="1600"/>
              <a:t>ID барои рақами тартибӣ (калидӣ)</a:t>
            </a:r>
            <a:endParaRPr sz="1600"/>
          </a:p>
          <a:p>
            <a:pPr indent="-330200" lvl="0" marL="457200" rtl="0" algn="l">
              <a:lnSpc>
                <a:spcPct val="115000"/>
              </a:lnSpc>
              <a:spcBef>
                <a:spcPts val="0"/>
              </a:spcBef>
              <a:spcAft>
                <a:spcPts val="0"/>
              </a:spcAft>
              <a:buSzPts val="1600"/>
              <a:buChar char="●"/>
            </a:pPr>
            <a:r>
              <a:rPr lang="en" sz="1600"/>
              <a:t>Name барои ном</a:t>
            </a:r>
            <a:endParaRPr sz="1600"/>
          </a:p>
          <a:p>
            <a:pPr indent="-330200" lvl="0" marL="457200" rtl="0" algn="l">
              <a:lnSpc>
                <a:spcPct val="115000"/>
              </a:lnSpc>
              <a:spcBef>
                <a:spcPts val="0"/>
              </a:spcBef>
              <a:spcAft>
                <a:spcPts val="0"/>
              </a:spcAft>
              <a:buSzPts val="1600"/>
              <a:buChar char="●"/>
            </a:pPr>
            <a:r>
              <a:rPr lang="en" sz="1600"/>
              <a:t>Age барои синну сол</a:t>
            </a:r>
            <a:endParaRPr sz="1600"/>
          </a:p>
          <a:p>
            <a:pPr indent="-330200" lvl="0" marL="457200" rtl="0" algn="l">
              <a:lnSpc>
                <a:spcPct val="115000"/>
              </a:lnSpc>
              <a:spcBef>
                <a:spcPts val="0"/>
              </a:spcBef>
              <a:spcAft>
                <a:spcPts val="0"/>
              </a:spcAft>
              <a:buSzPts val="1600"/>
              <a:buChar char="●"/>
            </a:pPr>
            <a:r>
              <a:rPr lang="en" sz="1600"/>
              <a:t>Country барои кишвар.</a:t>
            </a:r>
            <a:endParaRPr sz="1600"/>
          </a:p>
          <a:p>
            <a:pPr indent="0" lvl="0" marL="0" rtl="0" algn="l">
              <a:lnSpc>
                <a:spcPct val="115000"/>
              </a:lnSpc>
              <a:spcBef>
                <a:spcPts val="1200"/>
              </a:spcBef>
              <a:spcAft>
                <a:spcPts val="0"/>
              </a:spcAft>
              <a:buNone/>
            </a:pPr>
            <a:r>
              <a:rPr lang="en" sz="1600"/>
              <a:t>Сутунҳои Name ва Country маълумоти намуди сатриро нигоҳ медоранд. Сутуни Age маълумоти намуди адади бутунро нигоҳ медорад.</a:t>
            </a:r>
            <a:endParaRPr sz="1600"/>
          </a:p>
          <a:p>
            <a:pPr indent="0" lvl="0" marL="0" rtl="0" algn="l">
              <a:lnSpc>
                <a:spcPct val="115000"/>
              </a:lnSpc>
              <a:spcBef>
                <a:spcPts val="1200"/>
              </a:spcBef>
              <a:spcAft>
                <a:spcPts val="0"/>
              </a:spcAft>
              <a:buNone/>
            </a:pPr>
            <a:r>
              <a:rPr lang="en" sz="1600"/>
              <a:t>Маҷмӯаи сутунҳо (майдонҳо) ва намудҳои маълумот сохтори ин ҷадвалро ташкил медиҳанд.</a:t>
            </a:r>
            <a:endParaRPr sz="1600"/>
          </a:p>
          <a:p>
            <a:pPr indent="0" lvl="0" marL="0" rtl="0" algn="l">
              <a:lnSpc>
                <a:spcPct val="115000"/>
              </a:lnSpc>
              <a:spcBef>
                <a:spcPts val="1200"/>
              </a:spcBef>
              <a:spcAft>
                <a:spcPts val="1200"/>
              </a:spcAft>
              <a:buNone/>
            </a:pPr>
            <a:r>
              <a:rPr lang="en" sz="1600"/>
              <a:t>Дар ҷадвали додашуда инчунин якчанд сабтҳо мавҷуданд.</a:t>
            </a:r>
            <a:endParaRPr sz="1600"/>
          </a:p>
        </p:txBody>
      </p:sp>
      <p:sp>
        <p:nvSpPr>
          <p:cNvPr id="1314" name="Google Shape;1314;p18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Ҷадвалҳо, сутунҳо, сатрҳо</a:t>
            </a:r>
            <a:endParaRPr sz="2200">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86"/>
          <p:cNvSpPr txBox="1"/>
          <p:nvPr/>
        </p:nvSpPr>
        <p:spPr>
          <a:xfrm>
            <a:off x="812125" y="1171775"/>
            <a:ext cx="7688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t>https://www.apachefriends.org/download.html</a:t>
            </a:r>
            <a:endParaRPr sz="1600"/>
          </a:p>
        </p:txBody>
      </p:sp>
      <p:sp>
        <p:nvSpPr>
          <p:cNvPr id="1320" name="Google Shape;1320;p18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XAMPP</a:t>
            </a:r>
            <a:endParaRPr sz="2200">
              <a:latin typeface="Arial"/>
              <a:ea typeface="Arial"/>
              <a:cs typeface="Arial"/>
              <a:sym typeface="Arial"/>
            </a:endParaRPr>
          </a:p>
        </p:txBody>
      </p:sp>
      <p:pic>
        <p:nvPicPr>
          <p:cNvPr id="1321" name="Google Shape;1321;p186"/>
          <p:cNvPicPr preferRelativeResize="0"/>
          <p:nvPr/>
        </p:nvPicPr>
        <p:blipFill>
          <a:blip r:embed="rId3">
            <a:alphaModFix/>
          </a:blip>
          <a:stretch>
            <a:fillRect/>
          </a:stretch>
        </p:blipFill>
        <p:spPr>
          <a:xfrm>
            <a:off x="1868162" y="1557175"/>
            <a:ext cx="5407675" cy="351012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8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MySQL</a:t>
            </a:r>
            <a:endParaRPr sz="2200">
              <a:latin typeface="Arial"/>
              <a:ea typeface="Arial"/>
              <a:cs typeface="Arial"/>
              <a:sym typeface="Arial"/>
            </a:endParaRPr>
          </a:p>
        </p:txBody>
      </p:sp>
      <p:sp>
        <p:nvSpPr>
          <p:cNvPr id="1327" name="Google Shape;1327;p187"/>
          <p:cNvSpPr txBox="1"/>
          <p:nvPr/>
        </p:nvSpPr>
        <p:spPr>
          <a:xfrm>
            <a:off x="812125" y="1247975"/>
            <a:ext cx="81399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MySQL маъмултарин системаи идоракунии базаи маълумот мебошад. Барои коркарди дархостҳо дар СИБМ MySQL забони SQL истифода бурда мешавад. MySQL барои таҳияи веб-барномаҳо аксар вақт дар ҳамҷоягӣ бо забони барномасозии PHP истифода бурда мешавад. </a:t>
            </a:r>
            <a:endParaRPr sz="1600"/>
          </a:p>
          <a:p>
            <a:pPr indent="0" lvl="0" marL="0" rtl="0" algn="l">
              <a:lnSpc>
                <a:spcPct val="115000"/>
              </a:lnSpc>
              <a:spcBef>
                <a:spcPts val="1000"/>
              </a:spcBef>
              <a:spcAft>
                <a:spcPts val="0"/>
              </a:spcAft>
              <a:buNone/>
            </a:pPr>
            <a:r>
              <a:rPr lang="en" sz="1600"/>
              <a:t>Афзалиятҳои асосии MySQL аз он иборатанд, ки истифодаи он осон, арзон, боэътимод (аз соли 1995 инҷониб вуҷуд дорад) ва ҷамъияти калони таҳиягарон мавҷуданд, ки метавонанд дар посух додан ба саволҳо кӯмак расонанд. </a:t>
            </a:r>
            <a:endParaRPr sz="1600"/>
          </a:p>
          <a:p>
            <a:pPr indent="0" lvl="0" marL="0" rtl="0" algn="l">
              <a:lnSpc>
                <a:spcPct val="115000"/>
              </a:lnSpc>
              <a:spcBef>
                <a:spcPts val="1000"/>
              </a:spcBef>
              <a:spcAft>
                <a:spcPts val="1000"/>
              </a:spcAft>
              <a:buNone/>
            </a:pPr>
            <a:r>
              <a:rPr lang="en" sz="1600"/>
              <a:t>Яке аз камбудиҳо дар он аст, ки ҳангоми миқёспазирӣ (scaling) маҳсулнокии система пасттар мешавад.</a:t>
            </a:r>
            <a:endParaRPr sz="1600"/>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8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phpmyadmin</a:t>
            </a:r>
            <a:endParaRPr sz="2200">
              <a:latin typeface="Arial"/>
              <a:ea typeface="Arial"/>
              <a:cs typeface="Arial"/>
              <a:sym typeface="Arial"/>
            </a:endParaRPr>
          </a:p>
        </p:txBody>
      </p:sp>
      <p:pic>
        <p:nvPicPr>
          <p:cNvPr id="1333" name="Google Shape;1333;p188"/>
          <p:cNvPicPr preferRelativeResize="0"/>
          <p:nvPr/>
        </p:nvPicPr>
        <p:blipFill>
          <a:blip r:embed="rId3">
            <a:alphaModFix/>
          </a:blip>
          <a:stretch>
            <a:fillRect/>
          </a:stretch>
        </p:blipFill>
        <p:spPr>
          <a:xfrm>
            <a:off x="1737553" y="1324175"/>
            <a:ext cx="5668895" cy="3666925"/>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89"/>
          <p:cNvSpPr txBox="1"/>
          <p:nvPr/>
        </p:nvSpPr>
        <p:spPr>
          <a:xfrm>
            <a:off x="812125" y="1247975"/>
            <a:ext cx="7688700" cy="167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Фармон дар муҳити оператсионӣ барои насби пакети MySQLdb:</a:t>
            </a:r>
            <a:endParaRPr b="1" sz="1600"/>
          </a:p>
          <a:p>
            <a:pPr indent="0" lvl="0" marL="0" rtl="0" algn="l">
              <a:spcBef>
                <a:spcPts val="1000"/>
              </a:spcBef>
              <a:spcAft>
                <a:spcPts val="0"/>
              </a:spcAft>
              <a:buNone/>
            </a:pPr>
            <a:r>
              <a:rPr lang="en" sz="1600"/>
              <a:t>pip install mysqlclient</a:t>
            </a:r>
            <a:endParaRPr sz="1600"/>
          </a:p>
          <a:p>
            <a:pPr indent="0" lvl="0" marL="0" rtl="0" algn="l">
              <a:lnSpc>
                <a:spcPct val="115000"/>
              </a:lnSpc>
              <a:spcBef>
                <a:spcPts val="1200"/>
              </a:spcBef>
              <a:spcAft>
                <a:spcPts val="0"/>
              </a:spcAft>
              <a:buNone/>
            </a:pPr>
            <a:r>
              <a:rPr b="1" lang="en" sz="1600"/>
              <a:t>Нишондод барои истифодаи пакети MySQLdb дар скрипт (барнома):</a:t>
            </a:r>
            <a:endParaRPr b="1" sz="1600"/>
          </a:p>
          <a:p>
            <a:pPr indent="0" lvl="0" marL="0" rtl="0" algn="l">
              <a:spcBef>
                <a:spcPts val="1200"/>
              </a:spcBef>
              <a:spcAft>
                <a:spcPts val="0"/>
              </a:spcAft>
              <a:buNone/>
            </a:pPr>
            <a:r>
              <a:rPr lang="en" sz="1600"/>
              <a:t>import MySQLdb</a:t>
            </a:r>
            <a:endParaRPr sz="1600"/>
          </a:p>
        </p:txBody>
      </p:sp>
      <p:sp>
        <p:nvSpPr>
          <p:cNvPr id="1339" name="Google Shape;1339;p18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Истифодаи MySQLdb</a:t>
            </a:r>
            <a:endParaRPr sz="2200">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90"/>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CRUD чист?</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Пайвастшавӣ ба MySQL</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Намунаи CRUD дар Python</a:t>
            </a:r>
            <a:endParaRPr b="0" sz="2600">
              <a:solidFill>
                <a:srgbClr val="000000"/>
              </a:solidFill>
              <a:latin typeface="Arial"/>
              <a:ea typeface="Arial"/>
              <a:cs typeface="Arial"/>
              <a:sym typeface="Arial"/>
            </a:endParaRPr>
          </a:p>
          <a:p>
            <a:pPr indent="0" lvl="0" marL="457200" rtl="0" algn="l">
              <a:spcBef>
                <a:spcPts val="0"/>
              </a:spcBef>
              <a:spcAft>
                <a:spcPts val="0"/>
              </a:spcAft>
              <a:buNone/>
            </a:pPr>
            <a:r>
              <a:t/>
            </a:r>
            <a:endParaRPr b="0" sz="2600">
              <a:solidFill>
                <a:srgbClr val="000000"/>
              </a:solidFill>
              <a:latin typeface="Arial"/>
              <a:ea typeface="Arial"/>
              <a:cs typeface="Arial"/>
              <a:sym typeface="Arial"/>
            </a:endParaRPr>
          </a:p>
        </p:txBody>
      </p:sp>
      <p:sp>
        <p:nvSpPr>
          <p:cNvPr id="1345" name="Google Shape;1345;p190"/>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15</a:t>
            </a:r>
            <a:endParaRPr sz="2800">
              <a:latin typeface="Arial"/>
              <a:ea typeface="Arial"/>
              <a:cs typeface="Arial"/>
              <a:sym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9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CRUD чист?</a:t>
            </a:r>
            <a:endParaRPr sz="2200">
              <a:latin typeface="Arial"/>
              <a:ea typeface="Arial"/>
              <a:cs typeface="Arial"/>
              <a:sym typeface="Arial"/>
            </a:endParaRPr>
          </a:p>
        </p:txBody>
      </p:sp>
      <p:sp>
        <p:nvSpPr>
          <p:cNvPr id="1351" name="Google Shape;1351;p191"/>
          <p:cNvSpPr txBox="1"/>
          <p:nvPr>
            <p:ph idx="1" type="body"/>
          </p:nvPr>
        </p:nvSpPr>
        <p:spPr>
          <a:xfrm>
            <a:off x="729450" y="1215125"/>
            <a:ext cx="8357100" cy="279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15">
                <a:solidFill>
                  <a:srgbClr val="000000"/>
                </a:solidFill>
                <a:latin typeface="Arial"/>
                <a:ea typeface="Arial"/>
                <a:cs typeface="Arial"/>
                <a:sym typeface="Arial"/>
              </a:rPr>
              <a:t>CRUD ин ихтисор барои ифода намудани чор амали асосие, ки ҳангоми кор бо базаи маълумот истифода мешаванд, мебошад:</a:t>
            </a:r>
            <a:endParaRPr sz="1615">
              <a:solidFill>
                <a:srgbClr val="000000"/>
              </a:solidFill>
              <a:latin typeface="Arial"/>
              <a:ea typeface="Arial"/>
              <a:cs typeface="Arial"/>
              <a:sym typeface="Arial"/>
            </a:endParaRPr>
          </a:p>
          <a:p>
            <a:pPr indent="-331152" lvl="0" marL="457200" rtl="0" algn="l">
              <a:spcBef>
                <a:spcPts val="1200"/>
              </a:spcBef>
              <a:spcAft>
                <a:spcPts val="0"/>
              </a:spcAft>
              <a:buClr>
                <a:srgbClr val="000000"/>
              </a:buClr>
              <a:buSzPts val="1615"/>
              <a:buFont typeface="Arial"/>
              <a:buChar char="●"/>
            </a:pPr>
            <a:r>
              <a:rPr b="1" lang="en" sz="1615">
                <a:solidFill>
                  <a:srgbClr val="000000"/>
                </a:solidFill>
                <a:latin typeface="Arial"/>
                <a:ea typeface="Arial"/>
                <a:cs typeface="Arial"/>
                <a:sym typeface="Arial"/>
              </a:rPr>
              <a:t>C</a:t>
            </a:r>
            <a:r>
              <a:rPr lang="en" sz="1615">
                <a:solidFill>
                  <a:srgbClr val="000000"/>
                </a:solidFill>
                <a:latin typeface="Arial"/>
                <a:ea typeface="Arial"/>
                <a:cs typeface="Arial"/>
                <a:sym typeface="Arial"/>
              </a:rPr>
              <a:t>reate - сохтан, яъне сабт намудани маълумоти нав ба базаи маълумот;</a:t>
            </a:r>
            <a:endParaRPr sz="1615">
              <a:solidFill>
                <a:srgbClr val="000000"/>
              </a:solidFill>
              <a:latin typeface="Arial"/>
              <a:ea typeface="Arial"/>
              <a:cs typeface="Arial"/>
              <a:sym typeface="Arial"/>
            </a:endParaRPr>
          </a:p>
          <a:p>
            <a:pPr indent="-331152" lvl="0" marL="457200" rtl="0" algn="l">
              <a:spcBef>
                <a:spcPts val="0"/>
              </a:spcBef>
              <a:spcAft>
                <a:spcPts val="0"/>
              </a:spcAft>
              <a:buClr>
                <a:srgbClr val="000000"/>
              </a:buClr>
              <a:buSzPts val="1615"/>
              <a:buFont typeface="Arial"/>
              <a:buChar char="●"/>
            </a:pPr>
            <a:r>
              <a:rPr b="1" lang="en" sz="1615">
                <a:solidFill>
                  <a:srgbClr val="000000"/>
                </a:solidFill>
                <a:latin typeface="Arial"/>
                <a:ea typeface="Arial"/>
                <a:cs typeface="Arial"/>
                <a:sym typeface="Arial"/>
              </a:rPr>
              <a:t>R</a:t>
            </a:r>
            <a:r>
              <a:rPr lang="en" sz="1615">
                <a:solidFill>
                  <a:srgbClr val="000000"/>
                </a:solidFill>
                <a:latin typeface="Arial"/>
                <a:ea typeface="Arial"/>
                <a:cs typeface="Arial"/>
                <a:sym typeface="Arial"/>
              </a:rPr>
              <a:t>ead - хондан, яъне хондани сабт аз базаи маълумот;</a:t>
            </a:r>
            <a:endParaRPr sz="1615">
              <a:solidFill>
                <a:srgbClr val="000000"/>
              </a:solidFill>
              <a:latin typeface="Arial"/>
              <a:ea typeface="Arial"/>
              <a:cs typeface="Arial"/>
              <a:sym typeface="Arial"/>
            </a:endParaRPr>
          </a:p>
          <a:p>
            <a:pPr indent="-331152" lvl="0" marL="457200" rtl="0" algn="l">
              <a:spcBef>
                <a:spcPts val="0"/>
              </a:spcBef>
              <a:spcAft>
                <a:spcPts val="0"/>
              </a:spcAft>
              <a:buClr>
                <a:srgbClr val="000000"/>
              </a:buClr>
              <a:buSzPts val="1615"/>
              <a:buFont typeface="Arial"/>
              <a:buChar char="●"/>
            </a:pPr>
            <a:r>
              <a:rPr b="1" lang="en" sz="1615">
                <a:solidFill>
                  <a:srgbClr val="000000"/>
                </a:solidFill>
                <a:latin typeface="Arial"/>
                <a:ea typeface="Arial"/>
                <a:cs typeface="Arial"/>
                <a:sym typeface="Arial"/>
              </a:rPr>
              <a:t>U</a:t>
            </a:r>
            <a:r>
              <a:rPr lang="en" sz="1615">
                <a:solidFill>
                  <a:srgbClr val="000000"/>
                </a:solidFill>
                <a:latin typeface="Arial"/>
                <a:ea typeface="Arial"/>
                <a:cs typeface="Arial"/>
                <a:sym typeface="Arial"/>
              </a:rPr>
              <a:t>pdate - тағйир додан (навсозӣ), яъне тағйир додани сабт дар базаи маълумот;</a:t>
            </a:r>
            <a:endParaRPr sz="1615">
              <a:solidFill>
                <a:srgbClr val="000000"/>
              </a:solidFill>
              <a:latin typeface="Arial"/>
              <a:ea typeface="Arial"/>
              <a:cs typeface="Arial"/>
              <a:sym typeface="Arial"/>
            </a:endParaRPr>
          </a:p>
          <a:p>
            <a:pPr indent="-331152" lvl="0" marL="457200" rtl="0" algn="l">
              <a:spcBef>
                <a:spcPts val="0"/>
              </a:spcBef>
              <a:spcAft>
                <a:spcPts val="0"/>
              </a:spcAft>
              <a:buClr>
                <a:srgbClr val="000000"/>
              </a:buClr>
              <a:buSzPts val="1615"/>
              <a:buFont typeface="Arial"/>
              <a:buChar char="●"/>
            </a:pPr>
            <a:r>
              <a:rPr b="1" lang="en" sz="1615">
                <a:solidFill>
                  <a:srgbClr val="000000"/>
                </a:solidFill>
                <a:latin typeface="Arial"/>
                <a:ea typeface="Arial"/>
                <a:cs typeface="Arial"/>
                <a:sym typeface="Arial"/>
              </a:rPr>
              <a:t>D</a:t>
            </a:r>
            <a:r>
              <a:rPr lang="en" sz="1615">
                <a:solidFill>
                  <a:srgbClr val="000000"/>
                </a:solidFill>
                <a:latin typeface="Arial"/>
                <a:ea typeface="Arial"/>
                <a:cs typeface="Arial"/>
                <a:sym typeface="Arial"/>
              </a:rPr>
              <a:t>elete - нест кардан, яъне нест (хориҷ) кардани сабт аз базаи маълумот.</a:t>
            </a:r>
            <a:endParaRPr sz="1615">
              <a:solidFill>
                <a:srgbClr val="000000"/>
              </a:solidFill>
              <a:latin typeface="Arial"/>
              <a:ea typeface="Arial"/>
              <a:cs typeface="Arial"/>
              <a:sym typeface="Arial"/>
            </a:endParaRPr>
          </a:p>
          <a:p>
            <a:pPr indent="0" lvl="0" marL="0" rtl="0" algn="l">
              <a:spcBef>
                <a:spcPts val="1200"/>
              </a:spcBef>
              <a:spcAft>
                <a:spcPts val="1200"/>
              </a:spcAft>
              <a:buNone/>
            </a:pPr>
            <a:r>
              <a:rPr lang="en" sz="1615">
                <a:solidFill>
                  <a:srgbClr val="000000"/>
                </a:solidFill>
                <a:latin typeface="Arial"/>
                <a:ea typeface="Arial"/>
                <a:cs typeface="Arial"/>
                <a:sym typeface="Arial"/>
              </a:rPr>
              <a:t>Яке аз шаклҳои талаффузи ихтисори CRUD ин “крад” мебошад.</a:t>
            </a:r>
            <a:endParaRPr sz="1615">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a:t>
            </a:r>
            <a:endParaRPr sz="2200">
              <a:latin typeface="Arial"/>
              <a:ea typeface="Arial"/>
              <a:cs typeface="Arial"/>
              <a:sym typeface="Arial"/>
            </a:endParaRPr>
          </a:p>
        </p:txBody>
      </p:sp>
      <p:sp>
        <p:nvSpPr>
          <p:cNvPr id="207" name="Google Shape;207;p30"/>
          <p:cNvSpPr txBox="1"/>
          <p:nvPr/>
        </p:nvSpPr>
        <p:spPr>
          <a:xfrm>
            <a:off x="698775" y="1239225"/>
            <a:ext cx="80781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Псевдокоди ҳалли масъалаҳои зерин навишта шавад.</a:t>
            </a:r>
            <a:br>
              <a:rPr lang="en" sz="1600"/>
            </a:br>
            <a:br>
              <a:rPr b="1" lang="en" sz="1600"/>
            </a:br>
            <a:r>
              <a:rPr b="1" lang="en" sz="1600"/>
              <a:t>Begin1.</a:t>
            </a:r>
            <a:r>
              <a:rPr lang="en" sz="1600"/>
              <a:t> Тарафи квадрат дода шудааст. Периметри он p = a * 4 ёфта шавад.</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 sz="1600"/>
              <a:t>Begin3.</a:t>
            </a:r>
            <a:r>
              <a:rPr lang="en" sz="1600"/>
              <a:t> Тарафҳои росткунҷа a ва b дода шудаанд. Масоҳати он s = a * b ва периметри он p = 2*(a + b) ёфта шаванд.</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 sz="1600"/>
              <a:t>Аз вазифаи хонагии №2 сар карда ҳалли ҳамаи вазифаҳои хонагӣ дар намуди коди забони барномасозии Python 3 бояд иҷро карда шавад. Ба ғайр аз ҳолатҳое, ки алоҳида қайд мешаванд.</a:t>
            </a:r>
            <a:endParaRPr sz="1600"/>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9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CRUD чист?</a:t>
            </a:r>
            <a:endParaRPr sz="2200">
              <a:latin typeface="Arial"/>
              <a:ea typeface="Arial"/>
              <a:cs typeface="Arial"/>
              <a:sym typeface="Arial"/>
            </a:endParaRPr>
          </a:p>
        </p:txBody>
      </p:sp>
      <p:sp>
        <p:nvSpPr>
          <p:cNvPr id="1357" name="Google Shape;1357;p192"/>
          <p:cNvSpPr txBox="1"/>
          <p:nvPr>
            <p:ph idx="1" type="body"/>
          </p:nvPr>
        </p:nvSpPr>
        <p:spPr>
          <a:xfrm>
            <a:off x="729450" y="1215125"/>
            <a:ext cx="8234100" cy="279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15">
                <a:solidFill>
                  <a:srgbClr val="000000"/>
                </a:solidFill>
                <a:latin typeface="Arial"/>
                <a:ea typeface="Arial"/>
                <a:cs typeface="Arial"/>
                <a:sym typeface="Arial"/>
              </a:rPr>
              <a:t>Ба амалҳои CRUD дар забони SQL амалҳои зерин мувофиқ мебошанд:</a:t>
            </a:r>
            <a:endParaRPr sz="1615">
              <a:solidFill>
                <a:srgbClr val="000000"/>
              </a:solidFill>
              <a:latin typeface="Arial"/>
              <a:ea typeface="Arial"/>
              <a:cs typeface="Arial"/>
              <a:sym typeface="Arial"/>
            </a:endParaRPr>
          </a:p>
          <a:p>
            <a:pPr indent="-331152" lvl="0" marL="457200" rtl="0" algn="l">
              <a:spcBef>
                <a:spcPts val="1200"/>
              </a:spcBef>
              <a:spcAft>
                <a:spcPts val="0"/>
              </a:spcAft>
              <a:buClr>
                <a:srgbClr val="000000"/>
              </a:buClr>
              <a:buSzPts val="1615"/>
              <a:buFont typeface="Arial"/>
              <a:buChar char="●"/>
            </a:pPr>
            <a:r>
              <a:rPr lang="en" sz="1615">
                <a:solidFill>
                  <a:srgbClr val="000000"/>
                </a:solidFill>
                <a:latin typeface="Arial"/>
                <a:ea typeface="Arial"/>
                <a:cs typeface="Arial"/>
                <a:sym typeface="Arial"/>
              </a:rPr>
              <a:t>ба амали </a:t>
            </a:r>
            <a:r>
              <a:rPr b="1" lang="en" sz="1615">
                <a:solidFill>
                  <a:srgbClr val="000000"/>
                </a:solidFill>
                <a:latin typeface="Arial"/>
                <a:ea typeface="Arial"/>
                <a:cs typeface="Arial"/>
                <a:sym typeface="Arial"/>
              </a:rPr>
              <a:t>Create</a:t>
            </a:r>
            <a:r>
              <a:rPr lang="en" sz="1615">
                <a:solidFill>
                  <a:srgbClr val="000000"/>
                </a:solidFill>
                <a:latin typeface="Arial"/>
                <a:ea typeface="Arial"/>
                <a:cs typeface="Arial"/>
                <a:sym typeface="Arial"/>
              </a:rPr>
              <a:t> амали </a:t>
            </a:r>
            <a:r>
              <a:rPr b="1" lang="en" sz="1615">
                <a:solidFill>
                  <a:srgbClr val="000000"/>
                </a:solidFill>
                <a:latin typeface="Arial"/>
                <a:ea typeface="Arial"/>
                <a:cs typeface="Arial"/>
                <a:sym typeface="Arial"/>
              </a:rPr>
              <a:t>Insert </a:t>
            </a:r>
            <a:r>
              <a:rPr lang="en" sz="1615">
                <a:solidFill>
                  <a:srgbClr val="000000"/>
                </a:solidFill>
                <a:latin typeface="Arial"/>
                <a:ea typeface="Arial"/>
                <a:cs typeface="Arial"/>
                <a:sym typeface="Arial"/>
              </a:rPr>
              <a:t>мувофиқ аст;</a:t>
            </a:r>
            <a:endParaRPr sz="1615">
              <a:solidFill>
                <a:srgbClr val="000000"/>
              </a:solidFill>
              <a:latin typeface="Arial"/>
              <a:ea typeface="Arial"/>
              <a:cs typeface="Arial"/>
              <a:sym typeface="Arial"/>
            </a:endParaRPr>
          </a:p>
          <a:p>
            <a:pPr indent="-331152" lvl="0" marL="457200" rtl="0" algn="l">
              <a:spcBef>
                <a:spcPts val="0"/>
              </a:spcBef>
              <a:spcAft>
                <a:spcPts val="0"/>
              </a:spcAft>
              <a:buClr>
                <a:srgbClr val="000000"/>
              </a:buClr>
              <a:buSzPts val="1615"/>
              <a:buFont typeface="Arial"/>
              <a:buChar char="●"/>
            </a:pPr>
            <a:r>
              <a:rPr lang="en" sz="1615">
                <a:solidFill>
                  <a:srgbClr val="000000"/>
                </a:solidFill>
                <a:latin typeface="Arial"/>
                <a:ea typeface="Arial"/>
                <a:cs typeface="Arial"/>
                <a:sym typeface="Arial"/>
              </a:rPr>
              <a:t>ба амали </a:t>
            </a:r>
            <a:r>
              <a:rPr b="1" lang="en" sz="1615">
                <a:solidFill>
                  <a:srgbClr val="000000"/>
                </a:solidFill>
                <a:latin typeface="Arial"/>
                <a:ea typeface="Arial"/>
                <a:cs typeface="Arial"/>
                <a:sym typeface="Arial"/>
              </a:rPr>
              <a:t>Read</a:t>
            </a:r>
            <a:r>
              <a:rPr lang="en" sz="1615">
                <a:solidFill>
                  <a:srgbClr val="000000"/>
                </a:solidFill>
                <a:latin typeface="Arial"/>
                <a:ea typeface="Arial"/>
                <a:cs typeface="Arial"/>
                <a:sym typeface="Arial"/>
              </a:rPr>
              <a:t> амали </a:t>
            </a:r>
            <a:r>
              <a:rPr b="1" lang="en" sz="1615">
                <a:solidFill>
                  <a:srgbClr val="000000"/>
                </a:solidFill>
                <a:latin typeface="Arial"/>
                <a:ea typeface="Arial"/>
                <a:cs typeface="Arial"/>
                <a:sym typeface="Arial"/>
              </a:rPr>
              <a:t>Select</a:t>
            </a:r>
            <a:r>
              <a:rPr lang="en" sz="1615">
                <a:solidFill>
                  <a:srgbClr val="000000"/>
                </a:solidFill>
                <a:latin typeface="Arial"/>
                <a:ea typeface="Arial"/>
                <a:cs typeface="Arial"/>
                <a:sym typeface="Arial"/>
              </a:rPr>
              <a:t> мувофиқ аст;</a:t>
            </a:r>
            <a:endParaRPr sz="1615">
              <a:solidFill>
                <a:srgbClr val="000000"/>
              </a:solidFill>
              <a:latin typeface="Arial"/>
              <a:ea typeface="Arial"/>
              <a:cs typeface="Arial"/>
              <a:sym typeface="Arial"/>
            </a:endParaRPr>
          </a:p>
          <a:p>
            <a:pPr indent="-331152" lvl="0" marL="457200" rtl="0" algn="l">
              <a:spcBef>
                <a:spcPts val="0"/>
              </a:spcBef>
              <a:spcAft>
                <a:spcPts val="0"/>
              </a:spcAft>
              <a:buClr>
                <a:srgbClr val="000000"/>
              </a:buClr>
              <a:buSzPts val="1615"/>
              <a:buFont typeface="Arial"/>
              <a:buChar char="●"/>
            </a:pPr>
            <a:r>
              <a:rPr lang="en" sz="1615">
                <a:solidFill>
                  <a:srgbClr val="000000"/>
                </a:solidFill>
                <a:latin typeface="Arial"/>
                <a:ea typeface="Arial"/>
                <a:cs typeface="Arial"/>
                <a:sym typeface="Arial"/>
              </a:rPr>
              <a:t>ба амали </a:t>
            </a:r>
            <a:r>
              <a:rPr b="1" lang="en" sz="1615">
                <a:solidFill>
                  <a:srgbClr val="000000"/>
                </a:solidFill>
                <a:latin typeface="Arial"/>
                <a:ea typeface="Arial"/>
                <a:cs typeface="Arial"/>
                <a:sym typeface="Arial"/>
              </a:rPr>
              <a:t>Update</a:t>
            </a:r>
            <a:r>
              <a:rPr lang="en" sz="1615">
                <a:solidFill>
                  <a:srgbClr val="000000"/>
                </a:solidFill>
                <a:latin typeface="Arial"/>
                <a:ea typeface="Arial"/>
                <a:cs typeface="Arial"/>
                <a:sym typeface="Arial"/>
              </a:rPr>
              <a:t> амали </a:t>
            </a:r>
            <a:r>
              <a:rPr b="1" lang="en" sz="1615">
                <a:solidFill>
                  <a:srgbClr val="000000"/>
                </a:solidFill>
                <a:latin typeface="Arial"/>
                <a:ea typeface="Arial"/>
                <a:cs typeface="Arial"/>
                <a:sym typeface="Arial"/>
              </a:rPr>
              <a:t>Update</a:t>
            </a:r>
            <a:r>
              <a:rPr lang="en" sz="1615">
                <a:solidFill>
                  <a:srgbClr val="000000"/>
                </a:solidFill>
                <a:latin typeface="Arial"/>
                <a:ea typeface="Arial"/>
                <a:cs typeface="Arial"/>
                <a:sym typeface="Arial"/>
              </a:rPr>
              <a:t> мувофиқ аст;</a:t>
            </a:r>
            <a:endParaRPr sz="1615">
              <a:solidFill>
                <a:srgbClr val="000000"/>
              </a:solidFill>
              <a:latin typeface="Arial"/>
              <a:ea typeface="Arial"/>
              <a:cs typeface="Arial"/>
              <a:sym typeface="Arial"/>
            </a:endParaRPr>
          </a:p>
          <a:p>
            <a:pPr indent="-331152" lvl="0" marL="457200" rtl="0" algn="l">
              <a:spcBef>
                <a:spcPts val="0"/>
              </a:spcBef>
              <a:spcAft>
                <a:spcPts val="0"/>
              </a:spcAft>
              <a:buClr>
                <a:srgbClr val="000000"/>
              </a:buClr>
              <a:buSzPts val="1615"/>
              <a:buFont typeface="Arial"/>
              <a:buChar char="●"/>
            </a:pPr>
            <a:r>
              <a:rPr lang="en" sz="1615">
                <a:solidFill>
                  <a:srgbClr val="000000"/>
                </a:solidFill>
                <a:latin typeface="Arial"/>
                <a:ea typeface="Arial"/>
                <a:cs typeface="Arial"/>
                <a:sym typeface="Arial"/>
              </a:rPr>
              <a:t>ба амали </a:t>
            </a:r>
            <a:r>
              <a:rPr b="1" lang="en" sz="1615">
                <a:solidFill>
                  <a:srgbClr val="000000"/>
                </a:solidFill>
                <a:latin typeface="Arial"/>
                <a:ea typeface="Arial"/>
                <a:cs typeface="Arial"/>
                <a:sym typeface="Arial"/>
              </a:rPr>
              <a:t>Delete</a:t>
            </a:r>
            <a:r>
              <a:rPr lang="en" sz="1615">
                <a:solidFill>
                  <a:srgbClr val="000000"/>
                </a:solidFill>
                <a:latin typeface="Arial"/>
                <a:ea typeface="Arial"/>
                <a:cs typeface="Arial"/>
                <a:sym typeface="Arial"/>
              </a:rPr>
              <a:t> амали </a:t>
            </a:r>
            <a:r>
              <a:rPr b="1" lang="en" sz="1615">
                <a:solidFill>
                  <a:srgbClr val="000000"/>
                </a:solidFill>
                <a:latin typeface="Arial"/>
                <a:ea typeface="Arial"/>
                <a:cs typeface="Arial"/>
                <a:sym typeface="Arial"/>
              </a:rPr>
              <a:t>Delete</a:t>
            </a:r>
            <a:r>
              <a:rPr lang="en" sz="1615">
                <a:solidFill>
                  <a:srgbClr val="000000"/>
                </a:solidFill>
                <a:latin typeface="Arial"/>
                <a:ea typeface="Arial"/>
                <a:cs typeface="Arial"/>
                <a:sym typeface="Arial"/>
              </a:rPr>
              <a:t> мувофиқ аст.</a:t>
            </a:r>
            <a:endParaRPr sz="1615">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9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Пайвастшавӣ ба MySQL</a:t>
            </a:r>
            <a:endParaRPr sz="2200">
              <a:latin typeface="Arial"/>
              <a:ea typeface="Arial"/>
              <a:cs typeface="Arial"/>
              <a:sym typeface="Arial"/>
            </a:endParaRPr>
          </a:p>
        </p:txBody>
      </p:sp>
      <p:pic>
        <p:nvPicPr>
          <p:cNvPr id="1363" name="Google Shape;1363;p193"/>
          <p:cNvPicPr preferRelativeResize="0"/>
          <p:nvPr/>
        </p:nvPicPr>
        <p:blipFill>
          <a:blip r:embed="rId3">
            <a:alphaModFix/>
          </a:blip>
          <a:stretch>
            <a:fillRect/>
          </a:stretch>
        </p:blipFill>
        <p:spPr>
          <a:xfrm>
            <a:off x="1393977" y="1247975"/>
            <a:ext cx="6356047" cy="3819325"/>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94"/>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Насби модули pandas</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Силсилаи маълумот (series)</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DataFrame</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Функсияҳои кор бо dataframe</a:t>
            </a:r>
            <a:endParaRPr b="0" sz="2600">
              <a:solidFill>
                <a:srgbClr val="000000"/>
              </a:solidFill>
              <a:latin typeface="Arial"/>
              <a:ea typeface="Arial"/>
              <a:cs typeface="Arial"/>
              <a:sym typeface="Arial"/>
            </a:endParaRPr>
          </a:p>
        </p:txBody>
      </p:sp>
      <p:sp>
        <p:nvSpPr>
          <p:cNvPr id="1369" name="Google Shape;1369;p194"/>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16</a:t>
            </a:r>
            <a:endParaRPr sz="2800">
              <a:latin typeface="Arial"/>
              <a:ea typeface="Arial"/>
              <a:cs typeface="Arial"/>
              <a:sym typeface="Arial"/>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95"/>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Сохтани графикҳо ва диаграммаҳо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Батартиборӣ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Ҷамъбасткунӣ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Гурӯҳбандӣ</a:t>
            </a:r>
            <a:endParaRPr b="0" sz="2600">
              <a:solidFill>
                <a:srgbClr val="000000"/>
              </a:solidFill>
              <a:latin typeface="Arial"/>
              <a:ea typeface="Arial"/>
              <a:cs typeface="Arial"/>
              <a:sym typeface="Arial"/>
            </a:endParaRPr>
          </a:p>
        </p:txBody>
      </p:sp>
      <p:sp>
        <p:nvSpPr>
          <p:cNvPr id="1375" name="Google Shape;1375;p195"/>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17</a:t>
            </a:r>
            <a:endParaRPr sz="2800">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9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Маводи истифодабурдашуда</a:t>
            </a:r>
            <a:endParaRPr sz="2200">
              <a:latin typeface="Arial"/>
              <a:ea typeface="Arial"/>
              <a:cs typeface="Arial"/>
              <a:sym typeface="Arial"/>
            </a:endParaRPr>
          </a:p>
        </p:txBody>
      </p:sp>
      <p:sp>
        <p:nvSpPr>
          <p:cNvPr id="1381" name="Google Shape;1381;p196"/>
          <p:cNvSpPr txBox="1"/>
          <p:nvPr>
            <p:ph idx="1" type="body"/>
          </p:nvPr>
        </p:nvSpPr>
        <p:spPr>
          <a:xfrm>
            <a:off x="751850" y="1238825"/>
            <a:ext cx="7688700" cy="2783400"/>
          </a:xfrm>
          <a:prstGeom prst="rect">
            <a:avLst/>
          </a:prstGeom>
        </p:spPr>
        <p:txBody>
          <a:bodyPr anchorCtr="0" anchor="t" bIns="91425" lIns="91425" spcFirstLastPara="1" rIns="91425" wrap="square" tIns="91425">
            <a:noAutofit/>
          </a:bodyPr>
          <a:lstStyle/>
          <a:p>
            <a:pPr indent="-331152" lvl="0" marL="457200" rtl="0" algn="l">
              <a:lnSpc>
                <a:spcPct val="115000"/>
              </a:lnSpc>
              <a:spcBef>
                <a:spcPts val="0"/>
              </a:spcBef>
              <a:spcAft>
                <a:spcPts val="0"/>
              </a:spcAft>
              <a:buClr>
                <a:srgbClr val="000000"/>
              </a:buClr>
              <a:buSzPts val="1615"/>
              <a:buFont typeface="Arial"/>
              <a:buAutoNum type="arabicPeriod"/>
            </a:pPr>
            <a:r>
              <a:rPr lang="en" sz="1615" u="sng">
                <a:solidFill>
                  <a:schemeClr val="accent5"/>
                </a:solidFill>
                <a:latin typeface="Arial"/>
                <a:ea typeface="Arial"/>
                <a:cs typeface="Arial"/>
                <a:sym typeface="Arial"/>
                <a:hlinkClick r:id="rId3">
                  <a:extLst>
                    <a:ext uri="{A12FA001-AC4F-418D-AE19-62706E023703}">
                      <ahyp:hlinkClr val="tx"/>
                    </a:ext>
                  </a:extLst>
                </a:hlinkClick>
              </a:rPr>
              <a:t>https://docs.python.org/3/tutorial/</a:t>
            </a:r>
            <a:r>
              <a:rPr lang="en" sz="1615">
                <a:solidFill>
                  <a:srgbClr val="000000"/>
                </a:solidFill>
                <a:latin typeface="Arial"/>
                <a:ea typeface="Arial"/>
                <a:cs typeface="Arial"/>
                <a:sym typeface="Arial"/>
              </a:rPr>
              <a:t> | Санаи дастрасӣ: 2021-04-12</a:t>
            </a:r>
            <a:endParaRPr/>
          </a:p>
          <a:p>
            <a:pPr indent="-331152" lvl="0" marL="457200" rtl="0" algn="l">
              <a:lnSpc>
                <a:spcPct val="115000"/>
              </a:lnSpc>
              <a:spcBef>
                <a:spcPts val="0"/>
              </a:spcBef>
              <a:spcAft>
                <a:spcPts val="0"/>
              </a:spcAft>
              <a:buClr>
                <a:srgbClr val="000000"/>
              </a:buClr>
              <a:buSzPts val="1615"/>
              <a:buFont typeface="Arial"/>
              <a:buAutoNum type="arabicPeriod"/>
            </a:pPr>
            <a:r>
              <a:rPr lang="en" sz="1615" u="sng">
                <a:solidFill>
                  <a:schemeClr val="hlink"/>
                </a:solidFill>
                <a:latin typeface="Arial"/>
                <a:ea typeface="Arial"/>
                <a:cs typeface="Arial"/>
                <a:sym typeface="Arial"/>
                <a:hlinkClick r:id="rId4"/>
              </a:rPr>
              <a:t>https://oftob.com/tj</a:t>
            </a:r>
            <a:r>
              <a:rPr lang="en" sz="1615">
                <a:solidFill>
                  <a:srgbClr val="000000"/>
                </a:solidFill>
                <a:latin typeface="Arial"/>
                <a:ea typeface="Arial"/>
                <a:cs typeface="Arial"/>
                <a:sym typeface="Arial"/>
              </a:rPr>
              <a:t> | Санаи дастрасӣ: 2021-04-11</a:t>
            </a:r>
            <a:endParaRPr sz="1615">
              <a:solidFill>
                <a:srgbClr val="000000"/>
              </a:solidFill>
              <a:latin typeface="Arial"/>
              <a:ea typeface="Arial"/>
              <a:cs typeface="Arial"/>
              <a:sym typeface="Arial"/>
            </a:endParaRPr>
          </a:p>
          <a:p>
            <a:pPr indent="-331152" lvl="0" marL="457200" rtl="0" algn="l">
              <a:lnSpc>
                <a:spcPct val="115000"/>
              </a:lnSpc>
              <a:spcBef>
                <a:spcPts val="0"/>
              </a:spcBef>
              <a:spcAft>
                <a:spcPts val="0"/>
              </a:spcAft>
              <a:buClr>
                <a:srgbClr val="000000"/>
              </a:buClr>
              <a:buSzPts val="1615"/>
              <a:buFont typeface="Arial"/>
              <a:buAutoNum type="arabicPeriod"/>
            </a:pPr>
            <a:r>
              <a:rPr lang="en" sz="1615" u="sng">
                <a:solidFill>
                  <a:schemeClr val="hlink"/>
                </a:solidFill>
                <a:latin typeface="Arial"/>
                <a:ea typeface="Arial"/>
                <a:cs typeface="Arial"/>
                <a:sym typeface="Arial"/>
                <a:hlinkClick r:id="rId5"/>
              </a:rPr>
              <a:t>https://coderoad.ru/31501806</a:t>
            </a:r>
            <a:r>
              <a:rPr lang="en" sz="1615">
                <a:solidFill>
                  <a:srgbClr val="000000"/>
                </a:solidFill>
                <a:latin typeface="Arial"/>
                <a:ea typeface="Arial"/>
                <a:cs typeface="Arial"/>
                <a:sym typeface="Arial"/>
              </a:rPr>
              <a:t> </a:t>
            </a:r>
            <a:r>
              <a:rPr lang="en" sz="1615">
                <a:solidFill>
                  <a:srgbClr val="000000"/>
                </a:solidFill>
                <a:latin typeface="Arial"/>
                <a:ea typeface="Arial"/>
                <a:cs typeface="Arial"/>
                <a:sym typeface="Arial"/>
              </a:rPr>
              <a:t>| Санаи дастрасӣ: 2021-04-12</a:t>
            </a:r>
            <a:endParaRPr sz="1615">
              <a:solidFill>
                <a:srgbClr val="000000"/>
              </a:solidFill>
              <a:latin typeface="Arial"/>
              <a:ea typeface="Arial"/>
              <a:cs typeface="Arial"/>
              <a:sym typeface="Arial"/>
            </a:endParaRPr>
          </a:p>
          <a:p>
            <a:pPr indent="-331152" lvl="0" marL="457200" rtl="0" algn="l">
              <a:lnSpc>
                <a:spcPct val="115000"/>
              </a:lnSpc>
              <a:spcBef>
                <a:spcPts val="0"/>
              </a:spcBef>
              <a:spcAft>
                <a:spcPts val="0"/>
              </a:spcAft>
              <a:buClr>
                <a:srgbClr val="000000"/>
              </a:buClr>
              <a:buSzPts val="1615"/>
              <a:buFont typeface="Arial"/>
              <a:buAutoNum type="arabicPeriod"/>
            </a:pPr>
            <a:r>
              <a:rPr lang="en" sz="1615" u="sng">
                <a:solidFill>
                  <a:schemeClr val="hlink"/>
                </a:solidFill>
                <a:latin typeface="Arial"/>
                <a:ea typeface="Arial"/>
                <a:cs typeface="Arial"/>
                <a:sym typeface="Arial"/>
                <a:hlinkClick r:id="rId6"/>
              </a:rPr>
              <a:t>https://docs-python.ru/tutorial/metody-fajlovogo-obekta-potoka-python/</a:t>
            </a:r>
            <a:r>
              <a:rPr lang="en" sz="1615">
                <a:solidFill>
                  <a:srgbClr val="000000"/>
                </a:solidFill>
                <a:latin typeface="Arial"/>
                <a:ea typeface="Arial"/>
                <a:cs typeface="Arial"/>
                <a:sym typeface="Arial"/>
              </a:rPr>
              <a:t> | Санаи дастрасӣ: 2021-04-12</a:t>
            </a:r>
            <a:endParaRPr sz="1615">
              <a:solidFill>
                <a:srgbClr val="000000"/>
              </a:solidFill>
              <a:latin typeface="Arial"/>
              <a:ea typeface="Arial"/>
              <a:cs typeface="Arial"/>
              <a:sym typeface="Arial"/>
            </a:endParaRPr>
          </a:p>
          <a:p>
            <a:pPr indent="-331152" lvl="0" marL="457200" rtl="0" algn="l">
              <a:lnSpc>
                <a:spcPct val="115000"/>
              </a:lnSpc>
              <a:spcBef>
                <a:spcPts val="0"/>
              </a:spcBef>
              <a:spcAft>
                <a:spcPts val="0"/>
              </a:spcAft>
              <a:buClr>
                <a:srgbClr val="000000"/>
              </a:buClr>
              <a:buSzPts val="1615"/>
              <a:buFont typeface="Arial"/>
              <a:buAutoNum type="arabicPeriod"/>
            </a:pPr>
            <a:r>
              <a:rPr lang="en" sz="1615" u="sng">
                <a:solidFill>
                  <a:schemeClr val="hlink"/>
                </a:solidFill>
                <a:latin typeface="Arial"/>
                <a:ea typeface="Arial"/>
                <a:cs typeface="Arial"/>
                <a:sym typeface="Arial"/>
                <a:hlinkClick r:id="rId7"/>
              </a:rPr>
              <a:t>https://www.tutorialspoint.com/python_pandas/index.htm</a:t>
            </a:r>
            <a:r>
              <a:rPr lang="en" sz="1615">
                <a:solidFill>
                  <a:srgbClr val="000000"/>
                </a:solidFill>
                <a:latin typeface="Arial"/>
                <a:ea typeface="Arial"/>
                <a:cs typeface="Arial"/>
                <a:sym typeface="Arial"/>
              </a:rPr>
              <a:t> </a:t>
            </a:r>
            <a:r>
              <a:rPr lang="en" sz="1615">
                <a:solidFill>
                  <a:srgbClr val="000000"/>
                </a:solidFill>
                <a:latin typeface="Arial"/>
                <a:ea typeface="Arial"/>
                <a:cs typeface="Arial"/>
                <a:sym typeface="Arial"/>
              </a:rPr>
              <a:t>| Санаи дастрасӣ: 2021-10-29</a:t>
            </a:r>
            <a:endParaRPr sz="1615">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1</a:t>
            </a:r>
            <a:endParaRPr sz="2200">
              <a:latin typeface="Arial"/>
              <a:ea typeface="Arial"/>
              <a:cs typeface="Arial"/>
              <a:sym typeface="Arial"/>
            </a:endParaRPr>
          </a:p>
        </p:txBody>
      </p:sp>
      <p:sp>
        <p:nvSpPr>
          <p:cNvPr id="213" name="Google Shape;213;p31"/>
          <p:cNvSpPr txBox="1"/>
          <p:nvPr/>
        </p:nvSpPr>
        <p:spPr>
          <a:xfrm>
            <a:off x="774975" y="1239225"/>
            <a:ext cx="8119800" cy="336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Псевдокоди ҳалли масъалаҳои зерин навишта шавад.</a:t>
            </a:r>
            <a:endParaRPr sz="1600"/>
          </a:p>
          <a:p>
            <a:pPr indent="0" lvl="0" marL="0" rtl="0" algn="l">
              <a:lnSpc>
                <a:spcPct val="115000"/>
              </a:lnSpc>
              <a:spcBef>
                <a:spcPts val="1000"/>
              </a:spcBef>
              <a:spcAft>
                <a:spcPts val="0"/>
              </a:spcAft>
              <a:buNone/>
            </a:pPr>
            <a:r>
              <a:rPr b="1" lang="en" sz="1600"/>
              <a:t>Begin20(Abramyan). </a:t>
            </a:r>
            <a:r>
              <a:rPr lang="en" sz="1600"/>
              <a:t>Масофаи байни ду нуқтаҳои ҳамворӣ, ки бо координатаҳояшон (𝑥1, 𝑦1) ва (𝑥2, 𝑦2) дода шудаанд, ёфта шавад. Масофаи аз рӯи формулаи зерин ҳисоб карда мешавад: sqrt((𝑥2 − 𝑥1)^2 + (𝑦2 − 𝑦1)^2).</a:t>
            </a:r>
            <a:endParaRPr sz="1600"/>
          </a:p>
          <a:p>
            <a:pPr indent="0" lvl="0" marL="0" rtl="0" algn="l">
              <a:lnSpc>
                <a:spcPct val="115000"/>
              </a:lnSpc>
              <a:spcBef>
                <a:spcPts val="1000"/>
              </a:spcBef>
              <a:spcAft>
                <a:spcPts val="0"/>
              </a:spcAft>
              <a:buNone/>
            </a:pPr>
            <a:r>
              <a:rPr b="1" lang="en" sz="1600"/>
              <a:t>Begin23(Abramyan). </a:t>
            </a:r>
            <a:r>
              <a:rPr lang="en" sz="1600"/>
              <a:t>Тағйирёбандаҳои 𝑎, 𝑏 ва 𝑐 дода шудаанд. Қиматҳои онҳоро чунин иваз намоед, ки қимати 𝑎 ба 𝑏, 𝑏 – ба 𝑐, 𝑐 – ба 𝑎 ҷойгир карда шаванд. Қиматҳои нави 𝑎, 𝑏 ва 𝑐-ро чоп кунед.</a:t>
            </a:r>
            <a:endParaRPr sz="1600"/>
          </a:p>
          <a:p>
            <a:pPr indent="0" lvl="0" marL="0" rtl="0" algn="l">
              <a:lnSpc>
                <a:spcPct val="115000"/>
              </a:lnSpc>
              <a:spcBef>
                <a:spcPts val="1000"/>
              </a:spcBef>
              <a:spcAft>
                <a:spcPts val="1000"/>
              </a:spcAft>
              <a:buNone/>
            </a:pPr>
            <a:r>
              <a:rPr b="1" lang="en" sz="1600"/>
              <a:t>Аз вазифаи хонагии №2 сар карда ҳалли ҳамаи вазифаҳои хонагӣ дар намуди коди забони барномасозии Python 3 бояд иҷро карда шавад. Ба ғайр аз ҳолатҳое, ки алоҳида қайд мешаванд.</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1 </a:t>
            </a:r>
            <a:endParaRPr sz="2800">
              <a:latin typeface="Arial"/>
              <a:ea typeface="Arial"/>
              <a:cs typeface="Arial"/>
              <a:sym typeface="Arial"/>
            </a:endParaRPr>
          </a:p>
        </p:txBody>
      </p:sp>
      <p:sp>
        <p:nvSpPr>
          <p:cNvPr id="107" name="Google Shape;107;p14"/>
          <p:cNvSpPr txBox="1"/>
          <p:nvPr>
            <p:ph type="ctrTitle"/>
          </p:nvPr>
        </p:nvSpPr>
        <p:spPr>
          <a:xfrm>
            <a:off x="727950" y="1291775"/>
            <a:ext cx="7688100" cy="3554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Забонҳои барномасозӣ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Забони барномасозии Python 3</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Алгоритм</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Псевдо</a:t>
            </a:r>
            <a:r>
              <a:rPr b="0" lang="en" sz="2600">
                <a:solidFill>
                  <a:srgbClr val="000000"/>
                </a:solidFill>
                <a:latin typeface="Arial"/>
                <a:ea typeface="Arial"/>
                <a:cs typeface="Arial"/>
                <a:sym typeface="Arial"/>
              </a:rPr>
              <a:t>к</a:t>
            </a:r>
            <a:r>
              <a:rPr b="0" lang="en" sz="2600">
                <a:solidFill>
                  <a:srgbClr val="000000"/>
                </a:solidFill>
                <a:latin typeface="Arial"/>
                <a:ea typeface="Arial"/>
                <a:cs typeface="Arial"/>
                <a:sym typeface="Arial"/>
              </a:rPr>
              <a:t>од</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Насби муҳити барномасозии Python 3</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Барномаи аввалин</a:t>
            </a:r>
            <a:endParaRPr b="0" sz="26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2</a:t>
            </a:r>
            <a:endParaRPr sz="2800">
              <a:latin typeface="Arial"/>
              <a:ea typeface="Arial"/>
              <a:cs typeface="Arial"/>
              <a:sym typeface="Arial"/>
            </a:endParaRPr>
          </a:p>
        </p:txBody>
      </p:sp>
      <p:sp>
        <p:nvSpPr>
          <p:cNvPr id="219" name="Google Shape;219;p32"/>
          <p:cNvSpPr txBox="1"/>
          <p:nvPr>
            <p:ph type="ctrTitle"/>
          </p:nvPr>
        </p:nvSpPr>
        <p:spPr>
          <a:xfrm>
            <a:off x="727950" y="1376100"/>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Тағйирёбандаҳо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Намудҳои тағйирёбандаҳо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Амалҳои арифметикӣ</a:t>
            </a:r>
            <a:endParaRPr b="0" sz="26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idx="1" type="body"/>
          </p:nvPr>
        </p:nvSpPr>
        <p:spPr>
          <a:xfrm>
            <a:off x="778700" y="1217900"/>
            <a:ext cx="7872300" cy="33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33333"/>
                </a:solidFill>
                <a:highlight>
                  <a:srgbClr val="FFFFFF"/>
                </a:highlight>
                <a:latin typeface="Arial"/>
                <a:ea typeface="Arial"/>
                <a:cs typeface="Arial"/>
                <a:sym typeface="Arial"/>
              </a:rPr>
              <a:t>Тағйирёбандаҳо барои нигоҳ доштани ягон қимат ба монанди матн ё адад ва ё ягон объекти мураккабтар пешбинӣ шудаанд. Тағйирёбанда дар рафти иҷрои скрипт метавонад якчанд маротиба истифода шавад ва қимати худро иваз кунад. </a:t>
            </a:r>
            <a:endParaRPr sz="160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333333"/>
                </a:solidFill>
                <a:highlight>
                  <a:srgbClr val="FFFFFF"/>
                </a:highlight>
                <a:latin typeface="Arial"/>
                <a:ea typeface="Arial"/>
                <a:cs typeface="Arial"/>
                <a:sym typeface="Arial"/>
              </a:rPr>
              <a:t>Дар Python тағйирёбанда дар чунин намуд муайян карда мешавад:</a:t>
            </a:r>
            <a:endParaRPr sz="1600">
              <a:solidFill>
                <a:srgbClr val="333333"/>
              </a:solidFill>
              <a:highlight>
                <a:srgbClr val="FFFFFF"/>
              </a:highlight>
              <a:latin typeface="Arial"/>
              <a:ea typeface="Arial"/>
              <a:cs typeface="Arial"/>
              <a:sym typeface="Arial"/>
            </a:endParaRPr>
          </a:p>
          <a:p>
            <a:pPr indent="0" lvl="0" marL="0" rtl="0" algn="ctr">
              <a:lnSpc>
                <a:spcPct val="115000"/>
              </a:lnSpc>
              <a:spcBef>
                <a:spcPts val="1200"/>
              </a:spcBef>
              <a:spcAft>
                <a:spcPts val="0"/>
              </a:spcAft>
              <a:buNone/>
            </a:pPr>
            <a:r>
              <a:rPr b="1" lang="en" sz="1600">
                <a:solidFill>
                  <a:srgbClr val="333333"/>
                </a:solidFill>
                <a:highlight>
                  <a:srgbClr val="FFFFFF"/>
                </a:highlight>
                <a:latin typeface="Arial"/>
                <a:ea typeface="Arial"/>
                <a:cs typeface="Arial"/>
                <a:sym typeface="Arial"/>
              </a:rPr>
              <a:t>Номи_Тағирёбанда = Қимати_Тағирёбанда</a:t>
            </a:r>
            <a:endParaRPr b="1" sz="160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333333"/>
                </a:solidFill>
                <a:highlight>
                  <a:srgbClr val="FFFFFF"/>
                </a:highlight>
                <a:latin typeface="Arial"/>
                <a:ea typeface="Arial"/>
                <a:cs typeface="Arial"/>
                <a:sym typeface="Arial"/>
              </a:rPr>
              <a:t>Мисол:</a:t>
            </a:r>
            <a:endParaRPr b="1" sz="160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rPr lang="en" sz="1600">
                <a:solidFill>
                  <a:srgbClr val="333333"/>
                </a:solidFill>
                <a:highlight>
                  <a:srgbClr val="FFFFFF"/>
                </a:highlight>
                <a:latin typeface="Arial"/>
                <a:ea typeface="Arial"/>
                <a:cs typeface="Arial"/>
                <a:sym typeface="Arial"/>
              </a:rPr>
              <a:t>a = 24</a:t>
            </a:r>
            <a:endParaRPr sz="1600">
              <a:solidFill>
                <a:srgbClr val="333333"/>
              </a:solidFill>
              <a:highlight>
                <a:srgbClr val="FFFFFF"/>
              </a:highlight>
              <a:latin typeface="Arial"/>
              <a:ea typeface="Arial"/>
              <a:cs typeface="Arial"/>
              <a:sym typeface="Arial"/>
            </a:endParaRPr>
          </a:p>
        </p:txBody>
      </p:sp>
      <p:sp>
        <p:nvSpPr>
          <p:cNvPr id="225" name="Google Shape;225;p33"/>
          <p:cNvSpPr txBox="1"/>
          <p:nvPr>
            <p:ph type="title"/>
          </p:nvPr>
        </p:nvSpPr>
        <p:spPr>
          <a:xfrm>
            <a:off x="727650" y="677250"/>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solidFill>
                  <a:srgbClr val="333333"/>
                </a:solidFill>
                <a:highlight>
                  <a:srgbClr val="FFFFFF"/>
                </a:highlight>
                <a:latin typeface="Arial"/>
                <a:ea typeface="Arial"/>
                <a:cs typeface="Arial"/>
                <a:sym typeface="Arial"/>
              </a:rPr>
              <a:t>Тағйирёбандаҳо </a:t>
            </a:r>
            <a:endParaRPr sz="22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803850" y="1219525"/>
            <a:ext cx="4633200" cy="328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33333"/>
                </a:solidFill>
                <a:highlight>
                  <a:srgbClr val="FFFFFF"/>
                </a:highlight>
                <a:latin typeface="Arial"/>
                <a:ea typeface="Arial"/>
                <a:cs typeface="Arial"/>
                <a:sym typeface="Arial"/>
              </a:rPr>
              <a:t>Тағйирёбандаҳо дар Python эълон карда намешаванд. Танҳо номи тағйирёбанда ва аломати бахшидани қиматро (=) мегузорем ва ба он қимати заруриро мебахшем.</a:t>
            </a:r>
            <a:endParaRPr sz="160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rPr lang="en" sz="1600">
                <a:solidFill>
                  <a:srgbClr val="333333"/>
                </a:solidFill>
                <a:highlight>
                  <a:srgbClr val="FFFFFF"/>
                </a:highlight>
                <a:latin typeface="Arial"/>
                <a:ea typeface="Arial"/>
                <a:cs typeface="Arial"/>
                <a:sym typeface="Arial"/>
              </a:rPr>
              <a:t> </a:t>
            </a:r>
            <a:endParaRPr sz="1600">
              <a:solidFill>
                <a:srgbClr val="333333"/>
              </a:solidFill>
              <a:highlight>
                <a:srgbClr val="FFFFFF"/>
              </a:highlight>
              <a:latin typeface="Arial"/>
              <a:ea typeface="Arial"/>
              <a:cs typeface="Arial"/>
              <a:sym typeface="Arial"/>
            </a:endParaRPr>
          </a:p>
        </p:txBody>
      </p:sp>
      <p:sp>
        <p:nvSpPr>
          <p:cNvPr id="231" name="Google Shape;231;p34"/>
          <p:cNvSpPr txBox="1"/>
          <p:nvPr>
            <p:ph type="title"/>
          </p:nvPr>
        </p:nvSpPr>
        <p:spPr>
          <a:xfrm>
            <a:off x="727650" y="677250"/>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solidFill>
                  <a:srgbClr val="333333"/>
                </a:solidFill>
                <a:highlight>
                  <a:srgbClr val="FFFFFF"/>
                </a:highlight>
                <a:latin typeface="Arial"/>
                <a:ea typeface="Arial"/>
                <a:cs typeface="Arial"/>
                <a:sym typeface="Arial"/>
              </a:rPr>
              <a:t>Тағйирёбандаҳо </a:t>
            </a:r>
            <a:endParaRPr sz="2200">
              <a:latin typeface="Arial"/>
              <a:ea typeface="Arial"/>
              <a:cs typeface="Arial"/>
              <a:sym typeface="Arial"/>
            </a:endParaRPr>
          </a:p>
        </p:txBody>
      </p:sp>
      <p:sp>
        <p:nvSpPr>
          <p:cNvPr id="232" name="Google Shape;232;p34"/>
          <p:cNvSpPr txBox="1"/>
          <p:nvPr>
            <p:ph idx="1" type="body"/>
          </p:nvPr>
        </p:nvSpPr>
        <p:spPr>
          <a:xfrm>
            <a:off x="5546850" y="1487150"/>
            <a:ext cx="3098100" cy="1266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 </a:t>
            </a:r>
            <a:endParaRPr sz="1600">
              <a:solidFill>
                <a:srgbClr val="333333"/>
              </a:solidFill>
              <a:highlight>
                <a:srgbClr val="FFFFFF"/>
              </a:highlight>
              <a:latin typeface="Arial"/>
              <a:ea typeface="Arial"/>
              <a:cs typeface="Arial"/>
              <a:sym typeface="Arial"/>
            </a:endParaRPr>
          </a:p>
        </p:txBody>
      </p:sp>
      <p:pic>
        <p:nvPicPr>
          <p:cNvPr id="233" name="Google Shape;233;p34"/>
          <p:cNvPicPr preferRelativeResize="0"/>
          <p:nvPr/>
        </p:nvPicPr>
        <p:blipFill>
          <a:blip r:embed="rId3">
            <a:alphaModFix/>
          </a:blip>
          <a:stretch>
            <a:fillRect/>
          </a:stretch>
        </p:blipFill>
        <p:spPr>
          <a:xfrm>
            <a:off x="5546850" y="1487150"/>
            <a:ext cx="1895800" cy="1066800"/>
          </a:xfrm>
          <a:prstGeom prst="rect">
            <a:avLst/>
          </a:prstGeom>
          <a:noFill/>
          <a:ln>
            <a:noFill/>
          </a:ln>
        </p:spPr>
      </p:pic>
      <p:sp>
        <p:nvSpPr>
          <p:cNvPr id="234" name="Google Shape;234;p34"/>
          <p:cNvSpPr txBox="1"/>
          <p:nvPr>
            <p:ph idx="1" type="body"/>
          </p:nvPr>
        </p:nvSpPr>
        <p:spPr>
          <a:xfrm>
            <a:off x="5546850" y="1028150"/>
            <a:ext cx="2639700" cy="535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Мисол</a:t>
            </a:r>
            <a:endParaRPr sz="1600">
              <a:solidFill>
                <a:srgbClr val="333333"/>
              </a:solidFill>
              <a:highlight>
                <a:srgbClr val="FFFFFF"/>
              </a:highlight>
              <a:latin typeface="Arial"/>
              <a:ea typeface="Arial"/>
              <a:cs typeface="Arial"/>
              <a:sym typeface="Arial"/>
            </a:endParaRPr>
          </a:p>
        </p:txBody>
      </p:sp>
      <p:sp>
        <p:nvSpPr>
          <p:cNvPr id="235" name="Google Shape;235;p34"/>
          <p:cNvSpPr txBox="1"/>
          <p:nvPr>
            <p:ph idx="1" type="body"/>
          </p:nvPr>
        </p:nvSpPr>
        <p:spPr>
          <a:xfrm>
            <a:off x="5437050" y="2593075"/>
            <a:ext cx="2744700" cy="535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Натиҷа</a:t>
            </a:r>
            <a:endParaRPr sz="1600">
              <a:solidFill>
                <a:srgbClr val="333333"/>
              </a:solidFill>
              <a:highlight>
                <a:srgbClr val="FFFFFF"/>
              </a:highlight>
              <a:latin typeface="Arial"/>
              <a:ea typeface="Arial"/>
              <a:cs typeface="Arial"/>
              <a:sym typeface="Arial"/>
            </a:endParaRPr>
          </a:p>
        </p:txBody>
      </p:sp>
      <p:pic>
        <p:nvPicPr>
          <p:cNvPr id="236" name="Google Shape;236;p34"/>
          <p:cNvPicPr preferRelativeResize="0"/>
          <p:nvPr/>
        </p:nvPicPr>
        <p:blipFill>
          <a:blip r:embed="rId4">
            <a:alphaModFix/>
          </a:blip>
          <a:stretch>
            <a:fillRect/>
          </a:stretch>
        </p:blipFill>
        <p:spPr>
          <a:xfrm>
            <a:off x="5856725" y="3570413"/>
            <a:ext cx="1400175" cy="1209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idx="1" type="body"/>
          </p:nvPr>
        </p:nvSpPr>
        <p:spPr>
          <a:xfrm>
            <a:off x="792875" y="1191600"/>
            <a:ext cx="4263600" cy="328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333333"/>
                </a:solidFill>
                <a:highlight>
                  <a:srgbClr val="FFFFFF"/>
                </a:highlight>
                <a:latin typeface="Arial"/>
                <a:ea typeface="Arial"/>
                <a:cs typeface="Arial"/>
                <a:sym typeface="Arial"/>
              </a:rPr>
              <a:t>Ин қоидае, ки дар боло дидем, барои сатрҳо ё рамзҳо низ истифода мешавад.</a:t>
            </a:r>
            <a:endParaRPr sz="1600">
              <a:solidFill>
                <a:srgbClr val="333333"/>
              </a:solidFill>
              <a:highlight>
                <a:srgbClr val="FFFFFF"/>
              </a:highlight>
              <a:latin typeface="Arial"/>
              <a:ea typeface="Arial"/>
              <a:cs typeface="Arial"/>
              <a:sym typeface="Arial"/>
            </a:endParaRPr>
          </a:p>
        </p:txBody>
      </p:sp>
      <p:sp>
        <p:nvSpPr>
          <p:cNvPr id="242" name="Google Shape;242;p35"/>
          <p:cNvSpPr txBox="1"/>
          <p:nvPr>
            <p:ph type="title"/>
          </p:nvPr>
        </p:nvSpPr>
        <p:spPr>
          <a:xfrm>
            <a:off x="727650" y="677250"/>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00">
                <a:solidFill>
                  <a:srgbClr val="333333"/>
                </a:solidFill>
                <a:highlight>
                  <a:srgbClr val="FFFFFF"/>
                </a:highlight>
                <a:latin typeface="Arial"/>
                <a:ea typeface="Arial"/>
                <a:cs typeface="Arial"/>
                <a:sym typeface="Arial"/>
              </a:rPr>
              <a:t>Тағйирёбандаҳо </a:t>
            </a:r>
            <a:endParaRPr sz="2200">
              <a:latin typeface="Arial"/>
              <a:ea typeface="Arial"/>
              <a:cs typeface="Arial"/>
              <a:sym typeface="Arial"/>
            </a:endParaRPr>
          </a:p>
        </p:txBody>
      </p:sp>
      <p:sp>
        <p:nvSpPr>
          <p:cNvPr id="243" name="Google Shape;243;p35"/>
          <p:cNvSpPr txBox="1"/>
          <p:nvPr>
            <p:ph idx="1" type="body"/>
          </p:nvPr>
        </p:nvSpPr>
        <p:spPr>
          <a:xfrm>
            <a:off x="5318250" y="1410950"/>
            <a:ext cx="3098100" cy="1266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 </a:t>
            </a:r>
            <a:endParaRPr sz="1600">
              <a:solidFill>
                <a:srgbClr val="333333"/>
              </a:solidFill>
              <a:highlight>
                <a:srgbClr val="FFFFFF"/>
              </a:highlight>
              <a:latin typeface="Arial"/>
              <a:ea typeface="Arial"/>
              <a:cs typeface="Arial"/>
              <a:sym typeface="Arial"/>
            </a:endParaRPr>
          </a:p>
        </p:txBody>
      </p:sp>
      <p:sp>
        <p:nvSpPr>
          <p:cNvPr id="244" name="Google Shape;244;p35"/>
          <p:cNvSpPr txBox="1"/>
          <p:nvPr>
            <p:ph idx="1" type="body"/>
          </p:nvPr>
        </p:nvSpPr>
        <p:spPr>
          <a:xfrm>
            <a:off x="5265750" y="677250"/>
            <a:ext cx="2639700" cy="535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Мисол</a:t>
            </a:r>
            <a:endParaRPr sz="1600">
              <a:solidFill>
                <a:srgbClr val="333333"/>
              </a:solidFill>
              <a:highlight>
                <a:srgbClr val="FFFFFF"/>
              </a:highlight>
              <a:latin typeface="Arial"/>
              <a:ea typeface="Arial"/>
              <a:cs typeface="Arial"/>
              <a:sym typeface="Arial"/>
            </a:endParaRPr>
          </a:p>
        </p:txBody>
      </p:sp>
      <p:sp>
        <p:nvSpPr>
          <p:cNvPr id="245" name="Google Shape;245;p35"/>
          <p:cNvSpPr txBox="1"/>
          <p:nvPr>
            <p:ph idx="1" type="body"/>
          </p:nvPr>
        </p:nvSpPr>
        <p:spPr>
          <a:xfrm>
            <a:off x="5318238" y="2875750"/>
            <a:ext cx="2744700" cy="535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Натиҷа</a:t>
            </a:r>
            <a:endParaRPr sz="1600">
              <a:solidFill>
                <a:srgbClr val="333333"/>
              </a:solidFill>
              <a:highlight>
                <a:srgbClr val="FFFFFF"/>
              </a:highlight>
              <a:latin typeface="Arial"/>
              <a:ea typeface="Arial"/>
              <a:cs typeface="Arial"/>
              <a:sym typeface="Arial"/>
            </a:endParaRPr>
          </a:p>
        </p:txBody>
      </p:sp>
      <p:pic>
        <p:nvPicPr>
          <p:cNvPr id="246" name="Google Shape;246;p35"/>
          <p:cNvPicPr preferRelativeResize="0"/>
          <p:nvPr/>
        </p:nvPicPr>
        <p:blipFill>
          <a:blip r:embed="rId3">
            <a:alphaModFix/>
          </a:blip>
          <a:stretch>
            <a:fillRect/>
          </a:stretch>
        </p:blipFill>
        <p:spPr>
          <a:xfrm>
            <a:off x="5903900" y="3410950"/>
            <a:ext cx="1363384" cy="1174025"/>
          </a:xfrm>
          <a:prstGeom prst="rect">
            <a:avLst/>
          </a:prstGeom>
          <a:noFill/>
          <a:ln>
            <a:noFill/>
          </a:ln>
        </p:spPr>
      </p:pic>
      <p:pic>
        <p:nvPicPr>
          <p:cNvPr id="247" name="Google Shape;247;p35"/>
          <p:cNvPicPr preferRelativeResize="0"/>
          <p:nvPr/>
        </p:nvPicPr>
        <p:blipFill>
          <a:blip r:embed="rId4">
            <a:alphaModFix/>
          </a:blip>
          <a:stretch>
            <a:fillRect/>
          </a:stretch>
        </p:blipFill>
        <p:spPr>
          <a:xfrm>
            <a:off x="5657125" y="1115400"/>
            <a:ext cx="2066925" cy="1857375"/>
          </a:xfrm>
          <a:prstGeom prst="rect">
            <a:avLst/>
          </a:prstGeom>
          <a:noFill/>
          <a:ln>
            <a:noFill/>
          </a:ln>
        </p:spPr>
      </p:pic>
      <p:sp>
        <p:nvSpPr>
          <p:cNvPr id="248" name="Google Shape;248;p35"/>
          <p:cNvSpPr txBox="1"/>
          <p:nvPr/>
        </p:nvSpPr>
        <p:spPr>
          <a:xfrm>
            <a:off x="-1644800" y="599375"/>
            <a:ext cx="45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696600" y="661775"/>
            <a:ext cx="7750800" cy="5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Тарзи навишти номи тағирёбанда</a:t>
            </a:r>
            <a:endParaRPr sz="2200">
              <a:latin typeface="Arial"/>
              <a:ea typeface="Arial"/>
              <a:cs typeface="Arial"/>
              <a:sym typeface="Arial"/>
            </a:endParaRPr>
          </a:p>
        </p:txBody>
      </p:sp>
      <p:sp>
        <p:nvSpPr>
          <p:cNvPr id="254" name="Google Shape;254;p36"/>
          <p:cNvSpPr txBox="1"/>
          <p:nvPr>
            <p:ph idx="1" type="body"/>
          </p:nvPr>
        </p:nvSpPr>
        <p:spPr>
          <a:xfrm>
            <a:off x="772800" y="1217975"/>
            <a:ext cx="3935700" cy="22611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Навишти номи нодурусти тағирёбанда</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 ?summa</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 12_abr</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 Ab</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v</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sum</a:t>
            </a:r>
            <a:endParaRPr/>
          </a:p>
        </p:txBody>
      </p:sp>
      <p:sp>
        <p:nvSpPr>
          <p:cNvPr id="255" name="Google Shape;255;p36"/>
          <p:cNvSpPr txBox="1"/>
          <p:nvPr/>
        </p:nvSpPr>
        <p:spPr>
          <a:xfrm>
            <a:off x="4953400" y="1226675"/>
            <a:ext cx="3763800" cy="230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1600"/>
              <a:t>Навишти номи дурусти тағирёбанда</a:t>
            </a:r>
            <a:endParaRPr sz="1600"/>
          </a:p>
          <a:p>
            <a:pPr indent="0" lvl="0" marL="0" rtl="0" algn="l">
              <a:lnSpc>
                <a:spcPct val="90000"/>
              </a:lnSpc>
              <a:spcBef>
                <a:spcPts val="1000"/>
              </a:spcBef>
              <a:spcAft>
                <a:spcPts val="0"/>
              </a:spcAft>
              <a:buNone/>
            </a:pPr>
            <a:r>
              <a:rPr lang="en" sz="1600"/>
              <a:t>• abu</a:t>
            </a:r>
            <a:endParaRPr sz="1600"/>
          </a:p>
          <a:p>
            <a:pPr indent="0" lvl="0" marL="0" rtl="0" algn="l">
              <a:lnSpc>
                <a:spcPct val="90000"/>
              </a:lnSpc>
              <a:spcBef>
                <a:spcPts val="1000"/>
              </a:spcBef>
              <a:spcAft>
                <a:spcPts val="0"/>
              </a:spcAft>
              <a:buNone/>
            </a:pPr>
            <a:r>
              <a:rPr lang="en" sz="1600"/>
              <a:t>• Abu</a:t>
            </a:r>
            <a:endParaRPr sz="1600"/>
          </a:p>
          <a:p>
            <a:pPr indent="0" lvl="0" marL="0" rtl="0" algn="l">
              <a:lnSpc>
                <a:spcPct val="90000"/>
              </a:lnSpc>
              <a:spcBef>
                <a:spcPts val="1000"/>
              </a:spcBef>
              <a:spcAft>
                <a:spcPts val="0"/>
              </a:spcAft>
              <a:buNone/>
            </a:pPr>
            <a:r>
              <a:rPr lang="en" sz="1600"/>
              <a:t>• abu1</a:t>
            </a:r>
            <a:endParaRPr sz="1600"/>
          </a:p>
          <a:p>
            <a:pPr indent="0" lvl="0" marL="0" rtl="0" algn="l">
              <a:lnSpc>
                <a:spcPct val="90000"/>
              </a:lnSpc>
              <a:spcBef>
                <a:spcPts val="1000"/>
              </a:spcBef>
              <a:spcAft>
                <a:spcPts val="0"/>
              </a:spcAft>
              <a:buNone/>
            </a:pPr>
            <a:r>
              <a:rPr lang="en" sz="1600"/>
              <a:t>• _sum</a:t>
            </a:r>
            <a:endParaRPr sz="1600"/>
          </a:p>
          <a:p>
            <a:pPr indent="0" lvl="0" marL="0" rtl="0" algn="l">
              <a:lnSpc>
                <a:spcPct val="90000"/>
              </a:lnSpc>
              <a:spcBef>
                <a:spcPts val="1000"/>
              </a:spcBef>
              <a:spcAft>
                <a:spcPts val="0"/>
              </a:spcAft>
              <a:buNone/>
            </a:pPr>
            <a:r>
              <a:rPr lang="en" sz="1600"/>
              <a:t>• Sum_</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idx="1" type="body"/>
          </p:nvPr>
        </p:nvSpPr>
        <p:spPr>
          <a:xfrm>
            <a:off x="729450" y="1238675"/>
            <a:ext cx="7688700" cy="314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NoneType</a:t>
            </a:r>
            <a:r>
              <a:rPr lang="en" sz="1600">
                <a:solidFill>
                  <a:srgbClr val="000000"/>
                </a:solidFill>
                <a:latin typeface="Arial"/>
                <a:ea typeface="Arial"/>
                <a:cs typeface="Arial"/>
                <a:sym typeface="Arial"/>
              </a:rPr>
              <a:t> (None)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int </a:t>
            </a:r>
            <a:r>
              <a:rPr lang="en" sz="1600">
                <a:solidFill>
                  <a:srgbClr val="000000"/>
                </a:solidFill>
                <a:latin typeface="Arial"/>
                <a:ea typeface="Arial"/>
                <a:cs typeface="Arial"/>
                <a:sym typeface="Arial"/>
              </a:rPr>
              <a:t>(бутун)</a:t>
            </a:r>
            <a:endParaRPr i="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float </a:t>
            </a:r>
            <a:r>
              <a:rPr lang="en" sz="1600">
                <a:solidFill>
                  <a:srgbClr val="000000"/>
                </a:solidFill>
                <a:latin typeface="Arial"/>
                <a:ea typeface="Arial"/>
                <a:cs typeface="Arial"/>
                <a:sym typeface="Arial"/>
              </a:rPr>
              <a:t>(ҳақиқӣ)</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complex</a:t>
            </a:r>
            <a:r>
              <a:rPr lang="en" sz="1600">
                <a:solidFill>
                  <a:srgbClr val="000000"/>
                </a:solidFill>
                <a:latin typeface="Arial"/>
                <a:ea typeface="Arial"/>
                <a:cs typeface="Arial"/>
                <a:sym typeface="Arial"/>
              </a:rPr>
              <a:t> (адади комлексӣ)</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str </a:t>
            </a:r>
            <a:r>
              <a:rPr lang="en" sz="1600">
                <a:solidFill>
                  <a:srgbClr val="000000"/>
                </a:solidFill>
                <a:latin typeface="Arial"/>
                <a:ea typeface="Arial"/>
                <a:cs typeface="Arial"/>
                <a:sym typeface="Arial"/>
              </a:rPr>
              <a:t>(сатр, пайдарпаии рамзхо)</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list </a:t>
            </a:r>
            <a:r>
              <a:rPr lang="en" sz="1600">
                <a:solidFill>
                  <a:srgbClr val="000000"/>
                </a:solidFill>
                <a:latin typeface="Arial"/>
                <a:ea typeface="Arial"/>
                <a:cs typeface="Arial"/>
                <a:sym typeface="Arial"/>
              </a:rPr>
              <a:t>(массив ё ки руйхат)</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a:t>
            </a:r>
            <a:r>
              <a:rPr b="1" lang="en" sz="1600">
                <a:solidFill>
                  <a:srgbClr val="000000"/>
                </a:solidFill>
                <a:latin typeface="Arial"/>
                <a:ea typeface="Arial"/>
                <a:cs typeface="Arial"/>
                <a:sym typeface="Arial"/>
              </a:rPr>
              <a:t>uple</a:t>
            </a:r>
            <a:r>
              <a:rPr lang="en" sz="1600">
                <a:solidFill>
                  <a:srgbClr val="000000"/>
                </a:solidFill>
                <a:latin typeface="Arial"/>
                <a:ea typeface="Arial"/>
                <a:cs typeface="Arial"/>
                <a:sym typeface="Arial"/>
              </a:rPr>
              <a:t> (кортеж)</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a:t>
            </a:r>
            <a:r>
              <a:rPr b="1" lang="en" sz="1600">
                <a:solidFill>
                  <a:srgbClr val="000000"/>
                </a:solidFill>
                <a:latin typeface="Arial"/>
                <a:ea typeface="Arial"/>
                <a:cs typeface="Arial"/>
                <a:sym typeface="Arial"/>
              </a:rPr>
              <a:t>et</a:t>
            </a:r>
            <a:r>
              <a:rPr lang="en" sz="1600">
                <a:solidFill>
                  <a:srgbClr val="000000"/>
                </a:solidFill>
                <a:latin typeface="Arial"/>
                <a:ea typeface="Arial"/>
                <a:cs typeface="Arial"/>
                <a:sym typeface="Arial"/>
              </a:rPr>
              <a:t> (маҷмӯъ)</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d</a:t>
            </a:r>
            <a:r>
              <a:rPr b="1" lang="en" sz="1600">
                <a:solidFill>
                  <a:srgbClr val="000000"/>
                </a:solidFill>
                <a:latin typeface="Arial"/>
                <a:ea typeface="Arial"/>
                <a:cs typeface="Arial"/>
                <a:sym typeface="Arial"/>
              </a:rPr>
              <a:t>ic</a:t>
            </a:r>
            <a:r>
              <a:rPr lang="en" sz="1600">
                <a:solidFill>
                  <a:srgbClr val="000000"/>
                </a:solidFill>
                <a:latin typeface="Arial"/>
                <a:ea typeface="Arial"/>
                <a:cs typeface="Arial"/>
                <a:sym typeface="Arial"/>
              </a:rPr>
              <a:t> (луғат)</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bool </a:t>
            </a:r>
            <a:r>
              <a:rPr lang="en" sz="1600">
                <a:solidFill>
                  <a:srgbClr val="000000"/>
                </a:solidFill>
                <a:latin typeface="Arial"/>
                <a:ea typeface="Arial"/>
                <a:cs typeface="Arial"/>
                <a:sym typeface="Arial"/>
              </a:rPr>
              <a:t>(ададҳои мантиқӣ) </a:t>
            </a:r>
            <a:endParaRPr sz="1600">
              <a:solidFill>
                <a:srgbClr val="000000"/>
              </a:solidFill>
              <a:latin typeface="Arial"/>
              <a:ea typeface="Arial"/>
              <a:cs typeface="Arial"/>
              <a:sym typeface="Arial"/>
            </a:endParaRPr>
          </a:p>
        </p:txBody>
      </p:sp>
      <p:sp>
        <p:nvSpPr>
          <p:cNvPr id="261" name="Google Shape;261;p3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Намудҳои тағйирёбандаҳо</a:t>
            </a:r>
            <a:endParaRPr sz="2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idx="1" type="body"/>
          </p:nvPr>
        </p:nvSpPr>
        <p:spPr>
          <a:xfrm>
            <a:off x="727650" y="949325"/>
            <a:ext cx="7688700" cy="409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891"/>
              <a:buFont typeface="Arial"/>
              <a:buNone/>
            </a:pPr>
            <a:r>
              <a:rPr b="1" lang="en" sz="2021">
                <a:solidFill>
                  <a:schemeClr val="dk2"/>
                </a:solidFill>
                <a:latin typeface="Raleway"/>
                <a:ea typeface="Raleway"/>
                <a:cs typeface="Raleway"/>
                <a:sym typeface="Raleway"/>
              </a:rPr>
              <a:t>Намуна</a:t>
            </a:r>
            <a:endParaRPr sz="2000">
              <a:solidFill>
                <a:srgbClr val="000000"/>
              </a:solidFill>
              <a:latin typeface="Arial"/>
              <a:ea typeface="Arial"/>
              <a:cs typeface="Arial"/>
              <a:sym typeface="Arial"/>
            </a:endParaRPr>
          </a:p>
        </p:txBody>
      </p:sp>
      <p:cxnSp>
        <p:nvCxnSpPr>
          <p:cNvPr id="267" name="Google Shape;267;p38"/>
          <p:cNvCxnSpPr/>
          <p:nvPr/>
        </p:nvCxnSpPr>
        <p:spPr>
          <a:xfrm>
            <a:off x="5091950" y="1360725"/>
            <a:ext cx="1598400" cy="4512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38"/>
          <p:cNvCxnSpPr/>
          <p:nvPr/>
        </p:nvCxnSpPr>
        <p:spPr>
          <a:xfrm flipH="1">
            <a:off x="2591150" y="1369875"/>
            <a:ext cx="1389900" cy="4935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38"/>
          <p:cNvCxnSpPr/>
          <p:nvPr/>
        </p:nvCxnSpPr>
        <p:spPr>
          <a:xfrm>
            <a:off x="4534250" y="1372575"/>
            <a:ext cx="4500" cy="5952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38"/>
          <p:cNvCxnSpPr/>
          <p:nvPr/>
        </p:nvCxnSpPr>
        <p:spPr>
          <a:xfrm flipH="1">
            <a:off x="2681200" y="1384425"/>
            <a:ext cx="1515600" cy="21420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38"/>
          <p:cNvSpPr txBox="1"/>
          <p:nvPr/>
        </p:nvSpPr>
        <p:spPr>
          <a:xfrm>
            <a:off x="727650" y="1438075"/>
            <a:ext cx="2139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Ададҳои бутун</a:t>
            </a:r>
            <a:endParaRPr sz="1600"/>
          </a:p>
          <a:p>
            <a:pPr indent="0" lvl="0" marL="0" rtl="0" algn="l">
              <a:spcBef>
                <a:spcPts val="0"/>
              </a:spcBef>
              <a:spcAft>
                <a:spcPts val="0"/>
              </a:spcAft>
              <a:buNone/>
            </a:pPr>
            <a:r>
              <a:rPr b="1" lang="en" sz="1600"/>
              <a:t>i</a:t>
            </a:r>
            <a:r>
              <a:rPr b="1" lang="en" sz="1600"/>
              <a:t>nt </a:t>
            </a:r>
            <a:r>
              <a:rPr lang="en" sz="1600"/>
              <a:t>(адад)</a:t>
            </a:r>
            <a:endParaRPr sz="1600"/>
          </a:p>
          <a:p>
            <a:pPr indent="0" lvl="0" marL="0" rtl="0" algn="l">
              <a:spcBef>
                <a:spcPts val="0"/>
              </a:spcBef>
              <a:spcAft>
                <a:spcPts val="0"/>
              </a:spcAft>
              <a:buNone/>
            </a:pPr>
            <a:r>
              <a:rPr lang="en" sz="1600"/>
              <a:t>55</a:t>
            </a:r>
            <a:endParaRPr sz="1600"/>
          </a:p>
          <a:p>
            <a:pPr indent="0" lvl="0" marL="0" rtl="0" algn="l">
              <a:spcBef>
                <a:spcPts val="0"/>
              </a:spcBef>
              <a:spcAft>
                <a:spcPts val="0"/>
              </a:spcAft>
              <a:buNone/>
            </a:pPr>
            <a:r>
              <a:rPr lang="en" sz="1600"/>
              <a:t>157</a:t>
            </a:r>
            <a:endParaRPr sz="1600"/>
          </a:p>
          <a:p>
            <a:pPr indent="0" lvl="0" marL="0" rtl="0" algn="l">
              <a:spcBef>
                <a:spcPts val="0"/>
              </a:spcBef>
              <a:spcAft>
                <a:spcPts val="0"/>
              </a:spcAft>
              <a:buNone/>
            </a:pPr>
            <a:r>
              <a:rPr lang="en" sz="1600"/>
              <a:t>1235456</a:t>
            </a:r>
            <a:endParaRPr sz="1600"/>
          </a:p>
          <a:p>
            <a:pPr indent="0" lvl="0" marL="0" rtl="0" algn="l">
              <a:spcBef>
                <a:spcPts val="0"/>
              </a:spcBef>
              <a:spcAft>
                <a:spcPts val="0"/>
              </a:spcAft>
              <a:buNone/>
            </a:pPr>
            <a:r>
              <a:rPr lang="en" sz="1600"/>
              <a:t>-333</a:t>
            </a:r>
            <a:endParaRPr sz="1600"/>
          </a:p>
        </p:txBody>
      </p:sp>
      <p:sp>
        <p:nvSpPr>
          <p:cNvPr id="272" name="Google Shape;272;p38"/>
          <p:cNvSpPr txBox="1"/>
          <p:nvPr/>
        </p:nvSpPr>
        <p:spPr>
          <a:xfrm>
            <a:off x="3981050" y="1863375"/>
            <a:ext cx="2191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Ададҳои ҳақиқӣ</a:t>
            </a:r>
            <a:endParaRPr sz="1600"/>
          </a:p>
          <a:p>
            <a:pPr indent="0" lvl="0" marL="0" rtl="0" algn="l">
              <a:spcBef>
                <a:spcPts val="0"/>
              </a:spcBef>
              <a:spcAft>
                <a:spcPts val="0"/>
              </a:spcAft>
              <a:buNone/>
            </a:pPr>
            <a:r>
              <a:rPr b="1" lang="en" sz="1600"/>
              <a:t>float</a:t>
            </a:r>
            <a:r>
              <a:rPr lang="en" sz="1600"/>
              <a:t>(адад)</a:t>
            </a:r>
            <a:endParaRPr sz="1600"/>
          </a:p>
          <a:p>
            <a:pPr indent="0" lvl="0" marL="0" rtl="0" algn="l">
              <a:spcBef>
                <a:spcPts val="0"/>
              </a:spcBef>
              <a:spcAft>
                <a:spcPts val="0"/>
              </a:spcAft>
              <a:buNone/>
            </a:pPr>
            <a:r>
              <a:rPr lang="en" sz="1600"/>
              <a:t>5.5</a:t>
            </a:r>
            <a:endParaRPr sz="1600"/>
          </a:p>
          <a:p>
            <a:pPr indent="0" lvl="0" marL="0" rtl="0" algn="l">
              <a:spcBef>
                <a:spcPts val="0"/>
              </a:spcBef>
              <a:spcAft>
                <a:spcPts val="0"/>
              </a:spcAft>
              <a:buNone/>
            </a:pPr>
            <a:r>
              <a:rPr lang="en" sz="1600"/>
              <a:t>6.7</a:t>
            </a:r>
            <a:endParaRPr sz="1600"/>
          </a:p>
          <a:p>
            <a:pPr indent="0" lvl="0" marL="0" rtl="0" algn="l">
              <a:spcBef>
                <a:spcPts val="0"/>
              </a:spcBef>
              <a:spcAft>
                <a:spcPts val="0"/>
              </a:spcAft>
              <a:buNone/>
            </a:pPr>
            <a:r>
              <a:rPr lang="en" sz="1600"/>
              <a:t>5.0</a:t>
            </a:r>
            <a:endParaRPr sz="1600"/>
          </a:p>
          <a:p>
            <a:pPr indent="0" lvl="0" marL="0" rtl="0" algn="l">
              <a:spcBef>
                <a:spcPts val="0"/>
              </a:spcBef>
              <a:spcAft>
                <a:spcPts val="0"/>
              </a:spcAft>
              <a:buNone/>
            </a:pPr>
            <a:r>
              <a:rPr lang="en" sz="1600"/>
              <a:t>-202.56</a:t>
            </a:r>
            <a:endParaRPr sz="1600"/>
          </a:p>
        </p:txBody>
      </p:sp>
      <p:sp>
        <p:nvSpPr>
          <p:cNvPr id="273" name="Google Shape;273;p38"/>
          <p:cNvSpPr txBox="1"/>
          <p:nvPr/>
        </p:nvSpPr>
        <p:spPr>
          <a:xfrm>
            <a:off x="6690350" y="1539250"/>
            <a:ext cx="201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Сатр</a:t>
            </a:r>
            <a:endParaRPr sz="1600"/>
          </a:p>
          <a:p>
            <a:pPr indent="0" lvl="0" marL="0" rtl="0" algn="l">
              <a:spcBef>
                <a:spcPts val="0"/>
              </a:spcBef>
              <a:spcAft>
                <a:spcPts val="0"/>
              </a:spcAft>
              <a:buNone/>
            </a:pPr>
            <a:r>
              <a:rPr b="1" lang="en" sz="1600"/>
              <a:t>str</a:t>
            </a:r>
            <a:r>
              <a:rPr lang="en" sz="1600"/>
              <a:t>(сатр)</a:t>
            </a:r>
            <a:endParaRPr sz="1600"/>
          </a:p>
          <a:p>
            <a:pPr indent="0" lvl="0" marL="0" rtl="0" algn="l">
              <a:spcBef>
                <a:spcPts val="0"/>
              </a:spcBef>
              <a:spcAft>
                <a:spcPts val="0"/>
              </a:spcAft>
              <a:buNone/>
            </a:pPr>
            <a:r>
              <a:rPr lang="en" sz="1600"/>
              <a:t>“Salom”</a:t>
            </a:r>
            <a:endParaRPr sz="1600"/>
          </a:p>
          <a:p>
            <a:pPr indent="0" lvl="0" marL="0" rtl="0" algn="l">
              <a:spcBef>
                <a:spcPts val="0"/>
              </a:spcBef>
              <a:spcAft>
                <a:spcPts val="0"/>
              </a:spcAft>
              <a:buNone/>
            </a:pPr>
            <a:r>
              <a:rPr lang="en" sz="1600"/>
              <a:t>“Салом python ”</a:t>
            </a:r>
            <a:endParaRPr sz="1600"/>
          </a:p>
        </p:txBody>
      </p:sp>
      <p:sp>
        <p:nvSpPr>
          <p:cNvPr id="274" name="Google Shape;274;p38"/>
          <p:cNvSpPr txBox="1"/>
          <p:nvPr/>
        </p:nvSpPr>
        <p:spPr>
          <a:xfrm>
            <a:off x="1575100" y="3562075"/>
            <a:ext cx="201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Ададҳои мантиқӣ</a:t>
            </a:r>
            <a:endParaRPr sz="1600"/>
          </a:p>
          <a:p>
            <a:pPr indent="0" lvl="0" marL="0" rtl="0" algn="l">
              <a:spcBef>
                <a:spcPts val="0"/>
              </a:spcBef>
              <a:spcAft>
                <a:spcPts val="0"/>
              </a:spcAft>
              <a:buNone/>
            </a:pPr>
            <a:r>
              <a:rPr b="1" lang="en" sz="1600"/>
              <a:t>b</a:t>
            </a:r>
            <a:r>
              <a:rPr b="1" lang="en" sz="1600"/>
              <a:t>ool</a:t>
            </a:r>
            <a:r>
              <a:rPr lang="en" sz="1600"/>
              <a:t>(мантиқӣ)</a:t>
            </a:r>
            <a:endParaRPr sz="1600"/>
          </a:p>
          <a:p>
            <a:pPr indent="0" lvl="0" marL="0" rtl="0" algn="l">
              <a:spcBef>
                <a:spcPts val="0"/>
              </a:spcBef>
              <a:spcAft>
                <a:spcPts val="0"/>
              </a:spcAft>
              <a:buNone/>
            </a:pPr>
            <a:r>
              <a:rPr lang="en" sz="1600"/>
              <a:t>True</a:t>
            </a:r>
            <a:endParaRPr sz="1600"/>
          </a:p>
          <a:p>
            <a:pPr indent="0" lvl="0" marL="0" rtl="0" algn="l">
              <a:spcBef>
                <a:spcPts val="0"/>
              </a:spcBef>
              <a:spcAft>
                <a:spcPts val="0"/>
              </a:spcAft>
              <a:buNone/>
            </a:pPr>
            <a:r>
              <a:rPr lang="en" sz="1600"/>
              <a:t>False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729450" y="7090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Амалҳои арифметикӣ</a:t>
            </a:r>
            <a:endParaRPr sz="2200">
              <a:latin typeface="Arial"/>
              <a:ea typeface="Arial"/>
              <a:cs typeface="Arial"/>
              <a:sym typeface="Arial"/>
            </a:endParaRPr>
          </a:p>
        </p:txBody>
      </p:sp>
      <p:sp>
        <p:nvSpPr>
          <p:cNvPr id="280" name="Google Shape;280;p39"/>
          <p:cNvSpPr txBox="1"/>
          <p:nvPr>
            <p:ph idx="1" type="body"/>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523"/>
              <a:buNone/>
            </a:pPr>
            <a:r>
              <a:rPr lang="en" sz="2200">
                <a:solidFill>
                  <a:srgbClr val="000000"/>
                </a:solidFill>
                <a:latin typeface="Arial"/>
                <a:ea typeface="Arial"/>
                <a:cs typeface="Arial"/>
                <a:sym typeface="Arial"/>
              </a:rPr>
              <a:t>+, -, *, </a:t>
            </a:r>
            <a:r>
              <a:rPr lang="en" sz="2200">
                <a:solidFill>
                  <a:srgbClr val="000000"/>
                </a:solidFill>
                <a:latin typeface="Arial"/>
                <a:ea typeface="Arial"/>
                <a:cs typeface="Arial"/>
                <a:sym typeface="Arial"/>
              </a:rPr>
              <a:t>/, //, </a:t>
            </a:r>
            <a:r>
              <a:rPr lang="en" sz="2200">
                <a:solidFill>
                  <a:srgbClr val="000000"/>
                </a:solidFill>
                <a:latin typeface="Arial"/>
                <a:ea typeface="Arial"/>
                <a:cs typeface="Arial"/>
                <a:sym typeface="Arial"/>
              </a:rPr>
              <a:t>%</a:t>
            </a:r>
            <a:endParaRPr sz="2200">
              <a:solidFill>
                <a:srgbClr val="000000"/>
              </a:solidFill>
              <a:latin typeface="Arial"/>
              <a:ea typeface="Arial"/>
              <a:cs typeface="Arial"/>
              <a:sym typeface="Arial"/>
            </a:endParaRPr>
          </a:p>
          <a:p>
            <a:pPr indent="0" lvl="0" marL="0" rtl="0" algn="l">
              <a:lnSpc>
                <a:spcPct val="95000"/>
              </a:lnSpc>
              <a:spcBef>
                <a:spcPts val="1200"/>
              </a:spcBef>
              <a:spcAft>
                <a:spcPts val="0"/>
              </a:spcAft>
              <a:buSzPts val="523"/>
              <a:buNone/>
            </a:pPr>
            <a:r>
              <a:t/>
            </a:r>
            <a:endParaRPr sz="2200">
              <a:latin typeface="Arial"/>
              <a:ea typeface="Arial"/>
              <a:cs typeface="Arial"/>
              <a:sym typeface="Arial"/>
            </a:endParaRPr>
          </a:p>
          <a:p>
            <a:pPr indent="0" lvl="0" marL="0" rtl="0" algn="l">
              <a:lnSpc>
                <a:spcPct val="95000"/>
              </a:lnSpc>
              <a:spcBef>
                <a:spcPts val="1200"/>
              </a:spcBef>
              <a:spcAft>
                <a:spcPts val="1200"/>
              </a:spcAft>
              <a:buSzPts val="523"/>
              <a:buNone/>
            </a:pPr>
            <a:r>
              <a:t/>
            </a:r>
            <a:endParaRPr sz="22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aphicFrame>
        <p:nvGraphicFramePr>
          <p:cNvPr id="285" name="Google Shape;285;p40"/>
          <p:cNvGraphicFramePr/>
          <p:nvPr/>
        </p:nvGraphicFramePr>
        <p:xfrm>
          <a:off x="2316850" y="1563485"/>
          <a:ext cx="3000000" cy="3000000"/>
        </p:xfrm>
        <a:graphic>
          <a:graphicData uri="http://schemas.openxmlformats.org/drawingml/2006/table">
            <a:tbl>
              <a:tblPr>
                <a:noFill/>
                <a:tableStyleId>{0848E4CF-37E8-45A5-AF40-E17BC24E36AA}</a:tableStyleId>
              </a:tblPr>
              <a:tblGrid>
                <a:gridCol w="930525"/>
                <a:gridCol w="3895475"/>
              </a:tblGrid>
              <a:tr h="606175">
                <a:tc>
                  <a:txBody>
                    <a:bodyPr/>
                    <a:lstStyle/>
                    <a:p>
                      <a:pPr indent="0" lvl="0" marL="0" rtl="0" algn="l">
                        <a:spcBef>
                          <a:spcPts val="0"/>
                        </a:spcBef>
                        <a:spcAft>
                          <a:spcPts val="0"/>
                        </a:spcAft>
                        <a:buNone/>
                      </a:pPr>
                      <a:r>
                        <a:rPr b="1" lang="en" sz="1600"/>
                        <a:t>Ранг</a:t>
                      </a:r>
                      <a:endParaRPr b="1" sz="1600"/>
                    </a:p>
                  </a:txBody>
                  <a:tcPr marT="91425" marB="91425" marR="91425" marL="91425"/>
                </a:tc>
                <a:tc>
                  <a:txBody>
                    <a:bodyPr/>
                    <a:lstStyle/>
                    <a:p>
                      <a:pPr indent="0" lvl="0" marL="0" rtl="0" algn="ctr">
                        <a:spcBef>
                          <a:spcPts val="0"/>
                        </a:spcBef>
                        <a:spcAft>
                          <a:spcPts val="0"/>
                        </a:spcAft>
                        <a:buNone/>
                      </a:pPr>
                      <a:r>
                        <a:rPr b="1" lang="en" sz="1600"/>
                        <a:t>Амалҳо</a:t>
                      </a:r>
                      <a:endParaRPr b="1" sz="1600"/>
                    </a:p>
                  </a:txBody>
                  <a:tcPr marT="91425" marB="91425" marR="91425" marL="91425"/>
                </a:tc>
              </a:tr>
              <a:tr h="639475">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ctr">
                        <a:spcBef>
                          <a:spcPts val="0"/>
                        </a:spcBef>
                        <a:spcAft>
                          <a:spcPts val="0"/>
                        </a:spcAft>
                        <a:buNone/>
                      </a:pPr>
                      <a:r>
                        <a:rPr lang="en" sz="1600"/>
                        <a:t>() [] {}</a:t>
                      </a:r>
                      <a:endParaRPr sz="1600"/>
                    </a:p>
                  </a:txBody>
                  <a:tcPr marT="91425" marB="91425" marR="91425" marL="91425"/>
                </a:tc>
              </a:tr>
              <a:tr h="62865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ctr">
                        <a:spcBef>
                          <a:spcPts val="0"/>
                        </a:spcBef>
                        <a:spcAft>
                          <a:spcPts val="0"/>
                        </a:spcAft>
                        <a:buNone/>
                      </a:pPr>
                      <a:r>
                        <a:rPr lang="en" sz="1600"/>
                        <a:t>*  /  //  %  (амалҳои бинарӣ)</a:t>
                      </a:r>
                      <a:endParaRPr sz="1600"/>
                    </a:p>
                  </a:txBody>
                  <a:tcPr marT="91425" marB="91425" marR="91425" marL="91425"/>
                </a:tc>
              </a:tr>
              <a:tr h="58375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ctr">
                        <a:spcBef>
                          <a:spcPts val="0"/>
                        </a:spcBef>
                        <a:spcAft>
                          <a:spcPts val="0"/>
                        </a:spcAft>
                        <a:buNone/>
                      </a:pPr>
                      <a:r>
                        <a:rPr lang="en" sz="1600"/>
                        <a:t>+  -  (амалҳои бинарӣ)</a:t>
                      </a:r>
                      <a:endParaRPr sz="1600"/>
                    </a:p>
                  </a:txBody>
                  <a:tcPr marT="91425" marB="91425" marR="91425" marL="91425"/>
                </a:tc>
              </a:tr>
            </a:tbl>
          </a:graphicData>
        </a:graphic>
      </p:graphicFrame>
      <p:sp>
        <p:nvSpPr>
          <p:cNvPr id="286" name="Google Shape;286;p4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Аввалияти (приоритети) а</a:t>
            </a:r>
            <a:r>
              <a:rPr lang="en" sz="2200">
                <a:latin typeface="Arial"/>
                <a:ea typeface="Arial"/>
                <a:cs typeface="Arial"/>
                <a:sym typeface="Arial"/>
              </a:rPr>
              <a:t>малҳо</a:t>
            </a:r>
            <a:endParaRPr sz="22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727650" y="63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Истифодаи амалҳои арифметикӣ</a:t>
            </a:r>
            <a:endParaRPr/>
          </a:p>
        </p:txBody>
      </p:sp>
      <p:sp>
        <p:nvSpPr>
          <p:cNvPr id="292" name="Google Shape;292;p41"/>
          <p:cNvSpPr txBox="1"/>
          <p:nvPr/>
        </p:nvSpPr>
        <p:spPr>
          <a:xfrm>
            <a:off x="729450" y="1323825"/>
            <a:ext cx="2271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x = 5</a:t>
            </a:r>
            <a:endParaRPr sz="1600"/>
          </a:p>
          <a:p>
            <a:pPr indent="0" lvl="0" marL="0" rtl="0" algn="l">
              <a:spcBef>
                <a:spcPts val="0"/>
              </a:spcBef>
              <a:spcAft>
                <a:spcPts val="0"/>
              </a:spcAft>
              <a:buNone/>
            </a:pPr>
            <a:r>
              <a:rPr lang="en" sz="1600"/>
              <a:t>y = 7</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 ="</a:t>
            </a:r>
            <a:r>
              <a:rPr lang="en" sz="1600"/>
              <a:t>, x)</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y ="</a:t>
            </a:r>
            <a:r>
              <a:rPr lang="en" sz="1600"/>
              <a:t>, 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 + y ="</a:t>
            </a:r>
            <a:r>
              <a:rPr lang="en" sz="1600"/>
              <a:t>, x+y)</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"y</a:t>
            </a:r>
            <a:r>
              <a:rPr lang="en" sz="1600">
                <a:solidFill>
                  <a:srgbClr val="669900"/>
                </a:solidFill>
              </a:rPr>
              <a:t> - x ="</a:t>
            </a:r>
            <a:r>
              <a:rPr lang="en" sz="1600"/>
              <a:t>, y-x)</a:t>
            </a:r>
            <a:endParaRPr sz="1600"/>
          </a:p>
        </p:txBody>
      </p:sp>
      <p:sp>
        <p:nvSpPr>
          <p:cNvPr id="293" name="Google Shape;293;p41"/>
          <p:cNvSpPr txBox="1"/>
          <p:nvPr/>
        </p:nvSpPr>
        <p:spPr>
          <a:xfrm>
            <a:off x="729450" y="3478725"/>
            <a:ext cx="100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Натиҷа:</a:t>
            </a:r>
            <a:endParaRPr/>
          </a:p>
          <a:p>
            <a:pPr indent="0" lvl="0" marL="0" rtl="0" algn="l">
              <a:spcBef>
                <a:spcPts val="0"/>
              </a:spcBef>
              <a:spcAft>
                <a:spcPts val="0"/>
              </a:spcAft>
              <a:buNone/>
            </a:pPr>
            <a:r>
              <a:rPr lang="en"/>
              <a:t>x = 5</a:t>
            </a:r>
            <a:endParaRPr/>
          </a:p>
          <a:p>
            <a:pPr indent="0" lvl="0" marL="0" rtl="0" algn="l">
              <a:spcBef>
                <a:spcPts val="0"/>
              </a:spcBef>
              <a:spcAft>
                <a:spcPts val="0"/>
              </a:spcAft>
              <a:buNone/>
            </a:pPr>
            <a:r>
              <a:rPr lang="en"/>
              <a:t>y = 7</a:t>
            </a:r>
            <a:endParaRPr/>
          </a:p>
          <a:p>
            <a:pPr indent="0" lvl="0" marL="0" rtl="0" algn="l">
              <a:spcBef>
                <a:spcPts val="0"/>
              </a:spcBef>
              <a:spcAft>
                <a:spcPts val="0"/>
              </a:spcAft>
              <a:buNone/>
            </a:pPr>
            <a:r>
              <a:rPr lang="en"/>
              <a:t>x + y = 12</a:t>
            </a:r>
            <a:endParaRPr/>
          </a:p>
          <a:p>
            <a:pPr indent="0" lvl="0" marL="0" rtl="0" algn="l">
              <a:spcBef>
                <a:spcPts val="0"/>
              </a:spcBef>
              <a:spcAft>
                <a:spcPts val="0"/>
              </a:spcAft>
              <a:buNone/>
            </a:pPr>
            <a:r>
              <a:rPr lang="en"/>
              <a:t>y - x = 2</a:t>
            </a:r>
            <a:endParaRPr/>
          </a:p>
        </p:txBody>
      </p:sp>
      <p:sp>
        <p:nvSpPr>
          <p:cNvPr id="294" name="Google Shape;294;p41"/>
          <p:cNvSpPr txBox="1"/>
          <p:nvPr/>
        </p:nvSpPr>
        <p:spPr>
          <a:xfrm>
            <a:off x="3668175" y="1323825"/>
            <a:ext cx="2041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x = 10</a:t>
            </a:r>
            <a:endParaRPr sz="1600"/>
          </a:p>
          <a:p>
            <a:pPr indent="0" lvl="0" marL="0" rtl="0" algn="l">
              <a:spcBef>
                <a:spcPts val="0"/>
              </a:spcBef>
              <a:spcAft>
                <a:spcPts val="0"/>
              </a:spcAft>
              <a:buNone/>
            </a:pPr>
            <a:r>
              <a:rPr lang="en" sz="1600"/>
              <a:t>y = 7</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х ="</a:t>
            </a:r>
            <a:r>
              <a:rPr lang="en" sz="1600"/>
              <a:t>, x)</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y ="</a:t>
            </a:r>
            <a:r>
              <a:rPr lang="en" sz="1600"/>
              <a:t>, 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 * y ="</a:t>
            </a:r>
            <a:r>
              <a:rPr lang="en" sz="1600"/>
              <a:t>, x * y)</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 / y ="</a:t>
            </a:r>
            <a:r>
              <a:rPr lang="en" sz="1600"/>
              <a:t>, x / y)</a:t>
            </a:r>
            <a:endParaRPr sz="1600"/>
          </a:p>
        </p:txBody>
      </p:sp>
      <p:sp>
        <p:nvSpPr>
          <p:cNvPr id="295" name="Google Shape;295;p41"/>
          <p:cNvSpPr txBox="1"/>
          <p:nvPr/>
        </p:nvSpPr>
        <p:spPr>
          <a:xfrm>
            <a:off x="3668175" y="3478725"/>
            <a:ext cx="2487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Натиҷа:</a:t>
            </a:r>
            <a:endParaRPr/>
          </a:p>
          <a:p>
            <a:pPr indent="0" lvl="0" marL="0" rtl="0" algn="l">
              <a:spcBef>
                <a:spcPts val="0"/>
              </a:spcBef>
              <a:spcAft>
                <a:spcPts val="0"/>
              </a:spcAft>
              <a:buNone/>
            </a:pPr>
            <a:r>
              <a:rPr lang="en"/>
              <a:t>x = 10</a:t>
            </a:r>
            <a:endParaRPr/>
          </a:p>
          <a:p>
            <a:pPr indent="0" lvl="0" marL="0" rtl="0" algn="l">
              <a:spcBef>
                <a:spcPts val="0"/>
              </a:spcBef>
              <a:spcAft>
                <a:spcPts val="0"/>
              </a:spcAft>
              <a:buNone/>
            </a:pPr>
            <a:r>
              <a:rPr lang="en"/>
              <a:t>y = 7</a:t>
            </a:r>
            <a:endParaRPr/>
          </a:p>
          <a:p>
            <a:pPr indent="0" lvl="0" marL="0" rtl="0" algn="l">
              <a:spcBef>
                <a:spcPts val="0"/>
              </a:spcBef>
              <a:spcAft>
                <a:spcPts val="0"/>
              </a:spcAft>
              <a:buNone/>
            </a:pPr>
            <a:r>
              <a:rPr lang="en"/>
              <a:t>x * y = 70</a:t>
            </a:r>
            <a:endParaRPr/>
          </a:p>
          <a:p>
            <a:pPr indent="0" lvl="0" marL="0" rtl="0" algn="l">
              <a:spcBef>
                <a:spcPts val="0"/>
              </a:spcBef>
              <a:spcAft>
                <a:spcPts val="0"/>
              </a:spcAft>
              <a:buNone/>
            </a:pPr>
            <a:r>
              <a:rPr lang="en"/>
              <a:t>x / y = 1.4285714285714286</a:t>
            </a:r>
            <a:endParaRPr/>
          </a:p>
        </p:txBody>
      </p:sp>
      <p:sp>
        <p:nvSpPr>
          <p:cNvPr id="296" name="Google Shape;296;p41"/>
          <p:cNvSpPr txBox="1"/>
          <p:nvPr/>
        </p:nvSpPr>
        <p:spPr>
          <a:xfrm>
            <a:off x="6638875" y="1249450"/>
            <a:ext cx="2271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x = 10</a:t>
            </a:r>
            <a:endParaRPr sz="1600"/>
          </a:p>
          <a:p>
            <a:pPr indent="0" lvl="0" marL="0" rtl="0" algn="l">
              <a:spcBef>
                <a:spcPts val="0"/>
              </a:spcBef>
              <a:spcAft>
                <a:spcPts val="0"/>
              </a:spcAft>
              <a:buNone/>
            </a:pPr>
            <a:r>
              <a:rPr lang="en" sz="1600"/>
              <a:t>y = 7</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х ="</a:t>
            </a:r>
            <a:r>
              <a:rPr lang="en" sz="1600"/>
              <a:t>, x)</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y ="</a:t>
            </a:r>
            <a:r>
              <a:rPr lang="en" sz="1600"/>
              <a:t>, 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 // y ="</a:t>
            </a:r>
            <a:r>
              <a:rPr lang="en" sz="1600"/>
              <a:t>, x // y)</a:t>
            </a:r>
            <a:endParaRPr sz="1600"/>
          </a:p>
          <a:p>
            <a:pPr indent="0" lvl="0" marL="0" rtl="0" algn="l">
              <a:spcBef>
                <a:spcPts val="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 % y ="</a:t>
            </a:r>
            <a:r>
              <a:rPr lang="en" sz="1600"/>
              <a:t>, x % y)</a:t>
            </a:r>
            <a:endParaRPr sz="1600"/>
          </a:p>
        </p:txBody>
      </p:sp>
      <p:sp>
        <p:nvSpPr>
          <p:cNvPr id="297" name="Google Shape;297;p41"/>
          <p:cNvSpPr txBox="1"/>
          <p:nvPr/>
        </p:nvSpPr>
        <p:spPr>
          <a:xfrm>
            <a:off x="6721200" y="3478725"/>
            <a:ext cx="218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Натиҷа:</a:t>
            </a:r>
            <a:endParaRPr/>
          </a:p>
          <a:p>
            <a:pPr indent="0" lvl="0" marL="0" rtl="0" algn="l">
              <a:spcBef>
                <a:spcPts val="0"/>
              </a:spcBef>
              <a:spcAft>
                <a:spcPts val="0"/>
              </a:spcAft>
              <a:buNone/>
            </a:pPr>
            <a:r>
              <a:rPr lang="en"/>
              <a:t>x = 10</a:t>
            </a:r>
            <a:endParaRPr/>
          </a:p>
          <a:p>
            <a:pPr indent="0" lvl="0" marL="0" rtl="0" algn="l">
              <a:spcBef>
                <a:spcPts val="0"/>
              </a:spcBef>
              <a:spcAft>
                <a:spcPts val="0"/>
              </a:spcAft>
              <a:buNone/>
            </a:pPr>
            <a:r>
              <a:rPr lang="en"/>
              <a:t>y = 7</a:t>
            </a:r>
            <a:endParaRPr/>
          </a:p>
          <a:p>
            <a:pPr indent="0" lvl="0" marL="0" rtl="0" algn="l">
              <a:spcBef>
                <a:spcPts val="0"/>
              </a:spcBef>
              <a:spcAft>
                <a:spcPts val="0"/>
              </a:spcAft>
              <a:buNone/>
            </a:pPr>
            <a:r>
              <a:rPr lang="en"/>
              <a:t>x // y = 1 </a:t>
            </a:r>
            <a:endParaRPr/>
          </a:p>
          <a:p>
            <a:pPr indent="0" lvl="0" marL="0" rtl="0" algn="l">
              <a:spcBef>
                <a:spcPts val="0"/>
              </a:spcBef>
              <a:spcAft>
                <a:spcPts val="0"/>
              </a:spcAft>
              <a:buNone/>
            </a:pPr>
            <a:r>
              <a:rPr lang="en"/>
              <a:t>x % y =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idx="1" type="body"/>
          </p:nvPr>
        </p:nvSpPr>
        <p:spPr>
          <a:xfrm>
            <a:off x="729450" y="1209825"/>
            <a:ext cx="8062500" cy="3226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Синтаксиси забони барномасозӣ</a:t>
            </a:r>
            <a:endParaRPr sz="1600">
              <a:solidFill>
                <a:srgbClr val="000000"/>
              </a:solidFill>
              <a:highlight>
                <a:srgbClr val="FFFFFF"/>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Алгоритмҳо ва сохтори маълумот</a:t>
            </a:r>
            <a:endParaRPr sz="1600">
              <a:solidFill>
                <a:srgbClr val="000000"/>
              </a:solidFill>
              <a:highlight>
                <a:srgbClr val="FFFFFF"/>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Библиотекаҳои амалӣ</a:t>
            </a:r>
            <a:endParaRPr sz="1600">
              <a:solidFill>
                <a:srgbClr val="000000"/>
              </a:solidFill>
              <a:highlight>
                <a:srgbClr val="FFFFFF"/>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Лоиҳакашӣ (дизайн, архитектура)</a:t>
            </a:r>
            <a:endParaRPr sz="1600">
              <a:solidFill>
                <a:srgbClr val="000000"/>
              </a:solidFill>
              <a:highlight>
                <a:srgbClr val="FFFFFF"/>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Кор дар гурӯҳ</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solidFill>
                <a:srgbClr val="000000"/>
              </a:solidFill>
              <a:highlight>
                <a:srgbClr val="FFFFFF"/>
              </a:highlight>
              <a:latin typeface="Arial"/>
              <a:ea typeface="Arial"/>
              <a:cs typeface="Arial"/>
              <a:sym typeface="Arial"/>
            </a:endParaRPr>
          </a:p>
        </p:txBody>
      </p:sp>
      <p:sp>
        <p:nvSpPr>
          <p:cNvPr id="113" name="Google Shape;113;p1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Сохтор</a:t>
            </a:r>
            <a:r>
              <a:rPr lang="en" sz="2200">
                <a:latin typeface="Arial"/>
                <a:ea typeface="Arial"/>
                <a:cs typeface="Arial"/>
                <a:sym typeface="Arial"/>
              </a:rPr>
              <a:t>и барномасозии муосир</a:t>
            </a:r>
            <a:endParaRPr sz="22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727650" y="649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Иваз кардани</a:t>
            </a:r>
            <a:r>
              <a:rPr lang="en"/>
              <a:t> қимати тағйирёбанда</a:t>
            </a:r>
            <a:endParaRPr/>
          </a:p>
        </p:txBody>
      </p:sp>
      <p:sp>
        <p:nvSpPr>
          <p:cNvPr id="303" name="Google Shape;303;p42"/>
          <p:cNvSpPr txBox="1"/>
          <p:nvPr>
            <p:ph idx="1" type="body"/>
          </p:nvPr>
        </p:nvSpPr>
        <p:spPr>
          <a:xfrm>
            <a:off x="878175" y="1347625"/>
            <a:ext cx="1557300" cy="334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x = 5</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y = 7</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t>
            </a:r>
            <a:r>
              <a:rPr lang="en" sz="1600">
                <a:solidFill>
                  <a:srgbClr val="669900"/>
                </a:solidFill>
                <a:latin typeface="Arial"/>
                <a:ea typeface="Arial"/>
                <a:cs typeface="Arial"/>
                <a:sym typeface="Arial"/>
              </a:rPr>
              <a:t>"</a:t>
            </a:r>
            <a:r>
              <a:rPr lang="en" sz="1600">
                <a:solidFill>
                  <a:srgbClr val="669900"/>
                </a:solidFill>
                <a:latin typeface="Arial"/>
                <a:ea typeface="Arial"/>
                <a:cs typeface="Arial"/>
                <a:sym typeface="Arial"/>
              </a:rPr>
              <a:t>x=", </a:t>
            </a:r>
            <a:r>
              <a:rPr lang="en" sz="1600">
                <a:solidFill>
                  <a:srgbClr val="000000"/>
                </a:solidFill>
                <a:latin typeface="Arial"/>
                <a:ea typeface="Arial"/>
                <a:cs typeface="Arial"/>
                <a:sym typeface="Arial"/>
              </a:rPr>
              <a:t>x)</a:t>
            </a:r>
            <a:br>
              <a:rPr lang="en" sz="1600">
                <a:solidFill>
                  <a:srgbClr val="000000"/>
                </a:solidFill>
                <a:latin typeface="Arial"/>
                <a:ea typeface="Arial"/>
                <a:cs typeface="Arial"/>
                <a:sym typeface="Arial"/>
              </a:rPr>
            </a:b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t>
            </a:r>
            <a:r>
              <a:rPr lang="en" sz="1600">
                <a:solidFill>
                  <a:srgbClr val="669900"/>
                </a:solidFill>
                <a:latin typeface="Arial"/>
                <a:ea typeface="Arial"/>
                <a:cs typeface="Arial"/>
                <a:sym typeface="Arial"/>
              </a:rPr>
              <a:t>"</a:t>
            </a:r>
            <a:r>
              <a:rPr lang="en" sz="1600">
                <a:solidFill>
                  <a:srgbClr val="669900"/>
                </a:solidFill>
                <a:latin typeface="Arial"/>
                <a:ea typeface="Arial"/>
                <a:cs typeface="Arial"/>
                <a:sym typeface="Arial"/>
              </a:rPr>
              <a:t>y="</a:t>
            </a:r>
            <a:r>
              <a:rPr lang="en" sz="1600">
                <a:solidFill>
                  <a:srgbClr val="000000"/>
                </a:solidFill>
                <a:latin typeface="Arial"/>
                <a:ea typeface="Arial"/>
                <a:cs typeface="Arial"/>
                <a:sym typeface="Arial"/>
              </a:rPr>
              <a:t>, y)</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00"/>
                </a:solidFill>
                <a:latin typeface="Arial"/>
                <a:ea typeface="Arial"/>
                <a:cs typeface="Arial"/>
                <a:sym typeface="Arial"/>
              </a:rPr>
              <a:t>x += 1</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y = y + 1</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t>
            </a:r>
            <a:r>
              <a:rPr lang="en" sz="1600">
                <a:solidFill>
                  <a:srgbClr val="669900"/>
                </a:solidFill>
                <a:latin typeface="Arial"/>
                <a:ea typeface="Arial"/>
                <a:cs typeface="Arial"/>
                <a:sym typeface="Arial"/>
              </a:rPr>
              <a:t>"</a:t>
            </a:r>
            <a:r>
              <a:rPr lang="en" sz="1600">
                <a:solidFill>
                  <a:srgbClr val="669900"/>
                </a:solidFill>
                <a:latin typeface="Arial"/>
                <a:ea typeface="Arial"/>
                <a:cs typeface="Arial"/>
                <a:sym typeface="Arial"/>
              </a:rPr>
              <a:t>x="</a:t>
            </a:r>
            <a:r>
              <a:rPr lang="en" sz="1600">
                <a:solidFill>
                  <a:srgbClr val="000000"/>
                </a:solidFill>
                <a:latin typeface="Arial"/>
                <a:ea typeface="Arial"/>
                <a:cs typeface="Arial"/>
                <a:sym typeface="Arial"/>
              </a:rPr>
              <a:t>, x)</a:t>
            </a:r>
            <a:br>
              <a:rPr lang="en" sz="1600">
                <a:solidFill>
                  <a:srgbClr val="000000"/>
                </a:solidFill>
                <a:latin typeface="Arial"/>
                <a:ea typeface="Arial"/>
                <a:cs typeface="Arial"/>
                <a:sym typeface="Arial"/>
              </a:rPr>
            </a:br>
            <a:r>
              <a:rPr lang="en" sz="1600">
                <a:solidFill>
                  <a:srgbClr val="1155CC"/>
                </a:solidFill>
                <a:latin typeface="Arial"/>
                <a:ea typeface="Arial"/>
                <a:cs typeface="Arial"/>
                <a:sym typeface="Arial"/>
              </a:rPr>
              <a:t>print</a:t>
            </a:r>
            <a:r>
              <a:rPr lang="en" sz="1600">
                <a:solidFill>
                  <a:srgbClr val="000000"/>
                </a:solidFill>
                <a:latin typeface="Arial"/>
                <a:ea typeface="Arial"/>
                <a:cs typeface="Arial"/>
                <a:sym typeface="Arial"/>
              </a:rPr>
              <a:t>(</a:t>
            </a:r>
            <a:r>
              <a:rPr lang="en" sz="1600">
                <a:solidFill>
                  <a:srgbClr val="669900"/>
                </a:solidFill>
                <a:latin typeface="Arial"/>
                <a:ea typeface="Arial"/>
                <a:cs typeface="Arial"/>
                <a:sym typeface="Arial"/>
              </a:rPr>
              <a:t>"</a:t>
            </a:r>
            <a:r>
              <a:rPr lang="en" sz="1600">
                <a:solidFill>
                  <a:srgbClr val="669900"/>
                </a:solidFill>
                <a:latin typeface="Arial"/>
                <a:ea typeface="Arial"/>
                <a:cs typeface="Arial"/>
                <a:sym typeface="Arial"/>
              </a:rPr>
              <a:t>y="</a:t>
            </a:r>
            <a:r>
              <a:rPr lang="en" sz="1600">
                <a:solidFill>
                  <a:srgbClr val="000000"/>
                </a:solidFill>
                <a:latin typeface="Arial"/>
                <a:ea typeface="Arial"/>
                <a:cs typeface="Arial"/>
                <a:sym typeface="Arial"/>
              </a:rPr>
              <a:t>, y)</a:t>
            </a:r>
            <a:endParaRPr sz="1600">
              <a:solidFill>
                <a:srgbClr val="000000"/>
              </a:solidFill>
              <a:latin typeface="Arial"/>
              <a:ea typeface="Arial"/>
              <a:cs typeface="Arial"/>
              <a:sym typeface="Arial"/>
            </a:endParaRPr>
          </a:p>
          <a:p>
            <a:pPr indent="0" lvl="0" marL="0" rtl="0" algn="l">
              <a:lnSpc>
                <a:spcPct val="115000"/>
              </a:lnSpc>
              <a:spcBef>
                <a:spcPts val="1000"/>
              </a:spcBef>
              <a:spcAft>
                <a:spcPts val="1000"/>
              </a:spcAft>
              <a:buNone/>
            </a:pPr>
            <a:r>
              <a:t/>
            </a:r>
            <a:endParaRPr sz="1600">
              <a:solidFill>
                <a:srgbClr val="000000"/>
              </a:solidFill>
              <a:latin typeface="Arial"/>
              <a:ea typeface="Arial"/>
              <a:cs typeface="Arial"/>
              <a:sym typeface="Arial"/>
            </a:endParaRPr>
          </a:p>
        </p:txBody>
      </p:sp>
      <p:sp>
        <p:nvSpPr>
          <p:cNvPr id="304" name="Google Shape;304;p42"/>
          <p:cNvSpPr txBox="1"/>
          <p:nvPr/>
        </p:nvSpPr>
        <p:spPr>
          <a:xfrm>
            <a:off x="5391425" y="1347625"/>
            <a:ext cx="1557300" cy="32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x = 5</a:t>
            </a:r>
            <a:br>
              <a:rPr lang="en" sz="1600"/>
            </a:br>
            <a:r>
              <a:rPr lang="en" sz="1600"/>
              <a:t>y = 7</a:t>
            </a:r>
            <a:endParaRPr sz="1600"/>
          </a:p>
          <a:p>
            <a:pPr indent="0" lvl="0" marL="0" rtl="0" algn="l">
              <a:lnSpc>
                <a:spcPct val="115000"/>
              </a:lnSpc>
              <a:spcBef>
                <a:spcPts val="1000"/>
              </a:spcBef>
              <a:spcAft>
                <a:spcPts val="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a:t>
            </a:r>
            <a:r>
              <a:rPr lang="en" sz="1600"/>
              <a:t>, x)</a:t>
            </a:r>
            <a:br>
              <a:rPr lang="en" sz="1600"/>
            </a:br>
            <a:r>
              <a:rPr lang="en" sz="1600">
                <a:solidFill>
                  <a:srgbClr val="1155CC"/>
                </a:solidFill>
              </a:rPr>
              <a:t>print</a:t>
            </a:r>
            <a:r>
              <a:rPr lang="en" sz="1600"/>
              <a:t>(</a:t>
            </a:r>
            <a:r>
              <a:rPr lang="en" sz="1600">
                <a:solidFill>
                  <a:srgbClr val="669900"/>
                </a:solidFill>
              </a:rPr>
              <a:t>"</a:t>
            </a:r>
            <a:r>
              <a:rPr lang="en" sz="1600">
                <a:solidFill>
                  <a:srgbClr val="669900"/>
                </a:solidFill>
              </a:rPr>
              <a:t>y="</a:t>
            </a:r>
            <a:r>
              <a:rPr lang="en" sz="1600"/>
              <a:t>, y)</a:t>
            </a:r>
            <a:endParaRPr sz="1600"/>
          </a:p>
          <a:p>
            <a:pPr indent="0" lvl="0" marL="0" rtl="0" algn="l">
              <a:lnSpc>
                <a:spcPct val="115000"/>
              </a:lnSpc>
              <a:spcBef>
                <a:spcPts val="1000"/>
              </a:spcBef>
              <a:spcAft>
                <a:spcPts val="0"/>
              </a:spcAft>
              <a:buNone/>
            </a:pPr>
            <a:r>
              <a:t/>
            </a:r>
            <a:endParaRPr sz="1600"/>
          </a:p>
          <a:p>
            <a:pPr indent="0" lvl="0" marL="0" rtl="0" algn="l">
              <a:lnSpc>
                <a:spcPct val="115000"/>
              </a:lnSpc>
              <a:spcBef>
                <a:spcPts val="1000"/>
              </a:spcBef>
              <a:spcAft>
                <a:spcPts val="0"/>
              </a:spcAft>
              <a:buNone/>
            </a:pPr>
            <a:r>
              <a:rPr lang="en" sz="1600"/>
              <a:t>x -= 1</a:t>
            </a:r>
            <a:br>
              <a:rPr lang="en" sz="1600"/>
            </a:br>
            <a:r>
              <a:rPr lang="en" sz="1600"/>
              <a:t>y = y - 1</a:t>
            </a:r>
            <a:endParaRPr sz="1600"/>
          </a:p>
          <a:p>
            <a:pPr indent="0" lvl="0" marL="0" rtl="0" algn="l">
              <a:lnSpc>
                <a:spcPct val="115000"/>
              </a:lnSpc>
              <a:spcBef>
                <a:spcPts val="1000"/>
              </a:spcBef>
              <a:spcAft>
                <a:spcPts val="1000"/>
              </a:spcAft>
              <a:buNone/>
            </a:pPr>
            <a:r>
              <a:rPr lang="en" sz="1600">
                <a:solidFill>
                  <a:srgbClr val="1155CC"/>
                </a:solidFill>
              </a:rPr>
              <a:t>print</a:t>
            </a:r>
            <a:r>
              <a:rPr lang="en" sz="1600"/>
              <a:t>(</a:t>
            </a:r>
            <a:r>
              <a:rPr lang="en" sz="1600">
                <a:solidFill>
                  <a:srgbClr val="669900"/>
                </a:solidFill>
              </a:rPr>
              <a:t>"</a:t>
            </a:r>
            <a:r>
              <a:rPr lang="en" sz="1600">
                <a:solidFill>
                  <a:srgbClr val="669900"/>
                </a:solidFill>
              </a:rPr>
              <a:t>x="</a:t>
            </a:r>
            <a:r>
              <a:rPr lang="en" sz="1600"/>
              <a:t>, x)</a:t>
            </a:r>
            <a:br>
              <a:rPr lang="en" sz="1600"/>
            </a:br>
            <a:r>
              <a:rPr lang="en" sz="1600">
                <a:solidFill>
                  <a:srgbClr val="1155CC"/>
                </a:solidFill>
              </a:rPr>
              <a:t>print</a:t>
            </a:r>
            <a:r>
              <a:rPr lang="en" sz="1600"/>
              <a:t>(</a:t>
            </a:r>
            <a:r>
              <a:rPr lang="en" sz="1600">
                <a:solidFill>
                  <a:srgbClr val="669900"/>
                </a:solidFill>
              </a:rPr>
              <a:t>"</a:t>
            </a:r>
            <a:r>
              <a:rPr lang="en" sz="1600">
                <a:solidFill>
                  <a:srgbClr val="669900"/>
                </a:solidFill>
              </a:rPr>
              <a:t>y="</a:t>
            </a:r>
            <a:r>
              <a:rPr lang="en" sz="1600"/>
              <a:t>, y)</a:t>
            </a:r>
            <a:endParaRPr sz="1600">
              <a:solidFill>
                <a:srgbClr val="1155CC"/>
              </a:solidFill>
            </a:endParaRPr>
          </a:p>
        </p:txBody>
      </p:sp>
      <p:sp>
        <p:nvSpPr>
          <p:cNvPr id="305" name="Google Shape;305;p42"/>
          <p:cNvSpPr txBox="1"/>
          <p:nvPr/>
        </p:nvSpPr>
        <p:spPr>
          <a:xfrm>
            <a:off x="2602950" y="3362175"/>
            <a:ext cx="93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Натиҷа:</a:t>
            </a:r>
            <a:endParaRPr sz="1600"/>
          </a:p>
          <a:p>
            <a:pPr indent="0" lvl="0" marL="0" rtl="0" algn="l">
              <a:spcBef>
                <a:spcPts val="0"/>
              </a:spcBef>
              <a:spcAft>
                <a:spcPts val="0"/>
              </a:spcAft>
              <a:buNone/>
            </a:pPr>
            <a:r>
              <a:rPr lang="en" sz="1600"/>
              <a:t>x = 6</a:t>
            </a:r>
            <a:endParaRPr sz="1600"/>
          </a:p>
          <a:p>
            <a:pPr indent="0" lvl="0" marL="0" rtl="0" algn="l">
              <a:spcBef>
                <a:spcPts val="0"/>
              </a:spcBef>
              <a:spcAft>
                <a:spcPts val="0"/>
              </a:spcAft>
              <a:buNone/>
            </a:pPr>
            <a:r>
              <a:rPr lang="en" sz="1600"/>
              <a:t>y = 8</a:t>
            </a:r>
            <a:endParaRPr sz="1600"/>
          </a:p>
        </p:txBody>
      </p:sp>
      <p:sp>
        <p:nvSpPr>
          <p:cNvPr id="306" name="Google Shape;306;p42"/>
          <p:cNvSpPr txBox="1"/>
          <p:nvPr/>
        </p:nvSpPr>
        <p:spPr>
          <a:xfrm>
            <a:off x="6948725" y="3611050"/>
            <a:ext cx="127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Натиҷа:</a:t>
            </a:r>
            <a:endParaRPr sz="1600"/>
          </a:p>
          <a:p>
            <a:pPr indent="0" lvl="0" marL="0" rtl="0" algn="l">
              <a:spcBef>
                <a:spcPts val="0"/>
              </a:spcBef>
              <a:spcAft>
                <a:spcPts val="0"/>
              </a:spcAft>
              <a:buNone/>
            </a:pPr>
            <a:r>
              <a:rPr lang="en" sz="1600"/>
              <a:t>x = 4</a:t>
            </a:r>
            <a:endParaRPr sz="1600"/>
          </a:p>
          <a:p>
            <a:pPr indent="0" lvl="0" marL="0" rtl="0" algn="l">
              <a:spcBef>
                <a:spcPts val="0"/>
              </a:spcBef>
              <a:spcAft>
                <a:spcPts val="0"/>
              </a:spcAft>
              <a:buNone/>
            </a:pPr>
            <a:r>
              <a:rPr lang="en" sz="1600"/>
              <a:t>y = 6</a:t>
            </a:r>
            <a:endParaRPr sz="1600"/>
          </a:p>
        </p:txBody>
      </p:sp>
      <p:sp>
        <p:nvSpPr>
          <p:cNvPr id="307" name="Google Shape;307;p42"/>
          <p:cNvSpPr txBox="1"/>
          <p:nvPr/>
        </p:nvSpPr>
        <p:spPr>
          <a:xfrm>
            <a:off x="6948725" y="1813413"/>
            <a:ext cx="127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Натиҷа:</a:t>
            </a:r>
            <a:endParaRPr sz="1600"/>
          </a:p>
          <a:p>
            <a:pPr indent="0" lvl="0" marL="0" rtl="0" algn="l">
              <a:spcBef>
                <a:spcPts val="0"/>
              </a:spcBef>
              <a:spcAft>
                <a:spcPts val="0"/>
              </a:spcAft>
              <a:buNone/>
            </a:pPr>
            <a:r>
              <a:rPr lang="en" sz="1600"/>
              <a:t>x = 5</a:t>
            </a:r>
            <a:endParaRPr sz="1600"/>
          </a:p>
          <a:p>
            <a:pPr indent="0" lvl="0" marL="0" rtl="0" algn="l">
              <a:spcBef>
                <a:spcPts val="0"/>
              </a:spcBef>
              <a:spcAft>
                <a:spcPts val="0"/>
              </a:spcAft>
              <a:buNone/>
            </a:pPr>
            <a:r>
              <a:rPr lang="en" sz="1600"/>
              <a:t>y = 7</a:t>
            </a:r>
            <a:endParaRPr sz="1600"/>
          </a:p>
        </p:txBody>
      </p:sp>
      <p:sp>
        <p:nvSpPr>
          <p:cNvPr id="308" name="Google Shape;308;p42"/>
          <p:cNvSpPr txBox="1"/>
          <p:nvPr/>
        </p:nvSpPr>
        <p:spPr>
          <a:xfrm>
            <a:off x="2602950" y="1697363"/>
            <a:ext cx="127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Натиҷа:</a:t>
            </a:r>
            <a:endParaRPr sz="1600"/>
          </a:p>
          <a:p>
            <a:pPr indent="0" lvl="0" marL="0" rtl="0" algn="l">
              <a:spcBef>
                <a:spcPts val="0"/>
              </a:spcBef>
              <a:spcAft>
                <a:spcPts val="0"/>
              </a:spcAft>
              <a:buNone/>
            </a:pPr>
            <a:r>
              <a:rPr lang="en" sz="1600"/>
              <a:t>x = 5</a:t>
            </a:r>
            <a:endParaRPr sz="1600"/>
          </a:p>
          <a:p>
            <a:pPr indent="0" lvl="0" marL="0" rtl="0" algn="l">
              <a:spcBef>
                <a:spcPts val="0"/>
              </a:spcBef>
              <a:spcAft>
                <a:spcPts val="0"/>
              </a:spcAft>
              <a:buNone/>
            </a:pPr>
            <a:r>
              <a:rPr lang="en" sz="1600"/>
              <a:t>y = 7</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idx="1" type="body"/>
          </p:nvPr>
        </p:nvSpPr>
        <p:spPr>
          <a:xfrm>
            <a:off x="792875" y="1345425"/>
            <a:ext cx="3098100" cy="364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print('a','b','c')</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print('d','e','f')</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print('a','b','c', sep='*')</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print('d','e','f', sep='**')</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Натиҷа:</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a b c</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d e f</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a*b*c</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d**e**f</a:t>
            </a:r>
            <a:endParaRPr sz="1600">
              <a:solidFill>
                <a:srgbClr val="000000"/>
              </a:solidFill>
              <a:latin typeface="Arial"/>
              <a:ea typeface="Arial"/>
              <a:cs typeface="Arial"/>
              <a:sym typeface="Arial"/>
            </a:endParaRPr>
          </a:p>
        </p:txBody>
      </p:sp>
      <p:sp>
        <p:nvSpPr>
          <p:cNvPr id="314" name="Google Shape;314;p43"/>
          <p:cNvSpPr txBox="1"/>
          <p:nvPr>
            <p:ph type="title"/>
          </p:nvPr>
        </p:nvSpPr>
        <p:spPr>
          <a:xfrm>
            <a:off x="727650" y="677250"/>
            <a:ext cx="7688700" cy="5253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lang="en" sz="2200">
                <a:solidFill>
                  <a:srgbClr val="222222"/>
                </a:solidFill>
                <a:highlight>
                  <a:srgbClr val="FFFFFF"/>
                </a:highlight>
                <a:latin typeface="Arial"/>
                <a:ea typeface="Arial"/>
                <a:cs typeface="Arial"/>
                <a:sym typeface="Arial"/>
              </a:rPr>
              <a:t>Параметр sep ва </a:t>
            </a:r>
            <a:r>
              <a:rPr lang="en" sz="2200">
                <a:solidFill>
                  <a:srgbClr val="222222"/>
                </a:solidFill>
                <a:highlight>
                  <a:srgbClr val="FFFFFF"/>
                </a:highlight>
                <a:latin typeface="Roboto"/>
                <a:ea typeface="Roboto"/>
                <a:cs typeface="Roboto"/>
                <a:sym typeface="Roboto"/>
              </a:rPr>
              <a:t>end</a:t>
            </a:r>
            <a:endParaRPr sz="2200">
              <a:solidFill>
                <a:srgbClr val="333333"/>
              </a:solidFill>
              <a:highlight>
                <a:srgbClr val="FFFFFF"/>
              </a:highlight>
              <a:latin typeface="Arial"/>
              <a:ea typeface="Arial"/>
              <a:cs typeface="Arial"/>
              <a:sym typeface="Arial"/>
            </a:endParaRPr>
          </a:p>
        </p:txBody>
      </p:sp>
      <p:sp>
        <p:nvSpPr>
          <p:cNvPr id="315" name="Google Shape;315;p43"/>
          <p:cNvSpPr txBox="1"/>
          <p:nvPr>
            <p:ph idx="1" type="body"/>
          </p:nvPr>
        </p:nvSpPr>
        <p:spPr>
          <a:xfrm>
            <a:off x="5318250" y="1410950"/>
            <a:ext cx="3098100" cy="1266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 sz="1600">
                <a:solidFill>
                  <a:srgbClr val="333333"/>
                </a:solidFill>
                <a:highlight>
                  <a:srgbClr val="FFFFFF"/>
                </a:highlight>
                <a:latin typeface="Arial"/>
                <a:ea typeface="Arial"/>
                <a:cs typeface="Arial"/>
                <a:sym typeface="Arial"/>
              </a:rPr>
              <a:t> </a:t>
            </a:r>
            <a:endParaRPr sz="1600">
              <a:solidFill>
                <a:srgbClr val="333333"/>
              </a:solidFill>
              <a:highlight>
                <a:srgbClr val="FFFFFF"/>
              </a:highlight>
              <a:latin typeface="Arial"/>
              <a:ea typeface="Arial"/>
              <a:cs typeface="Arial"/>
              <a:sym typeface="Arial"/>
            </a:endParaRPr>
          </a:p>
        </p:txBody>
      </p:sp>
      <p:sp>
        <p:nvSpPr>
          <p:cNvPr id="316" name="Google Shape;316;p43"/>
          <p:cNvSpPr txBox="1"/>
          <p:nvPr>
            <p:ph idx="1" type="body"/>
          </p:nvPr>
        </p:nvSpPr>
        <p:spPr>
          <a:xfrm>
            <a:off x="5318250" y="1574025"/>
            <a:ext cx="3098100" cy="289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print(</a:t>
            </a:r>
            <a:r>
              <a:rPr lang="en" sz="1600">
                <a:solidFill>
                  <a:srgbClr val="008800"/>
                </a:solidFill>
                <a:latin typeface="Arial"/>
                <a:ea typeface="Arial"/>
                <a:cs typeface="Arial"/>
                <a:sym typeface="Arial"/>
              </a:rPr>
              <a:t>'a'</a:t>
            </a:r>
            <a:r>
              <a:rPr lang="en" sz="1600">
                <a:solidFill>
                  <a:srgbClr val="000000"/>
                </a:solidFill>
                <a:latin typeface="Arial"/>
                <a:ea typeface="Arial"/>
                <a:cs typeface="Arial"/>
                <a:sym typeface="Arial"/>
              </a:rPr>
              <a:t>, </a:t>
            </a:r>
            <a:r>
              <a:rPr lang="en" sz="1600">
                <a:solidFill>
                  <a:srgbClr val="008800"/>
                </a:solidFill>
                <a:latin typeface="Arial"/>
                <a:ea typeface="Arial"/>
                <a:cs typeface="Arial"/>
                <a:sym typeface="Arial"/>
              </a:rPr>
              <a:t>'b'</a:t>
            </a:r>
            <a:r>
              <a:rPr lang="en" sz="1600">
                <a:solidFill>
                  <a:srgbClr val="000000"/>
                </a:solidFill>
                <a:latin typeface="Arial"/>
                <a:ea typeface="Arial"/>
                <a:cs typeface="Arial"/>
                <a:sym typeface="Arial"/>
              </a:rPr>
              <a:t>, </a:t>
            </a:r>
            <a:r>
              <a:rPr lang="en" sz="1600">
                <a:solidFill>
                  <a:srgbClr val="008800"/>
                </a:solidFill>
                <a:latin typeface="Arial"/>
                <a:ea typeface="Arial"/>
                <a:cs typeface="Arial"/>
                <a:sym typeface="Arial"/>
              </a:rPr>
              <a:t>'c'</a:t>
            </a:r>
            <a:r>
              <a:rPr lang="en" sz="1600">
                <a:solidFill>
                  <a:srgbClr val="000000"/>
                </a:solidFill>
                <a:latin typeface="Arial"/>
                <a:ea typeface="Arial"/>
                <a:cs typeface="Arial"/>
                <a:sym typeface="Arial"/>
              </a:rPr>
              <a:t>, end=</a:t>
            </a:r>
            <a:r>
              <a:rPr lang="en" sz="1600">
                <a:solidFill>
                  <a:srgbClr val="008800"/>
                </a:solidFill>
                <a:latin typeface="Arial"/>
                <a:ea typeface="Arial"/>
                <a:cs typeface="Arial"/>
                <a:sym typeface="Arial"/>
              </a:rPr>
              <a: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print(</a:t>
            </a:r>
            <a:r>
              <a:rPr lang="en" sz="1600">
                <a:solidFill>
                  <a:srgbClr val="008800"/>
                </a:solidFill>
                <a:latin typeface="Arial"/>
                <a:ea typeface="Arial"/>
                <a:cs typeface="Arial"/>
                <a:sym typeface="Arial"/>
              </a:rPr>
              <a:t>'d'</a:t>
            </a:r>
            <a:r>
              <a:rPr lang="en" sz="1600">
                <a:solidFill>
                  <a:srgbClr val="000000"/>
                </a:solidFill>
                <a:latin typeface="Arial"/>
                <a:ea typeface="Arial"/>
                <a:cs typeface="Arial"/>
                <a:sym typeface="Arial"/>
              </a:rPr>
              <a:t>, </a:t>
            </a:r>
            <a:r>
              <a:rPr lang="en" sz="1600">
                <a:solidFill>
                  <a:srgbClr val="008800"/>
                </a:solidFill>
                <a:latin typeface="Arial"/>
                <a:ea typeface="Arial"/>
                <a:cs typeface="Arial"/>
                <a:sym typeface="Arial"/>
              </a:rPr>
              <a:t>'e'</a:t>
            </a:r>
            <a:r>
              <a:rPr lang="en" sz="1600">
                <a:solidFill>
                  <a:srgbClr val="000000"/>
                </a:solidFill>
                <a:latin typeface="Arial"/>
                <a:ea typeface="Arial"/>
                <a:cs typeface="Arial"/>
                <a:sym typeface="Arial"/>
              </a:rPr>
              <a:t>, </a:t>
            </a:r>
            <a:r>
              <a:rPr lang="en" sz="1600">
                <a:solidFill>
                  <a:srgbClr val="008800"/>
                </a:solidFill>
                <a:latin typeface="Arial"/>
                <a:ea typeface="Arial"/>
                <a:cs typeface="Arial"/>
                <a:sym typeface="Arial"/>
              </a:rPr>
              <a:t>'f'</a:t>
            </a:r>
            <a:r>
              <a:rPr lang="en" sz="1600">
                <a:solidFill>
                  <a:srgbClr val="000000"/>
                </a:solidFill>
                <a:latin typeface="Arial"/>
                <a:ea typeface="Arial"/>
                <a:cs typeface="Arial"/>
                <a:sym typeface="Arial"/>
              </a:rPr>
              <a:t>, end=</a:t>
            </a:r>
            <a:r>
              <a:rPr lang="en" sz="1600">
                <a:solidFill>
                  <a:srgbClr val="008800"/>
                </a:solidFill>
                <a:latin typeface="Arial"/>
                <a:ea typeface="Arial"/>
                <a:cs typeface="Arial"/>
                <a:sym typeface="Arial"/>
              </a:rPr>
              <a: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Натиҷа:</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 sz="1600">
                <a:solidFill>
                  <a:srgbClr val="000000"/>
                </a:solidFill>
                <a:latin typeface="Arial"/>
                <a:ea typeface="Arial"/>
                <a:cs typeface="Arial"/>
                <a:sym typeface="Arial"/>
              </a:rPr>
              <a:t>a b c@d e f@@</a:t>
            </a:r>
            <a:endParaRPr sz="16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322" name="Google Shape;322;p44"/>
          <p:cNvSpPr txBox="1"/>
          <p:nvPr>
            <p:ph type="title"/>
          </p:nvPr>
        </p:nvSpPr>
        <p:spPr>
          <a:xfrm>
            <a:off x="729450" y="1228850"/>
            <a:ext cx="7688700" cy="11850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Arial"/>
              <a:buAutoNum type="arabicPeriod"/>
            </a:pPr>
            <a:r>
              <a:rPr b="0" lang="en" sz="1600">
                <a:latin typeface="Arial"/>
                <a:ea typeface="Arial"/>
                <a:cs typeface="Arial"/>
                <a:sym typeface="Arial"/>
              </a:rPr>
              <a:t>Тағйирёбанда чист?</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b="0" lang="en" sz="1600">
                <a:latin typeface="Arial"/>
                <a:ea typeface="Arial"/>
                <a:cs typeface="Arial"/>
                <a:sym typeface="Arial"/>
              </a:rPr>
              <a:t>Тағйирёбандаро барои чӣ истифода мебаранд?</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b="0" lang="en" sz="1600">
                <a:solidFill>
                  <a:srgbClr val="333333"/>
                </a:solidFill>
                <a:highlight>
                  <a:schemeClr val="lt1"/>
                </a:highlight>
                <a:latin typeface="Arial"/>
                <a:ea typeface="Arial"/>
                <a:cs typeface="Arial"/>
                <a:sym typeface="Arial"/>
              </a:rPr>
              <a:t>Қоидаҳои</a:t>
            </a:r>
            <a:r>
              <a:rPr b="0" lang="en" sz="1600">
                <a:latin typeface="Arial"/>
                <a:ea typeface="Arial"/>
                <a:cs typeface="Arial"/>
                <a:sym typeface="Arial"/>
              </a:rPr>
              <a:t> гузоштани номи тағйирёбандаро номбар кунед.</a:t>
            </a:r>
            <a:endParaRPr b="0" sz="16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7276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2</a:t>
            </a:r>
            <a:endParaRPr sz="2200">
              <a:latin typeface="Arial"/>
              <a:ea typeface="Arial"/>
              <a:cs typeface="Arial"/>
              <a:sym typeface="Arial"/>
            </a:endParaRPr>
          </a:p>
        </p:txBody>
      </p:sp>
      <p:sp>
        <p:nvSpPr>
          <p:cNvPr id="328" name="Google Shape;328;p45"/>
          <p:cNvSpPr txBox="1"/>
          <p:nvPr>
            <p:ph type="title"/>
          </p:nvPr>
        </p:nvSpPr>
        <p:spPr>
          <a:xfrm>
            <a:off x="805650" y="1242450"/>
            <a:ext cx="8069400" cy="375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Аз вазифаи хонагии №2 сар карда ҳалли ҳамаи вазифаҳои хонагӣ дар намуди коди забони барномасозии Python 3 бояд иҷро карда шавад. Ба ғайр аз ҳолатҳое, ки алоҳида қайд мешаванд.</a:t>
            </a:r>
            <a:endParaRPr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000000"/>
                </a:solidFill>
                <a:latin typeface="Arial"/>
                <a:ea typeface="Arial"/>
                <a:cs typeface="Arial"/>
                <a:sym typeface="Arial"/>
              </a:rPr>
              <a:t>Integer5. </a:t>
            </a:r>
            <a:r>
              <a:rPr b="0" lang="en" sz="1600">
                <a:solidFill>
                  <a:srgbClr val="000000"/>
                </a:solidFill>
                <a:latin typeface="Arial"/>
                <a:ea typeface="Arial"/>
                <a:cs typeface="Arial"/>
                <a:sym typeface="Arial"/>
              </a:rPr>
              <a:t>Ададҳои бутуни мусбати 𝑎 ва 𝑏 дода шудаанд (𝑎 &gt; 𝑏). Дар порчаи дарозиаш 𝑎 миқдори максималии имконпазири порчаҳои дарозиашон 𝑏 ҷойгир карда шудаанд (болои ҳам нахобанда). Амали гирифтани бақияи бутун аз ҳосили тақсимро истифода бурда, дарозии қисми ишғолнашудаи порчаи 𝑎-ро ёбед.</a:t>
            </a:r>
            <a:endParaRPr b="0" sz="1600">
              <a:solidFill>
                <a:srgbClr val="000000"/>
              </a:solidFill>
              <a:latin typeface="Arial"/>
              <a:ea typeface="Arial"/>
              <a:cs typeface="Arial"/>
              <a:sym typeface="Arial"/>
            </a:endParaRPr>
          </a:p>
          <a:p>
            <a:pPr indent="0" lvl="0" marL="0" marR="0" rtl="0" algn="l">
              <a:lnSpc>
                <a:spcPct val="115000"/>
              </a:lnSpc>
              <a:spcBef>
                <a:spcPts val="1000"/>
              </a:spcBef>
              <a:spcAft>
                <a:spcPts val="0"/>
              </a:spcAft>
              <a:buNone/>
            </a:pPr>
            <a:r>
              <a:rPr lang="en" sz="1600">
                <a:solidFill>
                  <a:srgbClr val="000000"/>
                </a:solidFill>
                <a:latin typeface="Arial"/>
                <a:ea typeface="Arial"/>
                <a:cs typeface="Arial"/>
                <a:sym typeface="Arial"/>
              </a:rPr>
              <a:t>Integer6. </a:t>
            </a:r>
            <a:r>
              <a:rPr b="0" lang="en" sz="1600">
                <a:solidFill>
                  <a:srgbClr val="000000"/>
                </a:solidFill>
                <a:latin typeface="Arial"/>
                <a:ea typeface="Arial"/>
                <a:cs typeface="Arial"/>
                <a:sym typeface="Arial"/>
              </a:rPr>
              <a:t>Адади дурақама дода шудааст. Аввал рақами чапи  онро (даҳиҳо) ва сипас рақами рости онро (воҳидҳо) чоп кунед. Барои ёфтани даҳиҳо амали тақсим, барои ёфтани воҳидҳо — амали гирифтани бақия аз ҳосили тақсим истифода бурда шавад. </a:t>
            </a:r>
            <a:endParaRPr b="0" sz="1600">
              <a:solidFill>
                <a:srgbClr val="000000"/>
              </a:solidFill>
              <a:latin typeface="Arial"/>
              <a:ea typeface="Arial"/>
              <a:cs typeface="Arial"/>
              <a:sym typeface="Arial"/>
            </a:endParaRPr>
          </a:p>
          <a:p>
            <a:pPr indent="0" lvl="0" marL="0" rtl="0" algn="l">
              <a:lnSpc>
                <a:spcPct val="115000"/>
              </a:lnSpc>
              <a:spcBef>
                <a:spcPts val="1000"/>
              </a:spcBef>
              <a:spcAft>
                <a:spcPts val="10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7276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2</a:t>
            </a:r>
            <a:endParaRPr sz="2200">
              <a:latin typeface="Arial"/>
              <a:ea typeface="Arial"/>
              <a:cs typeface="Arial"/>
              <a:sym typeface="Arial"/>
            </a:endParaRPr>
          </a:p>
        </p:txBody>
      </p:sp>
      <p:sp>
        <p:nvSpPr>
          <p:cNvPr id="334" name="Google Shape;334;p46"/>
          <p:cNvSpPr txBox="1"/>
          <p:nvPr>
            <p:ph type="title"/>
          </p:nvPr>
        </p:nvSpPr>
        <p:spPr>
          <a:xfrm>
            <a:off x="805650" y="1242450"/>
            <a:ext cx="8030400" cy="355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Аз вазифаи хонагии №2 сар карда ҳалли ҳамаи вазифаҳои хонагӣ дар намуди коди забони барномасозии Python 3 бояд иҷро карда шавад. Ба ғайр аз ҳолатҳое, ки алоҳида қайд мешаванд.</a:t>
            </a:r>
            <a:endParaRPr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000000"/>
                </a:solidFill>
                <a:latin typeface="Arial"/>
                <a:ea typeface="Arial"/>
                <a:cs typeface="Arial"/>
                <a:sym typeface="Arial"/>
              </a:rPr>
              <a:t>Integer18(Abramyan). </a:t>
            </a:r>
            <a:r>
              <a:rPr b="0" lang="en" sz="1600">
                <a:solidFill>
                  <a:srgbClr val="000000"/>
                </a:solidFill>
                <a:latin typeface="Arial"/>
                <a:ea typeface="Arial"/>
                <a:cs typeface="Arial"/>
                <a:sym typeface="Arial"/>
              </a:rPr>
              <a:t>Адади бутуни аз 999 калон дода шудааст. Амалҳои тақсим ва бақияи бутун аз тақсимро як маротиба истифода бурда, рақаме, ки ба разряди ҳазориҳои адади дода шуда мувофиқ аст, ёфта шавад.</a:t>
            </a:r>
            <a:endParaRPr b="0"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000000"/>
                </a:solidFill>
                <a:latin typeface="Arial"/>
                <a:ea typeface="Arial"/>
                <a:cs typeface="Arial"/>
                <a:sym typeface="Arial"/>
              </a:rPr>
              <a:t>Integer21(Abramyan). </a:t>
            </a:r>
            <a:r>
              <a:rPr b="0" lang="en" sz="1600">
                <a:solidFill>
                  <a:srgbClr val="000000"/>
                </a:solidFill>
                <a:latin typeface="Arial"/>
                <a:ea typeface="Arial"/>
                <a:cs typeface="Arial"/>
                <a:sym typeface="Arial"/>
              </a:rPr>
              <a:t>Аз оғози рӯз 𝑛 сония гузашт (𝑛 – бутун). Миқдори сонияҳои пас аз дақиқаи охирон гузаштаро ҳисоб кунед.</a:t>
            </a:r>
            <a:endParaRPr b="0"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b="0"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b="0" sz="1600">
              <a:solidFill>
                <a:srgbClr val="000000"/>
              </a:solidFill>
              <a:latin typeface="Arial"/>
              <a:ea typeface="Arial"/>
              <a:cs typeface="Arial"/>
              <a:sym typeface="Arial"/>
            </a:endParaRPr>
          </a:p>
          <a:p>
            <a:pPr indent="0" lvl="0" marL="0" rtl="0" algn="l">
              <a:lnSpc>
                <a:spcPct val="115000"/>
              </a:lnSpc>
              <a:spcBef>
                <a:spcPts val="1000"/>
              </a:spcBef>
              <a:spcAft>
                <a:spcPts val="10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ctrTitle"/>
          </p:nvPr>
        </p:nvSpPr>
        <p:spPr>
          <a:xfrm>
            <a:off x="727950" y="12641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Операторҳои муносибат</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Ифодаҳои мантиқӣ</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Операторҳои AND, OR, NOT</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Оператори if-else</a:t>
            </a:r>
            <a:endParaRPr b="0" sz="2600">
              <a:latin typeface="Arial"/>
              <a:ea typeface="Arial"/>
              <a:cs typeface="Arial"/>
              <a:sym typeface="Arial"/>
            </a:endParaRPr>
          </a:p>
        </p:txBody>
      </p:sp>
      <p:sp>
        <p:nvSpPr>
          <p:cNvPr id="340" name="Google Shape;340;p47"/>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3 </a:t>
            </a:r>
            <a:endParaRPr sz="28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770250" y="7090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Амалҳои муносибат (муқоиса)</a:t>
            </a:r>
            <a:endParaRPr sz="2200">
              <a:latin typeface="Arial"/>
              <a:ea typeface="Arial"/>
              <a:cs typeface="Arial"/>
              <a:sym typeface="Arial"/>
            </a:endParaRPr>
          </a:p>
        </p:txBody>
      </p:sp>
      <p:sp>
        <p:nvSpPr>
          <p:cNvPr id="346" name="Google Shape;346;p48"/>
          <p:cNvSpPr txBox="1"/>
          <p:nvPr>
            <p:ph type="title"/>
          </p:nvPr>
        </p:nvSpPr>
        <p:spPr>
          <a:xfrm>
            <a:off x="727650" y="23041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b="0" lang="en" sz="2200">
                <a:solidFill>
                  <a:srgbClr val="000000"/>
                </a:solidFill>
                <a:latin typeface="Arial"/>
                <a:ea typeface="Arial"/>
                <a:cs typeface="Arial"/>
                <a:sym typeface="Arial"/>
              </a:rPr>
              <a:t>&lt;, &gt;, &lt;=, &gt;=, !=, ==</a:t>
            </a:r>
            <a:endParaRPr b="0" sz="22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graphicFrame>
        <p:nvGraphicFramePr>
          <p:cNvPr id="351" name="Google Shape;351;p49"/>
          <p:cNvGraphicFramePr/>
          <p:nvPr/>
        </p:nvGraphicFramePr>
        <p:xfrm>
          <a:off x="214150" y="551675"/>
          <a:ext cx="3000000" cy="3000000"/>
        </p:xfrm>
        <a:graphic>
          <a:graphicData uri="http://schemas.openxmlformats.org/drawingml/2006/table">
            <a:tbl>
              <a:tblPr>
                <a:noFill/>
                <a:tableStyleId>{0848E4CF-37E8-45A5-AF40-E17BC24E36AA}</a:tableStyleId>
              </a:tblPr>
              <a:tblGrid>
                <a:gridCol w="1337750"/>
                <a:gridCol w="3309700"/>
                <a:gridCol w="4075900"/>
              </a:tblGrid>
              <a:tr h="406550">
                <a:tc>
                  <a:txBody>
                    <a:bodyPr/>
                    <a:lstStyle/>
                    <a:p>
                      <a:pPr indent="0" lvl="0" marL="0" rtl="0" algn="l">
                        <a:lnSpc>
                          <a:spcPct val="115000"/>
                        </a:lnSpc>
                        <a:spcBef>
                          <a:spcPts val="0"/>
                        </a:spcBef>
                        <a:spcAft>
                          <a:spcPts val="0"/>
                        </a:spcAft>
                        <a:buNone/>
                      </a:pPr>
                      <a:r>
                        <a:rPr b="1" lang="en" sz="1600"/>
                        <a:t>Оператор</a:t>
                      </a:r>
                      <a:endParaRPr b="1" sz="1600"/>
                    </a:p>
                  </a:txBody>
                  <a:tcPr marT="91425" marB="91425" marR="91425" marL="91425"/>
                </a:tc>
                <a:tc>
                  <a:txBody>
                    <a:bodyPr/>
                    <a:lstStyle/>
                    <a:p>
                      <a:pPr indent="0" lvl="0" marL="0" rtl="0" algn="ctr">
                        <a:lnSpc>
                          <a:spcPct val="115000"/>
                        </a:lnSpc>
                        <a:spcBef>
                          <a:spcPts val="0"/>
                        </a:spcBef>
                        <a:spcAft>
                          <a:spcPts val="0"/>
                        </a:spcAft>
                        <a:buNone/>
                      </a:pPr>
                      <a:r>
                        <a:rPr b="1" lang="en" sz="1600"/>
                        <a:t>Тавсиф</a:t>
                      </a:r>
                      <a:endParaRPr b="1" sz="1600"/>
                    </a:p>
                  </a:txBody>
                  <a:tcPr marT="91425" marB="91425" marR="91425" marL="91425"/>
                </a:tc>
                <a:tc>
                  <a:txBody>
                    <a:bodyPr/>
                    <a:lstStyle/>
                    <a:p>
                      <a:pPr indent="0" lvl="0" marL="0" rtl="0" algn="ctr">
                        <a:lnSpc>
                          <a:spcPct val="115000"/>
                        </a:lnSpc>
                        <a:spcBef>
                          <a:spcPts val="0"/>
                        </a:spcBef>
                        <a:spcAft>
                          <a:spcPts val="0"/>
                        </a:spcAft>
                        <a:buNone/>
                      </a:pPr>
                      <a:r>
                        <a:rPr b="1" lang="en" sz="1600"/>
                        <a:t>Мисол</a:t>
                      </a:r>
                      <a:endParaRPr b="1" sz="1600"/>
                    </a:p>
                  </a:txBody>
                  <a:tcPr marT="91425" marB="91425" marR="91425" marL="91425"/>
                </a:tc>
              </a:tr>
              <a:tr h="1103525">
                <a:tc>
                  <a:txBody>
                    <a:bodyPr/>
                    <a:lstStyle/>
                    <a:p>
                      <a:pPr indent="0" lvl="0" marL="0" rtl="0" algn="ctr">
                        <a:lnSpc>
                          <a:spcPct val="115000"/>
                        </a:lnSpc>
                        <a:spcBef>
                          <a:spcPts val="0"/>
                        </a:spcBef>
                        <a:spcAft>
                          <a:spcPts val="0"/>
                        </a:spcAft>
                        <a:buNone/>
                      </a:pPr>
                      <a:r>
                        <a:rPr b="1" lang="en" sz="1800"/>
                        <a:t>==</a:t>
                      </a:r>
                      <a:endParaRPr b="1" sz="1800"/>
                    </a:p>
                  </a:txBody>
                  <a:tcPr marT="91425" marB="91425" marR="91425" marL="91425" anchor="ctr"/>
                </a:tc>
                <a:tc>
                  <a:txBody>
                    <a:bodyPr/>
                    <a:lstStyle/>
                    <a:p>
                      <a:pPr indent="0" lvl="0" marL="0" rtl="0" algn="l">
                        <a:lnSpc>
                          <a:spcPct val="115000"/>
                        </a:lnSpc>
                        <a:spcBef>
                          <a:spcPts val="0"/>
                        </a:spcBef>
                        <a:spcAft>
                          <a:spcPts val="0"/>
                        </a:spcAft>
                        <a:buNone/>
                      </a:pPr>
                      <a:r>
                        <a:rPr lang="en" sz="1600"/>
                        <a:t>Баробар будани ҳарду операндро месанҷад. Агар ҳа, пас шарт дуруст мешавад.</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t>5 == 5 ба True оварда мерасонад.</a:t>
                      </a:r>
                      <a:endParaRPr sz="1600"/>
                    </a:p>
                    <a:p>
                      <a:pPr indent="0" lvl="0" marL="0" rtl="0" algn="l">
                        <a:lnSpc>
                          <a:spcPct val="115000"/>
                        </a:lnSpc>
                        <a:spcBef>
                          <a:spcPts val="0"/>
                        </a:spcBef>
                        <a:spcAft>
                          <a:spcPts val="0"/>
                        </a:spcAft>
                        <a:buNone/>
                      </a:pPr>
                      <a:r>
                        <a:rPr lang="en" sz="1600"/>
                        <a:t>True == False ба False оварда мерасонад</a:t>
                      </a:r>
                      <a:endParaRPr sz="1600"/>
                    </a:p>
                  </a:txBody>
                  <a:tcPr marT="91425" marB="91425" marR="91425" marL="91425"/>
                </a:tc>
              </a:tr>
              <a:tr h="1103525">
                <a:tc>
                  <a:txBody>
                    <a:bodyPr/>
                    <a:lstStyle/>
                    <a:p>
                      <a:pPr indent="0" lvl="0" marL="0" rtl="0" algn="ctr">
                        <a:lnSpc>
                          <a:spcPct val="115000"/>
                        </a:lnSpc>
                        <a:spcBef>
                          <a:spcPts val="0"/>
                        </a:spcBef>
                        <a:spcAft>
                          <a:spcPts val="0"/>
                        </a:spcAft>
                        <a:buNone/>
                      </a:pPr>
                      <a:r>
                        <a:rPr b="1" lang="en" sz="1800"/>
                        <a:t>!=</a:t>
                      </a:r>
                      <a:endParaRPr b="1" sz="1800"/>
                    </a:p>
                  </a:txBody>
                  <a:tcPr marT="91425" marB="91425" marR="91425" marL="91425" anchor="ctr"/>
                </a:tc>
                <a:tc>
                  <a:txBody>
                    <a:bodyPr/>
                    <a:lstStyle/>
                    <a:p>
                      <a:pPr indent="0" lvl="0" marL="0" rtl="0" algn="l">
                        <a:lnSpc>
                          <a:spcPct val="115000"/>
                        </a:lnSpc>
                        <a:spcBef>
                          <a:spcPts val="0"/>
                        </a:spcBef>
                        <a:spcAft>
                          <a:spcPts val="0"/>
                        </a:spcAft>
                        <a:buNone/>
                      </a:pPr>
                      <a:r>
                        <a:rPr lang="en" sz="1600"/>
                        <a:t>Баробар будани ҳарду операндро месанҷад. Агар не, пас шарт дуруст мешавад.</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t>12 != 5 ба True оварда мерасонад. </a:t>
                      </a:r>
                      <a:endParaRPr sz="1600"/>
                    </a:p>
                    <a:p>
                      <a:pPr indent="0" lvl="0" marL="0" rtl="0" algn="l">
                        <a:lnSpc>
                          <a:spcPct val="115000"/>
                        </a:lnSpc>
                        <a:spcBef>
                          <a:spcPts val="0"/>
                        </a:spcBef>
                        <a:spcAft>
                          <a:spcPts val="0"/>
                        </a:spcAft>
                        <a:buNone/>
                      </a:pPr>
                      <a:r>
                        <a:rPr lang="en" sz="1600"/>
                        <a:t>False != False ба False оварда мерасонад.</a:t>
                      </a:r>
                      <a:endParaRPr sz="1600"/>
                    </a:p>
                  </a:txBody>
                  <a:tcPr marT="91425" marB="91425" marR="91425" marL="91425"/>
                </a:tc>
              </a:tr>
              <a:tr h="1103525">
                <a:tc>
                  <a:txBody>
                    <a:bodyPr/>
                    <a:lstStyle/>
                    <a:p>
                      <a:pPr indent="0" lvl="0" marL="0" rtl="0" algn="ctr">
                        <a:lnSpc>
                          <a:spcPct val="115000"/>
                        </a:lnSpc>
                        <a:spcBef>
                          <a:spcPts val="0"/>
                        </a:spcBef>
                        <a:spcAft>
                          <a:spcPts val="0"/>
                        </a:spcAft>
                        <a:buNone/>
                      </a:pPr>
                      <a:r>
                        <a:rPr b="1" lang="en" sz="1800"/>
                        <a:t>&gt;</a:t>
                      </a:r>
                      <a:endParaRPr b="1" sz="1800"/>
                    </a:p>
                  </a:txBody>
                  <a:tcPr marT="91425" marB="91425" marR="91425" marL="91425" anchor="ctr"/>
                </a:tc>
                <a:tc>
                  <a:txBody>
                    <a:bodyPr/>
                    <a:lstStyle/>
                    <a:p>
                      <a:pPr indent="0" lvl="0" marL="0" rtl="0" algn="l">
                        <a:lnSpc>
                          <a:spcPct val="115000"/>
                        </a:lnSpc>
                        <a:spcBef>
                          <a:spcPts val="0"/>
                        </a:spcBef>
                        <a:spcAft>
                          <a:spcPts val="0"/>
                        </a:spcAft>
                        <a:buNone/>
                      </a:pPr>
                      <a:r>
                        <a:rPr lang="en" sz="1600"/>
                        <a:t>Месанҷад, ки оё қимати операнди чап аз қимати рости он калонтар аст. Агар ҳа, пас шарт дуруст мешавад.</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t>5 &gt; 2 ба True оварда мерасонад. </a:t>
                      </a:r>
                      <a:endParaRPr sz="1600"/>
                    </a:p>
                    <a:p>
                      <a:pPr indent="0" lvl="0" marL="0" rtl="0" algn="l">
                        <a:lnSpc>
                          <a:spcPct val="115000"/>
                        </a:lnSpc>
                        <a:spcBef>
                          <a:spcPts val="0"/>
                        </a:spcBef>
                        <a:spcAft>
                          <a:spcPts val="0"/>
                        </a:spcAft>
                        <a:buNone/>
                      </a:pPr>
                      <a:r>
                        <a:rPr lang="en" sz="1600"/>
                        <a:t>True &gt; False ба True оварда мерасонад.</a:t>
                      </a:r>
                      <a:endParaRPr sz="1600"/>
                    </a:p>
                    <a:p>
                      <a:pPr indent="0" lvl="0" marL="0" rtl="0" algn="l">
                        <a:lnSpc>
                          <a:spcPct val="115000"/>
                        </a:lnSpc>
                        <a:spcBef>
                          <a:spcPts val="0"/>
                        </a:spcBef>
                        <a:spcAft>
                          <a:spcPts val="0"/>
                        </a:spcAft>
                        <a:buNone/>
                      </a:pPr>
                      <a:r>
                        <a:rPr lang="en" sz="1600"/>
                        <a:t>"A" &gt; "B" ба False оварда мерасонад.</a:t>
                      </a:r>
                      <a:endParaRPr sz="1600"/>
                    </a:p>
                    <a:p>
                      <a:pPr indent="0" lvl="0" marL="0" rtl="0" algn="l">
                        <a:lnSpc>
                          <a:spcPct val="115000"/>
                        </a:lnSpc>
                        <a:spcBef>
                          <a:spcPts val="0"/>
                        </a:spcBef>
                        <a:spcAft>
                          <a:spcPts val="0"/>
                        </a:spcAft>
                        <a:buNone/>
                      </a:pPr>
                      <a:r>
                        <a:t/>
                      </a:r>
                      <a:endParaRPr sz="1600"/>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50"/>
          <p:cNvGraphicFramePr/>
          <p:nvPr/>
        </p:nvGraphicFramePr>
        <p:xfrm>
          <a:off x="245075" y="641225"/>
          <a:ext cx="3000000" cy="3000000"/>
        </p:xfrm>
        <a:graphic>
          <a:graphicData uri="http://schemas.openxmlformats.org/drawingml/2006/table">
            <a:tbl>
              <a:tblPr>
                <a:noFill/>
                <a:tableStyleId>{0848E4CF-37E8-45A5-AF40-E17BC24E36AA}</a:tableStyleId>
              </a:tblPr>
              <a:tblGrid>
                <a:gridCol w="1023525"/>
                <a:gridCol w="3722000"/>
                <a:gridCol w="3979700"/>
              </a:tblGrid>
              <a:tr h="1267950">
                <a:tc>
                  <a:txBody>
                    <a:bodyPr/>
                    <a:lstStyle/>
                    <a:p>
                      <a:pPr indent="0" lvl="0" marL="0" rtl="0" algn="ctr">
                        <a:lnSpc>
                          <a:spcPct val="115000"/>
                        </a:lnSpc>
                        <a:spcBef>
                          <a:spcPts val="0"/>
                        </a:spcBef>
                        <a:spcAft>
                          <a:spcPts val="0"/>
                        </a:spcAft>
                        <a:buNone/>
                      </a:pPr>
                      <a:r>
                        <a:rPr b="1" lang="en" sz="1800"/>
                        <a:t>&lt;</a:t>
                      </a:r>
                      <a:endParaRPr b="1" sz="1800"/>
                    </a:p>
                  </a:txBody>
                  <a:tcPr marT="91425" marB="91425" marR="91425" marL="91425" anchor="ctr"/>
                </a:tc>
                <a:tc>
                  <a:txBody>
                    <a:bodyPr/>
                    <a:lstStyle/>
                    <a:p>
                      <a:pPr indent="0" lvl="0" marL="0" rtl="0" algn="l">
                        <a:lnSpc>
                          <a:spcPct val="115000"/>
                        </a:lnSpc>
                        <a:spcBef>
                          <a:spcPts val="0"/>
                        </a:spcBef>
                        <a:spcAft>
                          <a:spcPts val="0"/>
                        </a:spcAft>
                        <a:buNone/>
                      </a:pPr>
                      <a:r>
                        <a:rPr lang="en" sz="1600"/>
                        <a:t>Месанҷад, ки оё қимати операнди чап аз қиммати рости он хурдтар аст. Агар ҳа, пас шарт дуруст мешавад.</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t>3 &lt; 5 ба True оварда мерасонад. </a:t>
                      </a:r>
                      <a:endParaRPr sz="1600"/>
                    </a:p>
                    <a:p>
                      <a:pPr indent="0" lvl="0" marL="0" rtl="0" algn="l">
                        <a:lnSpc>
                          <a:spcPct val="115000"/>
                        </a:lnSpc>
                        <a:spcBef>
                          <a:spcPts val="0"/>
                        </a:spcBef>
                        <a:spcAft>
                          <a:spcPts val="0"/>
                        </a:spcAft>
                        <a:buNone/>
                      </a:pPr>
                      <a:r>
                        <a:rPr lang="en" sz="1600"/>
                        <a:t>True &lt; False ба False оварда мерасонад. </a:t>
                      </a:r>
                      <a:endParaRPr sz="1600"/>
                    </a:p>
                    <a:p>
                      <a:pPr indent="0" lvl="0" marL="0" rtl="0" algn="l">
                        <a:lnSpc>
                          <a:spcPct val="115000"/>
                        </a:lnSpc>
                        <a:spcBef>
                          <a:spcPts val="0"/>
                        </a:spcBef>
                        <a:spcAft>
                          <a:spcPts val="0"/>
                        </a:spcAft>
                        <a:buNone/>
                      </a:pPr>
                      <a:r>
                        <a:rPr lang="en" sz="1600"/>
                        <a:t>"A" &lt; "B" ба True оварда мерасонад.</a:t>
                      </a:r>
                      <a:endParaRPr sz="1600"/>
                    </a:p>
                  </a:txBody>
                  <a:tcPr marT="91425" marB="91425" marR="91425" marL="91425"/>
                </a:tc>
              </a:tr>
              <a:tr h="1288675">
                <a:tc>
                  <a:txBody>
                    <a:bodyPr/>
                    <a:lstStyle/>
                    <a:p>
                      <a:pPr indent="0" lvl="0" marL="0" rtl="0" algn="ctr">
                        <a:lnSpc>
                          <a:spcPct val="115000"/>
                        </a:lnSpc>
                        <a:spcBef>
                          <a:spcPts val="0"/>
                        </a:spcBef>
                        <a:spcAft>
                          <a:spcPts val="0"/>
                        </a:spcAft>
                        <a:buNone/>
                      </a:pPr>
                      <a:r>
                        <a:rPr b="1" lang="en" sz="1800"/>
                        <a:t>&gt;=</a:t>
                      </a:r>
                      <a:endParaRPr b="1" sz="1800"/>
                    </a:p>
                  </a:txBody>
                  <a:tcPr marT="91425" marB="91425" marR="91425" marL="91425" anchor="ctr"/>
                </a:tc>
                <a:tc>
                  <a:txBody>
                    <a:bodyPr/>
                    <a:lstStyle/>
                    <a:p>
                      <a:pPr indent="0" lvl="0" marL="0" rtl="0" algn="l">
                        <a:lnSpc>
                          <a:spcPct val="115000"/>
                        </a:lnSpc>
                        <a:spcBef>
                          <a:spcPts val="0"/>
                        </a:spcBef>
                        <a:spcAft>
                          <a:spcPts val="0"/>
                        </a:spcAft>
                        <a:buNone/>
                      </a:pPr>
                      <a:r>
                        <a:rPr lang="en" sz="1600"/>
                        <a:t>Месанҷед, ки оё қимати операнд аз чап ба қимати рости он калон аст ё баробар аст. Агар ҳа, пас шарт дуруст мешавад.</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t>1 &gt;</a:t>
                      </a:r>
                      <a:r>
                        <a:rPr lang="en" sz="1600"/>
                        <a:t>=</a:t>
                      </a:r>
                      <a:r>
                        <a:rPr lang="en" sz="1600"/>
                        <a:t> 1 ба True оварда мерасонад.</a:t>
                      </a:r>
                      <a:endParaRPr sz="1600"/>
                    </a:p>
                    <a:p>
                      <a:pPr indent="0" lvl="0" marL="0" rtl="0" algn="l">
                        <a:lnSpc>
                          <a:spcPct val="115000"/>
                        </a:lnSpc>
                        <a:spcBef>
                          <a:spcPts val="0"/>
                        </a:spcBef>
                        <a:spcAft>
                          <a:spcPts val="0"/>
                        </a:spcAft>
                        <a:buNone/>
                      </a:pPr>
                      <a:r>
                        <a:rPr lang="en" sz="1600"/>
                        <a:t>23 &gt;= 3.2 ба True оварда мерасонад.</a:t>
                      </a:r>
                      <a:endParaRPr sz="1600"/>
                    </a:p>
                    <a:p>
                      <a:pPr indent="0" lvl="0" marL="0" rtl="0" algn="l">
                        <a:lnSpc>
                          <a:spcPct val="115000"/>
                        </a:lnSpc>
                        <a:spcBef>
                          <a:spcPts val="0"/>
                        </a:spcBef>
                        <a:spcAft>
                          <a:spcPts val="0"/>
                        </a:spcAft>
                        <a:buNone/>
                      </a:pPr>
                      <a:r>
                        <a:rPr lang="en" sz="1600"/>
                        <a:t>"C" &gt;= "D" ба False оварда мерасонад.</a:t>
                      </a:r>
                      <a:endParaRPr sz="1600"/>
                    </a:p>
                  </a:txBody>
                  <a:tcPr marT="91425" marB="91425" marR="91425" marL="91425"/>
                </a:tc>
              </a:tr>
              <a:tr h="1603775">
                <a:tc>
                  <a:txBody>
                    <a:bodyPr/>
                    <a:lstStyle/>
                    <a:p>
                      <a:pPr indent="0" lvl="0" marL="0" rtl="0" algn="ctr">
                        <a:lnSpc>
                          <a:spcPct val="115000"/>
                        </a:lnSpc>
                        <a:spcBef>
                          <a:spcPts val="0"/>
                        </a:spcBef>
                        <a:spcAft>
                          <a:spcPts val="0"/>
                        </a:spcAft>
                        <a:buNone/>
                      </a:pPr>
                      <a:r>
                        <a:rPr b="1" lang="en" sz="1800"/>
                        <a:t>&lt;=</a:t>
                      </a:r>
                      <a:endParaRPr/>
                    </a:p>
                  </a:txBody>
                  <a:tcPr marT="91425" marB="91425" marR="91425" marL="91425" anchor="ctr"/>
                </a:tc>
                <a:tc>
                  <a:txBody>
                    <a:bodyPr/>
                    <a:lstStyle/>
                    <a:p>
                      <a:pPr indent="0" lvl="0" marL="0" rtl="0" algn="l">
                        <a:lnSpc>
                          <a:spcPct val="115000"/>
                        </a:lnSpc>
                        <a:spcBef>
                          <a:spcPts val="0"/>
                        </a:spcBef>
                        <a:spcAft>
                          <a:spcPts val="0"/>
                        </a:spcAft>
                        <a:buNone/>
                      </a:pPr>
                      <a:r>
                        <a:rPr lang="en" sz="1600"/>
                        <a:t>Аз арзиши операнди рост камтар ё баробар ба арзиши операнди чапро месанҷад. Агар ҳа, пас шарт дуруст мешавад.</a:t>
                      </a:r>
                      <a:endParaRPr sz="1600"/>
                    </a:p>
                  </a:txBody>
                  <a:tcPr marT="91425" marB="91425" marR="91425" marL="91425"/>
                </a:tc>
                <a:tc>
                  <a:txBody>
                    <a:bodyPr/>
                    <a:lstStyle/>
                    <a:p>
                      <a:pPr indent="0" lvl="0" marL="0" rtl="0" algn="l">
                        <a:lnSpc>
                          <a:spcPct val="115000"/>
                        </a:lnSpc>
                        <a:spcBef>
                          <a:spcPts val="0"/>
                        </a:spcBef>
                        <a:spcAft>
                          <a:spcPts val="0"/>
                        </a:spcAft>
                        <a:buNone/>
                      </a:pPr>
                      <a:r>
                        <a:rPr lang="en" sz="1600"/>
                        <a:t>4 &lt;= 5 ба True оварда мерасонад.</a:t>
                      </a:r>
                      <a:endParaRPr sz="1600"/>
                    </a:p>
                    <a:p>
                      <a:pPr indent="0" lvl="0" marL="0" rtl="0" algn="l">
                        <a:lnSpc>
                          <a:spcPct val="115000"/>
                        </a:lnSpc>
                        <a:spcBef>
                          <a:spcPts val="0"/>
                        </a:spcBef>
                        <a:spcAft>
                          <a:spcPts val="0"/>
                        </a:spcAft>
                        <a:buNone/>
                      </a:pPr>
                      <a:r>
                        <a:rPr lang="en" sz="1600"/>
                        <a:t>0 &lt;= 0.0 ба True оварда мерасонад.</a:t>
                      </a:r>
                      <a:endParaRPr sz="1600"/>
                    </a:p>
                    <a:p>
                      <a:pPr indent="0" lvl="0" marL="0" rtl="0" algn="l">
                        <a:lnSpc>
                          <a:spcPct val="115000"/>
                        </a:lnSpc>
                        <a:spcBef>
                          <a:spcPts val="0"/>
                        </a:spcBef>
                        <a:spcAft>
                          <a:spcPts val="0"/>
                        </a:spcAft>
                        <a:buNone/>
                      </a:pPr>
                      <a:r>
                        <a:rPr lang="en" sz="1600"/>
                        <a:t>-0.001 &lt;= -36 ба False оварда мерасонад.</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idx="1" type="body"/>
          </p:nvPr>
        </p:nvSpPr>
        <p:spPr>
          <a:xfrm>
            <a:off x="729450" y="1372600"/>
            <a:ext cx="3033000" cy="3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x = 5</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y = 8</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1155CC"/>
                </a:solidFill>
                <a:latin typeface="Arial"/>
                <a:ea typeface="Arial"/>
                <a:cs typeface="Arial"/>
                <a:sym typeface="Arial"/>
              </a:rPr>
              <a:t>print</a:t>
            </a:r>
            <a:r>
              <a:rPr b="1" lang="en" sz="1600">
                <a:solidFill>
                  <a:srgbClr val="444444"/>
                </a:solidFill>
                <a:latin typeface="Arial"/>
                <a:ea typeface="Arial"/>
                <a:cs typeface="Arial"/>
                <a:sym typeface="Arial"/>
              </a:rPr>
              <a:t>(</a:t>
            </a:r>
            <a:r>
              <a:rPr b="1" lang="en" sz="1600">
                <a:solidFill>
                  <a:srgbClr val="007020"/>
                </a:solidFill>
                <a:latin typeface="Arial"/>
                <a:ea typeface="Arial"/>
                <a:cs typeface="Arial"/>
                <a:sym typeface="Arial"/>
              </a:rPr>
              <a:t>"x == y:"</a:t>
            </a:r>
            <a:r>
              <a:rPr b="1" lang="en" sz="1600">
                <a:solidFill>
                  <a:srgbClr val="444444"/>
                </a:solidFill>
                <a:latin typeface="Arial"/>
                <a:ea typeface="Arial"/>
                <a:cs typeface="Arial"/>
                <a:sym typeface="Arial"/>
              </a:rPr>
              <a:t>, x == y)</a:t>
            </a:r>
            <a:endParaRPr b="1" sz="1600">
              <a:solidFill>
                <a:srgbClr val="444444"/>
              </a:solidFill>
              <a:latin typeface="Arial"/>
              <a:ea typeface="Arial"/>
              <a:cs typeface="Arial"/>
              <a:sym typeface="Arial"/>
            </a:endParaRPr>
          </a:p>
          <a:p>
            <a:pPr indent="0" lvl="0" marL="0" rtl="0" algn="l">
              <a:spcBef>
                <a:spcPts val="1200"/>
              </a:spcBef>
              <a:spcAft>
                <a:spcPts val="0"/>
              </a:spcAft>
              <a:buNone/>
            </a:pPr>
            <a:r>
              <a:rPr b="1" lang="en" sz="1600">
                <a:solidFill>
                  <a:srgbClr val="1155CC"/>
                </a:solidFill>
                <a:latin typeface="Arial"/>
                <a:ea typeface="Arial"/>
                <a:cs typeface="Arial"/>
                <a:sym typeface="Arial"/>
              </a:rPr>
              <a:t>print</a:t>
            </a:r>
            <a:r>
              <a:rPr b="1" lang="en" sz="1600">
                <a:solidFill>
                  <a:srgbClr val="444444"/>
                </a:solidFill>
                <a:latin typeface="Arial"/>
                <a:ea typeface="Arial"/>
                <a:cs typeface="Arial"/>
                <a:sym typeface="Arial"/>
              </a:rPr>
              <a:t>(</a:t>
            </a:r>
            <a:r>
              <a:rPr b="1" lang="en" sz="1600">
                <a:solidFill>
                  <a:srgbClr val="38761D"/>
                </a:solidFill>
                <a:latin typeface="Arial"/>
                <a:ea typeface="Arial"/>
                <a:cs typeface="Arial"/>
                <a:sym typeface="Arial"/>
              </a:rPr>
              <a:t>"x != y:"</a:t>
            </a:r>
            <a:r>
              <a:rPr b="1" lang="en" sz="1600">
                <a:solidFill>
                  <a:srgbClr val="444444"/>
                </a:solidFill>
                <a:latin typeface="Arial"/>
                <a:ea typeface="Arial"/>
                <a:cs typeface="Arial"/>
                <a:sym typeface="Arial"/>
              </a:rPr>
              <a:t>, x != y)</a:t>
            </a:r>
            <a:endParaRPr b="1" sz="1600">
              <a:solidFill>
                <a:srgbClr val="444444"/>
              </a:solidFill>
              <a:latin typeface="Arial"/>
              <a:ea typeface="Arial"/>
              <a:cs typeface="Arial"/>
              <a:sym typeface="Arial"/>
            </a:endParaRPr>
          </a:p>
          <a:p>
            <a:pPr indent="0" lvl="0" marL="0" rtl="0" algn="l">
              <a:spcBef>
                <a:spcPts val="1200"/>
              </a:spcBef>
              <a:spcAft>
                <a:spcPts val="0"/>
              </a:spcAft>
              <a:buNone/>
            </a:pPr>
            <a:r>
              <a:rPr b="1" lang="en" sz="1600">
                <a:solidFill>
                  <a:srgbClr val="1155CC"/>
                </a:solidFill>
                <a:latin typeface="Arial"/>
                <a:ea typeface="Arial"/>
                <a:cs typeface="Arial"/>
                <a:sym typeface="Arial"/>
              </a:rPr>
              <a:t>print</a:t>
            </a:r>
            <a:r>
              <a:rPr b="1" lang="en" sz="1600">
                <a:solidFill>
                  <a:srgbClr val="444444"/>
                </a:solidFill>
                <a:latin typeface="Arial"/>
                <a:ea typeface="Arial"/>
                <a:cs typeface="Arial"/>
                <a:sym typeface="Arial"/>
              </a:rPr>
              <a:t>(</a:t>
            </a:r>
            <a:r>
              <a:rPr b="1" lang="en" sz="1600">
                <a:solidFill>
                  <a:srgbClr val="38761D"/>
                </a:solidFill>
                <a:latin typeface="Arial"/>
                <a:ea typeface="Arial"/>
                <a:cs typeface="Arial"/>
                <a:sym typeface="Arial"/>
              </a:rPr>
              <a:t>"x &lt; y:"</a:t>
            </a:r>
            <a:r>
              <a:rPr b="1" lang="en" sz="1600">
                <a:solidFill>
                  <a:srgbClr val="444444"/>
                </a:solidFill>
                <a:latin typeface="Arial"/>
                <a:ea typeface="Arial"/>
                <a:cs typeface="Arial"/>
                <a:sym typeface="Arial"/>
              </a:rPr>
              <a:t>, x &lt; y)</a:t>
            </a:r>
            <a:endParaRPr b="1" sz="1600">
              <a:solidFill>
                <a:srgbClr val="444444"/>
              </a:solidFill>
              <a:latin typeface="Arial"/>
              <a:ea typeface="Arial"/>
              <a:cs typeface="Arial"/>
              <a:sym typeface="Arial"/>
            </a:endParaRPr>
          </a:p>
          <a:p>
            <a:pPr indent="0" lvl="0" marL="0" rtl="0" algn="l">
              <a:spcBef>
                <a:spcPts val="1200"/>
              </a:spcBef>
              <a:spcAft>
                <a:spcPts val="0"/>
              </a:spcAft>
              <a:buNone/>
            </a:pPr>
            <a:r>
              <a:rPr b="1" lang="en" sz="1600">
                <a:solidFill>
                  <a:srgbClr val="1155CC"/>
                </a:solidFill>
                <a:latin typeface="Arial"/>
                <a:ea typeface="Arial"/>
                <a:cs typeface="Arial"/>
                <a:sym typeface="Arial"/>
              </a:rPr>
              <a:t>print</a:t>
            </a:r>
            <a:r>
              <a:rPr b="1" lang="en" sz="1600">
                <a:solidFill>
                  <a:srgbClr val="444444"/>
                </a:solidFill>
                <a:latin typeface="Arial"/>
                <a:ea typeface="Arial"/>
                <a:cs typeface="Arial"/>
                <a:sym typeface="Arial"/>
              </a:rPr>
              <a:t>(</a:t>
            </a:r>
            <a:r>
              <a:rPr b="1" lang="en" sz="1600">
                <a:solidFill>
                  <a:srgbClr val="38761D"/>
                </a:solidFill>
                <a:latin typeface="Arial"/>
                <a:ea typeface="Arial"/>
                <a:cs typeface="Arial"/>
                <a:sym typeface="Arial"/>
              </a:rPr>
              <a:t>"x &gt; y:"</a:t>
            </a:r>
            <a:r>
              <a:rPr b="1" lang="en" sz="1600">
                <a:solidFill>
                  <a:srgbClr val="444444"/>
                </a:solidFill>
                <a:latin typeface="Arial"/>
                <a:ea typeface="Arial"/>
                <a:cs typeface="Arial"/>
                <a:sym typeface="Arial"/>
              </a:rPr>
              <a:t>, x &gt; y)</a:t>
            </a:r>
            <a:endParaRPr b="1" sz="1600">
              <a:solidFill>
                <a:srgbClr val="444444"/>
              </a:solidFill>
              <a:latin typeface="Arial"/>
              <a:ea typeface="Arial"/>
              <a:cs typeface="Arial"/>
              <a:sym typeface="Arial"/>
            </a:endParaRPr>
          </a:p>
          <a:p>
            <a:pPr indent="0" lvl="0" marL="0" rtl="0" algn="l">
              <a:spcBef>
                <a:spcPts val="1200"/>
              </a:spcBef>
              <a:spcAft>
                <a:spcPts val="0"/>
              </a:spcAft>
              <a:buNone/>
            </a:pPr>
            <a:r>
              <a:rPr b="1" lang="en" sz="1600">
                <a:solidFill>
                  <a:srgbClr val="1155CC"/>
                </a:solidFill>
                <a:latin typeface="Arial"/>
                <a:ea typeface="Arial"/>
                <a:cs typeface="Arial"/>
                <a:sym typeface="Arial"/>
              </a:rPr>
              <a:t>print</a:t>
            </a:r>
            <a:r>
              <a:rPr b="1" lang="en" sz="1600">
                <a:solidFill>
                  <a:srgbClr val="444444"/>
                </a:solidFill>
                <a:latin typeface="Arial"/>
                <a:ea typeface="Arial"/>
                <a:cs typeface="Arial"/>
                <a:sym typeface="Arial"/>
              </a:rPr>
              <a:t>(</a:t>
            </a:r>
            <a:r>
              <a:rPr b="1" lang="en" sz="1600">
                <a:solidFill>
                  <a:srgbClr val="38761D"/>
                </a:solidFill>
                <a:latin typeface="Arial"/>
                <a:ea typeface="Arial"/>
                <a:cs typeface="Arial"/>
                <a:sym typeface="Arial"/>
              </a:rPr>
              <a:t>"x &lt;= y:"</a:t>
            </a:r>
            <a:r>
              <a:rPr b="1" lang="en" sz="1600">
                <a:solidFill>
                  <a:srgbClr val="444444"/>
                </a:solidFill>
                <a:latin typeface="Arial"/>
                <a:ea typeface="Arial"/>
                <a:cs typeface="Arial"/>
                <a:sym typeface="Arial"/>
              </a:rPr>
              <a:t>, x &lt;= y)</a:t>
            </a:r>
            <a:endParaRPr b="1" sz="1600">
              <a:solidFill>
                <a:srgbClr val="444444"/>
              </a:solidFill>
              <a:latin typeface="Arial"/>
              <a:ea typeface="Arial"/>
              <a:cs typeface="Arial"/>
              <a:sym typeface="Arial"/>
            </a:endParaRPr>
          </a:p>
          <a:p>
            <a:pPr indent="0" lvl="0" marL="0" rtl="0" algn="l">
              <a:spcBef>
                <a:spcPts val="1200"/>
              </a:spcBef>
              <a:spcAft>
                <a:spcPts val="1200"/>
              </a:spcAft>
              <a:buNone/>
            </a:pPr>
            <a:r>
              <a:rPr b="1" lang="en" sz="1600">
                <a:solidFill>
                  <a:srgbClr val="1155CC"/>
                </a:solidFill>
                <a:latin typeface="Arial"/>
                <a:ea typeface="Arial"/>
                <a:cs typeface="Arial"/>
                <a:sym typeface="Arial"/>
              </a:rPr>
              <a:t>print</a:t>
            </a:r>
            <a:r>
              <a:rPr b="1" lang="en" sz="1600">
                <a:solidFill>
                  <a:srgbClr val="444444"/>
                </a:solidFill>
                <a:latin typeface="Arial"/>
                <a:ea typeface="Arial"/>
                <a:cs typeface="Arial"/>
                <a:sym typeface="Arial"/>
              </a:rPr>
              <a:t>(</a:t>
            </a:r>
            <a:r>
              <a:rPr b="1" lang="en" sz="1600">
                <a:solidFill>
                  <a:srgbClr val="38761D"/>
                </a:solidFill>
                <a:latin typeface="Arial"/>
                <a:ea typeface="Arial"/>
                <a:cs typeface="Arial"/>
                <a:sym typeface="Arial"/>
              </a:rPr>
              <a:t>"x &gt;= y:"</a:t>
            </a:r>
            <a:r>
              <a:rPr b="1" lang="en" sz="1600">
                <a:solidFill>
                  <a:srgbClr val="444444"/>
                </a:solidFill>
                <a:latin typeface="Arial"/>
                <a:ea typeface="Arial"/>
                <a:cs typeface="Arial"/>
                <a:sym typeface="Arial"/>
              </a:rPr>
              <a:t>, x &gt;= y)</a:t>
            </a:r>
            <a:endParaRPr sz="1600">
              <a:latin typeface="Arial"/>
              <a:ea typeface="Arial"/>
              <a:cs typeface="Arial"/>
              <a:sym typeface="Arial"/>
            </a:endParaRPr>
          </a:p>
        </p:txBody>
      </p:sp>
      <p:sp>
        <p:nvSpPr>
          <p:cNvPr id="362" name="Google Shape;362;p51"/>
          <p:cNvSpPr txBox="1"/>
          <p:nvPr/>
        </p:nvSpPr>
        <p:spPr>
          <a:xfrm>
            <a:off x="5195400" y="2350240"/>
            <a:ext cx="2717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lang="en" sz="1600">
                <a:solidFill>
                  <a:srgbClr val="444444"/>
                </a:solidFill>
              </a:rPr>
              <a:t>x == y: False</a:t>
            </a:r>
            <a:endParaRPr sz="1600">
              <a:solidFill>
                <a:srgbClr val="444444"/>
              </a:solidFill>
            </a:endParaRPr>
          </a:p>
          <a:p>
            <a:pPr indent="0" lvl="0" marL="0" rtl="0" algn="l">
              <a:spcBef>
                <a:spcPts val="0"/>
              </a:spcBef>
              <a:spcAft>
                <a:spcPts val="0"/>
              </a:spcAft>
              <a:buNone/>
            </a:pPr>
            <a:r>
              <a:rPr lang="en" sz="1600">
                <a:solidFill>
                  <a:srgbClr val="444444"/>
                </a:solidFill>
              </a:rPr>
              <a:t>x != y: True</a:t>
            </a:r>
            <a:endParaRPr sz="1600">
              <a:solidFill>
                <a:srgbClr val="444444"/>
              </a:solidFill>
            </a:endParaRPr>
          </a:p>
          <a:p>
            <a:pPr indent="0" lvl="0" marL="0" rtl="0" algn="l">
              <a:spcBef>
                <a:spcPts val="0"/>
              </a:spcBef>
              <a:spcAft>
                <a:spcPts val="0"/>
              </a:spcAft>
              <a:buNone/>
            </a:pPr>
            <a:r>
              <a:rPr lang="en" sz="1600">
                <a:solidFill>
                  <a:srgbClr val="444444"/>
                </a:solidFill>
              </a:rPr>
              <a:t>x &lt; y: True</a:t>
            </a:r>
            <a:endParaRPr sz="1600">
              <a:solidFill>
                <a:srgbClr val="444444"/>
              </a:solidFill>
            </a:endParaRPr>
          </a:p>
          <a:p>
            <a:pPr indent="0" lvl="0" marL="0" rtl="0" algn="l">
              <a:spcBef>
                <a:spcPts val="0"/>
              </a:spcBef>
              <a:spcAft>
                <a:spcPts val="0"/>
              </a:spcAft>
              <a:buNone/>
            </a:pPr>
            <a:r>
              <a:rPr lang="en" sz="1600">
                <a:solidFill>
                  <a:srgbClr val="444444"/>
                </a:solidFill>
              </a:rPr>
              <a:t>x &gt; y: False</a:t>
            </a:r>
            <a:endParaRPr sz="1600">
              <a:solidFill>
                <a:srgbClr val="444444"/>
              </a:solidFill>
            </a:endParaRPr>
          </a:p>
          <a:p>
            <a:pPr indent="0" lvl="0" marL="0" rtl="0" algn="l">
              <a:spcBef>
                <a:spcPts val="0"/>
              </a:spcBef>
              <a:spcAft>
                <a:spcPts val="0"/>
              </a:spcAft>
              <a:buNone/>
            </a:pPr>
            <a:r>
              <a:rPr lang="en" sz="1600">
                <a:solidFill>
                  <a:srgbClr val="444444"/>
                </a:solidFill>
              </a:rPr>
              <a:t>x &lt;= y: True</a:t>
            </a:r>
            <a:endParaRPr sz="1600">
              <a:solidFill>
                <a:srgbClr val="444444"/>
              </a:solidFill>
            </a:endParaRPr>
          </a:p>
          <a:p>
            <a:pPr indent="0" lvl="0" marL="0" rtl="0" algn="l">
              <a:spcBef>
                <a:spcPts val="0"/>
              </a:spcBef>
              <a:spcAft>
                <a:spcPts val="0"/>
              </a:spcAft>
              <a:buNone/>
            </a:pPr>
            <a:r>
              <a:rPr lang="en" sz="1600">
                <a:solidFill>
                  <a:srgbClr val="444444"/>
                </a:solidFill>
              </a:rPr>
              <a:t>x &gt;= y: False</a:t>
            </a:r>
            <a:endParaRPr sz="1600"/>
          </a:p>
        </p:txBody>
      </p:sp>
      <p:sp>
        <p:nvSpPr>
          <p:cNvPr id="363" name="Google Shape;363;p5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Мисолҳо</a:t>
            </a:r>
            <a:endParaRPr sz="2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 type="body"/>
          </p:nvPr>
        </p:nvSpPr>
        <p:spPr>
          <a:xfrm>
            <a:off x="729450" y="1209825"/>
            <a:ext cx="8062500" cy="322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Имрӯз дар ҷаҳон бештар аз 2000 забони барномарезӣ мавриди истифода қарор дорад.</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Ҳар гуна забони барномарезӣ ба мисли забонҳои муқаррарии гуфтугуӣ аз алифбо, синтаксис ва семантика иборат аст.</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Синтаксис ин маҷмуи қоидаҳоест, ки сохтори барномаро бо воситаи алифбои забон муайян мекунанд. Синтаксис имконият медиҳад, ки блокҳо, ифодаҳо, операторҳо, зербарномаҳо эҷод карда шаванд.</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00000"/>
                </a:solidFill>
                <a:highlight>
                  <a:srgbClr val="FFFFFF"/>
                </a:highlight>
                <a:latin typeface="Arial"/>
                <a:ea typeface="Arial"/>
                <a:cs typeface="Arial"/>
                <a:sym typeface="Arial"/>
              </a:rPr>
              <a:t>Мисолҳои забонҳои барномасозӣ: Python, Go, Pascal, PHP, C, C++</a:t>
            </a:r>
            <a:r>
              <a:rPr lang="en" sz="1600">
                <a:solidFill>
                  <a:srgbClr val="000000"/>
                </a:solidFill>
                <a:highlight>
                  <a:schemeClr val="lt1"/>
                </a:highlight>
                <a:latin typeface="Arial"/>
                <a:ea typeface="Arial"/>
                <a:cs typeface="Arial"/>
                <a:sym typeface="Arial"/>
              </a:rPr>
              <a:t>, Java</a:t>
            </a:r>
            <a:r>
              <a:rPr lang="en" sz="1600">
                <a:solidFill>
                  <a:srgbClr val="000000"/>
                </a:solidFill>
                <a:highlight>
                  <a:srgbClr val="FFFFFF"/>
                </a:highlight>
                <a:latin typeface="Arial"/>
                <a:ea typeface="Arial"/>
                <a:cs typeface="Arial"/>
                <a:sym typeface="Arial"/>
              </a:rPr>
              <a:t>, C# </a:t>
            </a:r>
            <a:r>
              <a:rPr lang="en" sz="1600">
                <a:solidFill>
                  <a:srgbClr val="000000"/>
                </a:solidFill>
                <a:highlight>
                  <a:schemeClr val="lt1"/>
                </a:highlight>
                <a:latin typeface="Arial"/>
                <a:ea typeface="Arial"/>
                <a:cs typeface="Arial"/>
                <a:sym typeface="Arial"/>
              </a:rPr>
              <a:t>... .</a:t>
            </a:r>
            <a:endParaRPr sz="1600">
              <a:solidFill>
                <a:srgbClr val="000000"/>
              </a:solidFill>
              <a:highlight>
                <a:srgbClr val="FFFFFF"/>
              </a:highlight>
              <a:latin typeface="Arial"/>
              <a:ea typeface="Arial"/>
              <a:cs typeface="Arial"/>
              <a:sym typeface="Arial"/>
            </a:endParaRPr>
          </a:p>
        </p:txBody>
      </p:sp>
      <p:sp>
        <p:nvSpPr>
          <p:cNvPr id="119" name="Google Shape;119;p1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Забонҳои барномасозӣ</a:t>
            </a:r>
            <a:endParaRPr sz="22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aphicFrame>
        <p:nvGraphicFramePr>
          <p:cNvPr id="368" name="Google Shape;368;p52"/>
          <p:cNvGraphicFramePr/>
          <p:nvPr/>
        </p:nvGraphicFramePr>
        <p:xfrm>
          <a:off x="3621300" y="1352550"/>
          <a:ext cx="3000000" cy="3000000"/>
        </p:xfrm>
        <a:graphic>
          <a:graphicData uri="http://schemas.openxmlformats.org/drawingml/2006/table">
            <a:tbl>
              <a:tblPr>
                <a:noFill/>
                <a:tableStyleId>{0848E4CF-37E8-45A5-AF40-E17BC24E36AA}</a:tableStyleId>
              </a:tblPr>
              <a:tblGrid>
                <a:gridCol w="1014125"/>
                <a:gridCol w="1014125"/>
                <a:gridCol w="927375"/>
              </a:tblGrid>
              <a:tr h="379000">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A</a:t>
                      </a:r>
                      <a:endParaRPr>
                        <a:latin typeface="Raleway ExtraBold"/>
                        <a:ea typeface="Raleway ExtraBold"/>
                        <a:cs typeface="Raleway ExtraBold"/>
                        <a:sym typeface="Raleway ExtraBold"/>
                      </a:endParaRPr>
                    </a:p>
                  </a:txBody>
                  <a:tcPr marT="91425" marB="91425" marR="91425" marL="91425"/>
                </a:tc>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B</a:t>
                      </a:r>
                      <a:endParaRPr>
                        <a:latin typeface="Raleway ExtraBold"/>
                        <a:ea typeface="Raleway ExtraBold"/>
                        <a:cs typeface="Raleway ExtraBold"/>
                        <a:sym typeface="Raleway ExtraBold"/>
                      </a:endParaRPr>
                    </a:p>
                  </a:txBody>
                  <a:tcPr marT="91425" marB="91425" marR="91425" marL="91425"/>
                </a:tc>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A and B</a:t>
                      </a:r>
                      <a:endParaRPr>
                        <a:latin typeface="Raleway ExtraBold"/>
                        <a:ea typeface="Raleway ExtraBold"/>
                        <a:cs typeface="Raleway ExtraBold"/>
                        <a:sym typeface="Raleway ExtraBold"/>
                      </a:endParaRPr>
                    </a:p>
                  </a:txBody>
                  <a:tcPr marT="91425" marB="91425" marR="91425" marL="91425"/>
                </a:tc>
              </a:tr>
              <a:tr h="41640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r>
              <a:tr h="41640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r>
              <a:tr h="36515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r>
              <a:tr h="373975">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r>
            </a:tbl>
          </a:graphicData>
        </a:graphic>
      </p:graphicFrame>
      <p:sp>
        <p:nvSpPr>
          <p:cNvPr id="369" name="Google Shape;369;p52"/>
          <p:cNvSpPr txBox="1"/>
          <p:nvPr/>
        </p:nvSpPr>
        <p:spPr>
          <a:xfrm>
            <a:off x="3599563" y="3442050"/>
            <a:ext cx="2999100" cy="99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t>А</a:t>
            </a:r>
            <a:r>
              <a:rPr lang="en" sz="1600"/>
              <a:t>гар ҳарду операнд TRUE бошанд, </a:t>
            </a:r>
            <a:r>
              <a:rPr lang="en" sz="1600"/>
              <a:t>онгоҳ </a:t>
            </a:r>
            <a:r>
              <a:rPr lang="en" sz="1600"/>
              <a:t>қ</a:t>
            </a:r>
            <a:r>
              <a:rPr lang="en" sz="1600"/>
              <a:t>имати  ифода TRUE мешавад.</a:t>
            </a:r>
            <a:endParaRPr sz="1600"/>
          </a:p>
        </p:txBody>
      </p:sp>
      <p:sp>
        <p:nvSpPr>
          <p:cNvPr id="370" name="Google Shape;370;p52"/>
          <p:cNvSpPr txBox="1"/>
          <p:nvPr>
            <p:ph idx="1" type="body"/>
          </p:nvPr>
        </p:nvSpPr>
        <p:spPr>
          <a:xfrm>
            <a:off x="459250" y="3399150"/>
            <a:ext cx="2596500" cy="1437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600">
                <a:solidFill>
                  <a:srgbClr val="000000"/>
                </a:solidFill>
                <a:latin typeface="Arial"/>
                <a:ea typeface="Arial"/>
                <a:cs typeface="Arial"/>
                <a:sym typeface="Arial"/>
              </a:rPr>
              <a:t>Агар яке аз операндҳо TRUE бошад, онгоҳ қимати  ифода TRUE мешавад.</a:t>
            </a:r>
            <a:endParaRPr sz="1600">
              <a:latin typeface="Arial"/>
              <a:ea typeface="Arial"/>
              <a:cs typeface="Arial"/>
              <a:sym typeface="Arial"/>
            </a:endParaRPr>
          </a:p>
        </p:txBody>
      </p:sp>
      <p:graphicFrame>
        <p:nvGraphicFramePr>
          <p:cNvPr id="371" name="Google Shape;371;p52"/>
          <p:cNvGraphicFramePr/>
          <p:nvPr/>
        </p:nvGraphicFramePr>
        <p:xfrm>
          <a:off x="459300" y="1326500"/>
          <a:ext cx="3000000" cy="3000000"/>
        </p:xfrm>
        <a:graphic>
          <a:graphicData uri="http://schemas.openxmlformats.org/drawingml/2006/table">
            <a:tbl>
              <a:tblPr>
                <a:noFill/>
                <a:tableStyleId>{0848E4CF-37E8-45A5-AF40-E17BC24E36AA}</a:tableStyleId>
              </a:tblPr>
              <a:tblGrid>
                <a:gridCol w="942850"/>
                <a:gridCol w="784000"/>
                <a:gridCol w="869550"/>
              </a:tblGrid>
              <a:tr h="405050">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A</a:t>
                      </a:r>
                      <a:endParaRPr>
                        <a:latin typeface="Raleway ExtraBold"/>
                        <a:ea typeface="Raleway ExtraBold"/>
                        <a:cs typeface="Raleway ExtraBold"/>
                        <a:sym typeface="Raleway ExtraBold"/>
                      </a:endParaRPr>
                    </a:p>
                  </a:txBody>
                  <a:tcPr marT="91425" marB="91425" marR="91425" marL="91425"/>
                </a:tc>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B</a:t>
                      </a:r>
                      <a:endParaRPr>
                        <a:latin typeface="Raleway ExtraBold"/>
                        <a:ea typeface="Raleway ExtraBold"/>
                        <a:cs typeface="Raleway ExtraBold"/>
                        <a:sym typeface="Raleway ExtraBold"/>
                      </a:endParaRPr>
                    </a:p>
                  </a:txBody>
                  <a:tcPr marT="91425" marB="91425" marR="91425" marL="91425"/>
                </a:tc>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A  or  B</a:t>
                      </a:r>
                      <a:endParaRPr>
                        <a:latin typeface="Raleway ExtraBold"/>
                        <a:ea typeface="Raleway ExtraBold"/>
                        <a:cs typeface="Raleway ExtraBold"/>
                        <a:sym typeface="Raleway ExtraBold"/>
                      </a:endParaRPr>
                    </a:p>
                  </a:txBody>
                  <a:tcPr marT="91425" marB="91425" marR="91425" marL="91425"/>
                </a:tc>
              </a:tr>
              <a:tr h="40505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r>
              <a:tr h="40505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r>
              <a:tr h="40505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r>
              <a:tr h="40505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r>
            </a:tbl>
          </a:graphicData>
        </a:graphic>
      </p:graphicFrame>
      <p:sp>
        <p:nvSpPr>
          <p:cNvPr id="372" name="Google Shape;372;p52"/>
          <p:cNvSpPr txBox="1"/>
          <p:nvPr>
            <p:ph type="title"/>
          </p:nvPr>
        </p:nvSpPr>
        <p:spPr>
          <a:xfrm>
            <a:off x="729450" y="636575"/>
            <a:ext cx="27846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Оператори or</a:t>
            </a:r>
            <a:endParaRPr sz="2200">
              <a:latin typeface="Arial"/>
              <a:ea typeface="Arial"/>
              <a:cs typeface="Arial"/>
              <a:sym typeface="Arial"/>
            </a:endParaRPr>
          </a:p>
        </p:txBody>
      </p:sp>
      <p:sp>
        <p:nvSpPr>
          <p:cNvPr id="373" name="Google Shape;373;p52"/>
          <p:cNvSpPr txBox="1"/>
          <p:nvPr>
            <p:ph type="title"/>
          </p:nvPr>
        </p:nvSpPr>
        <p:spPr>
          <a:xfrm>
            <a:off x="3621300" y="603863"/>
            <a:ext cx="27846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Оператори and</a:t>
            </a:r>
            <a:endParaRPr sz="2200">
              <a:latin typeface="Arial"/>
              <a:ea typeface="Arial"/>
              <a:cs typeface="Arial"/>
              <a:sym typeface="Arial"/>
            </a:endParaRPr>
          </a:p>
        </p:txBody>
      </p:sp>
      <p:sp>
        <p:nvSpPr>
          <p:cNvPr id="374" name="Google Shape;374;p52"/>
          <p:cNvSpPr txBox="1"/>
          <p:nvPr/>
        </p:nvSpPr>
        <p:spPr>
          <a:xfrm>
            <a:off x="6710700" y="613325"/>
            <a:ext cx="2304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Оператори not</a:t>
            </a:r>
            <a:endParaRPr sz="2200"/>
          </a:p>
        </p:txBody>
      </p:sp>
      <p:sp>
        <p:nvSpPr>
          <p:cNvPr id="375" name="Google Shape;375;p52"/>
          <p:cNvSpPr txBox="1"/>
          <p:nvPr/>
        </p:nvSpPr>
        <p:spPr>
          <a:xfrm>
            <a:off x="6914675" y="3433450"/>
            <a:ext cx="2032500" cy="99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t>Қимати мантиқии операндро баръакс мекунад.</a:t>
            </a:r>
            <a:endParaRPr sz="1600"/>
          </a:p>
        </p:txBody>
      </p:sp>
      <p:graphicFrame>
        <p:nvGraphicFramePr>
          <p:cNvPr id="376" name="Google Shape;376;p52"/>
          <p:cNvGraphicFramePr/>
          <p:nvPr/>
        </p:nvGraphicFramePr>
        <p:xfrm>
          <a:off x="6914675" y="1352550"/>
          <a:ext cx="3000000" cy="3000000"/>
        </p:xfrm>
        <a:graphic>
          <a:graphicData uri="http://schemas.openxmlformats.org/drawingml/2006/table">
            <a:tbl>
              <a:tblPr>
                <a:noFill/>
                <a:tableStyleId>{0848E4CF-37E8-45A5-AF40-E17BC24E36AA}</a:tableStyleId>
              </a:tblPr>
              <a:tblGrid>
                <a:gridCol w="942850"/>
                <a:gridCol w="869550"/>
              </a:tblGrid>
              <a:tr h="370150">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A</a:t>
                      </a:r>
                      <a:endParaRPr>
                        <a:latin typeface="Raleway ExtraBold"/>
                        <a:ea typeface="Raleway ExtraBold"/>
                        <a:cs typeface="Raleway ExtraBold"/>
                        <a:sym typeface="Raleway ExtraBold"/>
                      </a:endParaRPr>
                    </a:p>
                  </a:txBody>
                  <a:tcPr marT="91425" marB="91425" marR="91425" marL="91425"/>
                </a:tc>
                <a:tc>
                  <a:txBody>
                    <a:bodyPr/>
                    <a:lstStyle/>
                    <a:p>
                      <a:pPr indent="0" lvl="0" marL="0" rtl="0" algn="ctr">
                        <a:spcBef>
                          <a:spcPts val="0"/>
                        </a:spcBef>
                        <a:spcAft>
                          <a:spcPts val="0"/>
                        </a:spcAft>
                        <a:buNone/>
                      </a:pPr>
                      <a:r>
                        <a:rPr lang="en">
                          <a:latin typeface="Raleway ExtraBold"/>
                          <a:ea typeface="Raleway ExtraBold"/>
                          <a:cs typeface="Raleway ExtraBold"/>
                          <a:sym typeface="Raleway ExtraBold"/>
                        </a:rPr>
                        <a:t>Not A</a:t>
                      </a:r>
                      <a:endParaRPr>
                        <a:latin typeface="Raleway ExtraBold"/>
                        <a:ea typeface="Raleway ExtraBold"/>
                        <a:cs typeface="Raleway ExtraBold"/>
                        <a:sym typeface="Raleway ExtraBold"/>
                      </a:endParaRPr>
                    </a:p>
                  </a:txBody>
                  <a:tcPr marT="91425" marB="91425" marR="91425" marL="91425"/>
                </a:tc>
              </a:tr>
              <a:tr h="416375">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r>
              <a:tr h="406600">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False</a:t>
                      </a:r>
                      <a:endParaRPr>
                        <a:latin typeface="Raleway SemiBold"/>
                        <a:ea typeface="Raleway SemiBold"/>
                        <a:cs typeface="Raleway SemiBold"/>
                        <a:sym typeface="Raleway SemiBold"/>
                      </a:endParaRPr>
                    </a:p>
                  </a:txBody>
                  <a:tcPr marT="91425" marB="91425" marR="91425" marL="91425"/>
                </a:tc>
                <a:tc>
                  <a:txBody>
                    <a:bodyPr/>
                    <a:lstStyle/>
                    <a:p>
                      <a:pPr indent="0" lvl="0" marL="0" rtl="0" algn="ctr">
                        <a:spcBef>
                          <a:spcPts val="0"/>
                        </a:spcBef>
                        <a:spcAft>
                          <a:spcPts val="0"/>
                        </a:spcAft>
                        <a:buNone/>
                      </a:pPr>
                      <a:r>
                        <a:rPr lang="en">
                          <a:latin typeface="Raleway SemiBold"/>
                          <a:ea typeface="Raleway SemiBold"/>
                          <a:cs typeface="Raleway SemiBold"/>
                          <a:sym typeface="Raleway SemiBold"/>
                        </a:rPr>
                        <a:t>True</a:t>
                      </a:r>
                      <a:endParaRPr>
                        <a:latin typeface="Raleway SemiBold"/>
                        <a:ea typeface="Raleway SemiBold"/>
                        <a:cs typeface="Raleway SemiBold"/>
                        <a:sym typeface="Raleway SemiBold"/>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Ифодаҳои мантиқӣ. Намунаҳо</a:t>
            </a:r>
            <a:endParaRPr sz="2200">
              <a:latin typeface="Arial"/>
              <a:ea typeface="Arial"/>
              <a:cs typeface="Arial"/>
              <a:sym typeface="Arial"/>
            </a:endParaRPr>
          </a:p>
        </p:txBody>
      </p:sp>
      <p:sp>
        <p:nvSpPr>
          <p:cNvPr id="382" name="Google Shape;382;p53"/>
          <p:cNvSpPr txBox="1"/>
          <p:nvPr>
            <p:ph type="title"/>
          </p:nvPr>
        </p:nvSpPr>
        <p:spPr>
          <a:xfrm>
            <a:off x="837825" y="1248100"/>
            <a:ext cx="8002800" cy="35127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Arial"/>
              <a:buAutoNum type="arabicPeriod"/>
            </a:pPr>
            <a:r>
              <a:rPr b="0" lang="en" sz="1600">
                <a:latin typeface="Arial"/>
                <a:ea typeface="Arial"/>
                <a:cs typeface="Arial"/>
                <a:sym typeface="Arial"/>
              </a:rPr>
              <a:t>Қ</a:t>
            </a:r>
            <a:r>
              <a:rPr b="0" lang="en" sz="1600">
                <a:latin typeface="Arial"/>
                <a:ea typeface="Arial"/>
                <a:cs typeface="Arial"/>
                <a:sym typeface="Arial"/>
              </a:rPr>
              <a:t>имати ифодаҳои зерин</a:t>
            </a:r>
            <a:r>
              <a:rPr b="0" lang="en" sz="1600">
                <a:latin typeface="Arial"/>
                <a:ea typeface="Arial"/>
                <a:cs typeface="Arial"/>
                <a:sym typeface="Arial"/>
              </a:rPr>
              <a:t>ро ҳисоб мекунем</a:t>
            </a:r>
            <a:r>
              <a:rPr b="0" lang="en" sz="1600">
                <a:latin typeface="Arial"/>
                <a:ea typeface="Arial"/>
                <a:cs typeface="Arial"/>
                <a:sym typeface="Arial"/>
              </a:rPr>
              <a:t>. </a:t>
            </a:r>
            <a:br>
              <a:rPr b="0" lang="en" sz="1600">
                <a:latin typeface="Arial"/>
                <a:ea typeface="Arial"/>
                <a:cs typeface="Arial"/>
                <a:sym typeface="Arial"/>
              </a:rPr>
            </a:br>
            <a:r>
              <a:rPr b="0" lang="en" sz="1600">
                <a:latin typeface="Arial"/>
                <a:ea typeface="Arial"/>
                <a:cs typeface="Arial"/>
                <a:sym typeface="Arial"/>
              </a:rPr>
              <a:t>True ё False баҳо медиҳем:</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А. (8/4 == 2) ⇒ </a:t>
            </a:r>
            <a:r>
              <a:rPr b="0" lang="en" sz="1600">
                <a:latin typeface="Arial"/>
                <a:ea typeface="Arial"/>
                <a:cs typeface="Arial"/>
                <a:sym typeface="Arial"/>
              </a:rPr>
              <a:t>(2 == 2) ⇒ True</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В. (25 != 5*5)</a:t>
            </a:r>
            <a:r>
              <a:rPr b="0" lang="en" sz="1600">
                <a:latin typeface="Arial"/>
                <a:ea typeface="Arial"/>
                <a:cs typeface="Arial"/>
                <a:sym typeface="Arial"/>
              </a:rPr>
              <a:t> ⇒ (25 != 25) ⇒ False</a:t>
            </a:r>
            <a:endParaRPr b="0" sz="1600">
              <a:latin typeface="Arial"/>
              <a:ea typeface="Arial"/>
              <a:cs typeface="Arial"/>
              <a:sym typeface="Arial"/>
            </a:endParaRPr>
          </a:p>
          <a:p>
            <a:pPr indent="0" lvl="0" marL="457200" rtl="0" algn="just">
              <a:lnSpc>
                <a:spcPct val="115000"/>
              </a:lnSpc>
              <a:spcBef>
                <a:spcPts val="0"/>
              </a:spcBef>
              <a:spcAft>
                <a:spcPts val="0"/>
              </a:spcAft>
              <a:buNone/>
            </a:pPr>
            <a:r>
              <a:t/>
            </a:r>
            <a:endParaRPr b="0"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AutoNum type="arabicPeriod"/>
            </a:pPr>
            <a:r>
              <a:rPr b="0" lang="en" sz="1600">
                <a:latin typeface="Arial"/>
                <a:ea typeface="Arial"/>
                <a:cs typeface="Arial"/>
                <a:sym typeface="Arial"/>
              </a:rPr>
              <a:t>Бигзор x = 1 ва y = 2 бошад. </a:t>
            </a:r>
            <a:r>
              <a:rPr b="0" lang="en" sz="1600">
                <a:latin typeface="Arial"/>
                <a:ea typeface="Arial"/>
                <a:cs typeface="Arial"/>
                <a:sym typeface="Arial"/>
              </a:rPr>
              <a:t>Қимати ифодаҳои зеринро ҳисоб мекунем. </a:t>
            </a:r>
            <a:br>
              <a:rPr b="0" lang="en" sz="1600">
                <a:latin typeface="Arial"/>
                <a:ea typeface="Arial"/>
                <a:cs typeface="Arial"/>
                <a:sym typeface="Arial"/>
              </a:rPr>
            </a:br>
            <a:r>
              <a:rPr b="0" lang="en" sz="1600">
                <a:latin typeface="Arial"/>
                <a:ea typeface="Arial"/>
                <a:cs typeface="Arial"/>
                <a:sym typeface="Arial"/>
              </a:rPr>
              <a:t>True ё False баҳо медиҳем:</a:t>
            </a:r>
            <a:r>
              <a:rPr b="0" lang="en" sz="1600">
                <a:latin typeface="Arial"/>
                <a:ea typeface="Arial"/>
                <a:cs typeface="Arial"/>
                <a:sym typeface="Arial"/>
              </a:rPr>
              <a:t> </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А. </a:t>
            </a:r>
            <a:r>
              <a:rPr b="0" lang="en" sz="1600">
                <a:latin typeface="Arial"/>
                <a:ea typeface="Arial"/>
                <a:cs typeface="Arial"/>
                <a:sym typeface="Arial"/>
              </a:rPr>
              <a:t>(x &lt;= 3) and (y &lt; 2) ⇒ (1 &lt;= 3) and (2 &lt; 2) ⇒ True and False  ⇒ False</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В. </a:t>
            </a:r>
            <a:r>
              <a:rPr b="0" lang="en" sz="1600">
                <a:latin typeface="Arial"/>
                <a:ea typeface="Arial"/>
                <a:cs typeface="Arial"/>
                <a:sym typeface="Arial"/>
              </a:rPr>
              <a:t>(x &lt;= 3) or (y &gt; 2) ⇒ (1 &lt;= 3) or (2 &gt; 2) ⇒ True or False  ⇒ True</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C. not</a:t>
            </a:r>
            <a:r>
              <a:rPr b="0" lang="en" sz="1600">
                <a:latin typeface="Arial"/>
                <a:ea typeface="Arial"/>
                <a:cs typeface="Arial"/>
                <a:sym typeface="Arial"/>
              </a:rPr>
              <a:t> </a:t>
            </a:r>
            <a:r>
              <a:rPr b="0" lang="en" sz="1600">
                <a:latin typeface="Arial"/>
                <a:ea typeface="Arial"/>
                <a:cs typeface="Arial"/>
                <a:sym typeface="Arial"/>
              </a:rPr>
              <a:t>(x &lt;= 7)</a:t>
            </a:r>
            <a:r>
              <a:rPr b="0" lang="en" sz="1600">
                <a:latin typeface="Arial"/>
                <a:ea typeface="Arial"/>
                <a:cs typeface="Arial"/>
                <a:sym typeface="Arial"/>
              </a:rPr>
              <a:t> ⇒ not (1 &lt;= 7) ⇒ not (True) ⇒ False</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D. not (y &gt; 2)</a:t>
            </a:r>
            <a:r>
              <a:rPr b="0" lang="en" sz="1600">
                <a:latin typeface="Arial"/>
                <a:ea typeface="Arial"/>
                <a:cs typeface="Arial"/>
                <a:sym typeface="Arial"/>
              </a:rPr>
              <a:t> ⇒ not (2 &gt; 2) ⇒ not (False) ⇒ True</a:t>
            </a:r>
            <a:endParaRPr b="0" sz="1600">
              <a:latin typeface="Arial"/>
              <a:ea typeface="Arial"/>
              <a:cs typeface="Arial"/>
              <a:sym typeface="Arial"/>
            </a:endParaRPr>
          </a:p>
          <a:p>
            <a:pPr indent="0" lvl="0" marL="0" rtl="0" algn="just">
              <a:lnSpc>
                <a:spcPct val="115000"/>
              </a:lnSpc>
              <a:spcBef>
                <a:spcPts val="0"/>
              </a:spcBef>
              <a:spcAft>
                <a:spcPts val="0"/>
              </a:spcAft>
              <a:buNone/>
            </a:pPr>
            <a:r>
              <a:t/>
            </a:r>
            <a:endParaRPr b="0" sz="1600">
              <a:latin typeface="Arial"/>
              <a:ea typeface="Arial"/>
              <a:cs typeface="Arial"/>
              <a:sym typeface="Arial"/>
            </a:endParaRPr>
          </a:p>
          <a:p>
            <a:pPr indent="0" lvl="0" marL="0" rtl="0" algn="just">
              <a:lnSpc>
                <a:spcPct val="115000"/>
              </a:lnSpc>
              <a:spcBef>
                <a:spcPts val="0"/>
              </a:spcBef>
              <a:spcAft>
                <a:spcPts val="0"/>
              </a:spcAft>
              <a:buNone/>
            </a:pPr>
            <a:r>
              <a:t/>
            </a:r>
            <a:endParaRPr b="0" sz="16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26050" y="2395538"/>
            <a:ext cx="704850" cy="2009775"/>
          </a:xfrm>
          <a:prstGeom prst="rect">
            <a:avLst/>
          </a:prstGeom>
          <a:noFill/>
          <a:ln>
            <a:noFill/>
          </a:ln>
        </p:spPr>
      </p:pic>
      <p:pic>
        <p:nvPicPr>
          <p:cNvPr id="388" name="Google Shape;388;p54"/>
          <p:cNvPicPr preferRelativeResize="0"/>
          <p:nvPr/>
        </p:nvPicPr>
        <p:blipFill>
          <a:blip r:embed="rId4">
            <a:alphaModFix/>
          </a:blip>
          <a:stretch>
            <a:fillRect/>
          </a:stretch>
        </p:blipFill>
        <p:spPr>
          <a:xfrm>
            <a:off x="2655525" y="2395538"/>
            <a:ext cx="2047875" cy="1362075"/>
          </a:xfrm>
          <a:prstGeom prst="rect">
            <a:avLst/>
          </a:prstGeom>
          <a:noFill/>
          <a:ln>
            <a:noFill/>
          </a:ln>
        </p:spPr>
      </p:pic>
      <p:sp>
        <p:nvSpPr>
          <p:cNvPr id="389" name="Google Shape;389;p54"/>
          <p:cNvSpPr txBox="1"/>
          <p:nvPr/>
        </p:nvSpPr>
        <p:spPr>
          <a:xfrm>
            <a:off x="729450" y="1239550"/>
            <a:ext cx="192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33333"/>
                </a:solidFill>
                <a:highlight>
                  <a:srgbClr val="FFFFFF"/>
                </a:highlight>
              </a:rPr>
              <a:t>Тасвири сохтори идоракунандаи пайдарпай:</a:t>
            </a:r>
            <a:endParaRPr sz="2000"/>
          </a:p>
        </p:txBody>
      </p:sp>
      <p:sp>
        <p:nvSpPr>
          <p:cNvPr id="390" name="Google Shape;390;p54"/>
          <p:cNvSpPr txBox="1"/>
          <p:nvPr/>
        </p:nvSpPr>
        <p:spPr>
          <a:xfrm>
            <a:off x="2825100" y="1211650"/>
            <a:ext cx="187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33333"/>
                </a:solidFill>
                <a:highlight>
                  <a:srgbClr val="FFFFFF"/>
                </a:highlight>
              </a:rPr>
              <a:t>Тасвири сохтори идоракунандаи if:</a:t>
            </a:r>
            <a:endParaRPr sz="1600">
              <a:solidFill>
                <a:srgbClr val="333333"/>
              </a:solidFill>
              <a:highlight>
                <a:srgbClr val="FFFFFF"/>
              </a:highlight>
            </a:endParaRPr>
          </a:p>
          <a:p>
            <a:pPr indent="0" lvl="0" marL="0" rtl="0" algn="l">
              <a:spcBef>
                <a:spcPts val="0"/>
              </a:spcBef>
              <a:spcAft>
                <a:spcPts val="0"/>
              </a:spcAft>
              <a:buNone/>
            </a:pPr>
            <a:r>
              <a:rPr lang="en" sz="1600">
                <a:solidFill>
                  <a:srgbClr val="333333"/>
                </a:solidFill>
                <a:highlight>
                  <a:srgbClr val="FFFFFF"/>
                </a:highlight>
              </a:rPr>
              <a:t>(интихоби ягона)</a:t>
            </a:r>
            <a:endParaRPr sz="1600">
              <a:latin typeface="Lato"/>
              <a:ea typeface="Lato"/>
              <a:cs typeface="Lato"/>
              <a:sym typeface="Lato"/>
            </a:endParaRPr>
          </a:p>
        </p:txBody>
      </p:sp>
      <p:sp>
        <p:nvSpPr>
          <p:cNvPr id="391" name="Google Shape;391;p54"/>
          <p:cNvSpPr txBox="1"/>
          <p:nvPr/>
        </p:nvSpPr>
        <p:spPr>
          <a:xfrm>
            <a:off x="5666125" y="1211646"/>
            <a:ext cx="2682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700"/>
              </a:spcAft>
              <a:buNone/>
            </a:pPr>
            <a:r>
              <a:rPr lang="en" sz="1600">
                <a:solidFill>
                  <a:srgbClr val="333333"/>
                </a:solidFill>
                <a:highlight>
                  <a:srgbClr val="FFFFFF"/>
                </a:highlight>
              </a:rPr>
              <a:t>Тасвири сохтори идоракунандаи if-else: (интихоби ду)</a:t>
            </a:r>
            <a:endParaRPr>
              <a:latin typeface="Lato"/>
              <a:ea typeface="Lato"/>
              <a:cs typeface="Lato"/>
              <a:sym typeface="Lato"/>
            </a:endParaRPr>
          </a:p>
        </p:txBody>
      </p:sp>
      <p:pic>
        <p:nvPicPr>
          <p:cNvPr id="392" name="Google Shape;392;p54"/>
          <p:cNvPicPr preferRelativeResize="0"/>
          <p:nvPr/>
        </p:nvPicPr>
        <p:blipFill>
          <a:blip r:embed="rId5">
            <a:alphaModFix/>
          </a:blip>
          <a:stretch>
            <a:fillRect/>
          </a:stretch>
        </p:blipFill>
        <p:spPr>
          <a:xfrm>
            <a:off x="5078850" y="2348650"/>
            <a:ext cx="3836550" cy="178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type="title"/>
          </p:nvPr>
        </p:nvSpPr>
        <p:spPr>
          <a:xfrm>
            <a:off x="747025" y="1120825"/>
            <a:ext cx="8263200" cy="39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latin typeface="Arial"/>
                <a:ea typeface="Arial"/>
                <a:cs typeface="Arial"/>
                <a:sym typeface="Arial"/>
              </a:rPr>
              <a:t>Синтаксиси оператори if else чунин аст:</a:t>
            </a:r>
            <a:endParaRPr b="0" sz="1600">
              <a:latin typeface="Arial"/>
              <a:ea typeface="Arial"/>
              <a:cs typeface="Arial"/>
              <a:sym typeface="Arial"/>
            </a:endParaRPr>
          </a:p>
          <a:p>
            <a:pPr indent="0" lvl="0" marL="0" rtl="0" algn="l">
              <a:spcBef>
                <a:spcPts val="0"/>
              </a:spcBef>
              <a:spcAft>
                <a:spcPts val="0"/>
              </a:spcAft>
              <a:buNone/>
            </a:pPr>
            <a:r>
              <a:rPr b="0" lang="en" sz="1600">
                <a:solidFill>
                  <a:srgbClr val="000000"/>
                </a:solidFill>
                <a:latin typeface="Arial"/>
                <a:ea typeface="Arial"/>
                <a:cs typeface="Arial"/>
                <a:sym typeface="Arial"/>
              </a:rPr>
              <a:t>if</a:t>
            </a:r>
            <a:r>
              <a:rPr b="0" lang="en" sz="1600">
                <a:solidFill>
                  <a:srgbClr val="222222"/>
                </a:solidFill>
                <a:latin typeface="Arial"/>
                <a:ea typeface="Arial"/>
                <a:cs typeface="Arial"/>
                <a:sym typeface="Arial"/>
              </a:rPr>
              <a:t> ифодаи_шартӣ</a:t>
            </a:r>
            <a:r>
              <a:rPr b="0" lang="en" sz="1600">
                <a:solidFill>
                  <a:srgbClr val="999999"/>
                </a:solidFill>
                <a:latin typeface="Arial"/>
                <a:ea typeface="Arial"/>
                <a:cs typeface="Arial"/>
                <a:sym typeface="Arial"/>
              </a:rPr>
              <a:t>:</a:t>
            </a:r>
            <a:endParaRPr b="0" sz="1600">
              <a:solidFill>
                <a:srgbClr val="222222"/>
              </a:solidFill>
              <a:latin typeface="Arial"/>
              <a:ea typeface="Arial"/>
              <a:cs typeface="Arial"/>
              <a:sym typeface="Arial"/>
            </a:endParaRPr>
          </a:p>
          <a:p>
            <a:pPr indent="457200" lvl="0" marL="0" rtl="0" algn="l">
              <a:spcBef>
                <a:spcPts val="0"/>
              </a:spcBef>
              <a:spcAft>
                <a:spcPts val="0"/>
              </a:spcAft>
              <a:buNone/>
            </a:pPr>
            <a:r>
              <a:rPr b="0" lang="en" sz="1600">
                <a:solidFill>
                  <a:srgbClr val="000000"/>
                </a:solidFill>
                <a:latin typeface="Arial"/>
                <a:ea typeface="Arial"/>
                <a:cs typeface="Arial"/>
                <a:sym typeface="Arial"/>
              </a:rPr>
              <a:t>оператори_1</a:t>
            </a:r>
            <a:endParaRPr b="0" sz="1600">
              <a:solidFill>
                <a:srgbClr val="000000"/>
              </a:solidFill>
              <a:latin typeface="Arial"/>
              <a:ea typeface="Arial"/>
              <a:cs typeface="Arial"/>
              <a:sym typeface="Arial"/>
            </a:endParaRPr>
          </a:p>
          <a:p>
            <a:pPr indent="0" lvl="0" marL="0" rtl="0" algn="l">
              <a:spcBef>
                <a:spcPts val="0"/>
              </a:spcBef>
              <a:spcAft>
                <a:spcPts val="0"/>
              </a:spcAft>
              <a:buNone/>
            </a:pPr>
            <a:r>
              <a:rPr b="0" lang="en" sz="1600">
                <a:solidFill>
                  <a:srgbClr val="222222"/>
                </a:solidFill>
                <a:latin typeface="Arial"/>
                <a:ea typeface="Arial"/>
                <a:cs typeface="Arial"/>
                <a:sym typeface="Arial"/>
              </a:rPr>
              <a:t>else :</a:t>
            </a:r>
            <a:endParaRPr b="0" sz="1600">
              <a:solidFill>
                <a:srgbClr val="222222"/>
              </a:solidFill>
              <a:latin typeface="Arial"/>
              <a:ea typeface="Arial"/>
              <a:cs typeface="Arial"/>
              <a:sym typeface="Arial"/>
            </a:endParaRPr>
          </a:p>
          <a:p>
            <a:pPr indent="457200" lvl="0" marL="0" rtl="0" algn="l">
              <a:spcBef>
                <a:spcPts val="0"/>
              </a:spcBef>
              <a:spcAft>
                <a:spcPts val="0"/>
              </a:spcAft>
              <a:buNone/>
            </a:pPr>
            <a:r>
              <a:rPr b="0" lang="en" sz="1600">
                <a:solidFill>
                  <a:srgbClr val="222222"/>
                </a:solidFill>
                <a:latin typeface="Arial"/>
                <a:ea typeface="Arial"/>
                <a:cs typeface="Arial"/>
                <a:sym typeface="Arial"/>
              </a:rPr>
              <a:t>оператори_2</a:t>
            </a:r>
            <a:endParaRPr b="0" sz="1600">
              <a:solidFill>
                <a:srgbClr val="222222"/>
              </a:solidFill>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just">
              <a:spcBef>
                <a:spcPts val="0"/>
              </a:spcBef>
              <a:spcAft>
                <a:spcPts val="0"/>
              </a:spcAft>
              <a:buNone/>
            </a:pPr>
            <a:r>
              <a:rPr b="0" lang="en" sz="1600">
                <a:latin typeface="Arial"/>
                <a:ea typeface="Arial"/>
                <a:cs typeface="Arial"/>
                <a:sym typeface="Arial"/>
              </a:rPr>
              <a:t>Дар ин ҷо ифодаи_шартӣ бояд доимӣ ё тағйирёбандаи ададӣ бошад. Агар қимати он ғайринулӣ</a:t>
            </a:r>
            <a:r>
              <a:rPr b="0" lang="en" sz="1600">
                <a:latin typeface="Arial"/>
                <a:ea typeface="Arial"/>
                <a:cs typeface="Arial"/>
                <a:sym typeface="Arial"/>
              </a:rPr>
              <a:t> (ё True)</a:t>
            </a:r>
            <a:r>
              <a:rPr b="0" lang="en" sz="1600">
                <a:latin typeface="Arial"/>
                <a:ea typeface="Arial"/>
                <a:cs typeface="Arial"/>
                <a:sym typeface="Arial"/>
              </a:rPr>
              <a:t> бошад, онгоҳ оператори_1 иҷро мешавад. Дар акси ҳол оператори_2 иҷро карда мешавад. Мисол:</a:t>
            </a:r>
            <a:endParaRPr b="0" sz="1600">
              <a:latin typeface="Arial"/>
              <a:ea typeface="Arial"/>
              <a:cs typeface="Arial"/>
              <a:sym typeface="Arial"/>
            </a:endParaRPr>
          </a:p>
          <a:p>
            <a:pPr indent="0" lvl="0" marL="0" rtl="0" algn="just">
              <a:spcBef>
                <a:spcPts val="0"/>
              </a:spcBef>
              <a:spcAft>
                <a:spcPts val="0"/>
              </a:spcAft>
              <a:buNone/>
            </a:pPr>
            <a:r>
              <a:rPr b="0" lang="en" sz="1600">
                <a:solidFill>
                  <a:srgbClr val="222222"/>
                </a:solidFill>
                <a:latin typeface="Arial"/>
                <a:ea typeface="Arial"/>
                <a:cs typeface="Arial"/>
                <a:sym typeface="Arial"/>
              </a:rPr>
              <a:t>a </a:t>
            </a:r>
            <a:r>
              <a:rPr b="0" lang="en" sz="1600">
                <a:solidFill>
                  <a:srgbClr val="000000"/>
                </a:solidFill>
                <a:latin typeface="Arial"/>
                <a:ea typeface="Arial"/>
                <a:cs typeface="Arial"/>
                <a:sym typeface="Arial"/>
              </a:rPr>
              <a:t>=</a:t>
            </a:r>
            <a:r>
              <a:rPr b="0" lang="en" sz="1600">
                <a:solidFill>
                  <a:srgbClr val="1155CC"/>
                </a:solidFill>
                <a:latin typeface="Arial"/>
                <a:ea typeface="Arial"/>
                <a:cs typeface="Arial"/>
                <a:sym typeface="Arial"/>
              </a:rPr>
              <a:t> int</a:t>
            </a:r>
            <a:r>
              <a:rPr b="0" lang="en" sz="1600">
                <a:solidFill>
                  <a:srgbClr val="000000"/>
                </a:solidFill>
                <a:latin typeface="Arial"/>
                <a:ea typeface="Arial"/>
                <a:cs typeface="Arial"/>
                <a:sym typeface="Arial"/>
              </a:rPr>
              <a:t>(</a:t>
            </a:r>
            <a:r>
              <a:rPr b="0" lang="en" sz="1600">
                <a:solidFill>
                  <a:srgbClr val="1155CC"/>
                </a:solidFill>
                <a:latin typeface="Arial"/>
                <a:ea typeface="Arial"/>
                <a:cs typeface="Arial"/>
                <a:sym typeface="Arial"/>
              </a:rPr>
              <a:t>input</a:t>
            </a:r>
            <a:r>
              <a:rPr b="0" lang="en" sz="1600">
                <a:solidFill>
                  <a:srgbClr val="000000"/>
                </a:solidFill>
                <a:latin typeface="Arial"/>
                <a:ea typeface="Arial"/>
                <a:cs typeface="Arial"/>
                <a:sym typeface="Arial"/>
              </a:rPr>
              <a:t>(</a:t>
            </a:r>
            <a:r>
              <a:rPr b="0" lang="en" sz="1600">
                <a:solidFill>
                  <a:srgbClr val="669900"/>
                </a:solidFill>
                <a:latin typeface="Arial"/>
                <a:ea typeface="Arial"/>
                <a:cs typeface="Arial"/>
                <a:sym typeface="Arial"/>
              </a:rPr>
              <a:t>"Адади бутун дохил кунед: "</a:t>
            </a:r>
            <a:r>
              <a:rPr b="0" lang="en" sz="1600">
                <a:solidFill>
                  <a:srgbClr val="000000"/>
                </a:solidFill>
                <a:latin typeface="Arial"/>
                <a:ea typeface="Arial"/>
                <a:cs typeface="Arial"/>
                <a:sym typeface="Arial"/>
              </a:rPr>
              <a:t>))</a:t>
            </a:r>
            <a:endParaRPr b="0" sz="1600">
              <a:solidFill>
                <a:srgbClr val="000000"/>
              </a:solidFill>
              <a:latin typeface="Arial"/>
              <a:ea typeface="Arial"/>
              <a:cs typeface="Arial"/>
              <a:sym typeface="Arial"/>
            </a:endParaRPr>
          </a:p>
          <a:p>
            <a:pPr indent="0" lvl="0" marL="0" rtl="0" algn="just">
              <a:spcBef>
                <a:spcPts val="0"/>
              </a:spcBef>
              <a:spcAft>
                <a:spcPts val="0"/>
              </a:spcAft>
              <a:buNone/>
            </a:pPr>
            <a:r>
              <a:rPr b="0" lang="en" sz="1600">
                <a:solidFill>
                  <a:srgbClr val="222222"/>
                </a:solidFill>
                <a:latin typeface="Arial"/>
                <a:ea typeface="Arial"/>
                <a:cs typeface="Arial"/>
                <a:sym typeface="Arial"/>
              </a:rPr>
              <a:t>#a  = 5</a:t>
            </a:r>
            <a:endParaRPr b="0" sz="1600">
              <a:solidFill>
                <a:srgbClr val="222222"/>
              </a:solidFill>
              <a:latin typeface="Arial"/>
              <a:ea typeface="Arial"/>
              <a:cs typeface="Arial"/>
              <a:sym typeface="Arial"/>
            </a:endParaRPr>
          </a:p>
          <a:p>
            <a:pPr indent="0" lvl="0" marL="0" rtl="0" algn="just">
              <a:spcBef>
                <a:spcPts val="0"/>
              </a:spcBef>
              <a:spcAft>
                <a:spcPts val="0"/>
              </a:spcAft>
              <a:buNone/>
            </a:pPr>
            <a:r>
              <a:rPr b="0" lang="en" sz="1600">
                <a:solidFill>
                  <a:srgbClr val="FF9900"/>
                </a:solidFill>
                <a:latin typeface="Arial"/>
                <a:ea typeface="Arial"/>
                <a:cs typeface="Arial"/>
                <a:sym typeface="Arial"/>
              </a:rPr>
              <a:t>if</a:t>
            </a:r>
            <a:r>
              <a:rPr b="0" lang="en" sz="1600">
                <a:solidFill>
                  <a:srgbClr val="222222"/>
                </a:solidFill>
                <a:latin typeface="Arial"/>
                <a:ea typeface="Arial"/>
                <a:cs typeface="Arial"/>
                <a:sym typeface="Arial"/>
              </a:rPr>
              <a:t> a </a:t>
            </a:r>
            <a:r>
              <a:rPr b="0" lang="en" sz="1600">
                <a:solidFill>
                  <a:srgbClr val="000000"/>
                </a:solidFill>
                <a:latin typeface="Arial"/>
                <a:ea typeface="Arial"/>
                <a:cs typeface="Arial"/>
                <a:sym typeface="Arial"/>
              </a:rPr>
              <a:t>%</a:t>
            </a:r>
            <a:r>
              <a:rPr b="0" lang="en" sz="1600">
                <a:solidFill>
                  <a:srgbClr val="222222"/>
                </a:solidFill>
                <a:latin typeface="Arial"/>
                <a:ea typeface="Arial"/>
                <a:cs typeface="Arial"/>
                <a:sym typeface="Arial"/>
              </a:rPr>
              <a:t> </a:t>
            </a:r>
            <a:r>
              <a:rPr b="0" lang="en" sz="1600">
                <a:solidFill>
                  <a:srgbClr val="000000"/>
                </a:solidFill>
                <a:latin typeface="Arial"/>
                <a:ea typeface="Arial"/>
                <a:cs typeface="Arial"/>
                <a:sym typeface="Arial"/>
              </a:rPr>
              <a:t>2 == 0:</a:t>
            </a:r>
            <a:endParaRPr b="0" sz="1600">
              <a:solidFill>
                <a:srgbClr val="000000"/>
              </a:solidFill>
              <a:latin typeface="Arial"/>
              <a:ea typeface="Arial"/>
              <a:cs typeface="Arial"/>
              <a:sym typeface="Arial"/>
            </a:endParaRPr>
          </a:p>
          <a:p>
            <a:pPr indent="0" lvl="0" marL="0" rtl="0" algn="just">
              <a:spcBef>
                <a:spcPts val="0"/>
              </a:spcBef>
              <a:spcAft>
                <a:spcPts val="0"/>
              </a:spcAft>
              <a:buNone/>
            </a:pPr>
            <a:r>
              <a:rPr b="0" lang="en" sz="1600">
                <a:solidFill>
                  <a:srgbClr val="222222"/>
                </a:solidFill>
                <a:latin typeface="Arial"/>
                <a:ea typeface="Arial"/>
                <a:cs typeface="Arial"/>
                <a:sym typeface="Arial"/>
              </a:rPr>
              <a:t>    </a:t>
            </a:r>
            <a:r>
              <a:rPr b="0" lang="en" sz="1600">
                <a:solidFill>
                  <a:srgbClr val="1155CC"/>
                </a:solidFill>
                <a:latin typeface="Arial"/>
                <a:ea typeface="Arial"/>
                <a:cs typeface="Arial"/>
                <a:sym typeface="Arial"/>
              </a:rPr>
              <a:t>print</a:t>
            </a:r>
            <a:r>
              <a:rPr b="0" lang="en" sz="1600">
                <a:solidFill>
                  <a:srgbClr val="000000"/>
                </a:solidFill>
                <a:latin typeface="Arial"/>
                <a:ea typeface="Arial"/>
                <a:cs typeface="Arial"/>
                <a:sym typeface="Arial"/>
              </a:rPr>
              <a:t>(</a:t>
            </a:r>
            <a:r>
              <a:rPr b="0" lang="en" sz="1600">
                <a:solidFill>
                  <a:srgbClr val="669900"/>
                </a:solidFill>
                <a:latin typeface="Arial"/>
                <a:ea typeface="Arial"/>
                <a:cs typeface="Arial"/>
                <a:sym typeface="Arial"/>
              </a:rPr>
              <a:t>"Адади дохилшуда - адади ҷуфт"</a:t>
            </a:r>
            <a:r>
              <a:rPr b="0" lang="en" sz="1600">
                <a:solidFill>
                  <a:srgbClr val="000000"/>
                </a:solidFill>
                <a:latin typeface="Arial"/>
                <a:ea typeface="Arial"/>
                <a:cs typeface="Arial"/>
                <a:sym typeface="Arial"/>
              </a:rPr>
              <a:t>)</a:t>
            </a:r>
            <a:endParaRPr b="0" sz="1600">
              <a:solidFill>
                <a:srgbClr val="000000"/>
              </a:solidFill>
              <a:latin typeface="Arial"/>
              <a:ea typeface="Arial"/>
              <a:cs typeface="Arial"/>
              <a:sym typeface="Arial"/>
            </a:endParaRPr>
          </a:p>
          <a:p>
            <a:pPr indent="0" lvl="0" marL="0" rtl="0" algn="just">
              <a:spcBef>
                <a:spcPts val="0"/>
              </a:spcBef>
              <a:spcAft>
                <a:spcPts val="0"/>
              </a:spcAft>
              <a:buNone/>
            </a:pPr>
            <a:r>
              <a:rPr b="0" lang="en" sz="1600">
                <a:solidFill>
                  <a:srgbClr val="FF9900"/>
                </a:solidFill>
                <a:latin typeface="Arial"/>
                <a:ea typeface="Arial"/>
                <a:cs typeface="Arial"/>
                <a:sym typeface="Arial"/>
              </a:rPr>
              <a:t>else</a:t>
            </a:r>
            <a:r>
              <a:rPr b="0" lang="en" sz="1600">
                <a:solidFill>
                  <a:srgbClr val="000000"/>
                </a:solidFill>
                <a:latin typeface="Arial"/>
                <a:ea typeface="Arial"/>
                <a:cs typeface="Arial"/>
                <a:sym typeface="Arial"/>
              </a:rPr>
              <a:t>:</a:t>
            </a:r>
            <a:endParaRPr b="0" sz="1600">
              <a:solidFill>
                <a:srgbClr val="000000"/>
              </a:solidFill>
              <a:latin typeface="Arial"/>
              <a:ea typeface="Arial"/>
              <a:cs typeface="Arial"/>
              <a:sym typeface="Arial"/>
            </a:endParaRPr>
          </a:p>
          <a:p>
            <a:pPr indent="0" lvl="0" marL="0" rtl="0" algn="just">
              <a:spcBef>
                <a:spcPts val="0"/>
              </a:spcBef>
              <a:spcAft>
                <a:spcPts val="0"/>
              </a:spcAft>
              <a:buNone/>
            </a:pPr>
            <a:r>
              <a:rPr b="0" lang="en" sz="1600">
                <a:solidFill>
                  <a:srgbClr val="222222"/>
                </a:solidFill>
                <a:latin typeface="Arial"/>
                <a:ea typeface="Arial"/>
                <a:cs typeface="Arial"/>
                <a:sym typeface="Arial"/>
              </a:rPr>
              <a:t>   </a:t>
            </a:r>
            <a:r>
              <a:rPr b="0" lang="en" sz="1600">
                <a:solidFill>
                  <a:srgbClr val="990055"/>
                </a:solidFill>
                <a:latin typeface="Arial"/>
                <a:ea typeface="Arial"/>
                <a:cs typeface="Arial"/>
                <a:sym typeface="Arial"/>
              </a:rPr>
              <a:t> </a:t>
            </a:r>
            <a:r>
              <a:rPr b="0" lang="en" sz="1600">
                <a:solidFill>
                  <a:srgbClr val="1155CC"/>
                </a:solidFill>
                <a:latin typeface="Arial"/>
                <a:ea typeface="Arial"/>
                <a:cs typeface="Arial"/>
                <a:sym typeface="Arial"/>
              </a:rPr>
              <a:t>print</a:t>
            </a:r>
            <a:r>
              <a:rPr b="0" lang="en" sz="1600">
                <a:solidFill>
                  <a:srgbClr val="000000"/>
                </a:solidFill>
                <a:latin typeface="Arial"/>
                <a:ea typeface="Arial"/>
                <a:cs typeface="Arial"/>
                <a:sym typeface="Arial"/>
              </a:rPr>
              <a:t>(</a:t>
            </a:r>
            <a:r>
              <a:rPr b="0" lang="en" sz="1600">
                <a:solidFill>
                  <a:srgbClr val="669900"/>
                </a:solidFill>
                <a:latin typeface="Arial"/>
                <a:ea typeface="Arial"/>
                <a:cs typeface="Arial"/>
                <a:sym typeface="Arial"/>
              </a:rPr>
              <a:t>"Адади дохилшуда - адади тоқ"</a:t>
            </a:r>
            <a:r>
              <a:rPr b="0" lang="en" sz="1600">
                <a:solidFill>
                  <a:srgbClr val="000000"/>
                </a:solidFill>
                <a:latin typeface="Arial"/>
                <a:ea typeface="Arial"/>
                <a:cs typeface="Arial"/>
                <a:sym typeface="Arial"/>
              </a:rPr>
              <a:t>)</a:t>
            </a:r>
            <a:endParaRPr b="0" sz="1600">
              <a:latin typeface="Arial"/>
              <a:ea typeface="Arial"/>
              <a:cs typeface="Arial"/>
              <a:sym typeface="Arial"/>
            </a:endParaRPr>
          </a:p>
        </p:txBody>
      </p:sp>
      <p:pic>
        <p:nvPicPr>
          <p:cNvPr id="398" name="Google Shape;398;p55"/>
          <p:cNvPicPr preferRelativeResize="0"/>
          <p:nvPr/>
        </p:nvPicPr>
        <p:blipFill>
          <a:blip r:embed="rId3">
            <a:alphaModFix/>
          </a:blip>
          <a:stretch>
            <a:fillRect/>
          </a:stretch>
        </p:blipFill>
        <p:spPr>
          <a:xfrm>
            <a:off x="5571850" y="471175"/>
            <a:ext cx="3572151" cy="2190899"/>
          </a:xfrm>
          <a:prstGeom prst="rect">
            <a:avLst/>
          </a:prstGeom>
          <a:noFill/>
          <a:ln>
            <a:noFill/>
          </a:ln>
        </p:spPr>
      </p:pic>
      <p:sp>
        <p:nvSpPr>
          <p:cNvPr id="399" name="Google Shape;399;p55"/>
          <p:cNvSpPr txBox="1"/>
          <p:nvPr/>
        </p:nvSpPr>
        <p:spPr>
          <a:xfrm>
            <a:off x="733050" y="626550"/>
            <a:ext cx="4830000" cy="523200"/>
          </a:xfrm>
          <a:prstGeom prst="rect">
            <a:avLst/>
          </a:prstGeom>
          <a:noFill/>
          <a:ln>
            <a:noFill/>
          </a:ln>
        </p:spPr>
        <p:txBody>
          <a:bodyPr anchorCtr="0" anchor="t" bIns="91425" lIns="91425" spcFirstLastPara="1" rIns="91425" wrap="square" tIns="91425">
            <a:spAutoFit/>
          </a:bodyPr>
          <a:lstStyle/>
          <a:p>
            <a:pPr indent="0" lvl="0" marL="0" rtl="0" algn="l">
              <a:lnSpc>
                <a:spcPct val="133000"/>
              </a:lnSpc>
              <a:spcBef>
                <a:spcPts val="3100"/>
              </a:spcBef>
              <a:spcAft>
                <a:spcPts val="3100"/>
              </a:spcAft>
              <a:buNone/>
            </a:pPr>
            <a:r>
              <a:rPr b="1" lang="en" sz="2200">
                <a:solidFill>
                  <a:srgbClr val="111111"/>
                </a:solidFill>
                <a:highlight>
                  <a:srgbClr val="FFFFFF"/>
                </a:highlight>
              </a:rPr>
              <a:t>Оператори if-else</a:t>
            </a:r>
            <a:endParaRPr b="1" sz="2200">
              <a:solidFill>
                <a:srgbClr val="11111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405" name="Google Shape;405;p56"/>
          <p:cNvSpPr txBox="1"/>
          <p:nvPr>
            <p:ph type="title"/>
          </p:nvPr>
        </p:nvSpPr>
        <p:spPr>
          <a:xfrm>
            <a:off x="837825" y="1248100"/>
            <a:ext cx="8002800" cy="35127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Arial"/>
              <a:buAutoNum type="arabicPeriod"/>
            </a:pPr>
            <a:r>
              <a:rPr b="0" lang="en" sz="1600">
                <a:latin typeface="Arial"/>
                <a:ea typeface="Arial"/>
                <a:cs typeface="Arial"/>
                <a:sym typeface="Arial"/>
              </a:rPr>
              <a:t>Оператори if-ро барои чӣ истифода мебаранд?</a:t>
            </a:r>
            <a:endParaRPr b="0"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AutoNum type="arabicPeriod"/>
            </a:pPr>
            <a:r>
              <a:rPr b="0" lang="en" sz="1600">
                <a:latin typeface="Arial"/>
                <a:ea typeface="Arial"/>
                <a:cs typeface="Arial"/>
                <a:sym typeface="Arial"/>
              </a:rPr>
              <a:t>Қимати ин ифодаҳоро ёбед. TRUE ё FALSE?</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А. (4 * 5 == 22)</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В. (48 / 6 != 6)</a:t>
            </a:r>
            <a:endParaRPr b="0"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AutoNum type="arabicPeriod"/>
            </a:pPr>
            <a:r>
              <a:rPr b="0" lang="en" sz="1600">
                <a:latin typeface="Arial"/>
                <a:ea typeface="Arial"/>
                <a:cs typeface="Arial"/>
                <a:sym typeface="Arial"/>
              </a:rPr>
              <a:t>Бигзор x = -2 ва y = 5 бошад. Қимати ифодаҳои зеринро ёбед. TRUE ё FALSE? </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А. (x &lt;= 7) and (y &lt; 5)</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В. (x &lt;= 7) or (y &lt; 5)</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C. not (x &lt;= 7)</a:t>
            </a:r>
            <a:endParaRPr b="0" sz="1600">
              <a:latin typeface="Arial"/>
              <a:ea typeface="Arial"/>
              <a:cs typeface="Arial"/>
              <a:sym typeface="Arial"/>
            </a:endParaRPr>
          </a:p>
          <a:p>
            <a:pPr indent="0" lvl="0" marL="457200" rtl="0" algn="just">
              <a:lnSpc>
                <a:spcPct val="115000"/>
              </a:lnSpc>
              <a:spcBef>
                <a:spcPts val="0"/>
              </a:spcBef>
              <a:spcAft>
                <a:spcPts val="0"/>
              </a:spcAft>
              <a:buNone/>
            </a:pPr>
            <a:r>
              <a:rPr b="0" lang="en" sz="1600">
                <a:latin typeface="Arial"/>
                <a:ea typeface="Arial"/>
                <a:cs typeface="Arial"/>
                <a:sym typeface="Arial"/>
              </a:rPr>
              <a:t>D. not (y &lt; 5)</a:t>
            </a:r>
            <a:endParaRPr b="0" sz="1600">
              <a:latin typeface="Arial"/>
              <a:ea typeface="Arial"/>
              <a:cs typeface="Arial"/>
              <a:sym typeface="Arial"/>
            </a:endParaRPr>
          </a:p>
          <a:p>
            <a:pPr indent="0" lvl="0" marL="0" rtl="0" algn="just">
              <a:lnSpc>
                <a:spcPct val="115000"/>
              </a:lnSpc>
              <a:spcBef>
                <a:spcPts val="0"/>
              </a:spcBef>
              <a:spcAft>
                <a:spcPts val="0"/>
              </a:spcAft>
              <a:buNone/>
            </a:pPr>
            <a:r>
              <a:t/>
            </a:r>
            <a:endParaRPr b="0" sz="1600">
              <a:latin typeface="Arial"/>
              <a:ea typeface="Arial"/>
              <a:cs typeface="Arial"/>
              <a:sym typeface="Arial"/>
            </a:endParaRPr>
          </a:p>
          <a:p>
            <a:pPr indent="0" lvl="0" marL="0" rtl="0" algn="just">
              <a:lnSpc>
                <a:spcPct val="115000"/>
              </a:lnSpc>
              <a:spcBef>
                <a:spcPts val="0"/>
              </a:spcBef>
              <a:spcAft>
                <a:spcPts val="0"/>
              </a:spcAft>
              <a:buNone/>
            </a:pPr>
            <a:r>
              <a:t/>
            </a:r>
            <a:endParaRPr b="0" sz="16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3</a:t>
            </a:r>
            <a:endParaRPr sz="2200">
              <a:latin typeface="Arial"/>
              <a:ea typeface="Arial"/>
              <a:cs typeface="Arial"/>
              <a:sym typeface="Arial"/>
            </a:endParaRPr>
          </a:p>
        </p:txBody>
      </p:sp>
      <p:sp>
        <p:nvSpPr>
          <p:cNvPr id="411" name="Google Shape;411;p57"/>
          <p:cNvSpPr txBox="1"/>
          <p:nvPr/>
        </p:nvSpPr>
        <p:spPr>
          <a:xfrm>
            <a:off x="764750" y="1244450"/>
            <a:ext cx="81180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If4(Abramyan). </a:t>
            </a:r>
            <a:r>
              <a:rPr lang="en" sz="1600"/>
              <a:t>Се ададҳои бутун дода шудаанд. Миқдори ададҳои мусбат дар</a:t>
            </a:r>
            <a:endParaRPr sz="1600"/>
          </a:p>
          <a:p>
            <a:pPr indent="0" lvl="0" marL="0" rtl="0" algn="l">
              <a:lnSpc>
                <a:spcPct val="115000"/>
              </a:lnSpc>
              <a:spcBef>
                <a:spcPts val="0"/>
              </a:spcBef>
              <a:spcAft>
                <a:spcPts val="0"/>
              </a:spcAft>
              <a:buNone/>
            </a:pPr>
            <a:r>
              <a:rPr lang="en" sz="1600"/>
              <a:t>байни онҳо ёфта шавад.</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 sz="1600"/>
              <a:t>If5(Abramyan). </a:t>
            </a:r>
            <a:r>
              <a:rPr lang="en" sz="1600"/>
              <a:t>Се ададҳои бутун дода шудаанд. Миқдори ададҳои мусбат ва манфӣ дар байни онҳо ёфта шавад.</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 sz="1600"/>
              <a:t>Boolean20. </a:t>
            </a:r>
            <a:r>
              <a:rPr lang="en" sz="1600"/>
              <a:t>Адади серақама дода шудааст. Дурустии гуфтори: «Ҳамаи</a:t>
            </a:r>
            <a:endParaRPr sz="1600"/>
          </a:p>
          <a:p>
            <a:pPr indent="0" lvl="0" marL="0" rtl="0" algn="l">
              <a:lnSpc>
                <a:spcPct val="115000"/>
              </a:lnSpc>
              <a:spcBef>
                <a:spcPts val="0"/>
              </a:spcBef>
              <a:spcAft>
                <a:spcPts val="0"/>
              </a:spcAft>
              <a:buNone/>
            </a:pPr>
            <a:r>
              <a:rPr lang="en" sz="1600"/>
              <a:t>рақамҳои адади додашуда гуногун аст» санҷида шавад.</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b="1" lang="en" sz="1600"/>
              <a:t>Boolean22. </a:t>
            </a:r>
            <a:r>
              <a:rPr lang="en" sz="1600"/>
              <a:t>Адади серақама дода шудааст. Дурустии гуфтори:«Рақамҳои </a:t>
            </a:r>
            <a:endParaRPr sz="1600"/>
          </a:p>
          <a:p>
            <a:pPr indent="0" lvl="0" marL="0" rtl="0" algn="l">
              <a:lnSpc>
                <a:spcPct val="115000"/>
              </a:lnSpc>
              <a:spcBef>
                <a:spcPts val="0"/>
              </a:spcBef>
              <a:spcAft>
                <a:spcPts val="0"/>
              </a:spcAft>
              <a:buNone/>
            </a:pPr>
            <a:r>
              <a:rPr lang="en" sz="1600"/>
              <a:t>адади додашуда пайдарпаии афзуншаванда ё камшавандаро ташкил </a:t>
            </a:r>
            <a:endParaRPr sz="1600"/>
          </a:p>
          <a:p>
            <a:pPr indent="0" lvl="0" marL="0" rtl="0" algn="l">
              <a:lnSpc>
                <a:spcPct val="115000"/>
              </a:lnSpc>
              <a:spcBef>
                <a:spcPts val="0"/>
              </a:spcBef>
              <a:spcAft>
                <a:spcPts val="0"/>
              </a:spcAft>
              <a:buNone/>
            </a:pPr>
            <a:r>
              <a:rPr lang="en" sz="1600"/>
              <a:t>медиҳанд» санҷида шавад.</a:t>
            </a:r>
            <a:endParaRPr sz="1600"/>
          </a:p>
          <a:p>
            <a:pPr indent="0" lvl="0" marL="0" rtl="0" algn="l">
              <a:lnSpc>
                <a:spcPct val="115000"/>
              </a:lnSpc>
              <a:spcBef>
                <a:spcPts val="0"/>
              </a:spcBef>
              <a:spcAft>
                <a:spcPts val="0"/>
              </a:spcAft>
              <a:buNone/>
            </a:pPr>
            <a:r>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ctrTitle"/>
          </p:nvPr>
        </p:nvSpPr>
        <p:spPr>
          <a:xfrm>
            <a:off x="727950" y="12155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Мафҳуми сикл</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Сикли while</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Сикли for</a:t>
            </a:r>
            <a:endParaRPr b="0" sz="2600">
              <a:solidFill>
                <a:srgbClr val="000000"/>
              </a:solidFill>
              <a:latin typeface="Arial"/>
              <a:ea typeface="Arial"/>
              <a:cs typeface="Arial"/>
              <a:sym typeface="Arial"/>
            </a:endParaRPr>
          </a:p>
        </p:txBody>
      </p:sp>
      <p:sp>
        <p:nvSpPr>
          <p:cNvPr id="417" name="Google Shape;417;p58"/>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4 </a:t>
            </a:r>
            <a:endParaRPr sz="28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idx="1" type="body"/>
          </p:nvPr>
        </p:nvSpPr>
        <p:spPr>
          <a:xfrm>
            <a:off x="799525" y="1206000"/>
            <a:ext cx="8083200" cy="24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Агар лозим шавад, ки ягон қисми томи код якчанд маротиба такрор ёбад, онгоҳ операторҳои сиклӣ истифода бурда мешаванд.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00000"/>
                </a:solidFill>
                <a:highlight>
                  <a:srgbClr val="FFFFFF"/>
                </a:highlight>
                <a:latin typeface="Arial"/>
                <a:ea typeface="Arial"/>
                <a:cs typeface="Arial"/>
                <a:sym typeface="Arial"/>
              </a:rPr>
              <a:t>Дар ин мавзӯъ ду намуди операторҳои сиклӣ: while ва </a:t>
            </a:r>
            <a:r>
              <a:rPr lang="en" sz="1600">
                <a:solidFill>
                  <a:srgbClr val="000000"/>
                </a:solidFill>
                <a:highlight>
                  <a:schemeClr val="lt1"/>
                </a:highlight>
                <a:latin typeface="Arial"/>
                <a:ea typeface="Arial"/>
                <a:cs typeface="Arial"/>
                <a:sym typeface="Arial"/>
              </a:rPr>
              <a:t>for</a:t>
            </a:r>
            <a:r>
              <a:rPr lang="en" sz="1600">
                <a:solidFill>
                  <a:srgbClr val="000000"/>
                </a:solidFill>
                <a:highlight>
                  <a:srgbClr val="FFFFFF"/>
                </a:highlight>
                <a:latin typeface="Arial"/>
                <a:ea typeface="Arial"/>
                <a:cs typeface="Arial"/>
                <a:sym typeface="Arial"/>
              </a:rPr>
              <a:t>-ро дида мебароем.</a:t>
            </a:r>
            <a:endParaRPr sz="1600">
              <a:solidFill>
                <a:srgbClr val="000000"/>
              </a:solidFill>
              <a:latin typeface="Arial"/>
              <a:ea typeface="Arial"/>
              <a:cs typeface="Arial"/>
              <a:sym typeface="Arial"/>
            </a:endParaRPr>
          </a:p>
        </p:txBody>
      </p:sp>
      <p:sp>
        <p:nvSpPr>
          <p:cNvPr id="423" name="Google Shape;423;p5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Мафҳуми сикл</a:t>
            </a:r>
            <a:endParaRPr sz="22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idx="1" type="body"/>
          </p:nvPr>
        </p:nvSpPr>
        <p:spPr>
          <a:xfrm>
            <a:off x="851250" y="1199300"/>
            <a:ext cx="8004300" cy="370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Сикли while имкон медиҳад, ки то он даме ки шарти санҷидашаванда дуруст аст, ҳамон як пайдарпаии амалҳо такроран иҷро карда шаванд.</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Синтаксиси while чунин аст:</a:t>
            </a:r>
            <a:endParaRPr sz="16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1600">
                <a:solidFill>
                  <a:srgbClr val="000000"/>
                </a:solidFill>
                <a:latin typeface="Arial"/>
                <a:ea typeface="Arial"/>
                <a:cs typeface="Arial"/>
                <a:sym typeface="Arial"/>
              </a:rPr>
              <a:t>while ифодаи_шартӣ:</a:t>
            </a:r>
            <a:endParaRPr sz="1600">
              <a:solidFill>
                <a:srgbClr val="000000"/>
              </a:solidFill>
              <a:latin typeface="Arial"/>
              <a:ea typeface="Arial"/>
              <a:cs typeface="Arial"/>
              <a:sym typeface="Arial"/>
            </a:endParaRPr>
          </a:p>
          <a:p>
            <a:pPr indent="457200" lvl="0" marL="0" rtl="0" algn="ctr">
              <a:lnSpc>
                <a:spcPct val="115000"/>
              </a:lnSpc>
              <a:spcBef>
                <a:spcPts val="0"/>
              </a:spcBef>
              <a:spcAft>
                <a:spcPts val="0"/>
              </a:spcAft>
              <a:buNone/>
            </a:pPr>
            <a:r>
              <a:rPr lang="en" sz="1600">
                <a:solidFill>
                  <a:srgbClr val="000000"/>
                </a:solidFill>
                <a:latin typeface="Arial"/>
                <a:ea typeface="Arial"/>
                <a:cs typeface="Arial"/>
                <a:sym typeface="Arial"/>
              </a:rPr>
              <a:t>Тани_сикл</a:t>
            </a:r>
            <a:endParaRPr sz="1600">
              <a:solidFill>
                <a:srgbClr val="000000"/>
              </a:solidFill>
              <a:latin typeface="Arial"/>
              <a:ea typeface="Arial"/>
              <a:cs typeface="Arial"/>
              <a:sym typeface="Arial"/>
            </a:endParaRPr>
          </a:p>
          <a:p>
            <a:pPr indent="457200" lvl="0" marL="0" rtl="0" algn="ctr">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Ҳангоми иҷрои сикли while аввал шарт тафтиш карда мешавад. Агар он иҷро нашавад (нодуруст бошад, шарт қимати False гирад), пас иҷрои сикл қатъ карда мешавад ва гузариш ба дигар сохтори баъд аз сикли while буда ба амал меояд. Агар шарт дуруст бошад (</a:t>
            </a:r>
            <a:r>
              <a:rPr lang="en" sz="1600">
                <a:solidFill>
                  <a:srgbClr val="000000"/>
                </a:solidFill>
                <a:latin typeface="Arial"/>
                <a:ea typeface="Arial"/>
                <a:cs typeface="Arial"/>
                <a:sym typeface="Arial"/>
              </a:rPr>
              <a:t>шарт қимати True гирад</a:t>
            </a:r>
            <a:r>
              <a:rPr lang="en" sz="1600">
                <a:solidFill>
                  <a:srgbClr val="000000"/>
                </a:solidFill>
                <a:latin typeface="Arial"/>
                <a:ea typeface="Arial"/>
                <a:cs typeface="Arial"/>
                <a:sym typeface="Arial"/>
              </a:rPr>
              <a:t>), пас тани сикл иҷро карда мешавад ва боз гузариш ба қисми тафтиши шарт ба амал меояд.</a:t>
            </a:r>
            <a:endParaRPr sz="1600">
              <a:solidFill>
                <a:srgbClr val="000000"/>
              </a:solidFill>
              <a:latin typeface="Arial"/>
              <a:ea typeface="Arial"/>
              <a:cs typeface="Arial"/>
              <a:sym typeface="Arial"/>
            </a:endParaRPr>
          </a:p>
        </p:txBody>
      </p:sp>
      <p:sp>
        <p:nvSpPr>
          <p:cNvPr id="429" name="Google Shape;429;p6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Сикли while</a:t>
            </a:r>
            <a:endParaRPr sz="22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Тасвири сохтори идоракунандаи while:</a:t>
            </a:r>
            <a:endParaRPr sz="2200">
              <a:latin typeface="Arial"/>
              <a:ea typeface="Arial"/>
              <a:cs typeface="Arial"/>
              <a:sym typeface="Arial"/>
            </a:endParaRPr>
          </a:p>
        </p:txBody>
      </p:sp>
      <p:pic>
        <p:nvPicPr>
          <p:cNvPr id="435" name="Google Shape;435;p61"/>
          <p:cNvPicPr preferRelativeResize="0"/>
          <p:nvPr/>
        </p:nvPicPr>
        <p:blipFill>
          <a:blip r:embed="rId3">
            <a:alphaModFix/>
          </a:blip>
          <a:stretch>
            <a:fillRect/>
          </a:stretch>
        </p:blipFill>
        <p:spPr>
          <a:xfrm>
            <a:off x="2987900" y="1597375"/>
            <a:ext cx="3168200" cy="207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 type="body"/>
          </p:nvPr>
        </p:nvSpPr>
        <p:spPr>
          <a:xfrm>
            <a:off x="729450" y="1215125"/>
            <a:ext cx="8194800" cy="3494700"/>
          </a:xfrm>
          <a:prstGeom prst="rect">
            <a:avLst/>
          </a:prstGeom>
        </p:spPr>
        <p:txBody>
          <a:bodyPr anchorCtr="0" anchor="t" bIns="91425" lIns="91425" spcFirstLastPara="1" rIns="91425" wrap="square" tIns="91425">
            <a:noAutofit/>
          </a:bodyPr>
          <a:lstStyle/>
          <a:p>
            <a:pPr indent="0" lvl="0" marL="0" marR="38100" rtl="0" algn="l">
              <a:lnSpc>
                <a:spcPct val="115000"/>
              </a:lnSpc>
              <a:spcBef>
                <a:spcPts val="0"/>
              </a:spcBef>
              <a:spcAft>
                <a:spcPts val="0"/>
              </a:spcAft>
              <a:buNone/>
            </a:pPr>
            <a:r>
              <a:rPr lang="en" sz="1600">
                <a:solidFill>
                  <a:srgbClr val="202124"/>
                </a:solidFill>
                <a:latin typeface="Arial"/>
                <a:ea typeface="Arial"/>
                <a:cs typeface="Arial"/>
                <a:sym typeface="Arial"/>
              </a:rPr>
              <a:t>Авалин маротиба фикр оиди</a:t>
            </a:r>
            <a:r>
              <a:rPr lang="en" sz="1600">
                <a:solidFill>
                  <a:srgbClr val="202124"/>
                </a:solidFill>
                <a:latin typeface="Arial"/>
                <a:ea typeface="Arial"/>
                <a:cs typeface="Arial"/>
                <a:sym typeface="Arial"/>
              </a:rPr>
              <a:t> бунёди забони Python охири солҳои 1980-ум пайдо шуд ва таҳияи он аз ҷониби корманди донишгоҳи CWI (</a:t>
            </a:r>
            <a:r>
              <a:rPr i="1" lang="en" sz="1600">
                <a:solidFill>
                  <a:srgbClr val="202122"/>
                </a:solidFill>
                <a:latin typeface="Arial"/>
                <a:ea typeface="Arial"/>
                <a:cs typeface="Arial"/>
                <a:sym typeface="Arial"/>
              </a:rPr>
              <a:t>Centrum Wiskunde &amp; Informatica</a:t>
            </a:r>
            <a:r>
              <a:rPr lang="en" sz="1600">
                <a:solidFill>
                  <a:srgbClr val="202124"/>
                </a:solidFill>
                <a:latin typeface="Arial"/>
                <a:ea typeface="Arial"/>
                <a:cs typeface="Arial"/>
                <a:sym typeface="Arial"/>
              </a:rPr>
              <a:t>) (Маркази математика ва информатика)-и Голландия Гидо ван Россум соли 1989 оғоз ёфт. Дар моҳи феврали соли 1991, Гидо матни аслиро (source code) дар alt.sources newsgroup ҷойгир кард (версияи аввал </a:t>
            </a:r>
            <a:r>
              <a:rPr lang="en" sz="1600">
                <a:solidFill>
                  <a:srgbClr val="202122"/>
                </a:solidFill>
                <a:highlight>
                  <a:schemeClr val="lt1"/>
                </a:highlight>
                <a:latin typeface="Arial"/>
                <a:ea typeface="Arial"/>
                <a:cs typeface="Arial"/>
                <a:sym typeface="Arial"/>
              </a:rPr>
              <a:t> Python 0.9.1 </a:t>
            </a:r>
            <a:r>
              <a:rPr lang="en" sz="1600">
                <a:solidFill>
                  <a:srgbClr val="202124"/>
                </a:solidFill>
                <a:latin typeface="Arial"/>
                <a:ea typeface="Arial"/>
                <a:cs typeface="Arial"/>
                <a:sym typeface="Arial"/>
              </a:rPr>
              <a:t>). Аз ибтидо Python ҳамчун забони ба объект нигаронидашуда таҳия шуда буд ва </a:t>
            </a:r>
            <a:r>
              <a:rPr lang="en" sz="1600">
                <a:solidFill>
                  <a:srgbClr val="202122"/>
                </a:solidFill>
                <a:highlight>
                  <a:schemeClr val="lt1"/>
                </a:highlight>
                <a:latin typeface="Arial"/>
                <a:ea typeface="Arial"/>
                <a:cs typeface="Arial"/>
                <a:sym typeface="Arial"/>
              </a:rPr>
              <a:t>ҳамчун вориси забони барномасозии ABC сохта шуда буд.</a:t>
            </a:r>
            <a:endParaRPr sz="1600">
              <a:solidFill>
                <a:srgbClr val="202124"/>
              </a:solidFill>
              <a:latin typeface="Arial"/>
              <a:ea typeface="Arial"/>
              <a:cs typeface="Arial"/>
              <a:sym typeface="Arial"/>
            </a:endParaRPr>
          </a:p>
          <a:p>
            <a:pPr indent="0" lvl="0" marL="0" rtl="0" algn="l">
              <a:lnSpc>
                <a:spcPct val="115000"/>
              </a:lnSpc>
              <a:spcBef>
                <a:spcPts val="1000"/>
              </a:spcBef>
              <a:spcAft>
                <a:spcPts val="1000"/>
              </a:spcAft>
              <a:buNone/>
            </a:pPr>
            <a:r>
              <a:t/>
            </a:r>
            <a:endParaRPr sz="1600">
              <a:solidFill>
                <a:srgbClr val="000000"/>
              </a:solidFill>
              <a:latin typeface="Arial"/>
              <a:ea typeface="Arial"/>
              <a:cs typeface="Arial"/>
              <a:sym typeface="Arial"/>
            </a:endParaRPr>
          </a:p>
        </p:txBody>
      </p:sp>
      <p:sp>
        <p:nvSpPr>
          <p:cNvPr id="125" name="Google Shape;125;p1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Python</a:t>
            </a:r>
            <a:endParaRPr sz="22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idx="1" type="body"/>
          </p:nvPr>
        </p:nvSpPr>
        <p:spPr>
          <a:xfrm>
            <a:off x="811375" y="1441200"/>
            <a:ext cx="45564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600">
                <a:solidFill>
                  <a:srgbClr val="000000"/>
                </a:solidFill>
                <a:latin typeface="Arial"/>
                <a:ea typeface="Arial"/>
                <a:cs typeface="Arial"/>
                <a:sym typeface="Arial"/>
              </a:rPr>
              <a:t>n = 1</a:t>
            </a:r>
            <a:endParaRPr sz="16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600">
                <a:solidFill>
                  <a:srgbClr val="FF9900"/>
                </a:solidFill>
                <a:latin typeface="Arial"/>
                <a:ea typeface="Arial"/>
                <a:cs typeface="Arial"/>
                <a:sym typeface="Arial"/>
              </a:rPr>
              <a:t>while</a:t>
            </a:r>
            <a:r>
              <a:rPr lang="en" sz="1600">
                <a:solidFill>
                  <a:srgbClr val="D4D4D4"/>
                </a:solidFill>
                <a:latin typeface="Arial"/>
                <a:ea typeface="Arial"/>
                <a:cs typeface="Arial"/>
                <a:sym typeface="Arial"/>
              </a:rPr>
              <a:t> </a:t>
            </a:r>
            <a:r>
              <a:rPr lang="en" sz="1600">
                <a:solidFill>
                  <a:srgbClr val="000000"/>
                </a:solidFill>
                <a:latin typeface="Arial"/>
                <a:ea typeface="Arial"/>
                <a:cs typeface="Arial"/>
                <a:sym typeface="Arial"/>
              </a:rPr>
              <a:t>n &lt;= 5:</a:t>
            </a:r>
            <a:endParaRPr sz="16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0000"/>
                </a:solidFill>
                <a:latin typeface="Arial"/>
                <a:ea typeface="Arial"/>
                <a:cs typeface="Arial"/>
                <a:sym typeface="Arial"/>
              </a:rPr>
              <a:t>    </a:t>
            </a:r>
            <a:r>
              <a:rPr lang="en" sz="1600">
                <a:solidFill>
                  <a:srgbClr val="990055"/>
                </a:solidFill>
                <a:latin typeface="Arial"/>
                <a:ea typeface="Arial"/>
                <a:cs typeface="Arial"/>
                <a:sym typeface="Arial"/>
              </a:rPr>
              <a:t>print</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Танаи сикл ",n, "маротиба иҷро шуд")</a:t>
            </a:r>
            <a:endParaRPr sz="16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0000"/>
                </a:solidFill>
                <a:latin typeface="Arial"/>
                <a:ea typeface="Arial"/>
                <a:cs typeface="Arial"/>
                <a:sym typeface="Arial"/>
              </a:rPr>
              <a:t>    n += 1</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sz="1600">
              <a:latin typeface="Arial"/>
              <a:ea typeface="Arial"/>
              <a:cs typeface="Arial"/>
              <a:sym typeface="Arial"/>
            </a:endParaRPr>
          </a:p>
        </p:txBody>
      </p:sp>
      <p:sp>
        <p:nvSpPr>
          <p:cNvPr id="441" name="Google Shape;441;p62"/>
          <p:cNvSpPr txBox="1"/>
          <p:nvPr/>
        </p:nvSpPr>
        <p:spPr>
          <a:xfrm>
            <a:off x="5525975" y="1171775"/>
            <a:ext cx="3484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Танаи сикл  1 маротиба иҷро шуд</a:t>
            </a:r>
            <a:endParaRPr sz="1600"/>
          </a:p>
          <a:p>
            <a:pPr indent="0" lvl="0" marL="0" rtl="0" algn="l">
              <a:spcBef>
                <a:spcPts val="0"/>
              </a:spcBef>
              <a:spcAft>
                <a:spcPts val="0"/>
              </a:spcAft>
              <a:buNone/>
            </a:pPr>
            <a:r>
              <a:rPr lang="en" sz="1600"/>
              <a:t>Танаи с</a:t>
            </a:r>
            <a:r>
              <a:rPr lang="en" sz="1600"/>
              <a:t>икл  2 маротиба иҷро шуд</a:t>
            </a:r>
            <a:endParaRPr sz="1600"/>
          </a:p>
          <a:p>
            <a:pPr indent="0" lvl="0" marL="0" rtl="0" algn="l">
              <a:spcBef>
                <a:spcPts val="0"/>
              </a:spcBef>
              <a:spcAft>
                <a:spcPts val="0"/>
              </a:spcAft>
              <a:buNone/>
            </a:pPr>
            <a:r>
              <a:rPr lang="en" sz="1600"/>
              <a:t>Танаи с</a:t>
            </a:r>
            <a:r>
              <a:rPr lang="en" sz="1600"/>
              <a:t>икл  3 маротиба иҷро шуд</a:t>
            </a:r>
            <a:endParaRPr sz="1600"/>
          </a:p>
          <a:p>
            <a:pPr indent="0" lvl="0" marL="0" rtl="0" algn="l">
              <a:spcBef>
                <a:spcPts val="0"/>
              </a:spcBef>
              <a:spcAft>
                <a:spcPts val="0"/>
              </a:spcAft>
              <a:buNone/>
            </a:pPr>
            <a:r>
              <a:rPr lang="en" sz="1600"/>
              <a:t>Танаи с</a:t>
            </a:r>
            <a:r>
              <a:rPr lang="en" sz="1600"/>
              <a:t>икл  4 маротиба иҷро шуд</a:t>
            </a:r>
            <a:endParaRPr sz="1600"/>
          </a:p>
          <a:p>
            <a:pPr indent="0" lvl="0" marL="0" rtl="0" algn="l">
              <a:spcBef>
                <a:spcPts val="0"/>
              </a:spcBef>
              <a:spcAft>
                <a:spcPts val="0"/>
              </a:spcAft>
              <a:buNone/>
            </a:pPr>
            <a:r>
              <a:rPr lang="en" sz="1600"/>
              <a:t>Танаи с</a:t>
            </a:r>
            <a:r>
              <a:rPr lang="en" sz="1600"/>
              <a:t>икл  5 маротиба иҷро шуд</a:t>
            </a:r>
            <a:endParaRPr sz="1600"/>
          </a:p>
          <a:p>
            <a:pPr indent="0" lvl="0" marL="0" rtl="0" algn="l">
              <a:spcBef>
                <a:spcPts val="0"/>
              </a:spcBef>
              <a:spcAft>
                <a:spcPts val="0"/>
              </a:spcAft>
              <a:buNone/>
            </a:pPr>
            <a:r>
              <a:t/>
            </a:r>
            <a:endParaRPr sz="1600"/>
          </a:p>
        </p:txBody>
      </p:sp>
      <p:sp>
        <p:nvSpPr>
          <p:cNvPr id="442" name="Google Shape;442;p6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Мисолҳо</a:t>
            </a:r>
            <a:endParaRPr sz="22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ph idx="1" type="body"/>
          </p:nvPr>
        </p:nvSpPr>
        <p:spPr>
          <a:xfrm>
            <a:off x="841850" y="1183300"/>
            <a:ext cx="5455800" cy="382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AF00DB"/>
                </a:solidFill>
                <a:highlight>
                  <a:srgbClr val="FFFFFF"/>
                </a:highlight>
                <a:latin typeface="Arial"/>
                <a:ea typeface="Arial"/>
                <a:cs typeface="Arial"/>
                <a:sym typeface="Arial"/>
              </a:rPr>
              <a:t>import</a:t>
            </a:r>
            <a:r>
              <a:rPr lang="en" sz="1600">
                <a:solidFill>
                  <a:srgbClr val="000000"/>
                </a:solidFill>
                <a:highlight>
                  <a:srgbClr val="FFFFFF"/>
                </a:highlight>
                <a:latin typeface="Arial"/>
                <a:ea typeface="Arial"/>
                <a:cs typeface="Arial"/>
                <a:sym typeface="Arial"/>
              </a:rPr>
              <a:t> random </a:t>
            </a:r>
            <a:r>
              <a:rPr lang="en" sz="1600">
                <a:solidFill>
                  <a:srgbClr val="AF00DB"/>
                </a:solidFill>
                <a:highlight>
                  <a:srgbClr val="FFFFFF"/>
                </a:highlight>
                <a:latin typeface="Arial"/>
                <a:ea typeface="Arial"/>
                <a:cs typeface="Arial"/>
                <a:sym typeface="Arial"/>
              </a:rPr>
              <a:t>as</a:t>
            </a:r>
            <a:r>
              <a:rPr lang="en" sz="1600">
                <a:solidFill>
                  <a:srgbClr val="000000"/>
                </a:solidFill>
                <a:highlight>
                  <a:srgbClr val="FFFFFF"/>
                </a:highlight>
                <a:latin typeface="Arial"/>
                <a:ea typeface="Arial"/>
                <a:cs typeface="Arial"/>
                <a:sym typeface="Arial"/>
              </a:rPr>
              <a:t> r</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a = r.randrange(</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100</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"Компютер ададеро байни 1 ва 100 'фикр' кард."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"Онро ёбед."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n = </a:t>
            </a:r>
            <a:r>
              <a:rPr lang="en" sz="1600">
                <a:solidFill>
                  <a:srgbClr val="267F99"/>
                </a:solidFill>
                <a:highlight>
                  <a:srgbClr val="FFFFFF"/>
                </a:highlight>
                <a:latin typeface="Arial"/>
                <a:ea typeface="Arial"/>
                <a:cs typeface="Arial"/>
                <a:sym typeface="Arial"/>
              </a:rPr>
              <a:t>int</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input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"Ададро дохил кунед:"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AF00DB"/>
                </a:solidFill>
                <a:highlight>
                  <a:srgbClr val="FFFFFF"/>
                </a:highlight>
                <a:latin typeface="Arial"/>
                <a:ea typeface="Arial"/>
                <a:cs typeface="Arial"/>
                <a:sym typeface="Arial"/>
              </a:rPr>
              <a:t>while</a:t>
            </a:r>
            <a:r>
              <a:rPr lang="en" sz="1600">
                <a:solidFill>
                  <a:srgbClr val="000000"/>
                </a:solidFill>
                <a:highlight>
                  <a:srgbClr val="FFFFFF"/>
                </a:highlight>
                <a:latin typeface="Arial"/>
                <a:ea typeface="Arial"/>
                <a:cs typeface="Arial"/>
                <a:sym typeface="Arial"/>
              </a:rPr>
              <a:t> n != a:</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AF00DB"/>
                </a:solidFill>
                <a:highlight>
                  <a:srgbClr val="FFFFFF"/>
                </a:highlight>
                <a:latin typeface="Arial"/>
                <a:ea typeface="Arial"/>
                <a:cs typeface="Arial"/>
                <a:sym typeface="Arial"/>
              </a:rPr>
              <a:t>if</a:t>
            </a:r>
            <a:r>
              <a:rPr lang="en" sz="1600">
                <a:solidFill>
                  <a:srgbClr val="000000"/>
                </a:solidFill>
                <a:highlight>
                  <a:srgbClr val="FFFFFF"/>
                </a:highlight>
                <a:latin typeface="Arial"/>
                <a:ea typeface="Arial"/>
                <a:cs typeface="Arial"/>
                <a:sym typeface="Arial"/>
              </a:rPr>
              <a:t> n &gt; a:</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"Адади калонтарро дохил намудед."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AF00DB"/>
                </a:solidFill>
                <a:highlight>
                  <a:srgbClr val="FFFFFF"/>
                </a:highlight>
                <a:latin typeface="Arial"/>
                <a:ea typeface="Arial"/>
                <a:cs typeface="Arial"/>
                <a:sym typeface="Arial"/>
              </a:rPr>
              <a:t>else</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        </a:t>
            </a: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"Адади хурдтарро дохил намудед."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highlight>
                  <a:srgbClr val="FFFFFF"/>
                </a:highlight>
                <a:latin typeface="Arial"/>
                <a:ea typeface="Arial"/>
                <a:cs typeface="Arial"/>
                <a:sym typeface="Arial"/>
              </a:rPr>
              <a:t>    n = </a:t>
            </a:r>
            <a:r>
              <a:rPr lang="en" sz="1600">
                <a:solidFill>
                  <a:srgbClr val="267F99"/>
                </a:solidFill>
                <a:highlight>
                  <a:srgbClr val="FFFFFF"/>
                </a:highlight>
                <a:latin typeface="Arial"/>
                <a:ea typeface="Arial"/>
                <a:cs typeface="Arial"/>
                <a:sym typeface="Arial"/>
              </a:rPr>
              <a:t>int</a:t>
            </a:r>
            <a:r>
              <a:rPr lang="en" sz="1600">
                <a:solidFill>
                  <a:srgbClr val="000000"/>
                </a:solidFill>
                <a:highlight>
                  <a:srgbClr val="FFFFFF"/>
                </a:highlight>
                <a:latin typeface="Arial"/>
                <a:ea typeface="Arial"/>
                <a:cs typeface="Arial"/>
                <a:sym typeface="Arial"/>
              </a:rPr>
              <a:t>(</a:t>
            </a:r>
            <a:r>
              <a:rPr lang="en" sz="1600">
                <a:solidFill>
                  <a:srgbClr val="795E26"/>
                </a:solidFill>
                <a:highlight>
                  <a:srgbClr val="FFFFFF"/>
                </a:highlight>
                <a:latin typeface="Arial"/>
                <a:ea typeface="Arial"/>
                <a:cs typeface="Arial"/>
                <a:sym typeface="Arial"/>
              </a:rPr>
              <a:t>input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"Ададро дохил кунед:"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"Шумо ададро ёфтед!"</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A31515"/>
                </a:solidFill>
                <a:highlight>
                  <a:srgbClr val="FFFFFF"/>
                </a:highlight>
                <a:latin typeface="Arial"/>
                <a:ea typeface="Arial"/>
                <a:cs typeface="Arial"/>
                <a:sym typeface="Arial"/>
              </a:rPr>
              <a:t>"a = "</a:t>
            </a:r>
            <a:r>
              <a:rPr lang="en" sz="1600">
                <a:solidFill>
                  <a:srgbClr val="000000"/>
                </a:solidFill>
                <a:highlight>
                  <a:srgbClr val="FFFFFF"/>
                </a:highlight>
                <a:latin typeface="Arial"/>
                <a:ea typeface="Arial"/>
                <a:cs typeface="Arial"/>
                <a:sym typeface="Arial"/>
              </a:rPr>
              <a:t>, a)</a:t>
            </a:r>
            <a:endParaRPr sz="1600">
              <a:solidFill>
                <a:srgbClr val="FF9900"/>
              </a:solidFill>
              <a:latin typeface="Arial"/>
              <a:ea typeface="Arial"/>
              <a:cs typeface="Arial"/>
              <a:sym typeface="Arial"/>
            </a:endParaRPr>
          </a:p>
        </p:txBody>
      </p:sp>
      <p:sp>
        <p:nvSpPr>
          <p:cNvPr id="448" name="Google Shape;448;p6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Бозии “Ёфтани адади тасодуфӣ” бо сикли while</a:t>
            </a:r>
            <a:endParaRPr sz="2200">
              <a:latin typeface="Arial"/>
              <a:ea typeface="Arial"/>
              <a:cs typeface="Arial"/>
              <a:sym typeface="Arial"/>
            </a:endParaRPr>
          </a:p>
        </p:txBody>
      </p:sp>
      <p:sp>
        <p:nvSpPr>
          <p:cNvPr id="449" name="Google Shape;449;p63"/>
          <p:cNvSpPr txBox="1"/>
          <p:nvPr/>
        </p:nvSpPr>
        <p:spPr>
          <a:xfrm>
            <a:off x="6561150" y="1259500"/>
            <a:ext cx="2264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rPr>
              <a:t>Натиҷа:</a:t>
            </a:r>
            <a:endParaRPr b="1" sz="1600">
              <a:solidFill>
                <a:schemeClr val="dk2"/>
              </a:solidFill>
            </a:endParaRPr>
          </a:p>
          <a:p>
            <a:pPr indent="0" lvl="0" marL="0" rtl="0" algn="l">
              <a:spcBef>
                <a:spcPts val="0"/>
              </a:spcBef>
              <a:spcAft>
                <a:spcPts val="0"/>
              </a:spcAft>
              <a:buNone/>
            </a:pPr>
            <a:r>
              <a:rPr lang="en" sz="1600"/>
              <a:t>1</a:t>
            </a:r>
            <a:endParaRPr sz="1600"/>
          </a:p>
          <a:p>
            <a:pPr indent="0" lvl="0" marL="0" rtl="0" algn="l">
              <a:spcBef>
                <a:spcPts val="0"/>
              </a:spcBef>
              <a:spcAft>
                <a:spcPts val="0"/>
              </a:spcAft>
              <a:buNone/>
            </a:pPr>
            <a:r>
              <a:rPr lang="en" sz="1600"/>
              <a:t>хурд</a:t>
            </a:r>
            <a:endParaRPr sz="1600"/>
          </a:p>
          <a:p>
            <a:pPr indent="0" lvl="0" marL="0" rtl="0" algn="l">
              <a:spcBef>
                <a:spcPts val="0"/>
              </a:spcBef>
              <a:spcAft>
                <a:spcPts val="0"/>
              </a:spcAft>
              <a:buNone/>
            </a:pPr>
            <a:r>
              <a:rPr lang="en" sz="1600"/>
              <a:t>98</a:t>
            </a:r>
            <a:endParaRPr sz="1600"/>
          </a:p>
          <a:p>
            <a:pPr indent="0" lvl="0" marL="0" rtl="0" algn="l">
              <a:spcBef>
                <a:spcPts val="0"/>
              </a:spcBef>
              <a:spcAft>
                <a:spcPts val="0"/>
              </a:spcAft>
              <a:buNone/>
            </a:pPr>
            <a:r>
              <a:rPr lang="en" sz="1600"/>
              <a:t>калон</a:t>
            </a:r>
            <a:endParaRPr sz="1600"/>
          </a:p>
          <a:p>
            <a:pPr indent="0" lvl="0" marL="0" rtl="0" algn="l">
              <a:spcBef>
                <a:spcPts val="0"/>
              </a:spcBef>
              <a:spcAft>
                <a:spcPts val="0"/>
              </a:spcAft>
              <a:buNone/>
            </a:pPr>
            <a:r>
              <a:rPr lang="en" sz="1600"/>
              <a:t>50</a:t>
            </a:r>
            <a:endParaRPr sz="1600"/>
          </a:p>
          <a:p>
            <a:pPr indent="0" lvl="0" marL="0" rtl="0" algn="l">
              <a:spcBef>
                <a:spcPts val="0"/>
              </a:spcBef>
              <a:spcAft>
                <a:spcPts val="0"/>
              </a:spcAft>
              <a:buNone/>
            </a:pPr>
            <a:r>
              <a:rPr lang="en" sz="1600"/>
              <a:t>калон</a:t>
            </a:r>
            <a:endParaRPr sz="1600"/>
          </a:p>
          <a:p>
            <a:pPr indent="0" lvl="0" marL="0" rtl="0" algn="l">
              <a:spcBef>
                <a:spcPts val="0"/>
              </a:spcBef>
              <a:spcAft>
                <a:spcPts val="0"/>
              </a:spcAft>
              <a:buNone/>
            </a:pPr>
            <a:r>
              <a:rPr lang="en" sz="1600"/>
              <a:t>25</a:t>
            </a:r>
            <a:endParaRPr sz="1600"/>
          </a:p>
          <a:p>
            <a:pPr indent="0" lvl="0" marL="0" rtl="0" algn="l">
              <a:spcBef>
                <a:spcPts val="0"/>
              </a:spcBef>
              <a:spcAft>
                <a:spcPts val="0"/>
              </a:spcAft>
              <a:buNone/>
            </a:pPr>
            <a:r>
              <a:rPr lang="en" sz="1600"/>
              <a:t>калон</a:t>
            </a:r>
            <a:endParaRPr sz="1600"/>
          </a:p>
          <a:p>
            <a:pPr indent="0" lvl="0" marL="0" rtl="0" algn="l">
              <a:spcBef>
                <a:spcPts val="0"/>
              </a:spcBef>
              <a:spcAft>
                <a:spcPts val="0"/>
              </a:spcAft>
              <a:buNone/>
            </a:pPr>
            <a:r>
              <a:rPr lang="en" sz="1600"/>
              <a:t>12</a:t>
            </a:r>
            <a:endParaRPr sz="1600"/>
          </a:p>
          <a:p>
            <a:pPr indent="0" lvl="0" marL="0" rtl="0" algn="l">
              <a:spcBef>
                <a:spcPts val="0"/>
              </a:spcBef>
              <a:spcAft>
                <a:spcPts val="0"/>
              </a:spcAft>
              <a:buNone/>
            </a:pPr>
            <a:r>
              <a:rPr lang="en" sz="1600"/>
              <a:t>Шумо ададро ёфтед!</a:t>
            </a:r>
            <a:endParaRPr sz="1600"/>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idx="1" type="body"/>
          </p:nvPr>
        </p:nvSpPr>
        <p:spPr>
          <a:xfrm>
            <a:off x="785625" y="1242425"/>
            <a:ext cx="7688700" cy="35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Cикли for як итератори универсалӣ дар Python аст. Итератор ин як ҳисобчӣ аст, ки ба элементҳои маҷмӯи додашуда дастрасӣ дорад. Итератор имконияти гузаштан аз як элементи маҷмӯъ ба элементи дигари онро дорад.</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Сохтори идоракунандаи for дар сатрҳо, рӯйхатҳо, кортежҳо ва чанде дигар сохторҳо кор мекунад.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Синтаксиси сикли for дар Python чунин аст:</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FF9900"/>
                </a:solidFill>
                <a:latin typeface="Arial"/>
                <a:ea typeface="Arial"/>
                <a:cs typeface="Arial"/>
                <a:sym typeface="Arial"/>
              </a:rPr>
              <a:t>for </a:t>
            </a:r>
            <a:r>
              <a:rPr lang="en" sz="1600">
                <a:solidFill>
                  <a:srgbClr val="000000"/>
                </a:solidFill>
                <a:latin typeface="Arial"/>
                <a:ea typeface="Arial"/>
                <a:cs typeface="Arial"/>
                <a:sym typeface="Arial"/>
              </a:rPr>
              <a:t>воҳид</a:t>
            </a:r>
            <a:r>
              <a:rPr lang="en" sz="1600">
                <a:solidFill>
                  <a:srgbClr val="FF9900"/>
                </a:solidFill>
                <a:latin typeface="Arial"/>
                <a:ea typeface="Arial"/>
                <a:cs typeface="Arial"/>
                <a:sym typeface="Arial"/>
              </a:rPr>
              <a:t> in </a:t>
            </a:r>
            <a:r>
              <a:rPr lang="en" sz="1600">
                <a:solidFill>
                  <a:srgbClr val="000000"/>
                </a:solidFill>
                <a:latin typeface="Arial"/>
                <a:ea typeface="Arial"/>
                <a:cs typeface="Arial"/>
                <a:sym typeface="Arial"/>
              </a:rPr>
              <a:t>объект: </a:t>
            </a:r>
            <a:endParaRPr sz="1600">
              <a:solidFill>
                <a:srgbClr val="B7B7B7"/>
              </a:solidFill>
              <a:latin typeface="Arial"/>
              <a:ea typeface="Arial"/>
              <a:cs typeface="Arial"/>
              <a:sym typeface="Arial"/>
            </a:endParaRPr>
          </a:p>
          <a:p>
            <a:pPr indent="457200" lvl="0" marL="0" rtl="0" algn="l">
              <a:spcBef>
                <a:spcPts val="0"/>
              </a:spcBef>
              <a:spcAft>
                <a:spcPts val="0"/>
              </a:spcAft>
              <a:buNone/>
            </a:pPr>
            <a:r>
              <a:rPr lang="en" sz="1600">
                <a:solidFill>
                  <a:srgbClr val="000000"/>
                </a:solidFill>
                <a:latin typeface="Arial"/>
                <a:ea typeface="Arial"/>
                <a:cs typeface="Arial"/>
                <a:sym typeface="Arial"/>
              </a:rPr>
              <a:t>оператори_1 </a:t>
            </a:r>
            <a:endParaRPr sz="1600">
              <a:solidFill>
                <a:srgbClr val="FF9900"/>
              </a:solidFill>
              <a:latin typeface="Arial"/>
              <a:ea typeface="Arial"/>
              <a:cs typeface="Arial"/>
              <a:sym typeface="Arial"/>
            </a:endParaRPr>
          </a:p>
          <a:p>
            <a:pPr indent="0" lvl="0" marL="0" rtl="0" algn="l">
              <a:spcBef>
                <a:spcPts val="0"/>
              </a:spcBef>
              <a:spcAft>
                <a:spcPts val="0"/>
              </a:spcAft>
              <a:buNone/>
            </a:pPr>
            <a:r>
              <a:rPr lang="en" sz="1600">
                <a:solidFill>
                  <a:srgbClr val="FF9900"/>
                </a:solidFill>
                <a:latin typeface="Arial"/>
                <a:ea typeface="Arial"/>
                <a:cs typeface="Arial"/>
                <a:sym typeface="Arial"/>
              </a:rPr>
              <a:t>else:				</a:t>
            </a:r>
            <a:endParaRPr sz="1600">
              <a:solidFill>
                <a:srgbClr val="CCCCCC"/>
              </a:solidFill>
              <a:latin typeface="Arial"/>
              <a:ea typeface="Arial"/>
              <a:cs typeface="Arial"/>
              <a:sym typeface="Arial"/>
            </a:endParaRPr>
          </a:p>
          <a:p>
            <a:pPr indent="457200" lvl="0" marL="0" rtl="0" algn="l">
              <a:spcBef>
                <a:spcPts val="0"/>
              </a:spcBef>
              <a:spcAft>
                <a:spcPts val="0"/>
              </a:spcAft>
              <a:buNone/>
            </a:pPr>
            <a:r>
              <a:rPr lang="en" sz="1600">
                <a:solidFill>
                  <a:srgbClr val="000000"/>
                </a:solidFill>
                <a:latin typeface="Arial"/>
                <a:ea typeface="Arial"/>
                <a:cs typeface="Arial"/>
                <a:sym typeface="Arial"/>
              </a:rPr>
              <a:t>оператори_2</a:t>
            </a:r>
            <a:endParaRPr sz="1600">
              <a:latin typeface="Arial"/>
              <a:ea typeface="Arial"/>
              <a:cs typeface="Arial"/>
              <a:sym typeface="Arial"/>
            </a:endParaRPr>
          </a:p>
        </p:txBody>
      </p:sp>
      <p:sp>
        <p:nvSpPr>
          <p:cNvPr id="455" name="Google Shape;455;p6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Сикли for</a:t>
            </a:r>
            <a:endParaRPr sz="22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ph idx="1" type="body"/>
          </p:nvPr>
        </p:nvSpPr>
        <p:spPr>
          <a:xfrm>
            <a:off x="1392775" y="1464925"/>
            <a:ext cx="3531000" cy="171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9900"/>
                </a:solidFill>
                <a:latin typeface="Arial"/>
                <a:ea typeface="Arial"/>
                <a:cs typeface="Arial"/>
                <a:sym typeface="Arial"/>
              </a:rPr>
              <a:t>for</a:t>
            </a:r>
            <a:r>
              <a:rPr b="1" lang="en" sz="1600">
                <a:latin typeface="Arial"/>
                <a:ea typeface="Arial"/>
                <a:cs typeface="Arial"/>
                <a:sym typeface="Arial"/>
              </a:rPr>
              <a:t> </a:t>
            </a:r>
            <a:r>
              <a:rPr b="1" lang="en" sz="1600">
                <a:solidFill>
                  <a:srgbClr val="000000"/>
                </a:solidFill>
                <a:latin typeface="Arial"/>
                <a:ea typeface="Arial"/>
                <a:cs typeface="Arial"/>
                <a:sym typeface="Arial"/>
              </a:rPr>
              <a:t>i</a:t>
            </a:r>
            <a:r>
              <a:rPr b="1" lang="en" sz="1600">
                <a:latin typeface="Arial"/>
                <a:ea typeface="Arial"/>
                <a:cs typeface="Arial"/>
                <a:sym typeface="Arial"/>
              </a:rPr>
              <a:t> </a:t>
            </a:r>
            <a:r>
              <a:rPr b="1" lang="en" sz="1600">
                <a:solidFill>
                  <a:srgbClr val="FF9900"/>
                </a:solidFill>
                <a:latin typeface="Arial"/>
                <a:ea typeface="Arial"/>
                <a:cs typeface="Arial"/>
                <a:sym typeface="Arial"/>
              </a:rPr>
              <a:t>in</a:t>
            </a:r>
            <a:r>
              <a:rPr b="1" lang="en" sz="1600">
                <a:latin typeface="Arial"/>
                <a:ea typeface="Arial"/>
                <a:cs typeface="Arial"/>
                <a:sym typeface="Arial"/>
              </a:rPr>
              <a:t> </a:t>
            </a:r>
            <a:r>
              <a:rPr b="1" lang="en" sz="1600">
                <a:solidFill>
                  <a:srgbClr val="000000"/>
                </a:solidFill>
                <a:latin typeface="Arial"/>
                <a:ea typeface="Arial"/>
                <a:cs typeface="Arial"/>
                <a:sym typeface="Arial"/>
              </a:rPr>
              <a:t>[1,2,3,4]</a:t>
            </a:r>
            <a:r>
              <a:rPr b="1" lang="en" sz="1600">
                <a:latin typeface="Arial"/>
                <a:ea typeface="Arial"/>
                <a:cs typeface="Arial"/>
                <a:sym typeface="Arial"/>
              </a:rPr>
              <a:t>:</a:t>
            </a:r>
            <a:endParaRPr b="1" sz="1600">
              <a:latin typeface="Arial"/>
              <a:ea typeface="Arial"/>
              <a:cs typeface="Arial"/>
              <a:sym typeface="Arial"/>
            </a:endParaRPr>
          </a:p>
          <a:p>
            <a:pPr indent="457200" lvl="0" marL="0" rtl="0" algn="l">
              <a:lnSpc>
                <a:spcPct val="115000"/>
              </a:lnSpc>
              <a:spcBef>
                <a:spcPts val="0"/>
              </a:spcBef>
              <a:spcAft>
                <a:spcPts val="0"/>
              </a:spcAft>
              <a:buNone/>
            </a:pPr>
            <a:r>
              <a:rPr b="1" lang="en" sz="1600">
                <a:solidFill>
                  <a:srgbClr val="990055"/>
                </a:solidFill>
                <a:latin typeface="Arial"/>
                <a:ea typeface="Arial"/>
                <a:cs typeface="Arial"/>
                <a:sym typeface="Arial"/>
              </a:rPr>
              <a:t>print</a:t>
            </a:r>
            <a:r>
              <a:rPr b="1" lang="en" sz="1600">
                <a:solidFill>
                  <a:srgbClr val="000000"/>
                </a:solidFill>
                <a:latin typeface="Arial"/>
                <a:ea typeface="Arial"/>
                <a:cs typeface="Arial"/>
                <a:sym typeface="Arial"/>
              </a:rPr>
              <a:t>(i)</a:t>
            </a:r>
            <a:endParaRPr b="1"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FF9900"/>
                </a:solidFill>
                <a:latin typeface="Arial"/>
                <a:ea typeface="Arial"/>
                <a:cs typeface="Arial"/>
                <a:sym typeface="Arial"/>
              </a:rPr>
              <a:t>else</a:t>
            </a:r>
            <a:r>
              <a:rPr b="1" lang="en" sz="1600">
                <a:latin typeface="Arial"/>
                <a:ea typeface="Arial"/>
                <a:cs typeface="Arial"/>
                <a:sym typeface="Arial"/>
              </a:rPr>
              <a:t>:</a:t>
            </a:r>
            <a:endParaRPr b="1" sz="1600">
              <a:latin typeface="Arial"/>
              <a:ea typeface="Arial"/>
              <a:cs typeface="Arial"/>
              <a:sym typeface="Arial"/>
            </a:endParaRPr>
          </a:p>
          <a:p>
            <a:pPr indent="457200" lvl="0" marL="0" rtl="0" algn="l">
              <a:lnSpc>
                <a:spcPct val="115000"/>
              </a:lnSpc>
              <a:spcBef>
                <a:spcPts val="0"/>
              </a:spcBef>
              <a:spcAft>
                <a:spcPts val="0"/>
              </a:spcAft>
              <a:buNone/>
            </a:pPr>
            <a:r>
              <a:rPr b="1" lang="en" sz="1600">
                <a:solidFill>
                  <a:srgbClr val="990055"/>
                </a:solidFill>
                <a:latin typeface="Arial"/>
                <a:ea typeface="Arial"/>
                <a:cs typeface="Arial"/>
                <a:sym typeface="Arial"/>
              </a:rPr>
              <a:t>print</a:t>
            </a:r>
            <a:r>
              <a:rPr b="1" lang="en" sz="1600">
                <a:latin typeface="Arial"/>
                <a:ea typeface="Arial"/>
                <a:cs typeface="Arial"/>
                <a:sym typeface="Arial"/>
              </a:rPr>
              <a:t>(</a:t>
            </a:r>
            <a:r>
              <a:rPr b="1" lang="en" sz="1600">
                <a:solidFill>
                  <a:srgbClr val="38761D"/>
                </a:solidFill>
                <a:latin typeface="Arial"/>
                <a:ea typeface="Arial"/>
                <a:cs typeface="Arial"/>
                <a:sym typeface="Arial"/>
              </a:rPr>
              <a:t>'</a:t>
            </a:r>
            <a:r>
              <a:rPr b="1" lang="en" sz="1600">
                <a:solidFill>
                  <a:srgbClr val="38761D"/>
                </a:solidFill>
                <a:latin typeface="Arial"/>
                <a:ea typeface="Arial"/>
                <a:cs typeface="Arial"/>
                <a:sym typeface="Arial"/>
              </a:rPr>
              <a:t>Сикл ба охир расид.'</a:t>
            </a:r>
            <a:r>
              <a:rPr b="1" lang="en" sz="1600">
                <a:latin typeface="Arial"/>
                <a:ea typeface="Arial"/>
                <a:cs typeface="Arial"/>
                <a:sym typeface="Arial"/>
              </a:rPr>
              <a:t>)</a:t>
            </a:r>
            <a:endParaRPr sz="1600">
              <a:latin typeface="Arial"/>
              <a:ea typeface="Arial"/>
              <a:cs typeface="Arial"/>
              <a:sym typeface="Arial"/>
            </a:endParaRPr>
          </a:p>
        </p:txBody>
      </p:sp>
      <p:sp>
        <p:nvSpPr>
          <p:cNvPr id="461" name="Google Shape;461;p65"/>
          <p:cNvSpPr txBox="1"/>
          <p:nvPr/>
        </p:nvSpPr>
        <p:spPr>
          <a:xfrm>
            <a:off x="1493750" y="3200000"/>
            <a:ext cx="3186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b="1" lang="en" sz="1600"/>
              <a:t>1</a:t>
            </a:r>
            <a:endParaRPr b="1" sz="1600"/>
          </a:p>
          <a:p>
            <a:pPr indent="0" lvl="0" marL="0" rtl="0" algn="l">
              <a:spcBef>
                <a:spcPts val="0"/>
              </a:spcBef>
              <a:spcAft>
                <a:spcPts val="0"/>
              </a:spcAft>
              <a:buNone/>
            </a:pPr>
            <a:r>
              <a:rPr b="1" lang="en" sz="1600"/>
              <a:t>2</a:t>
            </a:r>
            <a:endParaRPr b="1" sz="1600"/>
          </a:p>
          <a:p>
            <a:pPr indent="0" lvl="0" marL="0" rtl="0" algn="l">
              <a:spcBef>
                <a:spcPts val="0"/>
              </a:spcBef>
              <a:spcAft>
                <a:spcPts val="0"/>
              </a:spcAft>
              <a:buNone/>
            </a:pPr>
            <a:r>
              <a:rPr b="1" lang="en" sz="1600"/>
              <a:t>3</a:t>
            </a:r>
            <a:endParaRPr b="1" sz="1600"/>
          </a:p>
          <a:p>
            <a:pPr indent="0" lvl="0" marL="0" rtl="0" algn="l">
              <a:spcBef>
                <a:spcPts val="0"/>
              </a:spcBef>
              <a:spcAft>
                <a:spcPts val="0"/>
              </a:spcAft>
              <a:buNone/>
            </a:pPr>
            <a:r>
              <a:rPr b="1" lang="en" sz="1600"/>
              <a:t>4</a:t>
            </a:r>
            <a:endParaRPr b="1" sz="1600"/>
          </a:p>
          <a:p>
            <a:pPr indent="0" lvl="0" marL="0" rtl="0" algn="l">
              <a:spcBef>
                <a:spcPts val="0"/>
              </a:spcBef>
              <a:spcAft>
                <a:spcPts val="0"/>
              </a:spcAft>
              <a:buNone/>
            </a:pPr>
            <a:r>
              <a:rPr b="1" lang="en" sz="1600"/>
              <a:t>Сикл ба охир расид</a:t>
            </a:r>
            <a:endParaRPr b="1" sz="1600"/>
          </a:p>
        </p:txBody>
      </p:sp>
      <p:sp>
        <p:nvSpPr>
          <p:cNvPr id="462" name="Google Shape;462;p65"/>
          <p:cNvSpPr txBox="1"/>
          <p:nvPr/>
        </p:nvSpPr>
        <p:spPr>
          <a:xfrm>
            <a:off x="5597100" y="1507438"/>
            <a:ext cx="3470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FF9900"/>
                </a:solidFill>
              </a:rPr>
              <a:t>for</a:t>
            </a:r>
            <a:r>
              <a:rPr b="1" lang="en" sz="1600">
                <a:solidFill>
                  <a:schemeClr val="accent1"/>
                </a:solidFill>
              </a:rPr>
              <a:t> </a:t>
            </a:r>
            <a:r>
              <a:rPr b="1" lang="en" sz="1600"/>
              <a:t>i</a:t>
            </a:r>
            <a:r>
              <a:rPr b="1" lang="en" sz="1600">
                <a:solidFill>
                  <a:schemeClr val="accent1"/>
                </a:solidFill>
              </a:rPr>
              <a:t> </a:t>
            </a:r>
            <a:r>
              <a:rPr b="1" lang="en" sz="1600">
                <a:solidFill>
                  <a:srgbClr val="FF9900"/>
                </a:solidFill>
              </a:rPr>
              <a:t>in</a:t>
            </a:r>
            <a:r>
              <a:rPr b="1" lang="en" sz="1600">
                <a:solidFill>
                  <a:schemeClr val="accent1"/>
                </a:solidFill>
              </a:rPr>
              <a:t> </a:t>
            </a:r>
            <a:r>
              <a:rPr b="1" lang="en" sz="1600">
                <a:solidFill>
                  <a:srgbClr val="990055"/>
                </a:solidFill>
              </a:rPr>
              <a:t>range</a:t>
            </a:r>
            <a:r>
              <a:rPr b="1" lang="en" sz="1600"/>
              <a:t>(1, 5):</a:t>
            </a:r>
            <a:endParaRPr b="1" sz="1600"/>
          </a:p>
          <a:p>
            <a:pPr indent="457200" lvl="0" marL="0" rtl="0" algn="l">
              <a:lnSpc>
                <a:spcPct val="115000"/>
              </a:lnSpc>
              <a:spcBef>
                <a:spcPts val="0"/>
              </a:spcBef>
              <a:spcAft>
                <a:spcPts val="0"/>
              </a:spcAft>
              <a:buNone/>
            </a:pPr>
            <a:r>
              <a:rPr b="1" lang="en" sz="1600">
                <a:solidFill>
                  <a:srgbClr val="990055"/>
                </a:solidFill>
              </a:rPr>
              <a:t>print</a:t>
            </a:r>
            <a:r>
              <a:rPr b="1" lang="en" sz="1600"/>
              <a:t>(i)</a:t>
            </a:r>
            <a:endParaRPr b="1" sz="1600"/>
          </a:p>
          <a:p>
            <a:pPr indent="0" lvl="0" marL="0" rtl="0" algn="l">
              <a:lnSpc>
                <a:spcPct val="115000"/>
              </a:lnSpc>
              <a:spcBef>
                <a:spcPts val="0"/>
              </a:spcBef>
              <a:spcAft>
                <a:spcPts val="0"/>
              </a:spcAft>
              <a:buNone/>
            </a:pPr>
            <a:r>
              <a:rPr b="1" lang="en" sz="1600">
                <a:solidFill>
                  <a:srgbClr val="FF9900"/>
                </a:solidFill>
              </a:rPr>
              <a:t>else</a:t>
            </a:r>
            <a:r>
              <a:rPr b="1" lang="en" sz="1600">
                <a:solidFill>
                  <a:schemeClr val="accent1"/>
                </a:solidFill>
              </a:rPr>
              <a:t>:</a:t>
            </a:r>
            <a:endParaRPr b="1" sz="1600">
              <a:solidFill>
                <a:schemeClr val="accent1"/>
              </a:solidFill>
            </a:endParaRPr>
          </a:p>
          <a:p>
            <a:pPr indent="457200" lvl="0" marL="0" rtl="0" algn="l">
              <a:lnSpc>
                <a:spcPct val="115000"/>
              </a:lnSpc>
              <a:spcBef>
                <a:spcPts val="0"/>
              </a:spcBef>
              <a:spcAft>
                <a:spcPts val="0"/>
              </a:spcAft>
              <a:buNone/>
            </a:pPr>
            <a:r>
              <a:rPr b="1" lang="en" sz="1600">
                <a:solidFill>
                  <a:srgbClr val="990055"/>
                </a:solidFill>
              </a:rPr>
              <a:t>print</a:t>
            </a:r>
            <a:r>
              <a:rPr b="1" lang="en" sz="1600">
                <a:solidFill>
                  <a:schemeClr val="accent1"/>
                </a:solidFill>
              </a:rPr>
              <a:t>(</a:t>
            </a:r>
            <a:r>
              <a:rPr b="1" lang="en" sz="1600">
                <a:solidFill>
                  <a:srgbClr val="38761D"/>
                </a:solidFill>
              </a:rPr>
              <a:t>'</a:t>
            </a:r>
            <a:r>
              <a:rPr b="1" lang="en" sz="1600">
                <a:solidFill>
                  <a:srgbClr val="38761D"/>
                </a:solidFill>
              </a:rPr>
              <a:t>Сикл ба охир расид.'</a:t>
            </a:r>
            <a:r>
              <a:rPr b="1" lang="en" sz="1600">
                <a:solidFill>
                  <a:schemeClr val="accent1"/>
                </a:solidFill>
              </a:rPr>
              <a:t>)</a:t>
            </a:r>
            <a:endParaRPr sz="1600"/>
          </a:p>
        </p:txBody>
      </p:sp>
      <p:sp>
        <p:nvSpPr>
          <p:cNvPr id="463" name="Google Shape;463;p65"/>
          <p:cNvSpPr txBox="1"/>
          <p:nvPr/>
        </p:nvSpPr>
        <p:spPr>
          <a:xfrm>
            <a:off x="6052650" y="3123800"/>
            <a:ext cx="2864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b="1" lang="en" sz="1600"/>
              <a:t>1</a:t>
            </a:r>
            <a:endParaRPr b="1" sz="1600"/>
          </a:p>
          <a:p>
            <a:pPr indent="0" lvl="0" marL="0" rtl="0" algn="l">
              <a:spcBef>
                <a:spcPts val="0"/>
              </a:spcBef>
              <a:spcAft>
                <a:spcPts val="0"/>
              </a:spcAft>
              <a:buNone/>
            </a:pPr>
            <a:r>
              <a:rPr b="1" lang="en" sz="1600"/>
              <a:t>2</a:t>
            </a:r>
            <a:endParaRPr b="1" sz="1600"/>
          </a:p>
          <a:p>
            <a:pPr indent="0" lvl="0" marL="0" rtl="0" algn="l">
              <a:spcBef>
                <a:spcPts val="0"/>
              </a:spcBef>
              <a:spcAft>
                <a:spcPts val="0"/>
              </a:spcAft>
              <a:buNone/>
            </a:pPr>
            <a:r>
              <a:rPr b="1" lang="en" sz="1600"/>
              <a:t>3</a:t>
            </a:r>
            <a:endParaRPr b="1" sz="1600"/>
          </a:p>
          <a:p>
            <a:pPr indent="0" lvl="0" marL="0" rtl="0" algn="l">
              <a:spcBef>
                <a:spcPts val="0"/>
              </a:spcBef>
              <a:spcAft>
                <a:spcPts val="0"/>
              </a:spcAft>
              <a:buNone/>
            </a:pPr>
            <a:r>
              <a:rPr b="1" lang="en" sz="1600"/>
              <a:t>4</a:t>
            </a:r>
            <a:endParaRPr b="1" sz="1600"/>
          </a:p>
          <a:p>
            <a:pPr indent="0" lvl="0" marL="0" rtl="0" algn="l">
              <a:spcBef>
                <a:spcPts val="0"/>
              </a:spcBef>
              <a:spcAft>
                <a:spcPts val="0"/>
              </a:spcAft>
              <a:buNone/>
            </a:pPr>
            <a:r>
              <a:rPr b="1" lang="en" sz="1600"/>
              <a:t>Сикл ба охир расид</a:t>
            </a:r>
            <a:endParaRPr sz="1600"/>
          </a:p>
        </p:txBody>
      </p:sp>
      <p:grpSp>
        <p:nvGrpSpPr>
          <p:cNvPr id="464" name="Google Shape;464;p65"/>
          <p:cNvGrpSpPr/>
          <p:nvPr/>
        </p:nvGrpSpPr>
        <p:grpSpPr>
          <a:xfrm>
            <a:off x="4923775" y="1394050"/>
            <a:ext cx="660000" cy="466500"/>
            <a:chOff x="4771375" y="1622650"/>
            <a:chExt cx="660000" cy="466500"/>
          </a:xfrm>
        </p:grpSpPr>
        <p:sp>
          <p:nvSpPr>
            <p:cNvPr id="465" name="Google Shape;465;p65"/>
            <p:cNvSpPr/>
            <p:nvPr/>
          </p:nvSpPr>
          <p:spPr>
            <a:xfrm>
              <a:off x="4771375" y="1622650"/>
              <a:ext cx="660000" cy="466500"/>
            </a:xfrm>
            <a:prstGeom prst="star8">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6" name="Google Shape;466;p65"/>
            <p:cNvSpPr txBox="1"/>
            <p:nvPr/>
          </p:nvSpPr>
          <p:spPr>
            <a:xfrm>
              <a:off x="4938125" y="1655800"/>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2</a:t>
              </a:r>
              <a:endParaRPr b="1" sz="1600"/>
            </a:p>
          </p:txBody>
        </p:sp>
      </p:grpSp>
      <p:sp>
        <p:nvSpPr>
          <p:cNvPr id="467" name="Google Shape;467;p6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Мисолҳо</a:t>
            </a:r>
            <a:endParaRPr sz="2200">
              <a:latin typeface="Arial"/>
              <a:ea typeface="Arial"/>
              <a:cs typeface="Arial"/>
              <a:sym typeface="Arial"/>
            </a:endParaRPr>
          </a:p>
        </p:txBody>
      </p:sp>
      <p:grpSp>
        <p:nvGrpSpPr>
          <p:cNvPr id="468" name="Google Shape;468;p65"/>
          <p:cNvGrpSpPr/>
          <p:nvPr/>
        </p:nvGrpSpPr>
        <p:grpSpPr>
          <a:xfrm>
            <a:off x="732775" y="1394050"/>
            <a:ext cx="660000" cy="466500"/>
            <a:chOff x="4771375" y="1622650"/>
            <a:chExt cx="660000" cy="466500"/>
          </a:xfrm>
        </p:grpSpPr>
        <p:sp>
          <p:nvSpPr>
            <p:cNvPr id="469" name="Google Shape;469;p65"/>
            <p:cNvSpPr/>
            <p:nvPr/>
          </p:nvSpPr>
          <p:spPr>
            <a:xfrm>
              <a:off x="4771375" y="1622650"/>
              <a:ext cx="660000" cy="466500"/>
            </a:xfrm>
            <a:prstGeom prst="star8">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0" name="Google Shape;470;p65"/>
            <p:cNvSpPr txBox="1"/>
            <p:nvPr/>
          </p:nvSpPr>
          <p:spPr>
            <a:xfrm>
              <a:off x="4938125" y="1655800"/>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1</a:t>
              </a:r>
              <a:endParaRPr b="1" sz="1600"/>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6"/>
          <p:cNvSpPr txBox="1"/>
          <p:nvPr>
            <p:ph idx="1" type="body"/>
          </p:nvPr>
        </p:nvSpPr>
        <p:spPr>
          <a:xfrm>
            <a:off x="1392775" y="1388725"/>
            <a:ext cx="3531000" cy="171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9900"/>
                </a:solidFill>
                <a:latin typeface="Arial"/>
                <a:ea typeface="Arial"/>
                <a:cs typeface="Arial"/>
                <a:sym typeface="Arial"/>
              </a:rPr>
              <a:t>for</a:t>
            </a:r>
            <a:r>
              <a:rPr b="1" lang="en" sz="1600">
                <a:latin typeface="Arial"/>
                <a:ea typeface="Arial"/>
                <a:cs typeface="Arial"/>
                <a:sym typeface="Arial"/>
              </a:rPr>
              <a:t> </a:t>
            </a:r>
            <a:r>
              <a:rPr b="1" lang="en" sz="1600">
                <a:solidFill>
                  <a:srgbClr val="000000"/>
                </a:solidFill>
                <a:latin typeface="Arial"/>
                <a:ea typeface="Arial"/>
                <a:cs typeface="Arial"/>
                <a:sym typeface="Arial"/>
              </a:rPr>
              <a:t>i</a:t>
            </a:r>
            <a:r>
              <a:rPr b="1" lang="en" sz="1600">
                <a:latin typeface="Arial"/>
                <a:ea typeface="Arial"/>
                <a:cs typeface="Arial"/>
                <a:sym typeface="Arial"/>
              </a:rPr>
              <a:t> </a:t>
            </a:r>
            <a:r>
              <a:rPr b="1" lang="en" sz="1600">
                <a:solidFill>
                  <a:srgbClr val="FF9900"/>
                </a:solidFill>
                <a:latin typeface="Arial"/>
                <a:ea typeface="Arial"/>
                <a:cs typeface="Arial"/>
                <a:sym typeface="Arial"/>
              </a:rPr>
              <a:t>in</a:t>
            </a:r>
            <a:r>
              <a:rPr b="1" lang="en" sz="1600">
                <a:latin typeface="Arial"/>
                <a:ea typeface="Arial"/>
                <a:cs typeface="Arial"/>
                <a:sym typeface="Arial"/>
              </a:rPr>
              <a:t> </a:t>
            </a:r>
            <a:r>
              <a:rPr b="1" lang="en" sz="1600">
                <a:solidFill>
                  <a:srgbClr val="990055"/>
                </a:solidFill>
                <a:latin typeface="Arial"/>
                <a:ea typeface="Arial"/>
                <a:cs typeface="Arial"/>
                <a:sym typeface="Arial"/>
              </a:rPr>
              <a:t>range</a:t>
            </a:r>
            <a:r>
              <a:rPr b="1" lang="en" sz="1600">
                <a:solidFill>
                  <a:srgbClr val="000000"/>
                </a:solidFill>
                <a:latin typeface="Arial"/>
                <a:ea typeface="Arial"/>
                <a:cs typeface="Arial"/>
                <a:sym typeface="Arial"/>
              </a:rPr>
              <a:t>(0, 31, 5)</a:t>
            </a:r>
            <a:r>
              <a:rPr b="1" lang="en" sz="1600">
                <a:latin typeface="Arial"/>
                <a:ea typeface="Arial"/>
                <a:cs typeface="Arial"/>
                <a:sym typeface="Arial"/>
              </a:rPr>
              <a:t>:</a:t>
            </a:r>
            <a:endParaRPr b="1" sz="1600">
              <a:latin typeface="Arial"/>
              <a:ea typeface="Arial"/>
              <a:cs typeface="Arial"/>
              <a:sym typeface="Arial"/>
            </a:endParaRPr>
          </a:p>
          <a:p>
            <a:pPr indent="457200" lvl="0" marL="0" rtl="0" algn="l">
              <a:lnSpc>
                <a:spcPct val="115000"/>
              </a:lnSpc>
              <a:spcBef>
                <a:spcPts val="0"/>
              </a:spcBef>
              <a:spcAft>
                <a:spcPts val="0"/>
              </a:spcAft>
              <a:buNone/>
            </a:pPr>
            <a:r>
              <a:rPr b="1" lang="en" sz="1600">
                <a:solidFill>
                  <a:srgbClr val="990055"/>
                </a:solidFill>
                <a:latin typeface="Arial"/>
                <a:ea typeface="Arial"/>
                <a:cs typeface="Arial"/>
                <a:sym typeface="Arial"/>
              </a:rPr>
              <a:t>print</a:t>
            </a:r>
            <a:r>
              <a:rPr b="1" lang="en" sz="1600">
                <a:solidFill>
                  <a:srgbClr val="000000"/>
                </a:solidFill>
                <a:latin typeface="Arial"/>
                <a:ea typeface="Arial"/>
                <a:cs typeface="Arial"/>
                <a:sym typeface="Arial"/>
              </a:rPr>
              <a:t>(i)</a:t>
            </a:r>
            <a:endParaRPr b="1"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FF9900"/>
                </a:solidFill>
                <a:latin typeface="Arial"/>
                <a:ea typeface="Arial"/>
                <a:cs typeface="Arial"/>
                <a:sym typeface="Arial"/>
              </a:rPr>
              <a:t>else</a:t>
            </a:r>
            <a:r>
              <a:rPr b="1" lang="en" sz="1600">
                <a:latin typeface="Arial"/>
                <a:ea typeface="Arial"/>
                <a:cs typeface="Arial"/>
                <a:sym typeface="Arial"/>
              </a:rPr>
              <a:t>:</a:t>
            </a:r>
            <a:endParaRPr b="1" sz="1600">
              <a:latin typeface="Arial"/>
              <a:ea typeface="Arial"/>
              <a:cs typeface="Arial"/>
              <a:sym typeface="Arial"/>
            </a:endParaRPr>
          </a:p>
          <a:p>
            <a:pPr indent="457200" lvl="0" marL="0" rtl="0" algn="l">
              <a:lnSpc>
                <a:spcPct val="115000"/>
              </a:lnSpc>
              <a:spcBef>
                <a:spcPts val="0"/>
              </a:spcBef>
              <a:spcAft>
                <a:spcPts val="0"/>
              </a:spcAft>
              <a:buNone/>
            </a:pPr>
            <a:r>
              <a:rPr b="1" lang="en" sz="1600">
                <a:solidFill>
                  <a:srgbClr val="990055"/>
                </a:solidFill>
                <a:latin typeface="Arial"/>
                <a:ea typeface="Arial"/>
                <a:cs typeface="Arial"/>
                <a:sym typeface="Arial"/>
              </a:rPr>
              <a:t>print</a:t>
            </a:r>
            <a:r>
              <a:rPr b="1" lang="en" sz="1600">
                <a:latin typeface="Arial"/>
                <a:ea typeface="Arial"/>
                <a:cs typeface="Arial"/>
                <a:sym typeface="Arial"/>
              </a:rPr>
              <a:t>(</a:t>
            </a:r>
            <a:r>
              <a:rPr b="1" lang="en" sz="1600">
                <a:solidFill>
                  <a:srgbClr val="38761D"/>
                </a:solidFill>
                <a:latin typeface="Arial"/>
                <a:ea typeface="Arial"/>
                <a:cs typeface="Arial"/>
                <a:sym typeface="Arial"/>
              </a:rPr>
              <a:t>'Сикл ба охир расид.'</a:t>
            </a:r>
            <a:r>
              <a:rPr b="1" lang="en" sz="1600">
                <a:latin typeface="Arial"/>
                <a:ea typeface="Arial"/>
                <a:cs typeface="Arial"/>
                <a:sym typeface="Arial"/>
              </a:rPr>
              <a:t>)</a:t>
            </a:r>
            <a:endParaRPr sz="1600">
              <a:latin typeface="Arial"/>
              <a:ea typeface="Arial"/>
              <a:cs typeface="Arial"/>
              <a:sym typeface="Arial"/>
            </a:endParaRPr>
          </a:p>
        </p:txBody>
      </p:sp>
      <p:sp>
        <p:nvSpPr>
          <p:cNvPr id="476" name="Google Shape;476;p66"/>
          <p:cNvSpPr txBox="1"/>
          <p:nvPr/>
        </p:nvSpPr>
        <p:spPr>
          <a:xfrm>
            <a:off x="5597100" y="1431238"/>
            <a:ext cx="3470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FF9900"/>
                </a:solidFill>
              </a:rPr>
              <a:t>for</a:t>
            </a:r>
            <a:r>
              <a:rPr b="1" lang="en" sz="1600">
                <a:solidFill>
                  <a:schemeClr val="accent1"/>
                </a:solidFill>
              </a:rPr>
              <a:t> </a:t>
            </a:r>
            <a:r>
              <a:rPr b="1" lang="en" sz="1600"/>
              <a:t>i</a:t>
            </a:r>
            <a:r>
              <a:rPr b="1" lang="en" sz="1600">
                <a:solidFill>
                  <a:schemeClr val="accent1"/>
                </a:solidFill>
              </a:rPr>
              <a:t> </a:t>
            </a:r>
            <a:r>
              <a:rPr b="1" lang="en" sz="1600">
                <a:solidFill>
                  <a:srgbClr val="FF9900"/>
                </a:solidFill>
              </a:rPr>
              <a:t>in</a:t>
            </a:r>
            <a:r>
              <a:rPr b="1" lang="en" sz="1600">
                <a:solidFill>
                  <a:schemeClr val="accent1"/>
                </a:solidFill>
              </a:rPr>
              <a:t> </a:t>
            </a:r>
            <a:r>
              <a:rPr b="1" lang="en" sz="1600">
                <a:solidFill>
                  <a:srgbClr val="990055"/>
                </a:solidFill>
              </a:rPr>
              <a:t>range</a:t>
            </a:r>
            <a:r>
              <a:rPr b="1" lang="en" sz="1600"/>
              <a:t>(</a:t>
            </a:r>
            <a:r>
              <a:rPr b="1" lang="en" sz="1600"/>
              <a:t>30, -1, -5</a:t>
            </a:r>
            <a:r>
              <a:rPr b="1" lang="en" sz="1600"/>
              <a:t>):</a:t>
            </a:r>
            <a:endParaRPr b="1" sz="1600"/>
          </a:p>
          <a:p>
            <a:pPr indent="457200" lvl="0" marL="0" rtl="0" algn="l">
              <a:lnSpc>
                <a:spcPct val="115000"/>
              </a:lnSpc>
              <a:spcBef>
                <a:spcPts val="0"/>
              </a:spcBef>
              <a:spcAft>
                <a:spcPts val="0"/>
              </a:spcAft>
              <a:buNone/>
            </a:pPr>
            <a:r>
              <a:rPr b="1" lang="en" sz="1600">
                <a:solidFill>
                  <a:srgbClr val="990055"/>
                </a:solidFill>
              </a:rPr>
              <a:t>print</a:t>
            </a:r>
            <a:r>
              <a:rPr b="1" lang="en" sz="1600"/>
              <a:t>(i)</a:t>
            </a:r>
            <a:endParaRPr b="1" sz="1600"/>
          </a:p>
          <a:p>
            <a:pPr indent="0" lvl="0" marL="0" rtl="0" algn="l">
              <a:lnSpc>
                <a:spcPct val="115000"/>
              </a:lnSpc>
              <a:spcBef>
                <a:spcPts val="0"/>
              </a:spcBef>
              <a:spcAft>
                <a:spcPts val="0"/>
              </a:spcAft>
              <a:buNone/>
            </a:pPr>
            <a:r>
              <a:rPr b="1" lang="en" sz="1600">
                <a:solidFill>
                  <a:srgbClr val="FF9900"/>
                </a:solidFill>
              </a:rPr>
              <a:t>else</a:t>
            </a:r>
            <a:r>
              <a:rPr b="1" lang="en" sz="1600">
                <a:solidFill>
                  <a:schemeClr val="accent1"/>
                </a:solidFill>
              </a:rPr>
              <a:t>:</a:t>
            </a:r>
            <a:endParaRPr b="1" sz="1600">
              <a:solidFill>
                <a:schemeClr val="accent1"/>
              </a:solidFill>
            </a:endParaRPr>
          </a:p>
          <a:p>
            <a:pPr indent="457200" lvl="0" marL="0" rtl="0" algn="l">
              <a:lnSpc>
                <a:spcPct val="115000"/>
              </a:lnSpc>
              <a:spcBef>
                <a:spcPts val="0"/>
              </a:spcBef>
              <a:spcAft>
                <a:spcPts val="0"/>
              </a:spcAft>
              <a:buNone/>
            </a:pPr>
            <a:r>
              <a:rPr b="1" lang="en" sz="1600">
                <a:solidFill>
                  <a:srgbClr val="990055"/>
                </a:solidFill>
              </a:rPr>
              <a:t>print</a:t>
            </a:r>
            <a:r>
              <a:rPr b="1" lang="en" sz="1600">
                <a:solidFill>
                  <a:schemeClr val="accent1"/>
                </a:solidFill>
              </a:rPr>
              <a:t>(</a:t>
            </a:r>
            <a:r>
              <a:rPr b="1" lang="en" sz="1600">
                <a:solidFill>
                  <a:srgbClr val="38761D"/>
                </a:solidFill>
              </a:rPr>
              <a:t>'Сикл ба охир расид.'</a:t>
            </a:r>
            <a:r>
              <a:rPr b="1" lang="en" sz="1600">
                <a:solidFill>
                  <a:schemeClr val="accent1"/>
                </a:solidFill>
              </a:rPr>
              <a:t>)</a:t>
            </a:r>
            <a:endParaRPr sz="1600"/>
          </a:p>
        </p:txBody>
      </p:sp>
      <p:sp>
        <p:nvSpPr>
          <p:cNvPr id="477" name="Google Shape;477;p66"/>
          <p:cNvSpPr txBox="1"/>
          <p:nvPr/>
        </p:nvSpPr>
        <p:spPr>
          <a:xfrm>
            <a:off x="6052650" y="2742800"/>
            <a:ext cx="2864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b="1" lang="en" sz="1600"/>
              <a:t>30</a:t>
            </a:r>
            <a:endParaRPr b="1" sz="1600"/>
          </a:p>
          <a:p>
            <a:pPr indent="0" lvl="0" marL="0" rtl="0" algn="l">
              <a:spcBef>
                <a:spcPts val="0"/>
              </a:spcBef>
              <a:spcAft>
                <a:spcPts val="0"/>
              </a:spcAft>
              <a:buNone/>
            </a:pPr>
            <a:r>
              <a:rPr b="1" lang="en" sz="1600"/>
              <a:t>25</a:t>
            </a:r>
            <a:endParaRPr b="1" sz="1600"/>
          </a:p>
          <a:p>
            <a:pPr indent="0" lvl="0" marL="0" rtl="0" algn="l">
              <a:spcBef>
                <a:spcPts val="0"/>
              </a:spcBef>
              <a:spcAft>
                <a:spcPts val="0"/>
              </a:spcAft>
              <a:buNone/>
            </a:pPr>
            <a:r>
              <a:rPr b="1" lang="en" sz="1600"/>
              <a:t>20</a:t>
            </a:r>
            <a:endParaRPr b="1" sz="1600"/>
          </a:p>
          <a:p>
            <a:pPr indent="0" lvl="0" marL="0" rtl="0" algn="l">
              <a:spcBef>
                <a:spcPts val="0"/>
              </a:spcBef>
              <a:spcAft>
                <a:spcPts val="0"/>
              </a:spcAft>
              <a:buNone/>
            </a:pPr>
            <a:r>
              <a:rPr b="1" lang="en" sz="1600"/>
              <a:t>15</a:t>
            </a:r>
            <a:endParaRPr b="1" sz="1600"/>
          </a:p>
          <a:p>
            <a:pPr indent="0" lvl="0" marL="0" rtl="0" algn="l">
              <a:spcBef>
                <a:spcPts val="0"/>
              </a:spcBef>
              <a:spcAft>
                <a:spcPts val="0"/>
              </a:spcAft>
              <a:buNone/>
            </a:pPr>
            <a:r>
              <a:rPr b="1" lang="en" sz="1600"/>
              <a:t>10</a:t>
            </a:r>
            <a:endParaRPr b="1" sz="1600"/>
          </a:p>
          <a:p>
            <a:pPr indent="0" lvl="0" marL="0" rtl="0" algn="l">
              <a:spcBef>
                <a:spcPts val="0"/>
              </a:spcBef>
              <a:spcAft>
                <a:spcPts val="0"/>
              </a:spcAft>
              <a:buNone/>
            </a:pPr>
            <a:r>
              <a:rPr b="1" lang="en" sz="1600"/>
              <a:t>5</a:t>
            </a:r>
            <a:endParaRPr b="1" sz="1600"/>
          </a:p>
          <a:p>
            <a:pPr indent="0" lvl="0" marL="0" rtl="0" algn="l">
              <a:spcBef>
                <a:spcPts val="0"/>
              </a:spcBef>
              <a:spcAft>
                <a:spcPts val="0"/>
              </a:spcAft>
              <a:buNone/>
            </a:pPr>
            <a:r>
              <a:rPr b="1" lang="en" sz="1600"/>
              <a:t>0</a:t>
            </a:r>
            <a:endParaRPr b="1" sz="1600"/>
          </a:p>
          <a:p>
            <a:pPr indent="0" lvl="0" marL="0" rtl="0" algn="l">
              <a:spcBef>
                <a:spcPts val="0"/>
              </a:spcBef>
              <a:spcAft>
                <a:spcPts val="0"/>
              </a:spcAft>
              <a:buNone/>
            </a:pPr>
            <a:r>
              <a:rPr b="1" lang="en" sz="1600"/>
              <a:t>Сикл ба охир расид</a:t>
            </a:r>
            <a:endParaRPr sz="1600"/>
          </a:p>
        </p:txBody>
      </p:sp>
      <p:grpSp>
        <p:nvGrpSpPr>
          <p:cNvPr id="478" name="Google Shape;478;p66"/>
          <p:cNvGrpSpPr/>
          <p:nvPr/>
        </p:nvGrpSpPr>
        <p:grpSpPr>
          <a:xfrm>
            <a:off x="4923775" y="1317850"/>
            <a:ext cx="660000" cy="466500"/>
            <a:chOff x="4771375" y="1622650"/>
            <a:chExt cx="660000" cy="466500"/>
          </a:xfrm>
        </p:grpSpPr>
        <p:sp>
          <p:nvSpPr>
            <p:cNvPr id="479" name="Google Shape;479;p66"/>
            <p:cNvSpPr/>
            <p:nvPr/>
          </p:nvSpPr>
          <p:spPr>
            <a:xfrm>
              <a:off x="4771375" y="1622650"/>
              <a:ext cx="660000" cy="466500"/>
            </a:xfrm>
            <a:prstGeom prst="star8">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0" name="Google Shape;480;p66"/>
            <p:cNvSpPr txBox="1"/>
            <p:nvPr/>
          </p:nvSpPr>
          <p:spPr>
            <a:xfrm>
              <a:off x="4938125" y="1655800"/>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4</a:t>
              </a:r>
              <a:endParaRPr b="1" sz="1600"/>
            </a:p>
          </p:txBody>
        </p:sp>
      </p:grpSp>
      <p:sp>
        <p:nvSpPr>
          <p:cNvPr id="481" name="Google Shape;481;p6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Мисолҳо</a:t>
            </a:r>
            <a:endParaRPr sz="2200">
              <a:latin typeface="Arial"/>
              <a:ea typeface="Arial"/>
              <a:cs typeface="Arial"/>
              <a:sym typeface="Arial"/>
            </a:endParaRPr>
          </a:p>
        </p:txBody>
      </p:sp>
      <p:grpSp>
        <p:nvGrpSpPr>
          <p:cNvPr id="482" name="Google Shape;482;p66"/>
          <p:cNvGrpSpPr/>
          <p:nvPr/>
        </p:nvGrpSpPr>
        <p:grpSpPr>
          <a:xfrm>
            <a:off x="732775" y="1317850"/>
            <a:ext cx="660000" cy="466500"/>
            <a:chOff x="4771375" y="1622650"/>
            <a:chExt cx="660000" cy="466500"/>
          </a:xfrm>
        </p:grpSpPr>
        <p:sp>
          <p:nvSpPr>
            <p:cNvPr id="483" name="Google Shape;483;p66"/>
            <p:cNvSpPr/>
            <p:nvPr/>
          </p:nvSpPr>
          <p:spPr>
            <a:xfrm>
              <a:off x="4771375" y="1622650"/>
              <a:ext cx="660000" cy="466500"/>
            </a:xfrm>
            <a:prstGeom prst="star8">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4" name="Google Shape;484;p66"/>
            <p:cNvSpPr txBox="1"/>
            <p:nvPr/>
          </p:nvSpPr>
          <p:spPr>
            <a:xfrm>
              <a:off x="4938125" y="1655800"/>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3</a:t>
              </a:r>
              <a:endParaRPr b="1" sz="1600"/>
            </a:p>
          </p:txBody>
        </p:sp>
      </p:grpSp>
      <p:sp>
        <p:nvSpPr>
          <p:cNvPr id="485" name="Google Shape;485;p66"/>
          <p:cNvSpPr txBox="1"/>
          <p:nvPr/>
        </p:nvSpPr>
        <p:spPr>
          <a:xfrm>
            <a:off x="1861650" y="2742800"/>
            <a:ext cx="2864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b="1" lang="en" sz="1600"/>
              <a:t>0</a:t>
            </a:r>
            <a:endParaRPr b="1" sz="1600"/>
          </a:p>
          <a:p>
            <a:pPr indent="0" lvl="0" marL="0" rtl="0" algn="l">
              <a:spcBef>
                <a:spcPts val="0"/>
              </a:spcBef>
              <a:spcAft>
                <a:spcPts val="0"/>
              </a:spcAft>
              <a:buNone/>
            </a:pPr>
            <a:r>
              <a:rPr b="1" lang="en" sz="1600"/>
              <a:t>5</a:t>
            </a:r>
            <a:endParaRPr b="1" sz="1600"/>
          </a:p>
          <a:p>
            <a:pPr indent="0" lvl="0" marL="0" rtl="0" algn="l">
              <a:spcBef>
                <a:spcPts val="0"/>
              </a:spcBef>
              <a:spcAft>
                <a:spcPts val="0"/>
              </a:spcAft>
              <a:buNone/>
            </a:pPr>
            <a:r>
              <a:rPr b="1" lang="en" sz="1600"/>
              <a:t>10</a:t>
            </a:r>
            <a:endParaRPr b="1" sz="1600"/>
          </a:p>
          <a:p>
            <a:pPr indent="0" lvl="0" marL="0" rtl="0" algn="l">
              <a:spcBef>
                <a:spcPts val="0"/>
              </a:spcBef>
              <a:spcAft>
                <a:spcPts val="0"/>
              </a:spcAft>
              <a:buNone/>
            </a:pPr>
            <a:r>
              <a:rPr b="1" lang="en" sz="1600"/>
              <a:t>15</a:t>
            </a:r>
            <a:endParaRPr b="1" sz="1600"/>
          </a:p>
          <a:p>
            <a:pPr indent="0" lvl="0" marL="0" rtl="0" algn="l">
              <a:spcBef>
                <a:spcPts val="0"/>
              </a:spcBef>
              <a:spcAft>
                <a:spcPts val="0"/>
              </a:spcAft>
              <a:buNone/>
            </a:pPr>
            <a:r>
              <a:rPr b="1" lang="en" sz="1600"/>
              <a:t>20</a:t>
            </a:r>
            <a:endParaRPr b="1" sz="1600"/>
          </a:p>
          <a:p>
            <a:pPr indent="0" lvl="0" marL="0" rtl="0" algn="l">
              <a:spcBef>
                <a:spcPts val="0"/>
              </a:spcBef>
              <a:spcAft>
                <a:spcPts val="0"/>
              </a:spcAft>
              <a:buNone/>
            </a:pPr>
            <a:r>
              <a:rPr b="1" lang="en" sz="1600"/>
              <a:t>25</a:t>
            </a:r>
            <a:endParaRPr b="1" sz="1600"/>
          </a:p>
          <a:p>
            <a:pPr indent="0" lvl="0" marL="0" rtl="0" algn="l">
              <a:spcBef>
                <a:spcPts val="0"/>
              </a:spcBef>
              <a:spcAft>
                <a:spcPts val="0"/>
              </a:spcAft>
              <a:buNone/>
            </a:pPr>
            <a:r>
              <a:rPr b="1" lang="en" sz="1600"/>
              <a:t>30</a:t>
            </a:r>
            <a:endParaRPr b="1" sz="1600"/>
          </a:p>
          <a:p>
            <a:pPr indent="0" lvl="0" marL="0" rtl="0" algn="l">
              <a:spcBef>
                <a:spcPts val="0"/>
              </a:spcBef>
              <a:spcAft>
                <a:spcPts val="0"/>
              </a:spcAft>
              <a:buNone/>
            </a:pPr>
            <a:r>
              <a:rPr b="1" lang="en" sz="1600"/>
              <a:t>Сикл ба охир расид</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Мисолҳо</a:t>
            </a:r>
            <a:endParaRPr sz="2200">
              <a:latin typeface="Arial"/>
              <a:ea typeface="Arial"/>
              <a:cs typeface="Arial"/>
              <a:sym typeface="Arial"/>
            </a:endParaRPr>
          </a:p>
        </p:txBody>
      </p:sp>
      <p:sp>
        <p:nvSpPr>
          <p:cNvPr id="491" name="Google Shape;491;p67"/>
          <p:cNvSpPr txBox="1"/>
          <p:nvPr>
            <p:ph idx="1" type="body"/>
          </p:nvPr>
        </p:nvSpPr>
        <p:spPr>
          <a:xfrm>
            <a:off x="1476950" y="1417500"/>
            <a:ext cx="3133200" cy="1707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rgbClr val="FF9900"/>
                </a:solidFill>
                <a:latin typeface="Arial"/>
                <a:ea typeface="Arial"/>
                <a:cs typeface="Arial"/>
                <a:sym typeface="Arial"/>
              </a:rPr>
              <a:t>for</a:t>
            </a:r>
            <a:r>
              <a:rPr b="1" lang="en" sz="1600">
                <a:latin typeface="Arial"/>
                <a:ea typeface="Arial"/>
                <a:cs typeface="Arial"/>
                <a:sym typeface="Arial"/>
              </a:rPr>
              <a:t> i </a:t>
            </a:r>
            <a:r>
              <a:rPr b="1" lang="en" sz="1600">
                <a:solidFill>
                  <a:srgbClr val="FF9900"/>
                </a:solidFill>
                <a:latin typeface="Arial"/>
                <a:ea typeface="Arial"/>
                <a:cs typeface="Arial"/>
                <a:sym typeface="Arial"/>
              </a:rPr>
              <a:t>in</a:t>
            </a:r>
            <a:r>
              <a:rPr b="1" lang="en" sz="1600">
                <a:solidFill>
                  <a:srgbClr val="38761D"/>
                </a:solidFill>
                <a:latin typeface="Arial"/>
                <a:ea typeface="Arial"/>
                <a:cs typeface="Arial"/>
                <a:sym typeface="Arial"/>
              </a:rPr>
              <a:t> </a:t>
            </a:r>
            <a:r>
              <a:rPr b="1" lang="en" sz="1600">
                <a:solidFill>
                  <a:srgbClr val="38761D"/>
                </a:solidFill>
                <a:latin typeface="Arial"/>
                <a:ea typeface="Arial"/>
                <a:cs typeface="Arial"/>
                <a:sym typeface="Arial"/>
              </a:rPr>
              <a:t>'</a:t>
            </a:r>
            <a:r>
              <a:rPr b="1" lang="en" sz="1600">
                <a:solidFill>
                  <a:srgbClr val="38761D"/>
                </a:solidFill>
                <a:latin typeface="Arial"/>
                <a:ea typeface="Arial"/>
                <a:cs typeface="Arial"/>
                <a:sym typeface="Arial"/>
              </a:rPr>
              <a:t>abcd':</a:t>
            </a:r>
            <a:endParaRPr b="1" sz="1600">
              <a:solidFill>
                <a:srgbClr val="38761D"/>
              </a:solidFill>
              <a:latin typeface="Arial"/>
              <a:ea typeface="Arial"/>
              <a:cs typeface="Arial"/>
              <a:sym typeface="Arial"/>
            </a:endParaRPr>
          </a:p>
          <a:p>
            <a:pPr indent="457200" lvl="0" marL="0" rtl="0" algn="l">
              <a:lnSpc>
                <a:spcPct val="115000"/>
              </a:lnSpc>
              <a:spcBef>
                <a:spcPts val="1200"/>
              </a:spcBef>
              <a:spcAft>
                <a:spcPts val="1200"/>
              </a:spcAft>
              <a:buNone/>
            </a:pPr>
            <a:r>
              <a:rPr b="1" lang="en" sz="1600">
                <a:solidFill>
                  <a:srgbClr val="990055"/>
                </a:solidFill>
                <a:latin typeface="Arial"/>
                <a:ea typeface="Arial"/>
                <a:cs typeface="Arial"/>
                <a:sym typeface="Arial"/>
              </a:rPr>
              <a:t>print</a:t>
            </a:r>
            <a:r>
              <a:rPr b="1" lang="en" sz="1600">
                <a:latin typeface="Arial"/>
                <a:ea typeface="Arial"/>
                <a:cs typeface="Arial"/>
                <a:sym typeface="Arial"/>
              </a:rPr>
              <a:t>(i, end = </a:t>
            </a:r>
            <a:r>
              <a:rPr b="1" lang="en" sz="1600">
                <a:latin typeface="Arial"/>
                <a:ea typeface="Arial"/>
                <a:cs typeface="Arial"/>
                <a:sym typeface="Arial"/>
              </a:rPr>
              <a:t>"</a:t>
            </a:r>
            <a:r>
              <a:rPr b="1" lang="en" sz="1600">
                <a:latin typeface="Arial"/>
                <a:ea typeface="Arial"/>
                <a:cs typeface="Arial"/>
                <a:sym typeface="Arial"/>
              </a:rPr>
              <a:t> ")</a:t>
            </a:r>
            <a:endParaRPr sz="1600">
              <a:latin typeface="Arial"/>
              <a:ea typeface="Arial"/>
              <a:cs typeface="Arial"/>
              <a:sym typeface="Arial"/>
            </a:endParaRPr>
          </a:p>
        </p:txBody>
      </p:sp>
      <p:sp>
        <p:nvSpPr>
          <p:cNvPr id="492" name="Google Shape;492;p67"/>
          <p:cNvSpPr txBox="1"/>
          <p:nvPr/>
        </p:nvSpPr>
        <p:spPr>
          <a:xfrm>
            <a:off x="1498750" y="2617075"/>
            <a:ext cx="1833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en" sz="1600"/>
              <a:t>a b c d</a:t>
            </a:r>
            <a:endParaRPr sz="1600"/>
          </a:p>
        </p:txBody>
      </p:sp>
      <p:sp>
        <p:nvSpPr>
          <p:cNvPr id="493" name="Google Shape;493;p67"/>
          <p:cNvSpPr txBox="1"/>
          <p:nvPr/>
        </p:nvSpPr>
        <p:spPr>
          <a:xfrm>
            <a:off x="5681725" y="1434775"/>
            <a:ext cx="33000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FF9900"/>
                </a:solidFill>
              </a:rPr>
              <a:t>for</a:t>
            </a:r>
            <a:r>
              <a:rPr b="1" lang="en" sz="1600">
                <a:solidFill>
                  <a:schemeClr val="accent1"/>
                </a:solidFill>
              </a:rPr>
              <a:t> </a:t>
            </a:r>
            <a:r>
              <a:rPr b="1" lang="en" sz="1600"/>
              <a:t>i</a:t>
            </a:r>
            <a:r>
              <a:rPr b="1" lang="en" sz="1600">
                <a:solidFill>
                  <a:schemeClr val="accent1"/>
                </a:solidFill>
              </a:rPr>
              <a:t> </a:t>
            </a:r>
            <a:r>
              <a:rPr b="1" lang="en" sz="1600">
                <a:solidFill>
                  <a:srgbClr val="FF9900"/>
                </a:solidFill>
              </a:rPr>
              <a:t>in</a:t>
            </a:r>
            <a:r>
              <a:rPr b="1" lang="en" sz="1600">
                <a:solidFill>
                  <a:srgbClr val="38761D"/>
                </a:solidFill>
              </a:rPr>
              <a:t> </a:t>
            </a:r>
            <a:r>
              <a:rPr b="1" lang="en" sz="1600">
                <a:solidFill>
                  <a:srgbClr val="1155CC"/>
                </a:solidFill>
              </a:rPr>
              <a:t>range</a:t>
            </a:r>
            <a:r>
              <a:rPr b="1" lang="en" sz="1600">
                <a:solidFill>
                  <a:srgbClr val="38761D"/>
                </a:solidFill>
              </a:rPr>
              <a:t>(1,11):</a:t>
            </a:r>
            <a:endParaRPr b="1" sz="1600">
              <a:solidFill>
                <a:srgbClr val="38761D"/>
              </a:solidFill>
            </a:endParaRPr>
          </a:p>
          <a:p>
            <a:pPr indent="0" lvl="0" marL="0" rtl="0" algn="l">
              <a:lnSpc>
                <a:spcPct val="115000"/>
              </a:lnSpc>
              <a:spcBef>
                <a:spcPts val="1200"/>
              </a:spcBef>
              <a:spcAft>
                <a:spcPts val="0"/>
              </a:spcAft>
              <a:buNone/>
            </a:pPr>
            <a:r>
              <a:rPr b="1" lang="en" sz="1600">
                <a:solidFill>
                  <a:srgbClr val="38761D"/>
                </a:solidFill>
              </a:rPr>
              <a:t>	</a:t>
            </a:r>
            <a:r>
              <a:rPr b="1" lang="en" sz="1600">
                <a:solidFill>
                  <a:srgbClr val="BF9000"/>
                </a:solidFill>
              </a:rPr>
              <a:t>i</a:t>
            </a:r>
            <a:r>
              <a:rPr b="1" lang="en" sz="1600">
                <a:solidFill>
                  <a:srgbClr val="BF9000"/>
                </a:solidFill>
              </a:rPr>
              <a:t>f</a:t>
            </a:r>
            <a:r>
              <a:rPr b="1" lang="en" sz="1600">
                <a:solidFill>
                  <a:srgbClr val="38761D"/>
                </a:solidFill>
              </a:rPr>
              <a:t> i % 2 == 0:</a:t>
            </a:r>
            <a:endParaRPr b="1" sz="1600">
              <a:solidFill>
                <a:srgbClr val="38761D"/>
              </a:solidFill>
            </a:endParaRPr>
          </a:p>
          <a:p>
            <a:pPr indent="457200" lvl="0" marL="457200" rtl="0" algn="l">
              <a:lnSpc>
                <a:spcPct val="115000"/>
              </a:lnSpc>
              <a:spcBef>
                <a:spcPts val="1200"/>
              </a:spcBef>
              <a:spcAft>
                <a:spcPts val="1200"/>
              </a:spcAft>
              <a:buNone/>
            </a:pPr>
            <a:r>
              <a:rPr b="1" lang="en" sz="1600">
                <a:solidFill>
                  <a:srgbClr val="1155CC"/>
                </a:solidFill>
              </a:rPr>
              <a:t>print</a:t>
            </a:r>
            <a:r>
              <a:rPr b="1" lang="en" sz="1600">
                <a:solidFill>
                  <a:schemeClr val="accent1"/>
                </a:solidFill>
              </a:rPr>
              <a:t>(i, end = " ")</a:t>
            </a:r>
            <a:endParaRPr sz="1600"/>
          </a:p>
        </p:txBody>
      </p:sp>
      <p:sp>
        <p:nvSpPr>
          <p:cNvPr id="494" name="Google Shape;494;p67"/>
          <p:cNvSpPr txBox="1"/>
          <p:nvPr/>
        </p:nvSpPr>
        <p:spPr>
          <a:xfrm>
            <a:off x="5673950" y="2769475"/>
            <a:ext cx="135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en" sz="1600"/>
              <a:t>2 4 6 8 10</a:t>
            </a:r>
            <a:endParaRPr sz="1600"/>
          </a:p>
        </p:txBody>
      </p:sp>
      <p:grpSp>
        <p:nvGrpSpPr>
          <p:cNvPr id="495" name="Google Shape;495;p67"/>
          <p:cNvGrpSpPr/>
          <p:nvPr/>
        </p:nvGrpSpPr>
        <p:grpSpPr>
          <a:xfrm>
            <a:off x="732775" y="1394050"/>
            <a:ext cx="660000" cy="466500"/>
            <a:chOff x="4771375" y="1622650"/>
            <a:chExt cx="660000" cy="466500"/>
          </a:xfrm>
        </p:grpSpPr>
        <p:sp>
          <p:nvSpPr>
            <p:cNvPr id="496" name="Google Shape;496;p67"/>
            <p:cNvSpPr/>
            <p:nvPr/>
          </p:nvSpPr>
          <p:spPr>
            <a:xfrm>
              <a:off x="4771375" y="1622650"/>
              <a:ext cx="660000" cy="466500"/>
            </a:xfrm>
            <a:prstGeom prst="star8">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7" name="Google Shape;497;p67"/>
            <p:cNvSpPr txBox="1"/>
            <p:nvPr/>
          </p:nvSpPr>
          <p:spPr>
            <a:xfrm>
              <a:off x="4938125" y="1655800"/>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5</a:t>
              </a:r>
              <a:endParaRPr b="1" sz="1600"/>
            </a:p>
          </p:txBody>
        </p:sp>
      </p:grpSp>
      <p:grpSp>
        <p:nvGrpSpPr>
          <p:cNvPr id="498" name="Google Shape;498;p67"/>
          <p:cNvGrpSpPr/>
          <p:nvPr/>
        </p:nvGrpSpPr>
        <p:grpSpPr>
          <a:xfrm>
            <a:off x="4923775" y="1394050"/>
            <a:ext cx="660000" cy="466500"/>
            <a:chOff x="4771375" y="1622650"/>
            <a:chExt cx="660000" cy="466500"/>
          </a:xfrm>
        </p:grpSpPr>
        <p:sp>
          <p:nvSpPr>
            <p:cNvPr id="499" name="Google Shape;499;p67"/>
            <p:cNvSpPr/>
            <p:nvPr/>
          </p:nvSpPr>
          <p:spPr>
            <a:xfrm>
              <a:off x="4771375" y="1622650"/>
              <a:ext cx="660000" cy="466500"/>
            </a:xfrm>
            <a:prstGeom prst="star8">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00" name="Google Shape;500;p67"/>
            <p:cNvSpPr txBox="1"/>
            <p:nvPr/>
          </p:nvSpPr>
          <p:spPr>
            <a:xfrm>
              <a:off x="4938125" y="1655800"/>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6</a:t>
              </a:r>
              <a:endParaRPr b="1" sz="1600"/>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506" name="Google Shape;506;p68"/>
          <p:cNvSpPr txBox="1"/>
          <p:nvPr/>
        </p:nvSpPr>
        <p:spPr>
          <a:xfrm>
            <a:off x="940075" y="1490675"/>
            <a:ext cx="756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b="1" sz="1600"/>
          </a:p>
        </p:txBody>
      </p:sp>
      <p:sp>
        <p:nvSpPr>
          <p:cNvPr id="507" name="Google Shape;507;p68"/>
          <p:cNvSpPr txBox="1"/>
          <p:nvPr/>
        </p:nvSpPr>
        <p:spPr>
          <a:xfrm>
            <a:off x="658050" y="1217100"/>
            <a:ext cx="7628100" cy="966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Оператори сиклӣ барои чӣ истифода бурда мешавад?</a:t>
            </a:r>
            <a:endParaRPr sz="1600"/>
          </a:p>
          <a:p>
            <a:pPr indent="-330200" lvl="0" marL="457200" rtl="0" algn="l">
              <a:lnSpc>
                <a:spcPct val="115000"/>
              </a:lnSpc>
              <a:spcBef>
                <a:spcPts val="0"/>
              </a:spcBef>
              <a:spcAft>
                <a:spcPts val="0"/>
              </a:spcAft>
              <a:buSzPts val="1600"/>
              <a:buAutoNum type="arabicPeriod"/>
            </a:pPr>
            <a:r>
              <a:rPr lang="en" sz="1600"/>
              <a:t>Фарқи сикли for аз while дар чӣ аст?</a:t>
            </a:r>
            <a:endParaRPr sz="1600">
              <a:highlight>
                <a:srgbClr val="FFFFFF"/>
              </a:highlight>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4</a:t>
            </a:r>
            <a:endParaRPr sz="2200">
              <a:latin typeface="Arial"/>
              <a:ea typeface="Arial"/>
              <a:cs typeface="Arial"/>
              <a:sym typeface="Arial"/>
            </a:endParaRPr>
          </a:p>
        </p:txBody>
      </p:sp>
      <p:sp>
        <p:nvSpPr>
          <p:cNvPr id="513" name="Google Shape;513;p69"/>
          <p:cNvSpPr txBox="1"/>
          <p:nvPr/>
        </p:nvSpPr>
        <p:spPr>
          <a:xfrm>
            <a:off x="796725" y="1185875"/>
            <a:ext cx="8130900" cy="3796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b="1" lang="en" sz="1600"/>
              <a:t>For2. </a:t>
            </a:r>
            <a:r>
              <a:rPr lang="en" sz="1600"/>
              <a:t>Ду ададҳои бутуни 𝑎 ва 𝑏 (𝑎 &lt; 𝑏) дода шудаанд. Бо тартиби афзуншавӣ ҳамаи ададҳои бутуни дар байни 𝑎 ва 𝑏 (аз он ҷумла 𝑎 ва 𝑏) мавҷуд буда ва миқдори ин ададҳо 𝑛-ро аз чоп бароред.</a:t>
            </a:r>
            <a:endParaRPr sz="1600"/>
          </a:p>
          <a:p>
            <a:pPr indent="0" lvl="0" marL="0" rtl="0" algn="l">
              <a:lnSpc>
                <a:spcPct val="100000"/>
              </a:lnSpc>
              <a:spcBef>
                <a:spcPts val="1200"/>
              </a:spcBef>
              <a:spcAft>
                <a:spcPts val="0"/>
              </a:spcAft>
              <a:buNone/>
            </a:pPr>
            <a:r>
              <a:rPr b="1" lang="en" sz="1600"/>
              <a:t>While4. </a:t>
            </a:r>
            <a:r>
              <a:rPr lang="en" sz="1600"/>
              <a:t>Адади бутуни 𝑛 (&gt; 0) дода шудааст. Агар он дараҷаи адади 3 бошад, онгоҳ true, вагарна false чоп карда шавад. </a:t>
            </a:r>
            <a:endParaRPr sz="1600"/>
          </a:p>
          <a:p>
            <a:pPr indent="0" lvl="0" marL="0" rtl="0" algn="l">
              <a:lnSpc>
                <a:spcPct val="100000"/>
              </a:lnSpc>
              <a:spcBef>
                <a:spcPts val="1000"/>
              </a:spcBef>
              <a:spcAft>
                <a:spcPts val="0"/>
              </a:spcAft>
              <a:buNone/>
            </a:pPr>
            <a:r>
              <a:rPr b="1" lang="en" sz="1600"/>
              <a:t>For20. </a:t>
            </a:r>
            <a:r>
              <a:rPr lang="en" sz="1600"/>
              <a:t>Адади бутуни 𝑛 (&gt; 0) дода шудааст. Танҳо як сиклро истифода бурда, суммаи 1! + 2! + 3! + ⋯ + 𝑛! ҳисоб карда шавад (ифодаи 𝑛! – 𝑛</a:t>
            </a:r>
            <a:r>
              <a:rPr i="1" lang="en" sz="1600"/>
              <a:t>-факториал </a:t>
            </a:r>
            <a:r>
              <a:rPr lang="en" sz="1600"/>
              <a:t>– ҳосили зарби ҳамаи ададҳои бутуни аз 1 то 𝑛-ро ифода мекунад). Барои аз ҳадди муайяншудаи ададҳои бутун набаромадан, ҳисобкуниро бо ададҳои ҳақиқӣ иҷро намуда, натиҷа низ ба намуди адади ҳақиқӣ аз чоп бароварда шавад.</a:t>
            </a:r>
            <a:endParaRPr sz="1600"/>
          </a:p>
          <a:p>
            <a:pPr indent="0" lvl="0" marL="0" rtl="0" algn="l">
              <a:spcBef>
                <a:spcPts val="1000"/>
              </a:spcBef>
              <a:spcAft>
                <a:spcPts val="0"/>
              </a:spcAft>
              <a:buNone/>
            </a:pPr>
            <a:r>
              <a:rPr b="1" lang="en" sz="1600"/>
              <a:t>While20(Abramyan). </a:t>
            </a:r>
            <a:r>
              <a:rPr lang="en" sz="1600"/>
              <a:t>Адади бутуни 𝑛 (&gt; 0) дода шудааст. Бо ёрии амалҳои тақсими бутун ва бақия аз тақсим муайян карда шавад, ки оё дар навишти адад рақами «2» мавҷуд аст? Агар мавҷуд бошад, пас TRUE, вагарна FALSE чоп карда шавад.</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0"/>
          <p:cNvSpPr txBox="1"/>
          <p:nvPr>
            <p:ph type="ctrTitle"/>
          </p:nvPr>
        </p:nvSpPr>
        <p:spPr>
          <a:xfrm>
            <a:off x="727950" y="1291775"/>
            <a:ext cx="7688100" cy="24285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Рӯйхатҳо (list)</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Индексҳо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Бурриш (slice)</a:t>
            </a:r>
            <a:endParaRPr b="0" sz="2600">
              <a:solidFill>
                <a:srgbClr val="000000"/>
              </a:solidFill>
              <a:latin typeface="Arial"/>
              <a:ea typeface="Arial"/>
              <a:cs typeface="Arial"/>
              <a:sym typeface="Arial"/>
            </a:endParaRPr>
          </a:p>
        </p:txBody>
      </p:sp>
      <p:sp>
        <p:nvSpPr>
          <p:cNvPr id="519" name="Google Shape;519;p70"/>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5 </a:t>
            </a:r>
            <a:endParaRPr sz="2800">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1"/>
          <p:cNvSpPr txBox="1"/>
          <p:nvPr>
            <p:ph idx="1" type="body"/>
          </p:nvPr>
        </p:nvSpPr>
        <p:spPr>
          <a:xfrm>
            <a:off x="765175" y="1214375"/>
            <a:ext cx="80511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Рӯйхат ин сохтори маълумот барои нигоҳдории объектҳои намудҳои гуногун мебошад.</a:t>
            </a:r>
            <a:endParaRPr sz="1600">
              <a:solidFill>
                <a:srgbClr val="000000"/>
              </a:solidFill>
              <a:latin typeface="Arial"/>
              <a:ea typeface="Arial"/>
              <a:cs typeface="Arial"/>
              <a:sym typeface="Arial"/>
            </a:endParaRPr>
          </a:p>
          <a:p>
            <a:pPr indent="0" lvl="0" marL="0" rtl="0" algn="l">
              <a:spcBef>
                <a:spcPts val="1000"/>
              </a:spcBef>
              <a:spcAft>
                <a:spcPts val="0"/>
              </a:spcAft>
              <a:buNone/>
            </a:pPr>
            <a:r>
              <a:rPr lang="en" sz="1600">
                <a:solidFill>
                  <a:srgbClr val="000000"/>
                </a:solidFill>
                <a:latin typeface="Arial"/>
                <a:ea typeface="Arial"/>
                <a:cs typeface="Arial"/>
                <a:sym typeface="Arial"/>
              </a:rPr>
              <a:t>Андозаи рӯйхат статикӣ нест, онро тағйир додан мумкин аст. Рӯйхат худ як навъи тағйирёбанда мебошад.</a:t>
            </a:r>
            <a:endParaRPr sz="1600">
              <a:solidFill>
                <a:srgbClr val="000000"/>
              </a:solidFill>
              <a:latin typeface="Arial"/>
              <a:ea typeface="Arial"/>
              <a:cs typeface="Arial"/>
              <a:sym typeface="Arial"/>
            </a:endParaRPr>
          </a:p>
          <a:p>
            <a:pPr indent="0" lvl="0" marL="0" rtl="0" algn="l">
              <a:spcBef>
                <a:spcPts val="1000"/>
              </a:spcBef>
              <a:spcAft>
                <a:spcPts val="1000"/>
              </a:spcAft>
              <a:buNone/>
            </a:pPr>
            <a:r>
              <a:rPr lang="en" sz="1600">
                <a:solidFill>
                  <a:srgbClr val="000000"/>
                </a:solidFill>
                <a:latin typeface="Arial"/>
                <a:ea typeface="Arial"/>
                <a:cs typeface="Arial"/>
                <a:sym typeface="Arial"/>
              </a:rPr>
              <a:t>Тағйирёбандае, ки ҳамчун рӯйхат муайян карда мешавад, дорои ишора ба сохторе дар хотира мебошад, ки дар навбати худ ишораҳо ба ягон объект ё сохтори дигар дорад.</a:t>
            </a:r>
            <a:endParaRPr sz="1600">
              <a:latin typeface="Arial"/>
              <a:ea typeface="Arial"/>
              <a:cs typeface="Arial"/>
              <a:sym typeface="Arial"/>
            </a:endParaRPr>
          </a:p>
        </p:txBody>
      </p:sp>
      <p:sp>
        <p:nvSpPr>
          <p:cNvPr id="525" name="Google Shape;525;p7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Рӯйхатҳо (list)</a:t>
            </a:r>
            <a:endParaRPr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Python</a:t>
            </a:r>
            <a:endParaRPr sz="2200">
              <a:latin typeface="Arial"/>
              <a:ea typeface="Arial"/>
              <a:cs typeface="Arial"/>
              <a:sym typeface="Arial"/>
            </a:endParaRPr>
          </a:p>
        </p:txBody>
      </p:sp>
      <p:sp>
        <p:nvSpPr>
          <p:cNvPr id="131" name="Google Shape;131;p18"/>
          <p:cNvSpPr txBox="1"/>
          <p:nvPr>
            <p:ph idx="1" type="body"/>
          </p:nvPr>
        </p:nvSpPr>
        <p:spPr>
          <a:xfrm>
            <a:off x="729450" y="1215125"/>
            <a:ext cx="8175300" cy="34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4"/>
                </a:solidFill>
                <a:latin typeface="Arial"/>
                <a:ea typeface="Arial"/>
                <a:cs typeface="Arial"/>
                <a:sym typeface="Arial"/>
              </a:rPr>
              <a:t>Баъдан бо мукамал кардани забон </a:t>
            </a:r>
            <a:r>
              <a:rPr lang="en" sz="1600">
                <a:solidFill>
                  <a:srgbClr val="202122"/>
                </a:solidFill>
                <a:highlight>
                  <a:schemeClr val="lt1"/>
                </a:highlight>
                <a:latin typeface="Arial"/>
                <a:ea typeface="Arial"/>
                <a:cs typeface="Arial"/>
                <a:sym typeface="Arial"/>
              </a:rPr>
              <a:t>Python 2.0 дар соли 2000 нашр шуд ва хусусиятҳои нав, аз қабили фаҳмидани рӯйхат ва ҳисобкунии истинод ба партовҳоро ҷорӣ кард ва бо версияи 2.7.18 дар соли 2020 қатъ карда шуд. </a:t>
            </a:r>
            <a:endParaRPr sz="1600">
              <a:solidFill>
                <a:srgbClr val="202122"/>
              </a:solidFill>
              <a:highlight>
                <a:schemeClr val="lt1"/>
              </a:highlight>
              <a:latin typeface="Arial"/>
              <a:ea typeface="Arial"/>
              <a:cs typeface="Arial"/>
              <a:sym typeface="Arial"/>
            </a:endParaRPr>
          </a:p>
          <a:p>
            <a:pPr indent="0" lvl="0" marL="0" rtl="0" algn="l">
              <a:spcBef>
                <a:spcPts val="1200"/>
              </a:spcBef>
              <a:spcAft>
                <a:spcPts val="0"/>
              </a:spcAft>
              <a:buNone/>
            </a:pPr>
            <a:r>
              <a:rPr lang="en" sz="1600">
                <a:solidFill>
                  <a:srgbClr val="202122"/>
                </a:solidFill>
                <a:highlight>
                  <a:schemeClr val="lt1"/>
                </a:highlight>
                <a:latin typeface="Arial"/>
                <a:ea typeface="Arial"/>
                <a:cs typeface="Arial"/>
                <a:sym typeface="Arial"/>
              </a:rPr>
              <a:t>Ва баъдан Python 3.0 дар соли 2008 нашр шуд ва ислоҳи асосии забон буд, ки ба Python 2 комилан мувофиқ нест в</a:t>
            </a:r>
            <a:r>
              <a:rPr lang="en" sz="1600">
                <a:solidFill>
                  <a:srgbClr val="202124"/>
                </a:solidFill>
                <a:latin typeface="Arial"/>
                <a:ea typeface="Arial"/>
                <a:cs typeface="Arial"/>
                <a:sym typeface="Arial"/>
              </a:rPr>
              <a:t>а аз Python 2 фарқияти хеле зиёд дорад.</a:t>
            </a:r>
            <a:endParaRPr sz="1600">
              <a:solidFill>
                <a:srgbClr val="202124"/>
              </a:solidFill>
              <a:latin typeface="Arial"/>
              <a:ea typeface="Arial"/>
              <a:cs typeface="Arial"/>
              <a:sym typeface="Arial"/>
            </a:endParaRPr>
          </a:p>
          <a:p>
            <a:pPr indent="0" lvl="0" marL="0" rtl="0" algn="ctr">
              <a:lnSpc>
                <a:spcPct val="115000"/>
              </a:lnSpc>
              <a:spcBef>
                <a:spcPts val="1200"/>
              </a:spcBef>
              <a:spcAft>
                <a:spcPts val="1000"/>
              </a:spcAft>
              <a:buNone/>
            </a:pPr>
            <a:r>
              <a:t/>
            </a:r>
            <a:endParaRPr sz="1600">
              <a:solidFill>
                <a:srgbClr val="202124"/>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2"/>
          <p:cNvSpPr txBox="1"/>
          <p:nvPr>
            <p:ph idx="1" type="body"/>
          </p:nvPr>
        </p:nvSpPr>
        <p:spPr>
          <a:xfrm>
            <a:off x="816225" y="1214375"/>
            <a:ext cx="6951600" cy="3681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A1A1A"/>
              </a:buClr>
              <a:buSzPts val="1600"/>
              <a:buFont typeface="Arial"/>
              <a:buChar char="●"/>
            </a:pPr>
            <a:r>
              <a:rPr lang="en" sz="1600">
                <a:solidFill>
                  <a:srgbClr val="1A1A1A"/>
                </a:solidFill>
                <a:latin typeface="Arial"/>
                <a:ea typeface="Arial"/>
                <a:cs typeface="Arial"/>
                <a:sym typeface="Arial"/>
              </a:rPr>
              <a:t>Oбъектҳои намудашон якхела</a:t>
            </a:r>
            <a:endParaRPr sz="1600">
              <a:solidFill>
                <a:srgbClr val="1A1A1A"/>
              </a:solidFill>
              <a:latin typeface="Arial"/>
              <a:ea typeface="Arial"/>
              <a:cs typeface="Arial"/>
              <a:sym typeface="Arial"/>
            </a:endParaRPr>
          </a:p>
          <a:p>
            <a:pPr indent="0" lvl="0" marL="914400" rtl="0" algn="l">
              <a:lnSpc>
                <a:spcPct val="115000"/>
              </a:lnSpc>
              <a:spcBef>
                <a:spcPts val="0"/>
              </a:spcBef>
              <a:spcAft>
                <a:spcPts val="0"/>
              </a:spcAft>
              <a:buNone/>
            </a:pPr>
            <a:r>
              <a:t/>
            </a:r>
            <a:endParaRPr sz="160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rPr lang="en" sz="1600">
                <a:solidFill>
                  <a:srgbClr val="1A1A1A"/>
                </a:solidFill>
                <a:latin typeface="Arial"/>
                <a:ea typeface="Arial"/>
                <a:cs typeface="Arial"/>
                <a:sym typeface="Arial"/>
              </a:rPr>
              <a:t>  		list1 = [</a:t>
            </a:r>
            <a:r>
              <a:rPr lang="en" sz="1600">
                <a:solidFill>
                  <a:srgbClr val="C00000"/>
                </a:solidFill>
                <a:latin typeface="Arial"/>
                <a:ea typeface="Arial"/>
                <a:cs typeface="Arial"/>
                <a:sym typeface="Arial"/>
              </a:rPr>
              <a:t>"apple"</a:t>
            </a:r>
            <a:r>
              <a:rPr lang="en" sz="1600">
                <a:solidFill>
                  <a:srgbClr val="1A1A1A"/>
                </a:solidFill>
                <a:latin typeface="Arial"/>
                <a:ea typeface="Arial"/>
                <a:cs typeface="Arial"/>
                <a:sym typeface="Arial"/>
              </a:rPr>
              <a:t>, </a:t>
            </a:r>
            <a:r>
              <a:rPr lang="en" sz="1600">
                <a:solidFill>
                  <a:srgbClr val="C00000"/>
                </a:solidFill>
                <a:latin typeface="Arial"/>
                <a:ea typeface="Arial"/>
                <a:cs typeface="Arial"/>
                <a:sym typeface="Arial"/>
              </a:rPr>
              <a:t>"banana"</a:t>
            </a:r>
            <a:r>
              <a:rPr lang="en" sz="1600">
                <a:solidFill>
                  <a:srgbClr val="1A1A1A"/>
                </a:solidFill>
                <a:latin typeface="Arial"/>
                <a:ea typeface="Arial"/>
                <a:cs typeface="Arial"/>
                <a:sym typeface="Arial"/>
              </a:rPr>
              <a:t>, </a:t>
            </a:r>
            <a:r>
              <a:rPr lang="en" sz="1600">
                <a:solidFill>
                  <a:srgbClr val="C00000"/>
                </a:solidFill>
                <a:latin typeface="Arial"/>
                <a:ea typeface="Arial"/>
                <a:cs typeface="Arial"/>
                <a:sym typeface="Arial"/>
              </a:rPr>
              <a:t>"cherry"</a:t>
            </a:r>
            <a:r>
              <a:rPr lang="en" sz="1600">
                <a:solidFill>
                  <a:srgbClr val="1A1A1A"/>
                </a:solidFill>
                <a:latin typeface="Arial"/>
                <a:ea typeface="Arial"/>
                <a:cs typeface="Arial"/>
                <a:sym typeface="Arial"/>
              </a:rPr>
              <a:t>]</a:t>
            </a:r>
            <a:endParaRPr sz="160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t/>
            </a:r>
            <a:endParaRPr sz="160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rPr lang="en" sz="1600">
                <a:solidFill>
                  <a:srgbClr val="1A1A1A"/>
                </a:solidFill>
                <a:latin typeface="Arial"/>
                <a:ea typeface="Arial"/>
                <a:cs typeface="Arial"/>
                <a:sym typeface="Arial"/>
              </a:rPr>
              <a:t>  		list2 = [</a:t>
            </a:r>
            <a:r>
              <a:rPr lang="en" sz="1600">
                <a:solidFill>
                  <a:srgbClr val="FF0000"/>
                </a:solidFill>
                <a:latin typeface="Arial"/>
                <a:ea typeface="Arial"/>
                <a:cs typeface="Arial"/>
                <a:sym typeface="Arial"/>
              </a:rPr>
              <a:t>1</a:t>
            </a:r>
            <a:r>
              <a:rPr lang="en" sz="1600">
                <a:solidFill>
                  <a:srgbClr val="1A1A1A"/>
                </a:solidFill>
                <a:latin typeface="Arial"/>
                <a:ea typeface="Arial"/>
                <a:cs typeface="Arial"/>
                <a:sym typeface="Arial"/>
              </a:rPr>
              <a:t>, </a:t>
            </a:r>
            <a:r>
              <a:rPr lang="en" sz="1600">
                <a:solidFill>
                  <a:srgbClr val="FF0000"/>
                </a:solidFill>
                <a:latin typeface="Arial"/>
                <a:ea typeface="Arial"/>
                <a:cs typeface="Arial"/>
                <a:sym typeface="Arial"/>
              </a:rPr>
              <a:t>5</a:t>
            </a:r>
            <a:r>
              <a:rPr lang="en" sz="1600">
                <a:solidFill>
                  <a:srgbClr val="1A1A1A"/>
                </a:solidFill>
                <a:latin typeface="Arial"/>
                <a:ea typeface="Arial"/>
                <a:cs typeface="Arial"/>
                <a:sym typeface="Arial"/>
              </a:rPr>
              <a:t>, </a:t>
            </a:r>
            <a:r>
              <a:rPr lang="en" sz="1600">
                <a:solidFill>
                  <a:srgbClr val="FF0000"/>
                </a:solidFill>
                <a:latin typeface="Arial"/>
                <a:ea typeface="Arial"/>
                <a:cs typeface="Arial"/>
                <a:sym typeface="Arial"/>
              </a:rPr>
              <a:t>7</a:t>
            </a:r>
            <a:r>
              <a:rPr lang="en" sz="1600">
                <a:solidFill>
                  <a:srgbClr val="1A1A1A"/>
                </a:solidFill>
                <a:latin typeface="Arial"/>
                <a:ea typeface="Arial"/>
                <a:cs typeface="Arial"/>
                <a:sym typeface="Arial"/>
              </a:rPr>
              <a:t>, </a:t>
            </a:r>
            <a:r>
              <a:rPr lang="en" sz="1600">
                <a:solidFill>
                  <a:srgbClr val="FF0000"/>
                </a:solidFill>
                <a:latin typeface="Arial"/>
                <a:ea typeface="Arial"/>
                <a:cs typeface="Arial"/>
                <a:sym typeface="Arial"/>
              </a:rPr>
              <a:t>9</a:t>
            </a:r>
            <a:r>
              <a:rPr lang="en" sz="1600">
                <a:solidFill>
                  <a:srgbClr val="1A1A1A"/>
                </a:solidFill>
                <a:latin typeface="Arial"/>
                <a:ea typeface="Arial"/>
                <a:cs typeface="Arial"/>
                <a:sym typeface="Arial"/>
              </a:rPr>
              <a:t>, </a:t>
            </a:r>
            <a:r>
              <a:rPr lang="en" sz="1600">
                <a:solidFill>
                  <a:srgbClr val="FF0000"/>
                </a:solidFill>
                <a:latin typeface="Arial"/>
                <a:ea typeface="Arial"/>
                <a:cs typeface="Arial"/>
                <a:sym typeface="Arial"/>
              </a:rPr>
              <a:t>3</a:t>
            </a:r>
            <a:r>
              <a:rPr lang="en" sz="1600">
                <a:solidFill>
                  <a:srgbClr val="1A1A1A"/>
                </a:solidFill>
                <a:latin typeface="Arial"/>
                <a:ea typeface="Arial"/>
                <a:cs typeface="Arial"/>
                <a:sym typeface="Arial"/>
              </a:rPr>
              <a:t>]</a:t>
            </a:r>
            <a:endParaRPr sz="160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t/>
            </a:r>
            <a:endParaRPr sz="160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rPr lang="en" sz="1600">
                <a:solidFill>
                  <a:srgbClr val="1A1A1A"/>
                </a:solidFill>
                <a:latin typeface="Arial"/>
                <a:ea typeface="Arial"/>
                <a:cs typeface="Arial"/>
                <a:sym typeface="Arial"/>
              </a:rPr>
              <a:t>  		list3 = [</a:t>
            </a:r>
            <a:r>
              <a:rPr lang="en" sz="1600">
                <a:solidFill>
                  <a:srgbClr val="0070C0"/>
                </a:solidFill>
                <a:latin typeface="Arial"/>
                <a:ea typeface="Arial"/>
                <a:cs typeface="Arial"/>
                <a:sym typeface="Arial"/>
              </a:rPr>
              <a:t>True</a:t>
            </a:r>
            <a:r>
              <a:rPr lang="en" sz="1600">
                <a:solidFill>
                  <a:srgbClr val="1A1A1A"/>
                </a:solidFill>
                <a:latin typeface="Arial"/>
                <a:ea typeface="Arial"/>
                <a:cs typeface="Arial"/>
                <a:sym typeface="Arial"/>
              </a:rPr>
              <a:t>, </a:t>
            </a:r>
            <a:r>
              <a:rPr lang="en" sz="1600">
                <a:solidFill>
                  <a:srgbClr val="0070C0"/>
                </a:solidFill>
                <a:latin typeface="Arial"/>
                <a:ea typeface="Arial"/>
                <a:cs typeface="Arial"/>
                <a:sym typeface="Arial"/>
              </a:rPr>
              <a:t>False</a:t>
            </a:r>
            <a:r>
              <a:rPr lang="en" sz="1600">
                <a:solidFill>
                  <a:srgbClr val="1A1A1A"/>
                </a:solidFill>
                <a:latin typeface="Arial"/>
                <a:ea typeface="Arial"/>
                <a:cs typeface="Arial"/>
                <a:sym typeface="Arial"/>
              </a:rPr>
              <a:t>, </a:t>
            </a:r>
            <a:r>
              <a:rPr lang="en" sz="1600">
                <a:solidFill>
                  <a:srgbClr val="0070C0"/>
                </a:solidFill>
                <a:latin typeface="Arial"/>
                <a:ea typeface="Arial"/>
                <a:cs typeface="Arial"/>
                <a:sym typeface="Arial"/>
              </a:rPr>
              <a:t>False</a:t>
            </a:r>
            <a:r>
              <a:rPr lang="en" sz="1600">
                <a:solidFill>
                  <a:srgbClr val="1A1A1A"/>
                </a:solidFill>
                <a:latin typeface="Arial"/>
                <a:ea typeface="Arial"/>
                <a:cs typeface="Arial"/>
                <a:sym typeface="Arial"/>
              </a:rPr>
              <a:t>]</a:t>
            </a:r>
            <a:endParaRPr sz="1600">
              <a:solidFill>
                <a:srgbClr val="1A1A1A"/>
              </a:solidFill>
              <a:latin typeface="Arial"/>
              <a:ea typeface="Arial"/>
              <a:cs typeface="Arial"/>
              <a:sym typeface="Arial"/>
            </a:endParaRPr>
          </a:p>
          <a:p>
            <a:pPr indent="0" lvl="0" marL="152400" rtl="0" algn="l">
              <a:lnSpc>
                <a:spcPct val="115000"/>
              </a:lnSpc>
              <a:spcBef>
                <a:spcPts val="0"/>
              </a:spcBef>
              <a:spcAft>
                <a:spcPts val="0"/>
              </a:spcAft>
              <a:buNone/>
            </a:pPr>
            <a:r>
              <a:t/>
            </a:r>
            <a:endParaRPr sz="1600">
              <a:solidFill>
                <a:srgbClr val="1A1A1A"/>
              </a:solidFill>
              <a:latin typeface="Arial"/>
              <a:ea typeface="Arial"/>
              <a:cs typeface="Arial"/>
              <a:sym typeface="Arial"/>
            </a:endParaRPr>
          </a:p>
          <a:p>
            <a:pPr indent="-330200" lvl="0" marL="457200" rtl="0" algn="l">
              <a:lnSpc>
                <a:spcPct val="115000"/>
              </a:lnSpc>
              <a:spcBef>
                <a:spcPts val="0"/>
              </a:spcBef>
              <a:spcAft>
                <a:spcPts val="0"/>
              </a:spcAft>
              <a:buClr>
                <a:srgbClr val="1A1A1A"/>
              </a:buClr>
              <a:buSzPts val="1600"/>
              <a:buFont typeface="Arial"/>
              <a:buChar char="●"/>
            </a:pPr>
            <a:r>
              <a:rPr lang="en" sz="1600">
                <a:solidFill>
                  <a:srgbClr val="1A1A1A"/>
                </a:solidFill>
                <a:latin typeface="Arial"/>
                <a:ea typeface="Arial"/>
                <a:cs typeface="Arial"/>
                <a:sym typeface="Arial"/>
              </a:rPr>
              <a:t>Oбъектҳои намудашон гуногун</a:t>
            </a:r>
            <a:endParaRPr sz="1600">
              <a:solidFill>
                <a:srgbClr val="1A1A1A"/>
              </a:solidFill>
              <a:latin typeface="Arial"/>
              <a:ea typeface="Arial"/>
              <a:cs typeface="Arial"/>
              <a:sym typeface="Arial"/>
            </a:endParaRPr>
          </a:p>
          <a:p>
            <a:pPr indent="0" lvl="0" marL="457200" rtl="0" algn="l">
              <a:lnSpc>
                <a:spcPct val="115000"/>
              </a:lnSpc>
              <a:spcBef>
                <a:spcPts val="0"/>
              </a:spcBef>
              <a:spcAft>
                <a:spcPts val="0"/>
              </a:spcAft>
              <a:buNone/>
            </a:pPr>
            <a:r>
              <a:t/>
            </a:r>
            <a:endParaRPr sz="1600">
              <a:solidFill>
                <a:srgbClr val="1A1A1A"/>
              </a:solidFill>
              <a:latin typeface="Arial"/>
              <a:ea typeface="Arial"/>
              <a:cs typeface="Arial"/>
              <a:sym typeface="Arial"/>
            </a:endParaRPr>
          </a:p>
          <a:p>
            <a:pPr indent="0" lvl="0" marL="609600" rtl="0" algn="l">
              <a:lnSpc>
                <a:spcPct val="115000"/>
              </a:lnSpc>
              <a:spcBef>
                <a:spcPts val="0"/>
              </a:spcBef>
              <a:spcAft>
                <a:spcPts val="0"/>
              </a:spcAft>
              <a:buNone/>
            </a:pPr>
            <a:r>
              <a:rPr lang="en" sz="1600">
                <a:solidFill>
                  <a:srgbClr val="1A1A1A"/>
                </a:solidFill>
                <a:latin typeface="Arial"/>
                <a:ea typeface="Arial"/>
                <a:cs typeface="Arial"/>
                <a:sym typeface="Arial"/>
              </a:rPr>
              <a:t>  	list4 = [</a:t>
            </a:r>
            <a:r>
              <a:rPr lang="en" sz="1600">
                <a:solidFill>
                  <a:srgbClr val="C00000"/>
                </a:solidFill>
                <a:latin typeface="Arial"/>
                <a:ea typeface="Arial"/>
                <a:cs typeface="Arial"/>
                <a:sym typeface="Arial"/>
              </a:rPr>
              <a:t>"abc"</a:t>
            </a:r>
            <a:r>
              <a:rPr lang="en" sz="1600">
                <a:solidFill>
                  <a:srgbClr val="1A1A1A"/>
                </a:solidFill>
                <a:latin typeface="Arial"/>
                <a:ea typeface="Arial"/>
                <a:cs typeface="Arial"/>
                <a:sym typeface="Arial"/>
              </a:rPr>
              <a:t>,</a:t>
            </a:r>
            <a:r>
              <a:rPr lang="en" sz="1600">
                <a:solidFill>
                  <a:srgbClr val="FF0000"/>
                </a:solidFill>
                <a:latin typeface="Arial"/>
                <a:ea typeface="Arial"/>
                <a:cs typeface="Arial"/>
                <a:sym typeface="Arial"/>
              </a:rPr>
              <a:t> 34</a:t>
            </a:r>
            <a:r>
              <a:rPr lang="en" sz="1600">
                <a:solidFill>
                  <a:srgbClr val="1A1A1A"/>
                </a:solidFill>
                <a:latin typeface="Arial"/>
                <a:ea typeface="Arial"/>
                <a:cs typeface="Arial"/>
                <a:sym typeface="Arial"/>
              </a:rPr>
              <a:t>, </a:t>
            </a:r>
            <a:r>
              <a:rPr lang="en" sz="1600">
                <a:solidFill>
                  <a:srgbClr val="0070C0"/>
                </a:solidFill>
                <a:latin typeface="Arial"/>
                <a:ea typeface="Arial"/>
                <a:cs typeface="Arial"/>
                <a:sym typeface="Arial"/>
              </a:rPr>
              <a:t>True</a:t>
            </a:r>
            <a:r>
              <a:rPr lang="en" sz="1600">
                <a:solidFill>
                  <a:srgbClr val="1A1A1A"/>
                </a:solidFill>
                <a:latin typeface="Arial"/>
                <a:ea typeface="Arial"/>
                <a:cs typeface="Arial"/>
                <a:sym typeface="Arial"/>
              </a:rPr>
              <a:t>, </a:t>
            </a:r>
            <a:r>
              <a:rPr lang="en" sz="1600">
                <a:solidFill>
                  <a:srgbClr val="FF0000"/>
                </a:solidFill>
                <a:latin typeface="Arial"/>
                <a:ea typeface="Arial"/>
                <a:cs typeface="Arial"/>
                <a:sym typeface="Arial"/>
              </a:rPr>
              <a:t>-40.15</a:t>
            </a:r>
            <a:r>
              <a:rPr lang="en" sz="1600">
                <a:solidFill>
                  <a:srgbClr val="1A1A1A"/>
                </a:solidFill>
                <a:latin typeface="Arial"/>
                <a:ea typeface="Arial"/>
                <a:cs typeface="Arial"/>
                <a:sym typeface="Arial"/>
              </a:rPr>
              <a:t>, </a:t>
            </a:r>
            <a:r>
              <a:rPr lang="en" sz="1600">
                <a:solidFill>
                  <a:srgbClr val="C00000"/>
                </a:solidFill>
                <a:latin typeface="Arial"/>
                <a:ea typeface="Arial"/>
                <a:cs typeface="Arial"/>
                <a:sym typeface="Arial"/>
              </a:rPr>
              <a:t>"male"</a:t>
            </a:r>
            <a:r>
              <a:rPr lang="en" sz="1600">
                <a:solidFill>
                  <a:srgbClr val="1A1A1A"/>
                </a:solidFill>
                <a:latin typeface="Arial"/>
                <a:ea typeface="Arial"/>
                <a:cs typeface="Arial"/>
                <a:sym typeface="Arial"/>
              </a:rPr>
              <a:t>]</a:t>
            </a:r>
            <a:endParaRPr sz="1600">
              <a:latin typeface="Arial"/>
              <a:ea typeface="Arial"/>
              <a:cs typeface="Arial"/>
              <a:sym typeface="Arial"/>
            </a:endParaRPr>
          </a:p>
        </p:txBody>
      </p:sp>
      <p:sp>
        <p:nvSpPr>
          <p:cNvPr id="531" name="Google Shape;531;p72"/>
          <p:cNvSpPr txBox="1"/>
          <p:nvPr>
            <p:ph type="title"/>
          </p:nvPr>
        </p:nvSpPr>
        <p:spPr>
          <a:xfrm>
            <a:off x="7276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Намунаҳои рӯйхат (list)</a:t>
            </a:r>
            <a:endParaRPr sz="2200">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3"/>
          <p:cNvSpPr txBox="1"/>
          <p:nvPr>
            <p:ph idx="1" type="body"/>
          </p:nvPr>
        </p:nvSpPr>
        <p:spPr>
          <a:xfrm>
            <a:off x="801525" y="1246575"/>
            <a:ext cx="82089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Функсияи index() методи дохилии рӯйхат мебошад, ки имкон медиҳад индекс ё ​​мавқеи элементро дар пайдарпаӣ донем. Ба ибораи дигар, ин метод аъзои рӯйхатро ҷустуҷӯ мекунад ва индекси онро бармегардонад.</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537" name="Google Shape;537;p7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Индексҳо</a:t>
            </a:r>
            <a:endParaRPr sz="2200">
              <a:latin typeface="Arial"/>
              <a:ea typeface="Arial"/>
              <a:cs typeface="Arial"/>
              <a:sym typeface="Arial"/>
            </a:endParaRPr>
          </a:p>
        </p:txBody>
      </p:sp>
      <p:sp>
        <p:nvSpPr>
          <p:cNvPr id="538" name="Google Shape;538;p73"/>
          <p:cNvSpPr txBox="1"/>
          <p:nvPr>
            <p:ph idx="1" type="body"/>
          </p:nvPr>
        </p:nvSpPr>
        <p:spPr>
          <a:xfrm>
            <a:off x="877725" y="2465775"/>
            <a:ext cx="3488400" cy="18636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myList = [</a:t>
            </a:r>
            <a:r>
              <a:rPr lang="en" sz="1600">
                <a:solidFill>
                  <a:srgbClr val="A31515"/>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'11'</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(myList.index(</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(myList.index(</a:t>
            </a:r>
            <a:r>
              <a:rPr lang="en" sz="1600">
                <a:solidFill>
                  <a:srgbClr val="A31515"/>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1600">
              <a:solidFill>
                <a:srgbClr val="000000"/>
              </a:solidFill>
              <a:latin typeface="Arial"/>
              <a:ea typeface="Arial"/>
              <a:cs typeface="Arial"/>
              <a:sym typeface="Arial"/>
            </a:endParaRPr>
          </a:p>
        </p:txBody>
      </p:sp>
      <p:sp>
        <p:nvSpPr>
          <p:cNvPr id="539" name="Google Shape;539;p73"/>
          <p:cNvSpPr txBox="1"/>
          <p:nvPr/>
        </p:nvSpPr>
        <p:spPr>
          <a:xfrm>
            <a:off x="5774375" y="2467175"/>
            <a:ext cx="3236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Натиҷа:</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a:t>
            </a:r>
            <a:endParaRPr sz="1600"/>
          </a:p>
          <a:p>
            <a:pPr indent="0" lvl="0" marL="0" rtl="0" algn="l">
              <a:spcBef>
                <a:spcPts val="0"/>
              </a:spcBef>
              <a:spcAft>
                <a:spcPts val="0"/>
              </a:spcAft>
              <a:buNone/>
            </a:pPr>
            <a:r>
              <a:rPr lang="en" sz="1600"/>
              <a:t>4</a:t>
            </a: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Бурриш (slice)</a:t>
            </a:r>
            <a:endParaRPr sz="2200">
              <a:latin typeface="Arial"/>
              <a:ea typeface="Arial"/>
              <a:cs typeface="Arial"/>
              <a:sym typeface="Arial"/>
            </a:endParaRPr>
          </a:p>
        </p:txBody>
      </p:sp>
      <p:sp>
        <p:nvSpPr>
          <p:cNvPr id="545" name="Google Shape;545;p74"/>
          <p:cNvSpPr txBox="1"/>
          <p:nvPr/>
        </p:nvSpPr>
        <p:spPr>
          <a:xfrm>
            <a:off x="801025" y="1170500"/>
            <a:ext cx="8142600" cy="37734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solidFill>
                  <a:srgbClr val="202124"/>
                </a:solidFill>
              </a:rPr>
              <a:t>slice (буриш, бурида гирифтан) ба маънои бурида гирифтан ё ки ҷудо карда гирифтани ягон қисми (парчаи) объекти ибтидоӣ истифода мешавад. </a:t>
            </a:r>
            <a:endParaRPr sz="1600">
              <a:solidFill>
                <a:srgbClr val="202124"/>
              </a:solidFill>
            </a:endParaRPr>
          </a:p>
          <a:p>
            <a:pPr indent="0" lvl="0" marL="0" marR="38100" rtl="0" algn="l">
              <a:lnSpc>
                <a:spcPct val="128571"/>
              </a:lnSpc>
              <a:spcBef>
                <a:spcPts val="0"/>
              </a:spcBef>
              <a:spcAft>
                <a:spcPts val="0"/>
              </a:spcAft>
              <a:buNone/>
            </a:pPr>
            <a:r>
              <a:rPr lang="en" sz="1600">
                <a:solidFill>
                  <a:srgbClr val="202124"/>
                </a:solidFill>
              </a:rPr>
              <a:t>slice барои бурида гирифтани қисми сатр, рӯйхат, tuple (кортеж) ва ғ. истифода мешавад. </a:t>
            </a:r>
            <a:endParaRPr sz="1600">
              <a:solidFill>
                <a:srgbClr val="202124"/>
              </a:solidFill>
            </a:endParaRPr>
          </a:p>
          <a:p>
            <a:pPr indent="0" lvl="0" marL="0" marR="38100" rtl="0" algn="l">
              <a:lnSpc>
                <a:spcPct val="128571"/>
              </a:lnSpc>
              <a:spcBef>
                <a:spcPts val="0"/>
              </a:spcBef>
              <a:spcAft>
                <a:spcPts val="0"/>
              </a:spcAft>
              <a:buNone/>
            </a:pPr>
            <a:r>
              <a:rPr lang="en" sz="1600"/>
              <a:t>Ҳ</a:t>
            </a:r>
            <a:r>
              <a:rPr lang="en" sz="1600">
                <a:solidFill>
                  <a:srgbClr val="202124"/>
                </a:solidFill>
              </a:rPr>
              <a:t>ангоми истифодаи slice </a:t>
            </a:r>
            <a:r>
              <a:rPr lang="en" sz="1600">
                <a:solidFill>
                  <a:srgbClr val="202124"/>
                </a:solidFill>
              </a:rPr>
              <a:t>объекти ибтидоӣ тағйир намеёбад. Яъне ҳангоми истифодаи slice </a:t>
            </a:r>
            <a:r>
              <a:rPr lang="en" sz="1600">
                <a:solidFill>
                  <a:srgbClr val="202124"/>
                </a:solidFill>
              </a:rPr>
              <a:t>объекти нав сохта мешавад ва </a:t>
            </a:r>
            <a:r>
              <a:rPr lang="en" sz="1600">
                <a:solidFill>
                  <a:srgbClr val="202124"/>
                </a:solidFill>
              </a:rPr>
              <a:t>сохтору мӯҳтавои объекти ибтидоӣ пештара боқӣ мемонад.</a:t>
            </a:r>
            <a:endParaRPr sz="1600">
              <a:solidFill>
                <a:srgbClr val="202124"/>
              </a:solidFill>
            </a:endParaRPr>
          </a:p>
          <a:p>
            <a:pPr indent="0" lvl="0" marL="0" marR="38100" rtl="0" algn="l">
              <a:lnSpc>
                <a:spcPct val="128571"/>
              </a:lnSpc>
              <a:spcBef>
                <a:spcPts val="0"/>
              </a:spcBef>
              <a:spcAft>
                <a:spcPts val="0"/>
              </a:spcAft>
              <a:buNone/>
            </a:pPr>
            <a:r>
              <a:rPr lang="en" sz="1600">
                <a:solidFill>
                  <a:srgbClr val="202124"/>
                </a:solidFill>
              </a:rPr>
              <a:t>Тарзи гирифтани slice ё ки бурида гирифтани қисми объект чунин аст:</a:t>
            </a:r>
            <a:endParaRPr sz="1600">
              <a:solidFill>
                <a:srgbClr val="202124"/>
              </a:solidFill>
            </a:endParaRPr>
          </a:p>
          <a:p>
            <a:pPr indent="0" lvl="0" marL="0" marR="38100" rtl="0" algn="ctr">
              <a:lnSpc>
                <a:spcPct val="100000"/>
              </a:lnSpc>
              <a:spcBef>
                <a:spcPts val="0"/>
              </a:spcBef>
              <a:spcAft>
                <a:spcPts val="0"/>
              </a:spcAft>
              <a:buNone/>
            </a:pPr>
            <a:r>
              <a:rPr lang="en" sz="1600">
                <a:solidFill>
                  <a:srgbClr val="202124"/>
                </a:solidFill>
              </a:rPr>
              <a:t>о</a:t>
            </a:r>
            <a:r>
              <a:rPr lang="en" sz="1600">
                <a:solidFill>
                  <a:srgbClr val="202124"/>
                </a:solidFill>
              </a:rPr>
              <a:t>бъек</a:t>
            </a:r>
            <a:r>
              <a:rPr lang="en" sz="1600">
                <a:solidFill>
                  <a:srgbClr val="202124"/>
                </a:solidFill>
              </a:rPr>
              <a:t>т[</a:t>
            </a:r>
            <a:r>
              <a:rPr lang="en" sz="1600">
                <a:solidFill>
                  <a:srgbClr val="202124"/>
                </a:solidFill>
              </a:rPr>
              <a:t>ибтидо</a:t>
            </a:r>
            <a:r>
              <a:rPr b="1" lang="en" sz="1600">
                <a:solidFill>
                  <a:srgbClr val="202124"/>
                </a:solidFill>
              </a:rPr>
              <a:t>:</a:t>
            </a:r>
            <a:r>
              <a:rPr lang="en" sz="1600">
                <a:solidFill>
                  <a:srgbClr val="202124"/>
                </a:solidFill>
              </a:rPr>
              <a:t>интиҳо</a:t>
            </a:r>
            <a:r>
              <a:rPr b="1" lang="en" sz="1600">
                <a:solidFill>
                  <a:srgbClr val="202124"/>
                </a:solidFill>
              </a:rPr>
              <a:t>:</a:t>
            </a:r>
            <a:r>
              <a:rPr lang="en" sz="1600">
                <a:solidFill>
                  <a:srgbClr val="202124"/>
                </a:solidFill>
              </a:rPr>
              <a:t>қадам]</a:t>
            </a:r>
            <a:endParaRPr sz="1600">
              <a:solidFill>
                <a:srgbClr val="202124"/>
              </a:solidFill>
            </a:endParaRPr>
          </a:p>
          <a:p>
            <a:pPr indent="0" lvl="0" marL="0" marR="38100" rtl="0" algn="ctr">
              <a:lnSpc>
                <a:spcPct val="100000"/>
              </a:lnSpc>
              <a:spcBef>
                <a:spcPts val="0"/>
              </a:spcBef>
              <a:spcAft>
                <a:spcPts val="0"/>
              </a:spcAft>
              <a:buNone/>
            </a:pPr>
            <a:r>
              <a:rPr lang="en" sz="1600">
                <a:solidFill>
                  <a:srgbClr val="202124"/>
                </a:solidFill>
              </a:rPr>
              <a:t>объект[ибтидо=0</a:t>
            </a:r>
            <a:r>
              <a:rPr b="1" lang="en" sz="1600">
                <a:solidFill>
                  <a:srgbClr val="202124"/>
                </a:solidFill>
              </a:rPr>
              <a:t>:</a:t>
            </a:r>
            <a:r>
              <a:rPr lang="en" sz="1600">
                <a:solidFill>
                  <a:srgbClr val="202124"/>
                </a:solidFill>
              </a:rPr>
              <a:t>интиҳо=len(объект)</a:t>
            </a:r>
            <a:r>
              <a:rPr b="1" lang="en" sz="1600">
                <a:solidFill>
                  <a:srgbClr val="202124"/>
                </a:solidFill>
              </a:rPr>
              <a:t>:</a:t>
            </a:r>
            <a:r>
              <a:rPr lang="en" sz="1600">
                <a:solidFill>
                  <a:srgbClr val="202124"/>
                </a:solidFill>
              </a:rPr>
              <a:t>қадам=1]</a:t>
            </a:r>
            <a:endParaRPr sz="1600">
              <a:solidFill>
                <a:srgbClr val="202124"/>
              </a:solidFill>
            </a:endParaRPr>
          </a:p>
          <a:p>
            <a:pPr indent="0" lvl="0" marL="0" marR="38100" rtl="0" algn="l">
              <a:lnSpc>
                <a:spcPct val="128571"/>
              </a:lnSpc>
              <a:spcBef>
                <a:spcPts val="0"/>
              </a:spcBef>
              <a:spcAft>
                <a:spcPts val="0"/>
              </a:spcAft>
              <a:buNone/>
            </a:pPr>
            <a:r>
              <a:rPr lang="en" sz="1600">
                <a:solidFill>
                  <a:srgbClr val="202124"/>
                </a:solidFill>
              </a:rPr>
              <a:t>Тарзи дигари гирифтани slice ё ки бурида гирифтани қисми объект ин истифодаи функсияи slice() аст.</a:t>
            </a:r>
            <a:endParaRPr sz="2000">
              <a:solidFill>
                <a:srgbClr val="202124"/>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5"/>
          <p:cNvSpPr txBox="1"/>
          <p:nvPr>
            <p:ph type="title"/>
          </p:nvPr>
        </p:nvSpPr>
        <p:spPr>
          <a:xfrm>
            <a:off x="727650" y="664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Буридан бо тарзи “объект[ибтидо:интиҳо:қадам]”</a:t>
            </a:r>
            <a:endParaRPr/>
          </a:p>
        </p:txBody>
      </p:sp>
      <p:sp>
        <p:nvSpPr>
          <p:cNvPr id="551" name="Google Shape;551;p75"/>
          <p:cNvSpPr txBox="1"/>
          <p:nvPr>
            <p:ph idx="1" type="body"/>
          </p:nvPr>
        </p:nvSpPr>
        <p:spPr>
          <a:xfrm>
            <a:off x="771125" y="1259225"/>
            <a:ext cx="1809900" cy="177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Arial"/>
                <a:ea typeface="Arial"/>
                <a:cs typeface="Arial"/>
                <a:sym typeface="Arial"/>
              </a:rPr>
              <a:t>a=</a:t>
            </a:r>
            <a:r>
              <a:rPr lang="en" sz="1600">
                <a:solidFill>
                  <a:srgbClr val="38761D"/>
                </a:solidFill>
                <a:latin typeface="Arial"/>
                <a:ea typeface="Arial"/>
                <a:cs typeface="Arial"/>
                <a:sym typeface="Arial"/>
              </a:rPr>
              <a:t>"python"</a:t>
            </a:r>
            <a:endParaRPr sz="1600">
              <a:solidFill>
                <a:srgbClr val="38761D"/>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980198"/>
                </a:solidFill>
                <a:latin typeface="Arial"/>
                <a:ea typeface="Arial"/>
                <a:cs typeface="Arial"/>
                <a:sym typeface="Arial"/>
              </a:rPr>
              <a:t>print</a:t>
            </a:r>
            <a:r>
              <a:rPr lang="en" sz="1600">
                <a:latin typeface="Arial"/>
                <a:ea typeface="Arial"/>
                <a:cs typeface="Arial"/>
                <a:sym typeface="Arial"/>
              </a:rPr>
              <a:t>(a[1:</a:t>
            </a:r>
            <a:r>
              <a:rPr lang="en" sz="1600">
                <a:solidFill>
                  <a:srgbClr val="980198"/>
                </a:solidFill>
                <a:latin typeface="Arial"/>
                <a:ea typeface="Arial"/>
                <a:cs typeface="Arial"/>
                <a:sym typeface="Arial"/>
              </a:rPr>
              <a:t>len</a:t>
            </a:r>
            <a:r>
              <a:rPr lang="en" sz="1600">
                <a:latin typeface="Arial"/>
                <a:ea typeface="Arial"/>
                <a:cs typeface="Arial"/>
                <a:sym typeface="Arial"/>
              </a:rPr>
              <a:t>(a):2])</a:t>
            </a:r>
            <a:endParaRPr sz="1600">
              <a:latin typeface="Arial"/>
              <a:ea typeface="Arial"/>
              <a:cs typeface="Arial"/>
              <a:sym typeface="Arial"/>
            </a:endParaRPr>
          </a:p>
          <a:p>
            <a:pPr indent="0" lvl="0" marL="0" rtl="0" algn="l">
              <a:lnSpc>
                <a:spcPct val="115000"/>
              </a:lnSpc>
              <a:spcBef>
                <a:spcPts val="0"/>
              </a:spcBef>
              <a:spcAft>
                <a:spcPts val="0"/>
              </a:spcAft>
              <a:buNone/>
            </a:pPr>
            <a:r>
              <a:rPr lang="en" sz="1600">
                <a:solidFill>
                  <a:srgbClr val="980198"/>
                </a:solidFill>
                <a:latin typeface="Arial"/>
                <a:ea typeface="Arial"/>
                <a:cs typeface="Arial"/>
                <a:sym typeface="Arial"/>
              </a:rPr>
              <a:t>print</a:t>
            </a:r>
            <a:r>
              <a:rPr lang="en" sz="1600">
                <a:latin typeface="Arial"/>
                <a:ea typeface="Arial"/>
                <a:cs typeface="Arial"/>
                <a:sym typeface="Arial"/>
              </a:rPr>
              <a:t>(a[:4])</a:t>
            </a:r>
            <a:endParaRPr sz="1600">
              <a:latin typeface="Arial"/>
              <a:ea typeface="Arial"/>
              <a:cs typeface="Arial"/>
              <a:sym typeface="Arial"/>
            </a:endParaRPr>
          </a:p>
          <a:p>
            <a:pPr indent="0" lvl="0" marL="0" rtl="0" algn="l">
              <a:lnSpc>
                <a:spcPct val="115000"/>
              </a:lnSpc>
              <a:spcBef>
                <a:spcPts val="0"/>
              </a:spcBef>
              <a:spcAft>
                <a:spcPts val="0"/>
              </a:spcAft>
              <a:buNone/>
            </a:pPr>
            <a:r>
              <a:rPr lang="en" sz="1600">
                <a:solidFill>
                  <a:srgbClr val="980198"/>
                </a:solidFill>
                <a:latin typeface="Arial"/>
                <a:ea typeface="Arial"/>
                <a:cs typeface="Arial"/>
                <a:sym typeface="Arial"/>
              </a:rPr>
              <a:t>print</a:t>
            </a:r>
            <a:r>
              <a:rPr lang="en" sz="1600">
                <a:latin typeface="Arial"/>
                <a:ea typeface="Arial"/>
                <a:cs typeface="Arial"/>
                <a:sym typeface="Arial"/>
              </a:rPr>
              <a:t>(a[::2])</a:t>
            </a:r>
            <a:endParaRPr sz="1600">
              <a:latin typeface="Arial"/>
              <a:ea typeface="Arial"/>
              <a:cs typeface="Arial"/>
              <a:sym typeface="Arial"/>
            </a:endParaRPr>
          </a:p>
          <a:p>
            <a:pPr indent="0" lvl="0" marL="0" rtl="0" algn="l">
              <a:spcBef>
                <a:spcPts val="0"/>
              </a:spcBef>
              <a:spcAft>
                <a:spcPts val="0"/>
              </a:spcAft>
              <a:buNone/>
            </a:pPr>
            <a:r>
              <a:rPr lang="en" sz="1600">
                <a:solidFill>
                  <a:srgbClr val="980198"/>
                </a:solidFill>
                <a:latin typeface="Arial"/>
                <a:ea typeface="Arial"/>
                <a:cs typeface="Arial"/>
                <a:sym typeface="Arial"/>
              </a:rPr>
              <a:t>print</a:t>
            </a:r>
            <a:r>
              <a:rPr lang="en" sz="1600">
                <a:latin typeface="Arial"/>
                <a:ea typeface="Arial"/>
                <a:cs typeface="Arial"/>
                <a:sym typeface="Arial"/>
              </a:rPr>
              <a:t>(a[::-1])</a:t>
            </a:r>
            <a:endParaRPr sz="1600">
              <a:latin typeface="Arial"/>
              <a:ea typeface="Arial"/>
              <a:cs typeface="Arial"/>
              <a:sym typeface="Arial"/>
            </a:endParaRPr>
          </a:p>
          <a:p>
            <a:pPr indent="0" lvl="0" marL="0" rtl="0" algn="l">
              <a:spcBef>
                <a:spcPts val="0"/>
              </a:spcBef>
              <a:spcAft>
                <a:spcPts val="0"/>
              </a:spcAft>
              <a:buNone/>
            </a:pPr>
            <a:r>
              <a:rPr lang="en" sz="1600">
                <a:solidFill>
                  <a:srgbClr val="980198"/>
                </a:solidFill>
                <a:latin typeface="Arial"/>
                <a:ea typeface="Arial"/>
                <a:cs typeface="Arial"/>
                <a:sym typeface="Arial"/>
              </a:rPr>
              <a:t>print</a:t>
            </a:r>
            <a:r>
              <a:rPr lang="en" sz="1600">
                <a:latin typeface="Arial"/>
                <a:ea typeface="Arial"/>
                <a:cs typeface="Arial"/>
                <a:sym typeface="Arial"/>
              </a:rPr>
              <a:t>(a[::-2])</a:t>
            </a:r>
            <a:endParaRPr sz="1600">
              <a:latin typeface="Arial"/>
              <a:ea typeface="Arial"/>
              <a:cs typeface="Arial"/>
              <a:sym typeface="Arial"/>
            </a:endParaRPr>
          </a:p>
        </p:txBody>
      </p:sp>
      <p:sp>
        <p:nvSpPr>
          <p:cNvPr id="552" name="Google Shape;552;p75"/>
          <p:cNvSpPr txBox="1"/>
          <p:nvPr/>
        </p:nvSpPr>
        <p:spPr>
          <a:xfrm>
            <a:off x="-1438525" y="3510725"/>
            <a:ext cx="73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553" name="Google Shape;553;p75"/>
          <p:cNvSpPr txBox="1"/>
          <p:nvPr/>
        </p:nvSpPr>
        <p:spPr>
          <a:xfrm>
            <a:off x="4124275" y="1285025"/>
            <a:ext cx="23667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b=[1,2,3,4,5,6,7,8,9,10]</a:t>
            </a:r>
            <a:endParaRPr sz="1600"/>
          </a:p>
          <a:p>
            <a:pPr indent="0" lvl="0" marL="0" rtl="0" algn="l">
              <a:lnSpc>
                <a:spcPct val="115000"/>
              </a:lnSpc>
              <a:spcBef>
                <a:spcPts val="0"/>
              </a:spcBef>
              <a:spcAft>
                <a:spcPts val="0"/>
              </a:spcAft>
              <a:buNone/>
            </a:pPr>
            <a:r>
              <a:rPr lang="en" sz="1600">
                <a:solidFill>
                  <a:srgbClr val="980198"/>
                </a:solidFill>
              </a:rPr>
              <a:t>print</a:t>
            </a:r>
            <a:r>
              <a:rPr lang="en" sz="1600"/>
              <a:t>(b[1:len(b):3])</a:t>
            </a:r>
            <a:endParaRPr sz="1600"/>
          </a:p>
          <a:p>
            <a:pPr indent="0" lvl="0" marL="0" rtl="0" algn="l">
              <a:lnSpc>
                <a:spcPct val="115000"/>
              </a:lnSpc>
              <a:spcBef>
                <a:spcPts val="0"/>
              </a:spcBef>
              <a:spcAft>
                <a:spcPts val="0"/>
              </a:spcAft>
              <a:buNone/>
            </a:pPr>
            <a:r>
              <a:rPr lang="en" sz="1600">
                <a:solidFill>
                  <a:srgbClr val="980198"/>
                </a:solidFill>
              </a:rPr>
              <a:t>print</a:t>
            </a:r>
            <a:r>
              <a:rPr lang="en" sz="1600"/>
              <a:t>(b[:4])</a:t>
            </a:r>
            <a:endParaRPr sz="1600"/>
          </a:p>
          <a:p>
            <a:pPr indent="0" lvl="0" marL="0" rtl="0" algn="l">
              <a:lnSpc>
                <a:spcPct val="115000"/>
              </a:lnSpc>
              <a:spcBef>
                <a:spcPts val="0"/>
              </a:spcBef>
              <a:spcAft>
                <a:spcPts val="0"/>
              </a:spcAft>
              <a:buNone/>
            </a:pPr>
            <a:r>
              <a:rPr lang="en" sz="1600">
                <a:solidFill>
                  <a:srgbClr val="980198"/>
                </a:solidFill>
              </a:rPr>
              <a:t>print</a:t>
            </a:r>
            <a:r>
              <a:rPr lang="en" sz="1600"/>
              <a:t>(b[::3])</a:t>
            </a:r>
            <a:endParaRPr sz="1600"/>
          </a:p>
          <a:p>
            <a:pPr indent="0" lvl="0" marL="0" rtl="0" algn="l">
              <a:lnSpc>
                <a:spcPct val="115000"/>
              </a:lnSpc>
              <a:spcBef>
                <a:spcPts val="0"/>
              </a:spcBef>
              <a:spcAft>
                <a:spcPts val="0"/>
              </a:spcAft>
              <a:buNone/>
            </a:pPr>
            <a:r>
              <a:rPr lang="en" sz="1600">
                <a:solidFill>
                  <a:srgbClr val="980198"/>
                </a:solidFill>
              </a:rPr>
              <a:t>print</a:t>
            </a:r>
            <a:r>
              <a:rPr lang="en" sz="1600"/>
              <a:t>(b[::-1])</a:t>
            </a:r>
            <a:endParaRPr sz="1600"/>
          </a:p>
        </p:txBody>
      </p:sp>
      <p:sp>
        <p:nvSpPr>
          <p:cNvPr id="554" name="Google Shape;554;p75"/>
          <p:cNvSpPr txBox="1"/>
          <p:nvPr/>
        </p:nvSpPr>
        <p:spPr>
          <a:xfrm>
            <a:off x="888625" y="3312375"/>
            <a:ext cx="1809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lang="en" sz="1600"/>
              <a:t>yhn</a:t>
            </a:r>
            <a:endParaRPr sz="1600"/>
          </a:p>
          <a:p>
            <a:pPr indent="0" lvl="0" marL="0" rtl="0" algn="l">
              <a:spcBef>
                <a:spcPts val="0"/>
              </a:spcBef>
              <a:spcAft>
                <a:spcPts val="0"/>
              </a:spcAft>
              <a:buNone/>
            </a:pPr>
            <a:r>
              <a:rPr lang="en" sz="1600"/>
              <a:t>pyth</a:t>
            </a:r>
            <a:endParaRPr sz="1600"/>
          </a:p>
          <a:p>
            <a:pPr indent="0" lvl="0" marL="0" rtl="0" algn="l">
              <a:spcBef>
                <a:spcPts val="0"/>
              </a:spcBef>
              <a:spcAft>
                <a:spcPts val="0"/>
              </a:spcAft>
              <a:buNone/>
            </a:pPr>
            <a:r>
              <a:rPr lang="en" sz="1600"/>
              <a:t>pto</a:t>
            </a:r>
            <a:endParaRPr sz="1600"/>
          </a:p>
          <a:p>
            <a:pPr indent="0" lvl="0" marL="0" rtl="0" algn="l">
              <a:spcBef>
                <a:spcPts val="0"/>
              </a:spcBef>
              <a:spcAft>
                <a:spcPts val="0"/>
              </a:spcAft>
              <a:buNone/>
            </a:pPr>
            <a:r>
              <a:rPr lang="en" sz="1600"/>
              <a:t>n</a:t>
            </a:r>
            <a:r>
              <a:rPr lang="en" sz="1600"/>
              <a:t>ohtyp</a:t>
            </a:r>
            <a:endParaRPr sz="1600"/>
          </a:p>
          <a:p>
            <a:pPr indent="0" lvl="0" marL="0" rtl="0" algn="l">
              <a:spcBef>
                <a:spcPts val="0"/>
              </a:spcBef>
              <a:spcAft>
                <a:spcPts val="0"/>
              </a:spcAft>
              <a:buNone/>
            </a:pPr>
            <a:r>
              <a:rPr lang="en" sz="1600"/>
              <a:t>nhy</a:t>
            </a:r>
            <a:endParaRPr sz="1600"/>
          </a:p>
        </p:txBody>
      </p:sp>
      <p:sp>
        <p:nvSpPr>
          <p:cNvPr id="555" name="Google Shape;555;p75"/>
          <p:cNvSpPr txBox="1"/>
          <p:nvPr/>
        </p:nvSpPr>
        <p:spPr>
          <a:xfrm>
            <a:off x="6239850" y="3431375"/>
            <a:ext cx="73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556" name="Google Shape;556;p75"/>
          <p:cNvSpPr txBox="1"/>
          <p:nvPr/>
        </p:nvSpPr>
        <p:spPr>
          <a:xfrm>
            <a:off x="4233900" y="3327675"/>
            <a:ext cx="28956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rPr lang="en" sz="1600"/>
              <a:t>[2, 5, 8]</a:t>
            </a:r>
            <a:endParaRPr sz="1600"/>
          </a:p>
          <a:p>
            <a:pPr indent="0" lvl="0" marL="0" rtl="0" algn="l">
              <a:spcBef>
                <a:spcPts val="0"/>
              </a:spcBef>
              <a:spcAft>
                <a:spcPts val="0"/>
              </a:spcAft>
              <a:buNone/>
            </a:pPr>
            <a:r>
              <a:rPr lang="en" sz="1600"/>
              <a:t>[1, 2, 3, 4]</a:t>
            </a:r>
            <a:endParaRPr sz="1600"/>
          </a:p>
          <a:p>
            <a:pPr indent="0" lvl="0" marL="0" rtl="0" algn="l">
              <a:spcBef>
                <a:spcPts val="0"/>
              </a:spcBef>
              <a:spcAft>
                <a:spcPts val="0"/>
              </a:spcAft>
              <a:buNone/>
            </a:pPr>
            <a:r>
              <a:rPr lang="en" sz="1600"/>
              <a:t>[1, 4, 7, 10]</a:t>
            </a:r>
            <a:endParaRPr sz="1600"/>
          </a:p>
          <a:p>
            <a:pPr indent="0" lvl="0" marL="0" rtl="0" algn="l">
              <a:spcBef>
                <a:spcPts val="0"/>
              </a:spcBef>
              <a:spcAft>
                <a:spcPts val="0"/>
              </a:spcAft>
              <a:buNone/>
            </a:pPr>
            <a:r>
              <a:rPr lang="en" sz="1600"/>
              <a:t>[10, 9, 8, 7, 6, 5, 4, 3, 2, 1]</a:t>
            </a:r>
            <a:endParaRPr sz="16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ph idx="1" type="body"/>
          </p:nvPr>
        </p:nvSpPr>
        <p:spPr>
          <a:xfrm>
            <a:off x="783900" y="2152775"/>
            <a:ext cx="4801500" cy="285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py_string =</a:t>
            </a:r>
            <a:r>
              <a:rPr lang="en" sz="1600">
                <a:latin typeface="Arial"/>
                <a:ea typeface="Arial"/>
                <a:cs typeface="Arial"/>
                <a:sym typeface="Arial"/>
              </a:rPr>
              <a:t> </a:t>
            </a:r>
            <a:r>
              <a:rPr lang="en" sz="1600">
                <a:solidFill>
                  <a:srgbClr val="6AA84F"/>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slice1 =</a:t>
            </a:r>
            <a:r>
              <a:rPr lang="en" sz="1600">
                <a:solidFill>
                  <a:srgbClr val="6AA84F"/>
                </a:solidFill>
                <a:latin typeface="Arial"/>
                <a:ea typeface="Arial"/>
                <a:cs typeface="Arial"/>
                <a:sym typeface="Arial"/>
              </a:rPr>
              <a:t> </a:t>
            </a:r>
            <a:r>
              <a:rPr lang="en" sz="1600">
                <a:solidFill>
                  <a:srgbClr val="9900FF"/>
                </a:solidFill>
                <a:latin typeface="Arial"/>
                <a:ea typeface="Arial"/>
                <a:cs typeface="Arial"/>
                <a:sym typeface="Arial"/>
              </a:rPr>
              <a:t>slice</a:t>
            </a:r>
            <a:r>
              <a:rPr lang="en" sz="1600">
                <a:solidFill>
                  <a:srgbClr val="000000"/>
                </a:solidFill>
                <a:latin typeface="Arial"/>
                <a:ea typeface="Arial"/>
                <a:cs typeface="Arial"/>
                <a:sym typeface="Arial"/>
              </a:rPr>
              <a:t>(3)</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9900FF"/>
                </a:solidFill>
                <a:latin typeface="Arial"/>
                <a:ea typeface="Arial"/>
                <a:cs typeface="Arial"/>
                <a:sym typeface="Arial"/>
              </a:rPr>
              <a:t>print</a:t>
            </a:r>
            <a:r>
              <a:rPr lang="en" sz="1600">
                <a:solidFill>
                  <a:srgbClr val="000000"/>
                </a:solidFill>
                <a:latin typeface="Arial"/>
                <a:ea typeface="Arial"/>
                <a:cs typeface="Arial"/>
                <a:sym typeface="Arial"/>
              </a:rPr>
              <a:t>(py_string[slice1])</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slice2 =</a:t>
            </a:r>
            <a:r>
              <a:rPr lang="en" sz="1600">
                <a:solidFill>
                  <a:srgbClr val="6AA84F"/>
                </a:solidFill>
                <a:latin typeface="Arial"/>
                <a:ea typeface="Arial"/>
                <a:cs typeface="Arial"/>
                <a:sym typeface="Arial"/>
              </a:rPr>
              <a:t> </a:t>
            </a:r>
            <a:r>
              <a:rPr lang="en" sz="1600">
                <a:solidFill>
                  <a:srgbClr val="9900FF"/>
                </a:solidFill>
                <a:latin typeface="Arial"/>
                <a:ea typeface="Arial"/>
                <a:cs typeface="Arial"/>
                <a:sym typeface="Arial"/>
              </a:rPr>
              <a:t>slice</a:t>
            </a:r>
            <a:r>
              <a:rPr lang="en" sz="1600">
                <a:solidFill>
                  <a:srgbClr val="000000"/>
                </a:solidFill>
                <a:latin typeface="Arial"/>
                <a:ea typeface="Arial"/>
                <a:cs typeface="Arial"/>
                <a:sym typeface="Arial"/>
              </a:rPr>
              <a:t>(0,3,)</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9900FF"/>
                </a:solidFill>
                <a:latin typeface="Arial"/>
                <a:ea typeface="Arial"/>
                <a:cs typeface="Arial"/>
                <a:sym typeface="Arial"/>
              </a:rPr>
              <a:t>print</a:t>
            </a:r>
            <a:r>
              <a:rPr lang="en" sz="1600">
                <a:solidFill>
                  <a:srgbClr val="000000"/>
                </a:solidFill>
                <a:latin typeface="Arial"/>
                <a:ea typeface="Arial"/>
                <a:cs typeface="Arial"/>
                <a:sym typeface="Arial"/>
              </a:rPr>
              <a:t>(py_string[slice2])</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slice3 = </a:t>
            </a:r>
            <a:r>
              <a:rPr lang="en" sz="1600">
                <a:solidFill>
                  <a:srgbClr val="9900FF"/>
                </a:solidFill>
                <a:latin typeface="Arial"/>
                <a:ea typeface="Arial"/>
                <a:cs typeface="Arial"/>
                <a:sym typeface="Arial"/>
              </a:rPr>
              <a:t>slice</a:t>
            </a:r>
            <a:r>
              <a:rPr lang="en" sz="1600">
                <a:solidFill>
                  <a:srgbClr val="000000"/>
                </a:solidFill>
                <a:latin typeface="Arial"/>
                <a:ea typeface="Arial"/>
                <a:cs typeface="Arial"/>
                <a:sym typeface="Arial"/>
              </a:rPr>
              <a:t>(1, 6, 2)</a:t>
            </a:r>
            <a:endParaRPr sz="16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en" sz="1600">
                <a:solidFill>
                  <a:srgbClr val="9900FF"/>
                </a:solidFill>
                <a:latin typeface="Arial"/>
                <a:ea typeface="Arial"/>
                <a:cs typeface="Arial"/>
                <a:sym typeface="Arial"/>
              </a:rPr>
              <a:t>print</a:t>
            </a:r>
            <a:r>
              <a:rPr lang="en" sz="1600">
                <a:solidFill>
                  <a:srgbClr val="000000"/>
                </a:solidFill>
                <a:latin typeface="Arial"/>
                <a:ea typeface="Arial"/>
                <a:cs typeface="Arial"/>
                <a:sym typeface="Arial"/>
              </a:rPr>
              <a:t>(py_string[slice3])   </a:t>
            </a:r>
            <a:endParaRPr sz="1600">
              <a:solidFill>
                <a:srgbClr val="000000"/>
              </a:solidFill>
              <a:latin typeface="Arial"/>
              <a:ea typeface="Arial"/>
              <a:cs typeface="Arial"/>
              <a:sym typeface="Arial"/>
            </a:endParaRPr>
          </a:p>
        </p:txBody>
      </p:sp>
      <p:sp>
        <p:nvSpPr>
          <p:cNvPr id="562" name="Google Shape;562;p7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Намунаи истифодаи функсияи slice()</a:t>
            </a:r>
            <a:endParaRPr sz="2200">
              <a:latin typeface="Arial"/>
              <a:ea typeface="Arial"/>
              <a:cs typeface="Arial"/>
              <a:sym typeface="Arial"/>
            </a:endParaRPr>
          </a:p>
        </p:txBody>
      </p:sp>
      <p:sp>
        <p:nvSpPr>
          <p:cNvPr id="563" name="Google Shape;563;p76"/>
          <p:cNvSpPr txBox="1"/>
          <p:nvPr/>
        </p:nvSpPr>
        <p:spPr>
          <a:xfrm>
            <a:off x="801025" y="1246700"/>
            <a:ext cx="8142600" cy="7476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solidFill>
                  <a:srgbClr val="202124"/>
                </a:solidFill>
              </a:rPr>
              <a:t>Синтаксиси функсияи </a:t>
            </a:r>
            <a:r>
              <a:rPr lang="en" sz="1600">
                <a:solidFill>
                  <a:srgbClr val="202124"/>
                </a:solidFill>
              </a:rPr>
              <a:t>slice():</a:t>
            </a:r>
            <a:endParaRPr sz="1600">
              <a:solidFill>
                <a:srgbClr val="202124"/>
              </a:solidFill>
            </a:endParaRPr>
          </a:p>
          <a:p>
            <a:pPr indent="0" lvl="0" marL="0" marR="38100" rtl="0" algn="ctr">
              <a:lnSpc>
                <a:spcPct val="128571"/>
              </a:lnSpc>
              <a:spcBef>
                <a:spcPts val="0"/>
              </a:spcBef>
              <a:spcAft>
                <a:spcPts val="0"/>
              </a:spcAft>
              <a:buNone/>
            </a:pPr>
            <a:r>
              <a:rPr lang="en" sz="1600">
                <a:solidFill>
                  <a:srgbClr val="202124"/>
                </a:solidFill>
              </a:rPr>
              <a:t>slice(</a:t>
            </a:r>
            <a:r>
              <a:rPr lang="en" sz="1600">
                <a:solidFill>
                  <a:srgbClr val="202124"/>
                </a:solidFill>
              </a:rPr>
              <a:t>ибтидо=0,</a:t>
            </a:r>
            <a:r>
              <a:rPr b="1" lang="en" sz="1600">
                <a:solidFill>
                  <a:srgbClr val="202124"/>
                </a:solidFill>
              </a:rPr>
              <a:t> </a:t>
            </a:r>
            <a:r>
              <a:rPr lang="en" sz="1600">
                <a:solidFill>
                  <a:srgbClr val="202124"/>
                </a:solidFill>
              </a:rPr>
              <a:t>интиҳо, қадам=1)</a:t>
            </a:r>
            <a:endParaRPr sz="1600">
              <a:solidFill>
                <a:srgbClr val="202124"/>
              </a:solidFill>
            </a:endParaRPr>
          </a:p>
        </p:txBody>
      </p:sp>
      <p:sp>
        <p:nvSpPr>
          <p:cNvPr id="564" name="Google Shape;564;p76"/>
          <p:cNvSpPr txBox="1"/>
          <p:nvPr/>
        </p:nvSpPr>
        <p:spPr>
          <a:xfrm>
            <a:off x="6561150" y="2173900"/>
            <a:ext cx="2264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rPr>
              <a:t>Натиҷа:</a:t>
            </a:r>
            <a:endParaRPr b="1"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t>Pyt</a:t>
            </a:r>
            <a:endParaRPr sz="1600"/>
          </a:p>
          <a:p>
            <a:pPr indent="0" lvl="0" marL="0" rtl="0" algn="l">
              <a:spcBef>
                <a:spcPts val="0"/>
              </a:spcBef>
              <a:spcAft>
                <a:spcPts val="0"/>
              </a:spcAft>
              <a:buNone/>
            </a:pPr>
            <a:r>
              <a:rPr lang="en" sz="1600"/>
              <a:t>Pyt</a:t>
            </a:r>
            <a:endParaRPr sz="1600"/>
          </a:p>
          <a:p>
            <a:pPr indent="0" lvl="0" marL="0" rtl="0" algn="l">
              <a:spcBef>
                <a:spcPts val="0"/>
              </a:spcBef>
              <a:spcAft>
                <a:spcPts val="0"/>
              </a:spcAft>
              <a:buNone/>
            </a:pPr>
            <a:r>
              <a:rPr lang="en" sz="1600"/>
              <a:t>yhn</a:t>
            </a:r>
            <a:endParaRPr sz="16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570" name="Google Shape;570;p77"/>
          <p:cNvSpPr txBox="1"/>
          <p:nvPr/>
        </p:nvSpPr>
        <p:spPr>
          <a:xfrm>
            <a:off x="694075" y="1246275"/>
            <a:ext cx="7896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Функсияи </a:t>
            </a:r>
            <a:r>
              <a:rPr lang="en" sz="1600">
                <a:solidFill>
                  <a:srgbClr val="202124"/>
                </a:solidFill>
              </a:rPr>
              <a:t>index() чӣ вазифаро иҷро мекунад?</a:t>
            </a:r>
            <a:endParaRPr sz="1600"/>
          </a:p>
          <a:p>
            <a:pPr indent="-330200" lvl="0" marL="457200" rtl="0" algn="l">
              <a:lnSpc>
                <a:spcPct val="115000"/>
              </a:lnSpc>
              <a:spcBef>
                <a:spcPts val="0"/>
              </a:spcBef>
              <a:spcAft>
                <a:spcPts val="0"/>
              </a:spcAft>
              <a:buSzPts val="1600"/>
              <a:buAutoNum type="arabicPeriod"/>
            </a:pPr>
            <a:r>
              <a:rPr lang="en" sz="1600"/>
              <a:t>Функсияи </a:t>
            </a:r>
            <a:r>
              <a:rPr lang="en" sz="1600">
                <a:solidFill>
                  <a:srgbClr val="202124"/>
                </a:solidFill>
              </a:rPr>
              <a:t>slice() чӣ вазифаро иҷро мекунад?</a:t>
            </a:r>
            <a:endParaRPr sz="16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5</a:t>
            </a:r>
            <a:endParaRPr sz="2200">
              <a:latin typeface="Arial"/>
              <a:ea typeface="Arial"/>
              <a:cs typeface="Arial"/>
              <a:sym typeface="Arial"/>
            </a:endParaRPr>
          </a:p>
        </p:txBody>
      </p:sp>
      <p:sp>
        <p:nvSpPr>
          <p:cNvPr id="576" name="Google Shape;576;p78"/>
          <p:cNvSpPr txBox="1"/>
          <p:nvPr/>
        </p:nvSpPr>
        <p:spPr>
          <a:xfrm>
            <a:off x="743000" y="1208050"/>
            <a:ext cx="7688700" cy="254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Array2(Abramyan).</a:t>
            </a:r>
            <a:r>
              <a:rPr lang="en" sz="1600"/>
              <a:t> Адади бутуни n (&gt; 0) дода шудааст. Массиви ададҳои бутуни андозааш n, ки аз дараҷаҳои ду аз якум то n-ум: 2,4,8,… иборат аст, ташкил карда шуда, аз чоп бароварда шавад.</a:t>
            </a:r>
            <a:endParaRPr b="1" sz="1600"/>
          </a:p>
          <a:p>
            <a:pPr indent="0" lvl="0" marL="0" rtl="0" algn="l">
              <a:lnSpc>
                <a:spcPct val="115000"/>
              </a:lnSpc>
              <a:spcBef>
                <a:spcPts val="1000"/>
              </a:spcBef>
              <a:spcAft>
                <a:spcPts val="0"/>
              </a:spcAft>
              <a:buNone/>
            </a:pPr>
            <a:r>
              <a:rPr b="1" lang="en" sz="1600"/>
              <a:t>Array4(Abramyan).</a:t>
            </a:r>
            <a:r>
              <a:rPr lang="en" sz="1600"/>
              <a:t> Адади бутуни 𝑛 (&gt; 1), инчунин аъзои якум a ва махраҷ d-и </a:t>
            </a:r>
            <a:r>
              <a:rPr i="1" lang="en" sz="1600"/>
              <a:t>прогрессияи геометрӣ</a:t>
            </a:r>
            <a:r>
              <a:rPr lang="en" sz="1600"/>
              <a:t> дода шудаанд. Массиви андозааш n, ки аз n аъзои аввали ин прогрессия: </a:t>
            </a:r>
            <a:r>
              <a:rPr i="1" lang="en" sz="1600"/>
              <a:t>a, a*d, a*d^2, a*d^3</a:t>
            </a:r>
            <a:r>
              <a:rPr lang="en" sz="1600"/>
              <a:t>, … иборат аст, ташкил карда шуда, аз чоп бароварда шавад. Дар ин ҷо d^k - ин d дар дараҷаи k аст. Масалан, 5^3 = 5*5*5 = 125.</a:t>
            </a:r>
            <a:endParaRPr>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9"/>
          <p:cNvSpPr txBox="1"/>
          <p:nvPr>
            <p:ph type="ctrTitle"/>
          </p:nvPr>
        </p:nvSpPr>
        <p:spPr>
          <a:xfrm>
            <a:off x="727950" y="1291775"/>
            <a:ext cx="7688100" cy="24285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Кортеж (tuple)</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Муқоисаи кортеж (tuple) бо рӯйхат (list)</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Индексҳо</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Бурриш (slice)</a:t>
            </a:r>
            <a:endParaRPr b="0" sz="2600">
              <a:solidFill>
                <a:srgbClr val="000000"/>
              </a:solidFill>
              <a:latin typeface="Arial"/>
              <a:ea typeface="Arial"/>
              <a:cs typeface="Arial"/>
              <a:sym typeface="Arial"/>
            </a:endParaRPr>
          </a:p>
        </p:txBody>
      </p:sp>
      <p:sp>
        <p:nvSpPr>
          <p:cNvPr id="582" name="Google Shape;582;p79"/>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6 </a:t>
            </a:r>
            <a:endParaRPr sz="2800">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0"/>
          <p:cNvSpPr txBox="1"/>
          <p:nvPr>
            <p:ph idx="1" type="body"/>
          </p:nvPr>
        </p:nvSpPr>
        <p:spPr>
          <a:xfrm>
            <a:off x="729450" y="1219675"/>
            <a:ext cx="7823700" cy="3745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Кортеж (tuple) ин сохторест, ки ба </a:t>
            </a:r>
            <a:r>
              <a:rPr lang="en" sz="1600">
                <a:solidFill>
                  <a:srgbClr val="000000"/>
                </a:solidFill>
                <a:latin typeface="Arial"/>
                <a:ea typeface="Arial"/>
                <a:cs typeface="Arial"/>
                <a:sym typeface="Arial"/>
              </a:rPr>
              <a:t>рӯйхат</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list</a:t>
            </a:r>
            <a:r>
              <a:rPr lang="en" sz="1600">
                <a:solidFill>
                  <a:srgbClr val="000000"/>
                </a:solidFill>
                <a:latin typeface="Arial"/>
                <a:ea typeface="Arial"/>
                <a:cs typeface="Arial"/>
                <a:sym typeface="Arial"/>
              </a:rPr>
              <a:t>) хеле монанд аст, ба истиснои он, ки ба ҷои қафсҳои квадратӣ қафсҳои доиравӣ истифода мешаванд.</a:t>
            </a:r>
            <a:endParaRPr sz="1600">
              <a:solidFill>
                <a:srgbClr val="000000"/>
              </a:solidFill>
              <a:latin typeface="Arial"/>
              <a:ea typeface="Arial"/>
              <a:cs typeface="Arial"/>
              <a:sym typeface="Arial"/>
            </a:endParaRPr>
          </a:p>
          <a:p>
            <a:pPr indent="-330200" lvl="0" marL="457200" rtl="0" algn="l">
              <a:lnSpc>
                <a:spcPct val="100000"/>
              </a:lnSpc>
              <a:spcBef>
                <a:spcPts val="1200"/>
              </a:spcBef>
              <a:spcAft>
                <a:spcPts val="0"/>
              </a:spcAft>
              <a:buClr>
                <a:schemeClr val="dk2"/>
              </a:buClr>
              <a:buSzPts val="1600"/>
              <a:buFont typeface="Arial"/>
              <a:buChar char="●"/>
            </a:pPr>
            <a:r>
              <a:rPr lang="en" sz="1600">
                <a:solidFill>
                  <a:schemeClr val="dk2"/>
                </a:solidFill>
                <a:latin typeface="Arial"/>
                <a:ea typeface="Arial"/>
                <a:cs typeface="Arial"/>
                <a:sym typeface="Arial"/>
              </a:rPr>
              <a:t>Oбъектҳои намудашон якхела</a:t>
            </a:r>
            <a:endParaRPr sz="1600">
              <a:solidFill>
                <a:schemeClr val="dk2"/>
              </a:solidFill>
              <a:latin typeface="Arial"/>
              <a:ea typeface="Arial"/>
              <a:cs typeface="Arial"/>
              <a:sym typeface="Arial"/>
            </a:endParaRPr>
          </a:p>
          <a:p>
            <a:pPr indent="0" lvl="0" marL="152400" rtl="0" algn="l">
              <a:lnSpc>
                <a:spcPct val="100000"/>
              </a:lnSpc>
              <a:spcBef>
                <a:spcPts val="1000"/>
              </a:spcBef>
              <a:spcAft>
                <a:spcPts val="0"/>
              </a:spcAft>
              <a:buNone/>
            </a:pPr>
            <a:r>
              <a:rPr lang="en" sz="1600">
                <a:solidFill>
                  <a:schemeClr val="dk2"/>
                </a:solidFill>
                <a:latin typeface="Arial"/>
                <a:ea typeface="Arial"/>
                <a:cs typeface="Arial"/>
                <a:sym typeface="Arial"/>
              </a:rPr>
              <a:t>  		t1 = (</a:t>
            </a:r>
            <a:r>
              <a:rPr lang="en" sz="1600">
                <a:solidFill>
                  <a:srgbClr val="C00000"/>
                </a:solidFill>
                <a:latin typeface="Arial"/>
                <a:ea typeface="Arial"/>
                <a:cs typeface="Arial"/>
                <a:sym typeface="Arial"/>
              </a:rPr>
              <a:t>"apple"</a:t>
            </a:r>
            <a:r>
              <a:rPr lang="en" sz="1600">
                <a:solidFill>
                  <a:schemeClr val="dk2"/>
                </a:solidFill>
                <a:latin typeface="Arial"/>
                <a:ea typeface="Arial"/>
                <a:cs typeface="Arial"/>
                <a:sym typeface="Arial"/>
              </a:rPr>
              <a:t>, </a:t>
            </a:r>
            <a:r>
              <a:rPr lang="en" sz="1600">
                <a:solidFill>
                  <a:srgbClr val="C00000"/>
                </a:solidFill>
                <a:latin typeface="Arial"/>
                <a:ea typeface="Arial"/>
                <a:cs typeface="Arial"/>
                <a:sym typeface="Arial"/>
              </a:rPr>
              <a:t>"banana"</a:t>
            </a:r>
            <a:r>
              <a:rPr lang="en" sz="1600">
                <a:solidFill>
                  <a:schemeClr val="dk2"/>
                </a:solidFill>
                <a:latin typeface="Arial"/>
                <a:ea typeface="Arial"/>
                <a:cs typeface="Arial"/>
                <a:sym typeface="Arial"/>
              </a:rPr>
              <a:t>, </a:t>
            </a:r>
            <a:r>
              <a:rPr lang="en" sz="1600">
                <a:solidFill>
                  <a:srgbClr val="C00000"/>
                </a:solidFill>
                <a:latin typeface="Arial"/>
                <a:ea typeface="Arial"/>
                <a:cs typeface="Arial"/>
                <a:sym typeface="Arial"/>
              </a:rPr>
              <a:t>"cherry"</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0" lvl="0" marL="152400" rtl="0" algn="l">
              <a:lnSpc>
                <a:spcPct val="100000"/>
              </a:lnSpc>
              <a:spcBef>
                <a:spcPts val="1000"/>
              </a:spcBef>
              <a:spcAft>
                <a:spcPts val="0"/>
              </a:spcAft>
              <a:buNone/>
            </a:pPr>
            <a:r>
              <a:rPr lang="en" sz="1600">
                <a:solidFill>
                  <a:schemeClr val="dk2"/>
                </a:solidFill>
                <a:latin typeface="Arial"/>
                <a:ea typeface="Arial"/>
                <a:cs typeface="Arial"/>
                <a:sym typeface="Arial"/>
              </a:rPr>
              <a:t>  		t2 = (</a:t>
            </a:r>
            <a:r>
              <a:rPr lang="en" sz="1600">
                <a:solidFill>
                  <a:srgbClr val="FF0000"/>
                </a:solidFill>
                <a:latin typeface="Arial"/>
                <a:ea typeface="Arial"/>
                <a:cs typeface="Arial"/>
                <a:sym typeface="Arial"/>
              </a:rPr>
              <a:t>1</a:t>
            </a:r>
            <a:r>
              <a:rPr lang="en" sz="1600">
                <a:solidFill>
                  <a:schemeClr val="dk2"/>
                </a:solidFill>
                <a:latin typeface="Arial"/>
                <a:ea typeface="Arial"/>
                <a:cs typeface="Arial"/>
                <a:sym typeface="Arial"/>
              </a:rPr>
              <a:t>, </a:t>
            </a:r>
            <a:r>
              <a:rPr lang="en" sz="1600">
                <a:solidFill>
                  <a:srgbClr val="FF0000"/>
                </a:solidFill>
                <a:latin typeface="Arial"/>
                <a:ea typeface="Arial"/>
                <a:cs typeface="Arial"/>
                <a:sym typeface="Arial"/>
              </a:rPr>
              <a:t>5</a:t>
            </a:r>
            <a:r>
              <a:rPr lang="en" sz="1600">
                <a:solidFill>
                  <a:schemeClr val="dk2"/>
                </a:solidFill>
                <a:latin typeface="Arial"/>
                <a:ea typeface="Arial"/>
                <a:cs typeface="Arial"/>
                <a:sym typeface="Arial"/>
              </a:rPr>
              <a:t>, </a:t>
            </a:r>
            <a:r>
              <a:rPr lang="en" sz="1600">
                <a:solidFill>
                  <a:srgbClr val="FF0000"/>
                </a:solidFill>
                <a:latin typeface="Arial"/>
                <a:ea typeface="Arial"/>
                <a:cs typeface="Arial"/>
                <a:sym typeface="Arial"/>
              </a:rPr>
              <a:t>7</a:t>
            </a:r>
            <a:r>
              <a:rPr lang="en" sz="1600">
                <a:solidFill>
                  <a:schemeClr val="dk2"/>
                </a:solidFill>
                <a:latin typeface="Arial"/>
                <a:ea typeface="Arial"/>
                <a:cs typeface="Arial"/>
                <a:sym typeface="Arial"/>
              </a:rPr>
              <a:t>, </a:t>
            </a:r>
            <a:r>
              <a:rPr lang="en" sz="1600">
                <a:solidFill>
                  <a:srgbClr val="FF0000"/>
                </a:solidFill>
                <a:latin typeface="Arial"/>
                <a:ea typeface="Arial"/>
                <a:cs typeface="Arial"/>
                <a:sym typeface="Arial"/>
              </a:rPr>
              <a:t>9</a:t>
            </a:r>
            <a:r>
              <a:rPr lang="en" sz="1600">
                <a:solidFill>
                  <a:schemeClr val="dk2"/>
                </a:solidFill>
                <a:latin typeface="Arial"/>
                <a:ea typeface="Arial"/>
                <a:cs typeface="Arial"/>
                <a:sym typeface="Arial"/>
              </a:rPr>
              <a:t>, </a:t>
            </a:r>
            <a:r>
              <a:rPr lang="en" sz="1600">
                <a:solidFill>
                  <a:srgbClr val="FF0000"/>
                </a:solidFill>
                <a:latin typeface="Arial"/>
                <a:ea typeface="Arial"/>
                <a:cs typeface="Arial"/>
                <a:sym typeface="Arial"/>
              </a:rPr>
              <a:t>3</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0" lvl="0" marL="152400" rtl="0" algn="l">
              <a:lnSpc>
                <a:spcPct val="100000"/>
              </a:lnSpc>
              <a:spcBef>
                <a:spcPts val="1000"/>
              </a:spcBef>
              <a:spcAft>
                <a:spcPts val="0"/>
              </a:spcAft>
              <a:buNone/>
            </a:pPr>
            <a:r>
              <a:rPr lang="en" sz="1600">
                <a:solidFill>
                  <a:schemeClr val="dk2"/>
                </a:solidFill>
                <a:latin typeface="Arial"/>
                <a:ea typeface="Arial"/>
                <a:cs typeface="Arial"/>
                <a:sym typeface="Arial"/>
              </a:rPr>
              <a:t>  		t3 = (</a:t>
            </a:r>
            <a:r>
              <a:rPr lang="en" sz="1600">
                <a:solidFill>
                  <a:srgbClr val="0070C0"/>
                </a:solidFill>
                <a:latin typeface="Arial"/>
                <a:ea typeface="Arial"/>
                <a:cs typeface="Arial"/>
                <a:sym typeface="Arial"/>
              </a:rPr>
              <a:t>True</a:t>
            </a:r>
            <a:r>
              <a:rPr lang="en" sz="1600">
                <a:solidFill>
                  <a:schemeClr val="dk2"/>
                </a:solidFill>
                <a:latin typeface="Arial"/>
                <a:ea typeface="Arial"/>
                <a:cs typeface="Arial"/>
                <a:sym typeface="Arial"/>
              </a:rPr>
              <a:t>, </a:t>
            </a:r>
            <a:r>
              <a:rPr lang="en" sz="1600">
                <a:solidFill>
                  <a:srgbClr val="0070C0"/>
                </a:solidFill>
                <a:latin typeface="Arial"/>
                <a:ea typeface="Arial"/>
                <a:cs typeface="Arial"/>
                <a:sym typeface="Arial"/>
              </a:rPr>
              <a:t>False</a:t>
            </a:r>
            <a:r>
              <a:rPr lang="en" sz="1600">
                <a:solidFill>
                  <a:schemeClr val="dk2"/>
                </a:solidFill>
                <a:latin typeface="Arial"/>
                <a:ea typeface="Arial"/>
                <a:cs typeface="Arial"/>
                <a:sym typeface="Arial"/>
              </a:rPr>
              <a:t>, </a:t>
            </a:r>
            <a:r>
              <a:rPr lang="en" sz="1600">
                <a:solidFill>
                  <a:srgbClr val="0070C0"/>
                </a:solidFill>
                <a:latin typeface="Arial"/>
                <a:ea typeface="Arial"/>
                <a:cs typeface="Arial"/>
                <a:sym typeface="Arial"/>
              </a:rPr>
              <a:t>False</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0" marL="457200" rtl="0" algn="l">
              <a:lnSpc>
                <a:spcPct val="100000"/>
              </a:lnSpc>
              <a:spcBef>
                <a:spcPts val="1000"/>
              </a:spcBef>
              <a:spcAft>
                <a:spcPts val="0"/>
              </a:spcAft>
              <a:buClr>
                <a:schemeClr val="dk2"/>
              </a:buClr>
              <a:buSzPts val="1600"/>
              <a:buFont typeface="Arial"/>
              <a:buChar char="●"/>
            </a:pPr>
            <a:r>
              <a:rPr lang="en" sz="1600">
                <a:solidFill>
                  <a:schemeClr val="dk2"/>
                </a:solidFill>
                <a:latin typeface="Arial"/>
                <a:ea typeface="Arial"/>
                <a:cs typeface="Arial"/>
                <a:sym typeface="Arial"/>
              </a:rPr>
              <a:t>Oбъектҳои намудашон гуногун</a:t>
            </a:r>
            <a:endParaRPr sz="1600">
              <a:solidFill>
                <a:schemeClr val="dk2"/>
              </a:solidFill>
              <a:latin typeface="Arial"/>
              <a:ea typeface="Arial"/>
              <a:cs typeface="Arial"/>
              <a:sym typeface="Arial"/>
            </a:endParaRPr>
          </a:p>
          <a:p>
            <a:pPr indent="0" lvl="0" marL="609600" rtl="0" algn="l">
              <a:lnSpc>
                <a:spcPct val="100000"/>
              </a:lnSpc>
              <a:spcBef>
                <a:spcPts val="1000"/>
              </a:spcBef>
              <a:spcAft>
                <a:spcPts val="1000"/>
              </a:spcAft>
              <a:buNone/>
            </a:pPr>
            <a:r>
              <a:rPr lang="en" sz="1600">
                <a:solidFill>
                  <a:schemeClr val="dk2"/>
                </a:solidFill>
                <a:latin typeface="Arial"/>
                <a:ea typeface="Arial"/>
                <a:cs typeface="Arial"/>
                <a:sym typeface="Arial"/>
              </a:rPr>
              <a:t>  	t4 = (</a:t>
            </a:r>
            <a:r>
              <a:rPr lang="en" sz="1600">
                <a:solidFill>
                  <a:srgbClr val="C00000"/>
                </a:solidFill>
                <a:latin typeface="Arial"/>
                <a:ea typeface="Arial"/>
                <a:cs typeface="Arial"/>
                <a:sym typeface="Arial"/>
              </a:rPr>
              <a:t>"abc"</a:t>
            </a:r>
            <a:r>
              <a:rPr lang="en" sz="1600">
                <a:solidFill>
                  <a:schemeClr val="dk2"/>
                </a:solidFill>
                <a:latin typeface="Arial"/>
                <a:ea typeface="Arial"/>
                <a:cs typeface="Arial"/>
                <a:sym typeface="Arial"/>
              </a:rPr>
              <a:t>,</a:t>
            </a:r>
            <a:r>
              <a:rPr lang="en" sz="1600">
                <a:solidFill>
                  <a:srgbClr val="FF0000"/>
                </a:solidFill>
                <a:latin typeface="Arial"/>
                <a:ea typeface="Arial"/>
                <a:cs typeface="Arial"/>
                <a:sym typeface="Arial"/>
              </a:rPr>
              <a:t> 34</a:t>
            </a:r>
            <a:r>
              <a:rPr lang="en" sz="1600">
                <a:solidFill>
                  <a:schemeClr val="dk2"/>
                </a:solidFill>
                <a:latin typeface="Arial"/>
                <a:ea typeface="Arial"/>
                <a:cs typeface="Arial"/>
                <a:sym typeface="Arial"/>
              </a:rPr>
              <a:t>, </a:t>
            </a:r>
            <a:r>
              <a:rPr lang="en" sz="1600">
                <a:solidFill>
                  <a:srgbClr val="0070C0"/>
                </a:solidFill>
                <a:latin typeface="Arial"/>
                <a:ea typeface="Arial"/>
                <a:cs typeface="Arial"/>
                <a:sym typeface="Arial"/>
              </a:rPr>
              <a:t>True</a:t>
            </a:r>
            <a:r>
              <a:rPr lang="en" sz="1600">
                <a:solidFill>
                  <a:schemeClr val="dk2"/>
                </a:solidFill>
                <a:latin typeface="Arial"/>
                <a:ea typeface="Arial"/>
                <a:cs typeface="Arial"/>
                <a:sym typeface="Arial"/>
              </a:rPr>
              <a:t>, </a:t>
            </a:r>
            <a:r>
              <a:rPr lang="en" sz="1600">
                <a:solidFill>
                  <a:srgbClr val="FF0000"/>
                </a:solidFill>
                <a:latin typeface="Arial"/>
                <a:ea typeface="Arial"/>
                <a:cs typeface="Arial"/>
                <a:sym typeface="Arial"/>
              </a:rPr>
              <a:t>-40.15</a:t>
            </a:r>
            <a:r>
              <a:rPr lang="en" sz="1600">
                <a:solidFill>
                  <a:schemeClr val="dk2"/>
                </a:solidFill>
                <a:latin typeface="Arial"/>
                <a:ea typeface="Arial"/>
                <a:cs typeface="Arial"/>
                <a:sym typeface="Arial"/>
              </a:rPr>
              <a:t>, </a:t>
            </a:r>
            <a:r>
              <a:rPr lang="en" sz="1600">
                <a:solidFill>
                  <a:srgbClr val="C00000"/>
                </a:solidFill>
                <a:latin typeface="Arial"/>
                <a:ea typeface="Arial"/>
                <a:cs typeface="Arial"/>
                <a:sym typeface="Arial"/>
              </a:rPr>
              <a:t>"male"</a:t>
            </a:r>
            <a:r>
              <a:rPr lang="en" sz="1600">
                <a:solidFill>
                  <a:schemeClr val="dk2"/>
                </a:solidFill>
                <a:latin typeface="Arial"/>
                <a:ea typeface="Arial"/>
                <a:cs typeface="Arial"/>
                <a:sym typeface="Arial"/>
              </a:rPr>
              <a:t>)</a:t>
            </a:r>
            <a:endParaRPr sz="1600">
              <a:solidFill>
                <a:srgbClr val="000000"/>
              </a:solidFill>
              <a:latin typeface="Arial"/>
              <a:ea typeface="Arial"/>
              <a:cs typeface="Arial"/>
              <a:sym typeface="Arial"/>
            </a:endParaRPr>
          </a:p>
        </p:txBody>
      </p:sp>
      <p:sp>
        <p:nvSpPr>
          <p:cNvPr id="588" name="Google Shape;588;p8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Кортеж (tuple)</a:t>
            </a:r>
            <a:endParaRPr sz="2200">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Муқоисаи кортеж (tuple) бо рӯйхат [list]</a:t>
            </a:r>
            <a:endParaRPr sz="2200">
              <a:latin typeface="Arial"/>
              <a:ea typeface="Arial"/>
              <a:cs typeface="Arial"/>
              <a:sym typeface="Arial"/>
            </a:endParaRPr>
          </a:p>
        </p:txBody>
      </p:sp>
      <p:sp>
        <p:nvSpPr>
          <p:cNvPr id="594" name="Google Shape;594;p81"/>
          <p:cNvSpPr txBox="1"/>
          <p:nvPr>
            <p:ph idx="1" type="body"/>
          </p:nvPr>
        </p:nvSpPr>
        <p:spPr>
          <a:xfrm>
            <a:off x="805650" y="1219675"/>
            <a:ext cx="8084700" cy="3529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Ҳарду (ҳам рӯйхат ва ҳам кортеж) барои нигоҳ доштани маҷмӯи элементҳо (маълумот) истифода бурда мешаванд.</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Ҳарду элементҳои намудашон гуногунро нигоҳ дошта метавонанд.</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Ҳарду элементҳоро дар тартиби ибтидоӣ нигоҳ медоранд.</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Ҳарду пайдарпаӣ ҳастанд. Яъне итераторро истифода бурда пайдарпай (якто-якто) элементҳояшонро дастрас кардан мумкин аст.</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1000"/>
              </a:spcAft>
              <a:buClr>
                <a:srgbClr val="000000"/>
              </a:buClr>
              <a:buSzPts val="1600"/>
              <a:buFont typeface="Arial"/>
              <a:buChar char="●"/>
            </a:pPr>
            <a:r>
              <a:rPr lang="en" sz="1600">
                <a:solidFill>
                  <a:srgbClr val="000000"/>
                </a:solidFill>
                <a:latin typeface="Arial"/>
                <a:ea typeface="Arial"/>
                <a:cs typeface="Arial"/>
                <a:sym typeface="Arial"/>
              </a:rPr>
              <a:t>Дар ҳарду қафсҳои квадратиро барои дастрас намудани элементҳояшон бо нишон додани адади бутун (рақами тартибӣ, индекс) истифода бурдан мумкин аст.</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Алгоритм</a:t>
            </a:r>
            <a:endParaRPr sz="2200">
              <a:latin typeface="Arial"/>
              <a:ea typeface="Arial"/>
              <a:cs typeface="Arial"/>
              <a:sym typeface="Arial"/>
            </a:endParaRPr>
          </a:p>
        </p:txBody>
      </p:sp>
      <p:sp>
        <p:nvSpPr>
          <p:cNvPr id="137" name="Google Shape;137;p19"/>
          <p:cNvSpPr txBox="1"/>
          <p:nvPr>
            <p:ph idx="1" type="body"/>
          </p:nvPr>
        </p:nvSpPr>
        <p:spPr>
          <a:xfrm>
            <a:off x="729450" y="1215125"/>
            <a:ext cx="8076900" cy="278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15">
                <a:solidFill>
                  <a:srgbClr val="000000"/>
                </a:solidFill>
                <a:latin typeface="Arial"/>
                <a:ea typeface="Arial"/>
                <a:cs typeface="Arial"/>
                <a:sym typeface="Arial"/>
              </a:rPr>
              <a:t>Мафҳуми алгоритм – яке аз мафҳумҳои асосии барномасозӣ аст. Алгоритм – ин пайдарпаии фармонҳо ба иҷрокунанда, ки дар натиҷаи иҷрои ин пайдарпаӣ иҷрокунанда масъалаи гузошташударо ҳал мекунад. Алгоритм дар забони расмие, ки ба гуногунфаҳмӣ роҳ намедиҳад, навишта мешавад.</a:t>
            </a:r>
            <a:endParaRPr sz="1615">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 sz="1615">
                <a:solidFill>
                  <a:srgbClr val="000000"/>
                </a:solidFill>
                <a:latin typeface="Arial"/>
                <a:ea typeface="Arial"/>
                <a:cs typeface="Arial"/>
                <a:sym typeface="Arial"/>
              </a:rPr>
              <a:t>Иҷрокунанда – одам, компютер, дастгоҳи автоматӣ ва ғайра буда метавонад. Иҷрокунанда бояд механикӣ ва бе баҳсу мунозира ҳамаи фармонҳои дар таркиби алгоритм бударо иҷро карда тавонад.</a:t>
            </a:r>
            <a:endParaRPr sz="1615">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Муқоисаи кортеж (tuple) бо рӯйхат [list]</a:t>
            </a:r>
            <a:endParaRPr sz="2200">
              <a:latin typeface="Arial"/>
              <a:ea typeface="Arial"/>
              <a:cs typeface="Arial"/>
              <a:sym typeface="Arial"/>
            </a:endParaRPr>
          </a:p>
        </p:txBody>
      </p:sp>
      <p:sp>
        <p:nvSpPr>
          <p:cNvPr id="600" name="Google Shape;600;p82"/>
          <p:cNvSpPr txBox="1"/>
          <p:nvPr>
            <p:ph idx="1" type="body"/>
          </p:nvPr>
        </p:nvSpPr>
        <p:spPr>
          <a:xfrm>
            <a:off x="805650" y="1219675"/>
            <a:ext cx="8084700" cy="3529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Фарқияти асосии (тафовути) кортежҳо ва рӯйхатҳо дар он аст, ки кортежҳо объектҳои тағирнопазиранд ва рӯйхатҳо тағирпазиранд. </a:t>
            </a:r>
            <a:endParaRPr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000000"/>
                </a:solidFill>
                <a:latin typeface="Arial"/>
                <a:ea typeface="Arial"/>
                <a:cs typeface="Arial"/>
                <a:sym typeface="Arial"/>
              </a:rPr>
              <a:t>Ин маънои онро дорад, ки:</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Миқдори элементҳои кортеж ва худи элементҳои кортежро (баъди сохта шудани он) тағир додан мумкин </a:t>
            </a:r>
            <a:r>
              <a:rPr b="1" lang="en" sz="1600">
                <a:solidFill>
                  <a:srgbClr val="000000"/>
                </a:solidFill>
                <a:latin typeface="Arial"/>
                <a:ea typeface="Arial"/>
                <a:cs typeface="Arial"/>
                <a:sym typeface="Arial"/>
              </a:rPr>
              <a:t>нест</a:t>
            </a: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Миқдори элементҳои </a:t>
            </a:r>
            <a:r>
              <a:rPr lang="en" sz="1600">
                <a:solidFill>
                  <a:srgbClr val="000000"/>
                </a:solidFill>
                <a:latin typeface="Arial"/>
                <a:ea typeface="Arial"/>
                <a:cs typeface="Arial"/>
                <a:sym typeface="Arial"/>
              </a:rPr>
              <a:t>рӯйхат</a:t>
            </a:r>
            <a:r>
              <a:rPr lang="en" sz="1600">
                <a:solidFill>
                  <a:srgbClr val="000000"/>
                </a:solidFill>
                <a:latin typeface="Arial"/>
                <a:ea typeface="Arial"/>
                <a:cs typeface="Arial"/>
                <a:sym typeface="Arial"/>
              </a:rPr>
              <a:t> ва худи элементҳои рӯйхатро (баъди сохта шудани он) тағир додан мумкин </a:t>
            </a:r>
            <a:r>
              <a:rPr b="1" lang="en" sz="1600">
                <a:solidFill>
                  <a:srgbClr val="000000"/>
                </a:solidFill>
                <a:latin typeface="Arial"/>
                <a:ea typeface="Arial"/>
                <a:cs typeface="Arial"/>
                <a:sym typeface="Arial"/>
              </a:rPr>
              <a:t>аст</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000"/>
              </a:spcBef>
              <a:spcAft>
                <a:spcPts val="0"/>
              </a:spcAft>
              <a:buNone/>
            </a:pPr>
            <a:r>
              <a:rPr lang="en" sz="1600">
                <a:solidFill>
                  <a:srgbClr val="000000"/>
                </a:solidFill>
                <a:latin typeface="Arial"/>
                <a:ea typeface="Arial"/>
                <a:cs typeface="Arial"/>
                <a:sym typeface="Arial"/>
              </a:rPr>
              <a:t>Як натиҷаи ин фарқият чунин аст, ки кортеж (tuple) хотираи фавриро нисбат ба </a:t>
            </a:r>
            <a:r>
              <a:rPr lang="en" sz="1600">
                <a:solidFill>
                  <a:srgbClr val="000000"/>
                </a:solidFill>
                <a:latin typeface="Arial"/>
                <a:ea typeface="Arial"/>
                <a:cs typeface="Arial"/>
                <a:sym typeface="Arial"/>
              </a:rPr>
              <a:t>рӯйхат</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list</a:t>
            </a:r>
            <a:r>
              <a:rPr lang="en" sz="1600">
                <a:solidFill>
                  <a:srgbClr val="000000"/>
                </a:solidFill>
                <a:latin typeface="Arial"/>
                <a:ea typeface="Arial"/>
                <a:cs typeface="Arial"/>
                <a:sym typeface="Arial"/>
              </a:rPr>
              <a:t>) самараноктар истифода мебарад.</a:t>
            </a:r>
            <a:endParaRPr sz="1600">
              <a:latin typeface="Arial"/>
              <a:ea typeface="Arial"/>
              <a:cs typeface="Arial"/>
              <a:sym typeface="Arial"/>
            </a:endParaRPr>
          </a:p>
          <a:p>
            <a:pPr indent="0" lvl="0" marL="0" rtl="0" algn="l">
              <a:spcBef>
                <a:spcPts val="1200"/>
              </a:spcBef>
              <a:spcAft>
                <a:spcPts val="10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Муқоисаи кортеж (tuple) бо рӯйхат [list]</a:t>
            </a:r>
            <a:endParaRPr sz="2200">
              <a:latin typeface="Arial"/>
              <a:ea typeface="Arial"/>
              <a:cs typeface="Arial"/>
              <a:sym typeface="Arial"/>
            </a:endParaRPr>
          </a:p>
        </p:txBody>
      </p:sp>
      <p:sp>
        <p:nvSpPr>
          <p:cNvPr id="606" name="Google Shape;606;p83"/>
          <p:cNvSpPr txBox="1"/>
          <p:nvPr>
            <p:ph idx="1" type="body"/>
          </p:nvPr>
        </p:nvSpPr>
        <p:spPr>
          <a:xfrm>
            <a:off x="877725" y="1913700"/>
            <a:ext cx="1601700" cy="2706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l1</a:t>
            </a:r>
            <a:r>
              <a:rPr lang="en" sz="1600">
                <a:solidFill>
                  <a:srgbClr val="000000"/>
                </a:solidFill>
                <a:highlight>
                  <a:srgbClr val="FFFFFF"/>
                </a:highlight>
                <a:latin typeface="Arial"/>
                <a:ea typeface="Arial"/>
                <a:cs typeface="Arial"/>
                <a:sym typeface="Arial"/>
              </a:rPr>
              <a:t> =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t1</a:t>
            </a:r>
            <a:r>
              <a:rPr lang="en" sz="1600">
                <a:solidFill>
                  <a:srgbClr val="000000"/>
                </a:solidFill>
                <a:highlight>
                  <a:srgbClr val="FFFFFF"/>
                </a:highlight>
                <a:latin typeface="Arial"/>
                <a:ea typeface="Arial"/>
                <a:cs typeface="Arial"/>
                <a:sym typeface="Arial"/>
              </a:rPr>
              <a:t> =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l1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t1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l1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0</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t1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0</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rgbClr val="FFFFFF"/>
                </a:highlight>
                <a:latin typeface="Arial"/>
                <a:ea typeface="Arial"/>
                <a:cs typeface="Arial"/>
                <a:sym typeface="Arial"/>
              </a:rPr>
              <a:t>l1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0</a:t>
            </a:r>
            <a:r>
              <a:rPr lang="en" sz="1600">
                <a:solidFill>
                  <a:srgbClr val="000000"/>
                </a:solidFill>
                <a:highlight>
                  <a:srgbClr val="FFFFFF"/>
                </a:highlight>
                <a:latin typeface="Arial"/>
                <a:ea typeface="Arial"/>
                <a:cs typeface="Arial"/>
                <a:sym typeface="Arial"/>
              </a:rPr>
              <a:t>] = </a:t>
            </a:r>
            <a:r>
              <a:rPr lang="en" sz="1600">
                <a:solidFill>
                  <a:srgbClr val="098658"/>
                </a:solidFill>
                <a:highlight>
                  <a:srgbClr val="FFFFFF"/>
                </a:highlight>
                <a:latin typeface="Arial"/>
                <a:ea typeface="Arial"/>
                <a:cs typeface="Arial"/>
                <a:sym typeface="Arial"/>
              </a:rPr>
              <a:t>5</a:t>
            </a:r>
            <a:endParaRPr sz="1600">
              <a:solidFill>
                <a:srgbClr val="098658"/>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a:t>
            </a:r>
            <a:r>
              <a:rPr lang="en" sz="1600">
                <a:solidFill>
                  <a:srgbClr val="001080"/>
                </a:solidFill>
                <a:highlight>
                  <a:srgbClr val="FFFFFF"/>
                </a:highlight>
                <a:latin typeface="Arial"/>
                <a:ea typeface="Arial"/>
                <a:cs typeface="Arial"/>
                <a:sym typeface="Arial"/>
              </a:rPr>
              <a:t>l1</a:t>
            </a:r>
            <a:r>
              <a:rPr lang="en" sz="1600">
                <a:solidFill>
                  <a:srgbClr val="000000"/>
                </a:solidFill>
                <a:highlight>
                  <a:srgbClr val="FFFFFF"/>
                </a:highlight>
                <a:latin typeface="Arial"/>
                <a:ea typeface="Arial"/>
                <a:cs typeface="Arial"/>
                <a:sym typeface="Arial"/>
              </a:rPr>
              <a:t>)</a:t>
            </a:r>
            <a:endParaRPr sz="1600">
              <a:solidFill>
                <a:srgbClr val="0000FF"/>
              </a:solidFill>
              <a:highlight>
                <a:srgbClr val="FFFFFF"/>
              </a:highlight>
              <a:latin typeface="Arial"/>
              <a:ea typeface="Arial"/>
              <a:cs typeface="Arial"/>
              <a:sym typeface="Arial"/>
            </a:endParaRPr>
          </a:p>
        </p:txBody>
      </p:sp>
      <p:sp>
        <p:nvSpPr>
          <p:cNvPr id="607" name="Google Shape;607;p83"/>
          <p:cNvSpPr txBox="1"/>
          <p:nvPr>
            <p:ph idx="1" type="body"/>
          </p:nvPr>
        </p:nvSpPr>
        <p:spPr>
          <a:xfrm>
            <a:off x="805650" y="1219675"/>
            <a:ext cx="78237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sz="1600">
                <a:solidFill>
                  <a:srgbClr val="000000"/>
                </a:solidFill>
                <a:latin typeface="Arial"/>
                <a:ea typeface="Arial"/>
                <a:cs typeface="Arial"/>
                <a:sym typeface="Arial"/>
              </a:rPr>
              <a:t>Миқдори элементҳои кортеж ва худи элементҳои кортежро (баъди сохта шудани он) тағир додан мумкин </a:t>
            </a:r>
            <a:r>
              <a:rPr b="1" lang="en" sz="1600">
                <a:solidFill>
                  <a:srgbClr val="000000"/>
                </a:solidFill>
                <a:latin typeface="Arial"/>
                <a:ea typeface="Arial"/>
                <a:cs typeface="Arial"/>
                <a:sym typeface="Arial"/>
              </a:rPr>
              <a:t>нест</a:t>
            </a:r>
            <a:r>
              <a:rPr lang="en" sz="1600">
                <a:solidFill>
                  <a:srgbClr val="000000"/>
                </a:solidFill>
                <a:latin typeface="Arial"/>
                <a:ea typeface="Arial"/>
                <a:cs typeface="Arial"/>
                <a:sym typeface="Arial"/>
              </a:rPr>
              <a:t>.</a:t>
            </a:r>
            <a:endParaRPr sz="1600">
              <a:latin typeface="Arial"/>
              <a:ea typeface="Arial"/>
              <a:cs typeface="Arial"/>
              <a:sym typeface="Arial"/>
            </a:endParaRPr>
          </a:p>
        </p:txBody>
      </p:sp>
      <p:sp>
        <p:nvSpPr>
          <p:cNvPr id="608" name="Google Shape;608;p83"/>
          <p:cNvSpPr txBox="1"/>
          <p:nvPr>
            <p:ph idx="1" type="body"/>
          </p:nvPr>
        </p:nvSpPr>
        <p:spPr>
          <a:xfrm>
            <a:off x="3239925" y="1913700"/>
            <a:ext cx="1681500" cy="3018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8000"/>
                </a:solidFill>
                <a:highlight>
                  <a:srgbClr val="FFFFFF"/>
                </a:highlight>
                <a:latin typeface="Arial"/>
                <a:ea typeface="Arial"/>
                <a:cs typeface="Arial"/>
                <a:sym typeface="Arial"/>
              </a:rPr>
              <a:t>##t1[0] = 5</a:t>
            </a:r>
            <a:endParaRPr sz="1600">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chemeClr val="lt1"/>
                </a:highlight>
                <a:latin typeface="Arial"/>
                <a:ea typeface="Arial"/>
                <a:cs typeface="Arial"/>
                <a:sym typeface="Arial"/>
              </a:rPr>
              <a:t>l1</a:t>
            </a:r>
            <a:r>
              <a:rPr lang="en" sz="1600">
                <a:solidFill>
                  <a:srgbClr val="000000"/>
                </a:solidFill>
                <a:highlight>
                  <a:schemeClr val="lt1"/>
                </a:highlight>
                <a:latin typeface="Arial"/>
                <a:ea typeface="Arial"/>
                <a:cs typeface="Arial"/>
                <a:sym typeface="Arial"/>
              </a:rPr>
              <a:t>.</a:t>
            </a:r>
            <a:r>
              <a:rPr lang="en" sz="1600">
                <a:solidFill>
                  <a:srgbClr val="795E26"/>
                </a:solidFill>
                <a:highlight>
                  <a:schemeClr val="lt1"/>
                </a:highlight>
                <a:latin typeface="Arial"/>
                <a:ea typeface="Arial"/>
                <a:cs typeface="Arial"/>
                <a:sym typeface="Arial"/>
              </a:rPr>
              <a:t>append</a:t>
            </a:r>
            <a:r>
              <a:rPr lang="en" sz="1600">
                <a:solidFill>
                  <a:srgbClr val="000000"/>
                </a:solidFill>
                <a:highlight>
                  <a:schemeClr val="lt1"/>
                </a:highlight>
                <a:latin typeface="Arial"/>
                <a:ea typeface="Arial"/>
                <a:cs typeface="Arial"/>
                <a:sym typeface="Arial"/>
              </a:rPr>
              <a:t>(-6)</a:t>
            </a:r>
            <a:endParaRPr sz="16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chemeClr val="lt1"/>
                </a:highlight>
                <a:latin typeface="Arial"/>
                <a:ea typeface="Arial"/>
                <a:cs typeface="Arial"/>
                <a:sym typeface="Arial"/>
              </a:rPr>
              <a:t>print</a:t>
            </a:r>
            <a:r>
              <a:rPr lang="en" sz="1600">
                <a:solidFill>
                  <a:srgbClr val="000000"/>
                </a:solidFill>
                <a:highlight>
                  <a:schemeClr val="lt1"/>
                </a:highlight>
                <a:latin typeface="Arial"/>
                <a:ea typeface="Arial"/>
                <a:cs typeface="Arial"/>
                <a:sym typeface="Arial"/>
              </a:rPr>
              <a:t>(</a:t>
            </a:r>
            <a:r>
              <a:rPr lang="en" sz="1600">
                <a:solidFill>
                  <a:srgbClr val="001080"/>
                </a:solidFill>
                <a:highlight>
                  <a:schemeClr val="lt1"/>
                </a:highlight>
                <a:latin typeface="Arial"/>
                <a:ea typeface="Arial"/>
                <a:cs typeface="Arial"/>
                <a:sym typeface="Arial"/>
              </a:rPr>
              <a:t>l1</a:t>
            </a:r>
            <a:r>
              <a:rPr lang="en" sz="1600">
                <a:solidFill>
                  <a:srgbClr val="000000"/>
                </a:solidFill>
                <a:highlight>
                  <a:schemeClr val="lt1"/>
                </a:highlight>
                <a:latin typeface="Arial"/>
                <a:ea typeface="Arial"/>
                <a:cs typeface="Arial"/>
                <a:sym typeface="Arial"/>
              </a:rPr>
              <a:t>)</a:t>
            </a:r>
            <a:endParaRPr sz="16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chemeClr val="lt1"/>
                </a:highlight>
                <a:latin typeface="Arial"/>
                <a:ea typeface="Arial"/>
                <a:cs typeface="Arial"/>
                <a:sym typeface="Arial"/>
              </a:rPr>
              <a:t>l1</a:t>
            </a:r>
            <a:r>
              <a:rPr lang="en" sz="1600">
                <a:solidFill>
                  <a:srgbClr val="000000"/>
                </a:solidFill>
                <a:highlight>
                  <a:schemeClr val="lt1"/>
                </a:highlight>
                <a:latin typeface="Arial"/>
                <a:ea typeface="Arial"/>
                <a:cs typeface="Arial"/>
                <a:sym typeface="Arial"/>
              </a:rPr>
              <a:t>.</a:t>
            </a:r>
            <a:r>
              <a:rPr lang="en" sz="1600">
                <a:solidFill>
                  <a:srgbClr val="795E26"/>
                </a:solidFill>
                <a:highlight>
                  <a:schemeClr val="lt1"/>
                </a:highlight>
                <a:latin typeface="Arial"/>
                <a:ea typeface="Arial"/>
                <a:cs typeface="Arial"/>
                <a:sym typeface="Arial"/>
              </a:rPr>
              <a:t>pop</a:t>
            </a:r>
            <a:r>
              <a:rPr lang="en" sz="1600">
                <a:solidFill>
                  <a:srgbClr val="000000"/>
                </a:solidFill>
                <a:highlight>
                  <a:schemeClr val="lt1"/>
                </a:highlight>
                <a:latin typeface="Arial"/>
                <a:ea typeface="Arial"/>
                <a:cs typeface="Arial"/>
                <a:sym typeface="Arial"/>
              </a:rPr>
              <a:t>()</a:t>
            </a:r>
            <a:endParaRPr sz="16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chemeClr val="lt1"/>
                </a:highlight>
                <a:latin typeface="Arial"/>
                <a:ea typeface="Arial"/>
                <a:cs typeface="Arial"/>
                <a:sym typeface="Arial"/>
              </a:rPr>
              <a:t>print</a:t>
            </a:r>
            <a:r>
              <a:rPr lang="en" sz="1600">
                <a:solidFill>
                  <a:srgbClr val="000000"/>
                </a:solidFill>
                <a:highlight>
                  <a:schemeClr val="lt1"/>
                </a:highlight>
                <a:latin typeface="Arial"/>
                <a:ea typeface="Arial"/>
                <a:cs typeface="Arial"/>
                <a:sym typeface="Arial"/>
              </a:rPr>
              <a:t>(</a:t>
            </a:r>
            <a:r>
              <a:rPr lang="en" sz="1600">
                <a:solidFill>
                  <a:srgbClr val="001080"/>
                </a:solidFill>
                <a:highlight>
                  <a:schemeClr val="lt1"/>
                </a:highlight>
                <a:latin typeface="Arial"/>
                <a:ea typeface="Arial"/>
                <a:cs typeface="Arial"/>
                <a:sym typeface="Arial"/>
              </a:rPr>
              <a:t>l1</a:t>
            </a:r>
            <a:r>
              <a:rPr lang="en" sz="1600">
                <a:solidFill>
                  <a:srgbClr val="000000"/>
                </a:solidFill>
                <a:highlight>
                  <a:schemeClr val="lt1"/>
                </a:highlight>
                <a:latin typeface="Arial"/>
                <a:ea typeface="Arial"/>
                <a:cs typeface="Arial"/>
                <a:sym typeface="Arial"/>
              </a:rPr>
              <a:t>)</a:t>
            </a:r>
            <a:endParaRPr sz="16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1080"/>
                </a:solidFill>
                <a:highlight>
                  <a:schemeClr val="lt1"/>
                </a:highlight>
                <a:latin typeface="Arial"/>
                <a:ea typeface="Arial"/>
                <a:cs typeface="Arial"/>
                <a:sym typeface="Arial"/>
              </a:rPr>
              <a:t>l1</a:t>
            </a:r>
            <a:r>
              <a:rPr lang="en" sz="1600">
                <a:solidFill>
                  <a:srgbClr val="000000"/>
                </a:solidFill>
                <a:highlight>
                  <a:schemeClr val="lt1"/>
                </a:highlight>
                <a:latin typeface="Arial"/>
                <a:ea typeface="Arial"/>
                <a:cs typeface="Arial"/>
                <a:sym typeface="Arial"/>
              </a:rPr>
              <a:t>.</a:t>
            </a:r>
            <a:r>
              <a:rPr lang="en" sz="1600">
                <a:solidFill>
                  <a:srgbClr val="795E26"/>
                </a:solidFill>
                <a:highlight>
                  <a:schemeClr val="lt1"/>
                </a:highlight>
                <a:latin typeface="Arial"/>
                <a:ea typeface="Arial"/>
                <a:cs typeface="Arial"/>
                <a:sym typeface="Arial"/>
              </a:rPr>
              <a:t>pop</a:t>
            </a:r>
            <a:r>
              <a:rPr lang="en" sz="1600">
                <a:solidFill>
                  <a:srgbClr val="000000"/>
                </a:solidFill>
                <a:highlight>
                  <a:schemeClr val="lt1"/>
                </a:highlight>
                <a:latin typeface="Arial"/>
                <a:ea typeface="Arial"/>
                <a:cs typeface="Arial"/>
                <a:sym typeface="Arial"/>
              </a:rPr>
              <a:t>(0)</a:t>
            </a:r>
            <a:endParaRPr sz="1600">
              <a:solidFill>
                <a:srgbClr val="00108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795E26"/>
                </a:solidFill>
                <a:highlight>
                  <a:schemeClr val="lt1"/>
                </a:highlight>
                <a:latin typeface="Arial"/>
                <a:ea typeface="Arial"/>
                <a:cs typeface="Arial"/>
                <a:sym typeface="Arial"/>
              </a:rPr>
              <a:t>print</a:t>
            </a:r>
            <a:r>
              <a:rPr lang="en" sz="1600">
                <a:solidFill>
                  <a:srgbClr val="000000"/>
                </a:solidFill>
                <a:highlight>
                  <a:schemeClr val="lt1"/>
                </a:highlight>
                <a:latin typeface="Arial"/>
                <a:ea typeface="Arial"/>
                <a:cs typeface="Arial"/>
                <a:sym typeface="Arial"/>
              </a:rPr>
              <a:t>(</a:t>
            </a:r>
            <a:r>
              <a:rPr lang="en" sz="1600">
                <a:solidFill>
                  <a:srgbClr val="001080"/>
                </a:solidFill>
                <a:highlight>
                  <a:schemeClr val="lt1"/>
                </a:highlight>
                <a:latin typeface="Arial"/>
                <a:ea typeface="Arial"/>
                <a:cs typeface="Arial"/>
                <a:sym typeface="Arial"/>
              </a:rPr>
              <a:t>l1</a:t>
            </a:r>
            <a:r>
              <a:rPr lang="en" sz="1600">
                <a:solidFill>
                  <a:srgbClr val="000000"/>
                </a:solidFill>
                <a:highlight>
                  <a:schemeClr val="lt1"/>
                </a:highlight>
                <a:latin typeface="Arial"/>
                <a:ea typeface="Arial"/>
                <a:cs typeface="Arial"/>
                <a:sym typeface="Arial"/>
              </a:rPr>
              <a:t>)</a:t>
            </a:r>
            <a:endParaRPr sz="1600">
              <a:solidFill>
                <a:srgbClr val="00108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8000"/>
                </a:solidFill>
                <a:highlight>
                  <a:schemeClr val="lt1"/>
                </a:highlight>
                <a:latin typeface="Arial"/>
                <a:ea typeface="Arial"/>
                <a:cs typeface="Arial"/>
                <a:sym typeface="Arial"/>
              </a:rPr>
              <a:t>##t1.append(5)</a:t>
            </a:r>
            <a:endParaRPr sz="1600">
              <a:solidFill>
                <a:srgbClr val="008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600">
                <a:solidFill>
                  <a:srgbClr val="008000"/>
                </a:solidFill>
                <a:highlight>
                  <a:schemeClr val="lt1"/>
                </a:highlight>
                <a:latin typeface="Arial"/>
                <a:ea typeface="Arial"/>
                <a:cs typeface="Arial"/>
                <a:sym typeface="Arial"/>
              </a:rPr>
              <a:t>##t1.pop()</a:t>
            </a:r>
            <a:endParaRPr sz="1600">
              <a:solidFill>
                <a:srgbClr val="008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008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1600">
              <a:solidFill>
                <a:srgbClr val="0000FF"/>
              </a:solidFill>
              <a:highlight>
                <a:srgbClr val="FFFFFF"/>
              </a:highlight>
              <a:latin typeface="Arial"/>
              <a:ea typeface="Arial"/>
              <a:cs typeface="Arial"/>
              <a:sym typeface="Arial"/>
            </a:endParaRPr>
          </a:p>
        </p:txBody>
      </p:sp>
      <p:sp>
        <p:nvSpPr>
          <p:cNvPr id="609" name="Google Shape;609;p83"/>
          <p:cNvSpPr txBox="1"/>
          <p:nvPr/>
        </p:nvSpPr>
        <p:spPr>
          <a:xfrm>
            <a:off x="6515100" y="2009975"/>
            <a:ext cx="2495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[1, 2, 3, 4]</a:t>
            </a:r>
            <a:endParaRPr sz="1600"/>
          </a:p>
          <a:p>
            <a:pPr indent="0" lvl="0" marL="0" rtl="0" algn="l">
              <a:spcBef>
                <a:spcPts val="0"/>
              </a:spcBef>
              <a:spcAft>
                <a:spcPts val="0"/>
              </a:spcAft>
              <a:buNone/>
            </a:pPr>
            <a:r>
              <a:rPr lang="en" sz="1600"/>
              <a:t>(1, 2, 3, 4)</a:t>
            </a:r>
            <a:endParaRPr sz="1600"/>
          </a:p>
          <a:p>
            <a:pPr indent="0" lvl="0" marL="0" rtl="0" algn="l">
              <a:spcBef>
                <a:spcPts val="0"/>
              </a:spcBef>
              <a:spcAft>
                <a:spcPts val="0"/>
              </a:spcAft>
              <a:buNone/>
            </a:pPr>
            <a:r>
              <a:rPr lang="en" sz="1600"/>
              <a:t>1</a:t>
            </a:r>
            <a:endParaRPr sz="1600"/>
          </a:p>
          <a:p>
            <a:pPr indent="0" lvl="0" marL="0" rtl="0" algn="l">
              <a:spcBef>
                <a:spcPts val="0"/>
              </a:spcBef>
              <a:spcAft>
                <a:spcPts val="0"/>
              </a:spcAft>
              <a:buNone/>
            </a:pPr>
            <a:r>
              <a:rPr lang="en" sz="1600"/>
              <a:t>1</a:t>
            </a:r>
            <a:endParaRPr sz="1600"/>
          </a:p>
          <a:p>
            <a:pPr indent="0" lvl="0" marL="0" rtl="0" algn="l">
              <a:spcBef>
                <a:spcPts val="0"/>
              </a:spcBef>
              <a:spcAft>
                <a:spcPts val="0"/>
              </a:spcAft>
              <a:buNone/>
            </a:pPr>
            <a:r>
              <a:rPr lang="en" sz="1600"/>
              <a:t>[5, 2, 3, 4]</a:t>
            </a:r>
            <a:endParaRPr sz="1600"/>
          </a:p>
          <a:p>
            <a:pPr indent="0" lvl="0" marL="0" rtl="0" algn="l">
              <a:spcBef>
                <a:spcPts val="0"/>
              </a:spcBef>
              <a:spcAft>
                <a:spcPts val="0"/>
              </a:spcAft>
              <a:buNone/>
            </a:pPr>
            <a:r>
              <a:rPr lang="en" sz="1600"/>
              <a:t>[5, 2, 3, 4, -6]</a:t>
            </a:r>
            <a:endParaRPr sz="1600"/>
          </a:p>
          <a:p>
            <a:pPr indent="0" lvl="0" marL="0" rtl="0" algn="l">
              <a:spcBef>
                <a:spcPts val="0"/>
              </a:spcBef>
              <a:spcAft>
                <a:spcPts val="0"/>
              </a:spcAft>
              <a:buNone/>
            </a:pPr>
            <a:r>
              <a:rPr lang="en" sz="1600"/>
              <a:t>[5, 2, 3, 4]</a:t>
            </a:r>
            <a:endParaRPr sz="1600"/>
          </a:p>
          <a:p>
            <a:pPr indent="0" lvl="0" marL="0" rtl="0" algn="l">
              <a:spcBef>
                <a:spcPts val="0"/>
              </a:spcBef>
              <a:spcAft>
                <a:spcPts val="0"/>
              </a:spcAft>
              <a:buNone/>
            </a:pPr>
            <a:r>
              <a:rPr lang="en" sz="1600"/>
              <a:t>[2, 3, 4]</a:t>
            </a:r>
            <a:endParaRPr sz="16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Муқоисаи кортеж (tuple) бо рӯйхат (list)</a:t>
            </a:r>
            <a:endParaRPr sz="2200">
              <a:latin typeface="Arial"/>
              <a:ea typeface="Arial"/>
              <a:cs typeface="Arial"/>
              <a:sym typeface="Arial"/>
            </a:endParaRPr>
          </a:p>
        </p:txBody>
      </p:sp>
      <p:sp>
        <p:nvSpPr>
          <p:cNvPr id="615" name="Google Shape;615;p84"/>
          <p:cNvSpPr txBox="1"/>
          <p:nvPr>
            <p:ph idx="1" type="body"/>
          </p:nvPr>
        </p:nvSpPr>
        <p:spPr>
          <a:xfrm>
            <a:off x="877725" y="1989900"/>
            <a:ext cx="3807900" cy="27066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import</a:t>
            </a:r>
            <a:r>
              <a:rPr lang="en" sz="1600">
                <a:solidFill>
                  <a:srgbClr val="000000"/>
                </a:solidFill>
                <a:highlight>
                  <a:srgbClr val="FFFFFF"/>
                </a:highlight>
                <a:latin typeface="Arial"/>
                <a:ea typeface="Arial"/>
                <a:cs typeface="Arial"/>
                <a:sym typeface="Arial"/>
              </a:rPr>
              <a:t> sys</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a_list =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5</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a_tuple =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5</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(sys.getsizeof(a_list))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(sys.getsizeof(a_tuple))</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p:txBody>
      </p:sp>
      <p:sp>
        <p:nvSpPr>
          <p:cNvPr id="616" name="Google Shape;616;p84"/>
          <p:cNvSpPr txBox="1"/>
          <p:nvPr/>
        </p:nvSpPr>
        <p:spPr>
          <a:xfrm>
            <a:off x="5774375" y="2009975"/>
            <a:ext cx="3236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120</a:t>
            </a:r>
            <a:endParaRPr sz="1600"/>
          </a:p>
          <a:p>
            <a:pPr indent="0" lvl="0" marL="0" rtl="0" algn="l">
              <a:spcBef>
                <a:spcPts val="0"/>
              </a:spcBef>
              <a:spcAft>
                <a:spcPts val="0"/>
              </a:spcAft>
              <a:buNone/>
            </a:pPr>
            <a:r>
              <a:rPr lang="en" sz="1600"/>
              <a:t>80</a:t>
            </a:r>
            <a:endParaRPr sz="1600"/>
          </a:p>
        </p:txBody>
      </p:sp>
      <p:sp>
        <p:nvSpPr>
          <p:cNvPr id="617" name="Google Shape;617;p84"/>
          <p:cNvSpPr txBox="1"/>
          <p:nvPr>
            <p:ph idx="1" type="body"/>
          </p:nvPr>
        </p:nvSpPr>
        <p:spPr>
          <a:xfrm>
            <a:off x="805650" y="1219675"/>
            <a:ext cx="7823700" cy="699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None/>
            </a:pPr>
            <a:r>
              <a:rPr lang="en" sz="1600">
                <a:solidFill>
                  <a:srgbClr val="000000"/>
                </a:solidFill>
                <a:latin typeface="Arial"/>
                <a:ea typeface="Arial"/>
                <a:cs typeface="Arial"/>
                <a:sym typeface="Arial"/>
              </a:rPr>
              <a:t>Кортеж (tuple) хотираи фавриро нисбат ба list (рӯйхат) самараноктар истифода мебарад.</a:t>
            </a:r>
            <a:endParaRPr sz="1600">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5"/>
          <p:cNvSpPr txBox="1"/>
          <p:nvPr>
            <p:ph idx="1" type="body"/>
          </p:nvPr>
        </p:nvSpPr>
        <p:spPr>
          <a:xfrm>
            <a:off x="805650" y="1219675"/>
            <a:ext cx="7823700" cy="7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latin typeface="Arial"/>
                <a:ea typeface="Arial"/>
                <a:cs typeface="Arial"/>
                <a:sym typeface="Arial"/>
              </a:rPr>
              <a:t>Дар Python имконияти табдил додани кортеж (tuple) ба </a:t>
            </a:r>
            <a:r>
              <a:rPr lang="en" sz="1600">
                <a:solidFill>
                  <a:srgbClr val="000000"/>
                </a:solidFill>
                <a:latin typeface="Arial"/>
                <a:ea typeface="Arial"/>
                <a:cs typeface="Arial"/>
                <a:sym typeface="Arial"/>
              </a:rPr>
              <a:t>рӯйхат</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list</a:t>
            </a:r>
            <a:r>
              <a:rPr lang="en" sz="1600">
                <a:solidFill>
                  <a:srgbClr val="000000"/>
                </a:solidFill>
                <a:latin typeface="Arial"/>
                <a:ea typeface="Arial"/>
                <a:cs typeface="Arial"/>
                <a:sym typeface="Arial"/>
              </a:rPr>
              <a:t>), ва баръакс, вуҷуд дорад.</a:t>
            </a:r>
            <a:endParaRPr sz="1600">
              <a:solidFill>
                <a:srgbClr val="000000"/>
              </a:solidFill>
              <a:latin typeface="Arial"/>
              <a:ea typeface="Arial"/>
              <a:cs typeface="Arial"/>
              <a:sym typeface="Arial"/>
            </a:endParaRPr>
          </a:p>
        </p:txBody>
      </p:sp>
      <p:sp>
        <p:nvSpPr>
          <p:cNvPr id="623" name="Google Shape;623;p85"/>
          <p:cNvSpPr txBox="1"/>
          <p:nvPr>
            <p:ph idx="1" type="body"/>
          </p:nvPr>
        </p:nvSpPr>
        <p:spPr>
          <a:xfrm>
            <a:off x="877725" y="2008575"/>
            <a:ext cx="3807900" cy="18936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numbers = [</a:t>
            </a:r>
            <a:r>
              <a:rPr lang="en" sz="1600">
                <a:solidFill>
                  <a:srgbClr val="098658"/>
                </a:solidFill>
                <a:highlight>
                  <a:srgbClr val="FFFFFF"/>
                </a:highlight>
                <a:latin typeface="Arial"/>
                <a:ea typeface="Arial"/>
                <a:cs typeface="Arial"/>
                <a:sym typeface="Arial"/>
              </a:rPr>
              <a:t>2</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4</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7</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t = tuple(numbers)</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lst = list(t)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(lst)</a:t>
            </a:r>
            <a:endParaRPr sz="1600">
              <a:solidFill>
                <a:srgbClr val="000000"/>
              </a:solidFill>
              <a:highlight>
                <a:srgbClr val="FFFFFF"/>
              </a:highlight>
              <a:latin typeface="Arial"/>
              <a:ea typeface="Arial"/>
              <a:cs typeface="Arial"/>
              <a:sym typeface="Arial"/>
            </a:endParaRPr>
          </a:p>
        </p:txBody>
      </p:sp>
      <p:sp>
        <p:nvSpPr>
          <p:cNvPr id="624" name="Google Shape;624;p85"/>
          <p:cNvSpPr txBox="1"/>
          <p:nvPr/>
        </p:nvSpPr>
        <p:spPr>
          <a:xfrm>
            <a:off x="5774375" y="2009975"/>
            <a:ext cx="3236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(2, 1, 3, 4, 7)</a:t>
            </a:r>
            <a:endParaRPr sz="1600"/>
          </a:p>
          <a:p>
            <a:pPr indent="0" lvl="0" marL="0" rtl="0" algn="l">
              <a:spcBef>
                <a:spcPts val="0"/>
              </a:spcBef>
              <a:spcAft>
                <a:spcPts val="0"/>
              </a:spcAft>
              <a:buNone/>
            </a:pPr>
            <a:r>
              <a:rPr lang="en" sz="1600"/>
              <a:t>[2, 1, 3, 4, 7]</a:t>
            </a:r>
            <a:endParaRPr sz="1600"/>
          </a:p>
        </p:txBody>
      </p:sp>
      <p:sp>
        <p:nvSpPr>
          <p:cNvPr id="625" name="Google Shape;625;p8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Муқоисаи кортеж (tuple) бо рӯйхат (list)</a:t>
            </a:r>
            <a:endParaRPr sz="2200">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6"/>
          <p:cNvSpPr txBox="1"/>
          <p:nvPr>
            <p:ph idx="1" type="body"/>
          </p:nvPr>
        </p:nvSpPr>
        <p:spPr>
          <a:xfrm>
            <a:off x="805650" y="1219675"/>
            <a:ext cx="7823700" cy="7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latin typeface="Arial"/>
                <a:ea typeface="Arial"/>
                <a:cs typeface="Arial"/>
                <a:sym typeface="Arial"/>
              </a:rPr>
              <a:t>Дар Python имконияти табдил додани кортеж (tuple) ба рӯйхат (list), ва баръакс, вуҷуд дорад.</a:t>
            </a:r>
            <a:endParaRPr sz="1600">
              <a:solidFill>
                <a:srgbClr val="000000"/>
              </a:solidFill>
              <a:latin typeface="Arial"/>
              <a:ea typeface="Arial"/>
              <a:cs typeface="Arial"/>
              <a:sym typeface="Arial"/>
            </a:endParaRPr>
          </a:p>
        </p:txBody>
      </p:sp>
      <p:sp>
        <p:nvSpPr>
          <p:cNvPr id="631" name="Google Shape;631;p86"/>
          <p:cNvSpPr txBox="1"/>
          <p:nvPr>
            <p:ph idx="1" type="body"/>
          </p:nvPr>
        </p:nvSpPr>
        <p:spPr>
          <a:xfrm>
            <a:off x="877725" y="2008575"/>
            <a:ext cx="3807900" cy="28566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600">
                <a:solidFill>
                  <a:srgbClr val="080808"/>
                </a:solidFill>
                <a:highlight>
                  <a:srgbClr val="FFFFFF"/>
                </a:highlight>
                <a:latin typeface="Arial"/>
                <a:ea typeface="Arial"/>
                <a:cs typeface="Arial"/>
                <a:sym typeface="Arial"/>
              </a:rPr>
              <a:t>numbers = (</a:t>
            </a:r>
            <a:r>
              <a:rPr lang="en" sz="1600">
                <a:solidFill>
                  <a:srgbClr val="1750EB"/>
                </a:solidFill>
                <a:highlight>
                  <a:srgbClr val="FFFFFF"/>
                </a:highlight>
                <a:latin typeface="Arial"/>
                <a:ea typeface="Arial"/>
                <a:cs typeface="Arial"/>
                <a:sym typeface="Arial"/>
              </a:rPr>
              <a:t>2</a:t>
            </a:r>
            <a:r>
              <a:rPr lang="en" sz="1600">
                <a:solidFill>
                  <a:srgbClr val="080808"/>
                </a:solidFill>
                <a:highlight>
                  <a:srgbClr val="FFFFFF"/>
                </a:highlight>
                <a:latin typeface="Arial"/>
                <a:ea typeface="Arial"/>
                <a:cs typeface="Arial"/>
                <a:sym typeface="Arial"/>
              </a:rPr>
              <a:t>, </a:t>
            </a:r>
            <a:r>
              <a:rPr lang="en" sz="1600">
                <a:solidFill>
                  <a:srgbClr val="1750EB"/>
                </a:solidFill>
                <a:highlight>
                  <a:srgbClr val="FFFFFF"/>
                </a:highlight>
                <a:latin typeface="Arial"/>
                <a:ea typeface="Arial"/>
                <a:cs typeface="Arial"/>
                <a:sym typeface="Arial"/>
              </a:rPr>
              <a:t>1</a:t>
            </a:r>
            <a:r>
              <a:rPr lang="en" sz="1600">
                <a:solidFill>
                  <a:srgbClr val="080808"/>
                </a:solidFill>
                <a:highlight>
                  <a:srgbClr val="FFFFFF"/>
                </a:highlight>
                <a:latin typeface="Arial"/>
                <a:ea typeface="Arial"/>
                <a:cs typeface="Arial"/>
                <a:sym typeface="Arial"/>
              </a:rPr>
              <a:t>, </a:t>
            </a:r>
            <a:r>
              <a:rPr lang="en" sz="1600">
                <a:solidFill>
                  <a:srgbClr val="1750EB"/>
                </a:solidFill>
                <a:highlight>
                  <a:srgbClr val="FFFFFF"/>
                </a:highlight>
                <a:latin typeface="Arial"/>
                <a:ea typeface="Arial"/>
                <a:cs typeface="Arial"/>
                <a:sym typeface="Arial"/>
              </a:rPr>
              <a:t>3</a:t>
            </a:r>
            <a:r>
              <a:rPr lang="en" sz="1600">
                <a:solidFill>
                  <a:srgbClr val="080808"/>
                </a:solidFill>
                <a:highlight>
                  <a:srgbClr val="FFFFFF"/>
                </a:highlight>
                <a:latin typeface="Arial"/>
                <a:ea typeface="Arial"/>
                <a:cs typeface="Arial"/>
                <a:sym typeface="Arial"/>
              </a:rPr>
              <a:t>, </a:t>
            </a:r>
            <a:r>
              <a:rPr lang="en" sz="1600">
                <a:solidFill>
                  <a:srgbClr val="1750EB"/>
                </a:solidFill>
                <a:highlight>
                  <a:srgbClr val="FFFFFF"/>
                </a:highlight>
                <a:latin typeface="Arial"/>
                <a:ea typeface="Arial"/>
                <a:cs typeface="Arial"/>
                <a:sym typeface="Arial"/>
              </a:rPr>
              <a:t>4</a:t>
            </a:r>
            <a:r>
              <a:rPr lang="en" sz="1600">
                <a:solidFill>
                  <a:srgbClr val="080808"/>
                </a:solidFill>
                <a:highlight>
                  <a:srgbClr val="FFFFFF"/>
                </a:highlight>
                <a:latin typeface="Arial"/>
                <a:ea typeface="Arial"/>
                <a:cs typeface="Arial"/>
                <a:sym typeface="Arial"/>
              </a:rPr>
              <a:t>, </a:t>
            </a:r>
            <a:r>
              <a:rPr lang="en" sz="1600">
                <a:solidFill>
                  <a:srgbClr val="1750EB"/>
                </a:solidFill>
                <a:highlight>
                  <a:srgbClr val="FFFFFF"/>
                </a:highlight>
                <a:latin typeface="Arial"/>
                <a:ea typeface="Arial"/>
                <a:cs typeface="Arial"/>
                <a:sym typeface="Arial"/>
              </a:rPr>
              <a:t>7</a:t>
            </a:r>
            <a:r>
              <a:rPr lang="en" sz="1600">
                <a:solidFill>
                  <a:srgbClr val="080808"/>
                </a:solidFill>
                <a:highlight>
                  <a:srgbClr val="FFFFFF"/>
                </a:highlight>
                <a:latin typeface="Arial"/>
                <a:ea typeface="Arial"/>
                <a:cs typeface="Arial"/>
                <a:sym typeface="Arial"/>
              </a:rPr>
              <a:t>)</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80"/>
                </a:solidFill>
                <a:highlight>
                  <a:srgbClr val="FFFFFF"/>
                </a:highlight>
                <a:latin typeface="Arial"/>
                <a:ea typeface="Arial"/>
                <a:cs typeface="Arial"/>
                <a:sym typeface="Arial"/>
              </a:rPr>
              <a:t>print</a:t>
            </a:r>
            <a:r>
              <a:rPr lang="en" sz="1600">
                <a:solidFill>
                  <a:srgbClr val="080808"/>
                </a:solidFill>
                <a:highlight>
                  <a:srgbClr val="FFFFFF"/>
                </a:highlight>
                <a:latin typeface="Arial"/>
                <a:ea typeface="Arial"/>
                <a:cs typeface="Arial"/>
                <a:sym typeface="Arial"/>
              </a:rPr>
              <a:t>(numbers)</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80808"/>
                </a:solidFill>
                <a:highlight>
                  <a:srgbClr val="FFFFFF"/>
                </a:highlight>
                <a:latin typeface="Arial"/>
                <a:ea typeface="Arial"/>
                <a:cs typeface="Arial"/>
                <a:sym typeface="Arial"/>
              </a:rPr>
              <a:t>lst = </a:t>
            </a:r>
            <a:r>
              <a:rPr lang="en" sz="1600">
                <a:solidFill>
                  <a:srgbClr val="000080"/>
                </a:solidFill>
                <a:highlight>
                  <a:srgbClr val="FFFFFF"/>
                </a:highlight>
                <a:latin typeface="Arial"/>
                <a:ea typeface="Arial"/>
                <a:cs typeface="Arial"/>
                <a:sym typeface="Arial"/>
              </a:rPr>
              <a:t>list</a:t>
            </a:r>
            <a:r>
              <a:rPr lang="en" sz="1600">
                <a:solidFill>
                  <a:srgbClr val="080808"/>
                </a:solidFill>
                <a:highlight>
                  <a:srgbClr val="FFFFFF"/>
                </a:highlight>
                <a:latin typeface="Arial"/>
                <a:ea typeface="Arial"/>
                <a:cs typeface="Arial"/>
                <a:sym typeface="Arial"/>
              </a:rPr>
              <a:t>(numbers)</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80"/>
                </a:solidFill>
                <a:highlight>
                  <a:srgbClr val="FFFFFF"/>
                </a:highlight>
                <a:latin typeface="Arial"/>
                <a:ea typeface="Arial"/>
                <a:cs typeface="Arial"/>
                <a:sym typeface="Arial"/>
              </a:rPr>
              <a:t>print</a:t>
            </a:r>
            <a:r>
              <a:rPr lang="en" sz="1600">
                <a:solidFill>
                  <a:srgbClr val="080808"/>
                </a:solidFill>
                <a:highlight>
                  <a:srgbClr val="FFFFFF"/>
                </a:highlight>
                <a:latin typeface="Arial"/>
                <a:ea typeface="Arial"/>
                <a:cs typeface="Arial"/>
                <a:sym typeface="Arial"/>
              </a:rPr>
              <a:t>(lst)</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80808"/>
                </a:solidFill>
                <a:highlight>
                  <a:srgbClr val="FFFFFF"/>
                </a:highlight>
                <a:latin typeface="Arial"/>
                <a:ea typeface="Arial"/>
                <a:cs typeface="Arial"/>
                <a:sym typeface="Arial"/>
              </a:rPr>
              <a:t>lst.append(</a:t>
            </a:r>
            <a:r>
              <a:rPr lang="en" sz="1600">
                <a:solidFill>
                  <a:srgbClr val="1750EB"/>
                </a:solidFill>
                <a:highlight>
                  <a:srgbClr val="FFFFFF"/>
                </a:highlight>
                <a:latin typeface="Arial"/>
                <a:ea typeface="Arial"/>
                <a:cs typeface="Arial"/>
                <a:sym typeface="Arial"/>
              </a:rPr>
              <a:t>88</a:t>
            </a:r>
            <a:r>
              <a:rPr lang="en" sz="1600">
                <a:solidFill>
                  <a:srgbClr val="080808"/>
                </a:solidFill>
                <a:highlight>
                  <a:srgbClr val="FFFFFF"/>
                </a:highlight>
                <a:latin typeface="Arial"/>
                <a:ea typeface="Arial"/>
                <a:cs typeface="Arial"/>
                <a:sym typeface="Arial"/>
              </a:rPr>
              <a:t>)</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80"/>
                </a:solidFill>
                <a:highlight>
                  <a:srgbClr val="FFFFFF"/>
                </a:highlight>
                <a:latin typeface="Arial"/>
                <a:ea typeface="Arial"/>
                <a:cs typeface="Arial"/>
                <a:sym typeface="Arial"/>
              </a:rPr>
              <a:t>print</a:t>
            </a:r>
            <a:r>
              <a:rPr lang="en" sz="1600">
                <a:solidFill>
                  <a:srgbClr val="080808"/>
                </a:solidFill>
                <a:highlight>
                  <a:srgbClr val="FFFFFF"/>
                </a:highlight>
                <a:latin typeface="Arial"/>
                <a:ea typeface="Arial"/>
                <a:cs typeface="Arial"/>
                <a:sym typeface="Arial"/>
              </a:rPr>
              <a:t>(lst)</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80808"/>
                </a:solidFill>
                <a:highlight>
                  <a:srgbClr val="FFFFFF"/>
                </a:highlight>
                <a:latin typeface="Arial"/>
                <a:ea typeface="Arial"/>
                <a:cs typeface="Arial"/>
                <a:sym typeface="Arial"/>
              </a:rPr>
              <a:t>numbers = </a:t>
            </a:r>
            <a:r>
              <a:rPr lang="en" sz="1600">
                <a:solidFill>
                  <a:srgbClr val="000080"/>
                </a:solidFill>
                <a:highlight>
                  <a:srgbClr val="FFFFFF"/>
                </a:highlight>
                <a:latin typeface="Arial"/>
                <a:ea typeface="Arial"/>
                <a:cs typeface="Arial"/>
                <a:sym typeface="Arial"/>
              </a:rPr>
              <a:t>tuple</a:t>
            </a:r>
            <a:r>
              <a:rPr lang="en" sz="1600">
                <a:solidFill>
                  <a:srgbClr val="080808"/>
                </a:solidFill>
                <a:highlight>
                  <a:srgbClr val="FFFFFF"/>
                </a:highlight>
                <a:latin typeface="Arial"/>
                <a:ea typeface="Arial"/>
                <a:cs typeface="Arial"/>
                <a:sym typeface="Arial"/>
              </a:rPr>
              <a:t>(lst)</a:t>
            </a:r>
            <a:endParaRPr sz="1600">
              <a:solidFill>
                <a:srgbClr val="080808"/>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80"/>
                </a:solidFill>
                <a:highlight>
                  <a:srgbClr val="FFFFFF"/>
                </a:highlight>
                <a:latin typeface="Arial"/>
                <a:ea typeface="Arial"/>
                <a:cs typeface="Arial"/>
                <a:sym typeface="Arial"/>
              </a:rPr>
              <a:t>print</a:t>
            </a:r>
            <a:r>
              <a:rPr lang="en" sz="1600">
                <a:solidFill>
                  <a:srgbClr val="080808"/>
                </a:solidFill>
                <a:highlight>
                  <a:srgbClr val="FFFFFF"/>
                </a:highlight>
                <a:latin typeface="Arial"/>
                <a:ea typeface="Arial"/>
                <a:cs typeface="Arial"/>
                <a:sym typeface="Arial"/>
              </a:rPr>
              <a:t>(numbers)</a:t>
            </a:r>
            <a:endParaRPr sz="1600">
              <a:solidFill>
                <a:srgbClr val="000000"/>
              </a:solidFill>
              <a:highlight>
                <a:srgbClr val="FFFFFF"/>
              </a:highlight>
              <a:latin typeface="Arial"/>
              <a:ea typeface="Arial"/>
              <a:cs typeface="Arial"/>
              <a:sym typeface="Arial"/>
            </a:endParaRPr>
          </a:p>
        </p:txBody>
      </p:sp>
      <p:sp>
        <p:nvSpPr>
          <p:cNvPr id="632" name="Google Shape;632;p86"/>
          <p:cNvSpPr txBox="1"/>
          <p:nvPr/>
        </p:nvSpPr>
        <p:spPr>
          <a:xfrm>
            <a:off x="5774375" y="2009975"/>
            <a:ext cx="3236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(2, 1, 3, 4, 7)</a:t>
            </a:r>
            <a:endParaRPr sz="1600"/>
          </a:p>
          <a:p>
            <a:pPr indent="0" lvl="0" marL="0" rtl="0" algn="l">
              <a:spcBef>
                <a:spcPts val="0"/>
              </a:spcBef>
              <a:spcAft>
                <a:spcPts val="0"/>
              </a:spcAft>
              <a:buNone/>
            </a:pPr>
            <a:r>
              <a:rPr lang="en" sz="1600"/>
              <a:t>[2, 1, 3, 4, 7]</a:t>
            </a:r>
            <a:endParaRPr sz="1600"/>
          </a:p>
          <a:p>
            <a:pPr indent="0" lvl="0" marL="0" rtl="0" algn="l">
              <a:spcBef>
                <a:spcPts val="0"/>
              </a:spcBef>
              <a:spcAft>
                <a:spcPts val="0"/>
              </a:spcAft>
              <a:buNone/>
            </a:pPr>
            <a:r>
              <a:rPr lang="en" sz="1600"/>
              <a:t>[2, 1, 3, 4, 7, 88]</a:t>
            </a:r>
            <a:endParaRPr sz="1600"/>
          </a:p>
          <a:p>
            <a:pPr indent="0" lvl="0" marL="0" rtl="0" algn="l">
              <a:spcBef>
                <a:spcPts val="0"/>
              </a:spcBef>
              <a:spcAft>
                <a:spcPts val="0"/>
              </a:spcAft>
              <a:buNone/>
            </a:pPr>
            <a:r>
              <a:rPr lang="en" sz="1600"/>
              <a:t>(2, 1, 3, 4, 7, 88)</a:t>
            </a:r>
            <a:endParaRPr sz="1600"/>
          </a:p>
        </p:txBody>
      </p:sp>
      <p:sp>
        <p:nvSpPr>
          <p:cNvPr id="633" name="Google Shape;633;p8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Муқоисаи кортеж (tuple) бо рӯйхат (list)</a:t>
            </a:r>
            <a:endParaRPr sz="2200">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ph idx="1" type="body"/>
          </p:nvPr>
        </p:nvSpPr>
        <p:spPr>
          <a:xfrm>
            <a:off x="801525" y="1246575"/>
            <a:ext cx="82089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Функсияи index() методи дохилии кортеж мебошад, ки имкон медиҳад индекс ё ​​мавқеи элементро дар пайдарпаӣ донем. Ба ибораи дигар, ин метод аъзои кортежро ҷустуҷӯ мекунад ва индекси онро бармегардонад.</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639" name="Google Shape;639;p8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Индексҳо</a:t>
            </a:r>
            <a:endParaRPr sz="2200">
              <a:latin typeface="Arial"/>
              <a:ea typeface="Arial"/>
              <a:cs typeface="Arial"/>
              <a:sym typeface="Arial"/>
            </a:endParaRPr>
          </a:p>
        </p:txBody>
      </p:sp>
      <p:sp>
        <p:nvSpPr>
          <p:cNvPr id="640" name="Google Shape;640;p87"/>
          <p:cNvSpPr txBox="1"/>
          <p:nvPr>
            <p:ph idx="1" type="body"/>
          </p:nvPr>
        </p:nvSpPr>
        <p:spPr>
          <a:xfrm>
            <a:off x="877725" y="2389575"/>
            <a:ext cx="3488400" cy="18636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t1 = (</a:t>
            </a:r>
            <a:r>
              <a:rPr lang="en" sz="1600">
                <a:solidFill>
                  <a:srgbClr val="A31515"/>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'11'</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'a'</a:t>
            </a:r>
            <a:r>
              <a:rPr lang="en" sz="1600">
                <a:solidFill>
                  <a:srgbClr val="000000"/>
                </a:solidFill>
                <a:highlight>
                  <a:srgbClr val="FFFFFF"/>
                </a:highlight>
                <a:latin typeface="Arial"/>
                <a:ea typeface="Arial"/>
                <a:cs typeface="Arial"/>
                <a:sym typeface="Arial"/>
              </a:rPr>
              <a:t>, </a:t>
            </a:r>
            <a:r>
              <a:rPr lang="en" sz="1600">
                <a:solidFill>
                  <a:srgbClr val="A31515"/>
                </a:solidFill>
                <a:highlight>
                  <a:srgbClr val="FFFFFF"/>
                </a:highlight>
                <a:latin typeface="Arial"/>
                <a:ea typeface="Arial"/>
                <a:cs typeface="Arial"/>
                <a:sym typeface="Arial"/>
              </a:rPr>
              <a:t>'x'</a:t>
            </a:r>
            <a:r>
              <a:rPr lang="en" sz="1600">
                <a:solidFill>
                  <a:srgbClr val="000000"/>
                </a:solidFill>
                <a:highlight>
                  <a:srgbClr val="FFFFFF"/>
                </a:highlight>
                <a:latin typeface="Arial"/>
                <a:ea typeface="Arial"/>
                <a:cs typeface="Arial"/>
                <a:sym typeface="Arial"/>
              </a:rPr>
              <a:t>, </a:t>
            </a:r>
            <a:r>
              <a:rPr lang="en" sz="1600">
                <a:solidFill>
                  <a:srgbClr val="098658"/>
                </a:solidFill>
                <a:highlight>
                  <a:srgbClr val="FFFFFF"/>
                </a:highlight>
                <a:latin typeface="Arial"/>
                <a:ea typeface="Arial"/>
                <a:cs typeface="Arial"/>
                <a:sym typeface="Arial"/>
              </a:rPr>
              <a:t>1.1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(t1.index(</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00"/>
                </a:solidFill>
                <a:highlight>
                  <a:srgbClr val="FFFFFF"/>
                </a:highlight>
                <a:latin typeface="Arial"/>
                <a:ea typeface="Arial"/>
                <a:cs typeface="Arial"/>
                <a:sym typeface="Arial"/>
              </a:rPr>
              <a:t>t2 = (</a:t>
            </a:r>
            <a:r>
              <a:rPr lang="en" sz="1600">
                <a:solidFill>
                  <a:srgbClr val="098658"/>
                </a:solidFill>
                <a:highlight>
                  <a:srgbClr val="FFFFFF"/>
                </a:highlight>
                <a:latin typeface="Arial"/>
                <a:ea typeface="Arial"/>
                <a:cs typeface="Arial"/>
                <a:sym typeface="Arial"/>
              </a:rPr>
              <a:t>5</a:t>
            </a:r>
            <a:r>
              <a:rPr lang="en" sz="1600">
                <a:solidFill>
                  <a:srgbClr val="000000"/>
                </a:solidFill>
                <a:highlight>
                  <a:srgbClr val="FFFFFF"/>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3</a:t>
            </a:r>
            <a:r>
              <a:rPr lang="en" sz="1600">
                <a:solidFill>
                  <a:srgbClr val="000000"/>
                </a:solidFill>
                <a:highlight>
                  <a:srgbClr val="FFFFFF"/>
                </a:highlight>
                <a:latin typeface="Arial"/>
                <a:ea typeface="Arial"/>
                <a:cs typeface="Arial"/>
                <a:sym typeface="Arial"/>
              </a:rPr>
              <a:t>,</a:t>
            </a:r>
            <a:r>
              <a:rPr lang="en" sz="1600">
                <a:solidFill>
                  <a:srgbClr val="098658"/>
                </a:solidFill>
                <a:highlight>
                  <a:schemeClr val="lt1"/>
                </a:highlight>
                <a:latin typeface="Arial"/>
                <a:ea typeface="Arial"/>
                <a:cs typeface="Arial"/>
                <a:sym typeface="Arial"/>
              </a:rPr>
              <a:t>2</a:t>
            </a:r>
            <a:r>
              <a:rPr lang="en" sz="1600">
                <a:solidFill>
                  <a:srgbClr val="000000"/>
                </a:solidFill>
                <a:highlight>
                  <a:schemeClr val="lt1"/>
                </a:highlight>
                <a:latin typeface="Arial"/>
                <a:ea typeface="Arial"/>
                <a:cs typeface="Arial"/>
                <a:sym typeface="Arial"/>
              </a:rPr>
              <a:t>,</a:t>
            </a:r>
            <a:r>
              <a:rPr lang="en" sz="1600">
                <a:solidFill>
                  <a:srgbClr val="098658"/>
                </a:solidFill>
                <a:highlight>
                  <a:schemeClr val="lt1"/>
                </a:highlight>
                <a:latin typeface="Arial"/>
                <a:ea typeface="Arial"/>
                <a:cs typeface="Arial"/>
                <a:sym typeface="Arial"/>
              </a:rPr>
              <a:t>2</a:t>
            </a:r>
            <a:r>
              <a:rPr lang="en" sz="1600">
                <a:solidFill>
                  <a:srgbClr val="000000"/>
                </a:solidFill>
                <a:highlight>
                  <a:schemeClr val="lt1"/>
                </a:highlight>
                <a:latin typeface="Arial"/>
                <a:ea typeface="Arial"/>
                <a:cs typeface="Arial"/>
                <a:sym typeface="Arial"/>
              </a:rPr>
              <a:t>,</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1600">
                <a:solidFill>
                  <a:srgbClr val="0000FF"/>
                </a:solidFill>
                <a:highlight>
                  <a:srgbClr val="FFFFFF"/>
                </a:highlight>
                <a:latin typeface="Arial"/>
                <a:ea typeface="Arial"/>
                <a:cs typeface="Arial"/>
                <a:sym typeface="Arial"/>
              </a:rPr>
              <a:t>print</a:t>
            </a:r>
            <a:r>
              <a:rPr lang="en" sz="1600">
                <a:solidFill>
                  <a:srgbClr val="000000"/>
                </a:solidFill>
                <a:highlight>
                  <a:srgbClr val="FFFFFF"/>
                </a:highlight>
                <a:latin typeface="Arial"/>
                <a:ea typeface="Arial"/>
                <a:cs typeface="Arial"/>
                <a:sym typeface="Arial"/>
              </a:rPr>
              <a:t>(t2.index(</a:t>
            </a:r>
            <a:r>
              <a:rPr lang="en" sz="1600">
                <a:solidFill>
                  <a:srgbClr val="098658"/>
                </a:solidFill>
                <a:highlight>
                  <a:srgbClr val="FFFFFF"/>
                </a:highlight>
                <a:latin typeface="Arial"/>
                <a:ea typeface="Arial"/>
                <a:cs typeface="Arial"/>
                <a:sym typeface="Arial"/>
              </a:rPr>
              <a:t>1</a:t>
            </a:r>
            <a:r>
              <a:rPr lang="en" sz="1600">
                <a:solidFill>
                  <a:srgbClr val="000000"/>
                </a:solidFill>
                <a:highlight>
                  <a:srgbClr val="FFFFFF"/>
                </a:highlight>
                <a:latin typeface="Arial"/>
                <a:ea typeface="Arial"/>
                <a:cs typeface="Arial"/>
                <a:sym typeface="Arial"/>
              </a:rPr>
              <a:t>))</a:t>
            </a:r>
            <a:endParaRPr sz="1600">
              <a:solidFill>
                <a:srgbClr val="000000"/>
              </a:solidFill>
              <a:latin typeface="Arial"/>
              <a:ea typeface="Arial"/>
              <a:cs typeface="Arial"/>
              <a:sym typeface="Arial"/>
            </a:endParaRPr>
          </a:p>
        </p:txBody>
      </p:sp>
      <p:sp>
        <p:nvSpPr>
          <p:cNvPr id="641" name="Google Shape;641;p87"/>
          <p:cNvSpPr txBox="1"/>
          <p:nvPr/>
        </p:nvSpPr>
        <p:spPr>
          <a:xfrm>
            <a:off x="5774375" y="2390975"/>
            <a:ext cx="3236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Натиҷа:</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a:t>
            </a:r>
            <a:endParaRPr sz="1600"/>
          </a:p>
          <a:p>
            <a:pPr indent="0" lvl="0" marL="0" rtl="0" algn="l">
              <a:spcBef>
                <a:spcPts val="0"/>
              </a:spcBef>
              <a:spcAft>
                <a:spcPts val="0"/>
              </a:spcAft>
              <a:buNone/>
            </a:pPr>
            <a:r>
              <a:rPr lang="en" sz="1600"/>
              <a:t>4</a:t>
            </a:r>
            <a:endParaRPr sz="16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8"/>
          <p:cNvSpPr txBox="1"/>
          <p:nvPr>
            <p:ph type="title"/>
          </p:nvPr>
        </p:nvSpPr>
        <p:spPr>
          <a:xfrm>
            <a:off x="727650" y="664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Буридан бо тарзи “объект[ибтидо:интиҳо:қадам]”</a:t>
            </a:r>
            <a:endParaRPr/>
          </a:p>
        </p:txBody>
      </p:sp>
      <p:sp>
        <p:nvSpPr>
          <p:cNvPr id="647" name="Google Shape;647;p88"/>
          <p:cNvSpPr txBox="1"/>
          <p:nvPr/>
        </p:nvSpPr>
        <p:spPr>
          <a:xfrm>
            <a:off x="-4715125" y="3510725"/>
            <a:ext cx="73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48" name="Google Shape;648;p88"/>
          <p:cNvSpPr txBox="1"/>
          <p:nvPr/>
        </p:nvSpPr>
        <p:spPr>
          <a:xfrm>
            <a:off x="847675" y="1285025"/>
            <a:ext cx="23667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b=(1,2,3,4,5,6,7,8,9,10)</a:t>
            </a:r>
            <a:endParaRPr sz="1600"/>
          </a:p>
          <a:p>
            <a:pPr indent="0" lvl="0" marL="0" rtl="0" algn="l">
              <a:lnSpc>
                <a:spcPct val="115000"/>
              </a:lnSpc>
              <a:spcBef>
                <a:spcPts val="0"/>
              </a:spcBef>
              <a:spcAft>
                <a:spcPts val="0"/>
              </a:spcAft>
              <a:buNone/>
            </a:pPr>
            <a:r>
              <a:rPr lang="en" sz="1600">
                <a:solidFill>
                  <a:srgbClr val="980198"/>
                </a:solidFill>
              </a:rPr>
              <a:t>print</a:t>
            </a:r>
            <a:r>
              <a:rPr lang="en" sz="1600"/>
              <a:t>(b[1:len(b):3])</a:t>
            </a:r>
            <a:endParaRPr sz="1600"/>
          </a:p>
          <a:p>
            <a:pPr indent="0" lvl="0" marL="0" rtl="0" algn="l">
              <a:lnSpc>
                <a:spcPct val="115000"/>
              </a:lnSpc>
              <a:spcBef>
                <a:spcPts val="0"/>
              </a:spcBef>
              <a:spcAft>
                <a:spcPts val="0"/>
              </a:spcAft>
              <a:buNone/>
            </a:pPr>
            <a:r>
              <a:rPr lang="en" sz="1600">
                <a:solidFill>
                  <a:srgbClr val="980198"/>
                </a:solidFill>
              </a:rPr>
              <a:t>print</a:t>
            </a:r>
            <a:r>
              <a:rPr lang="en" sz="1600"/>
              <a:t>(b[:4])</a:t>
            </a:r>
            <a:endParaRPr sz="1600"/>
          </a:p>
          <a:p>
            <a:pPr indent="0" lvl="0" marL="0" rtl="0" algn="l">
              <a:lnSpc>
                <a:spcPct val="115000"/>
              </a:lnSpc>
              <a:spcBef>
                <a:spcPts val="0"/>
              </a:spcBef>
              <a:spcAft>
                <a:spcPts val="0"/>
              </a:spcAft>
              <a:buNone/>
            </a:pPr>
            <a:r>
              <a:rPr lang="en" sz="1600">
                <a:solidFill>
                  <a:srgbClr val="980198"/>
                </a:solidFill>
              </a:rPr>
              <a:t>print</a:t>
            </a:r>
            <a:r>
              <a:rPr lang="en" sz="1600"/>
              <a:t>(b[::3])</a:t>
            </a:r>
            <a:endParaRPr sz="1600"/>
          </a:p>
          <a:p>
            <a:pPr indent="0" lvl="0" marL="0" rtl="0" algn="l">
              <a:lnSpc>
                <a:spcPct val="115000"/>
              </a:lnSpc>
              <a:spcBef>
                <a:spcPts val="0"/>
              </a:spcBef>
              <a:spcAft>
                <a:spcPts val="0"/>
              </a:spcAft>
              <a:buNone/>
            </a:pPr>
            <a:r>
              <a:rPr lang="en" sz="1600">
                <a:solidFill>
                  <a:srgbClr val="980198"/>
                </a:solidFill>
              </a:rPr>
              <a:t>print</a:t>
            </a:r>
            <a:r>
              <a:rPr lang="en" sz="1600"/>
              <a:t>(b[::-1])</a:t>
            </a:r>
            <a:endParaRPr sz="1600"/>
          </a:p>
        </p:txBody>
      </p:sp>
      <p:sp>
        <p:nvSpPr>
          <p:cNvPr id="649" name="Google Shape;649;p88"/>
          <p:cNvSpPr txBox="1"/>
          <p:nvPr/>
        </p:nvSpPr>
        <p:spPr>
          <a:xfrm>
            <a:off x="847675" y="3035525"/>
            <a:ext cx="153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Натиҷа</a:t>
            </a:r>
            <a:endParaRPr>
              <a:latin typeface="Lato"/>
              <a:ea typeface="Lato"/>
              <a:cs typeface="Lato"/>
              <a:sym typeface="Lato"/>
            </a:endParaRPr>
          </a:p>
        </p:txBody>
      </p:sp>
      <p:sp>
        <p:nvSpPr>
          <p:cNvPr id="650" name="Google Shape;650;p88"/>
          <p:cNvSpPr txBox="1"/>
          <p:nvPr/>
        </p:nvSpPr>
        <p:spPr>
          <a:xfrm>
            <a:off x="2963250" y="3431375"/>
            <a:ext cx="73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51" name="Google Shape;651;p88"/>
          <p:cNvSpPr txBox="1"/>
          <p:nvPr/>
        </p:nvSpPr>
        <p:spPr>
          <a:xfrm>
            <a:off x="957300" y="3327675"/>
            <a:ext cx="2895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(2, 5, 8)</a:t>
            </a:r>
            <a:endParaRPr sz="1600"/>
          </a:p>
          <a:p>
            <a:pPr indent="0" lvl="0" marL="0" rtl="0" algn="l">
              <a:spcBef>
                <a:spcPts val="0"/>
              </a:spcBef>
              <a:spcAft>
                <a:spcPts val="0"/>
              </a:spcAft>
              <a:buNone/>
            </a:pPr>
            <a:r>
              <a:rPr lang="en" sz="1600"/>
              <a:t>(1, 2, 3, 4)</a:t>
            </a:r>
            <a:endParaRPr sz="1600"/>
          </a:p>
          <a:p>
            <a:pPr indent="0" lvl="0" marL="0" rtl="0" algn="l">
              <a:spcBef>
                <a:spcPts val="0"/>
              </a:spcBef>
              <a:spcAft>
                <a:spcPts val="0"/>
              </a:spcAft>
              <a:buNone/>
            </a:pPr>
            <a:r>
              <a:rPr lang="en" sz="1600"/>
              <a:t>(1, 4, 7, 10)</a:t>
            </a:r>
            <a:endParaRPr sz="1600"/>
          </a:p>
          <a:p>
            <a:pPr indent="0" lvl="0" marL="0" rtl="0" algn="l">
              <a:spcBef>
                <a:spcPts val="0"/>
              </a:spcBef>
              <a:spcAft>
                <a:spcPts val="0"/>
              </a:spcAft>
              <a:buNone/>
            </a:pPr>
            <a:r>
              <a:rPr lang="en" sz="1600"/>
              <a:t>(10, 9, 8, 7, 6, 5, 4, 3, 2, 1)</a:t>
            </a:r>
            <a:endParaRPr sz="16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657" name="Google Shape;657;p89"/>
          <p:cNvSpPr txBox="1"/>
          <p:nvPr/>
        </p:nvSpPr>
        <p:spPr>
          <a:xfrm>
            <a:off x="694075" y="1246275"/>
            <a:ext cx="7896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Умумият ва фарқияти сохторҳои рӯйхат (list) ва кортеж (tuple) кадомҳоанд?</a:t>
            </a:r>
            <a:endParaRPr sz="1600"/>
          </a:p>
          <a:p>
            <a:pPr indent="-330200" lvl="0" marL="457200" rtl="0" algn="l">
              <a:lnSpc>
                <a:spcPct val="115000"/>
              </a:lnSpc>
              <a:spcBef>
                <a:spcPts val="0"/>
              </a:spcBef>
              <a:spcAft>
                <a:spcPts val="0"/>
              </a:spcAft>
              <a:buSzPts val="1600"/>
              <a:buAutoNum type="arabicPeriod"/>
            </a:pPr>
            <a:r>
              <a:rPr lang="en" sz="1600"/>
              <a:t>Мақсад аз истифодаи функсияҳои list() ва tuple() дар чист?</a:t>
            </a:r>
            <a:endParaRPr sz="1600"/>
          </a:p>
          <a:p>
            <a:pPr indent="-330200" lvl="0" marL="457200" rtl="0" algn="l">
              <a:lnSpc>
                <a:spcPct val="115000"/>
              </a:lnSpc>
              <a:spcBef>
                <a:spcPts val="0"/>
              </a:spcBef>
              <a:spcAft>
                <a:spcPts val="0"/>
              </a:spcAft>
              <a:buSzPts val="1600"/>
              <a:buAutoNum type="arabicPeriod"/>
            </a:pPr>
            <a:r>
              <a:rPr lang="en" sz="1600"/>
              <a:t>Функсияи </a:t>
            </a:r>
            <a:r>
              <a:rPr lang="en" sz="1600">
                <a:solidFill>
                  <a:srgbClr val="202124"/>
                </a:solidFill>
              </a:rPr>
              <a:t>slice() чӣ вазифаро иҷро мекунад?</a:t>
            </a:r>
            <a:endParaRPr sz="16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6</a:t>
            </a:r>
            <a:endParaRPr sz="2200">
              <a:latin typeface="Arial"/>
              <a:ea typeface="Arial"/>
              <a:cs typeface="Arial"/>
              <a:sym typeface="Arial"/>
            </a:endParaRPr>
          </a:p>
        </p:txBody>
      </p:sp>
      <p:sp>
        <p:nvSpPr>
          <p:cNvPr id="663" name="Google Shape;663;p90"/>
          <p:cNvSpPr txBox="1"/>
          <p:nvPr/>
        </p:nvSpPr>
        <p:spPr>
          <a:xfrm>
            <a:off x="727675" y="1214375"/>
            <a:ext cx="8178300" cy="16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Array5(Abramyan).</a:t>
            </a:r>
            <a:r>
              <a:rPr lang="en" sz="1600"/>
              <a:t> Адади бутуни n (&gt; 2) дода шудааст. Массиви ададҳои бутуни андозааш n, ки аз n аъзои аввали пайдарпаии </a:t>
            </a:r>
            <a:r>
              <a:rPr i="1" lang="en" sz="1600"/>
              <a:t>ададҳои Фибоначчи</a:t>
            </a:r>
            <a:r>
              <a:rPr lang="en" sz="1600"/>
              <a:t> f</a:t>
            </a:r>
            <a:r>
              <a:rPr baseline="-25000" lang="en" sz="1600"/>
              <a:t>k</a:t>
            </a:r>
            <a:r>
              <a:rPr lang="en" sz="1600"/>
              <a:t>: f</a:t>
            </a:r>
            <a:r>
              <a:rPr baseline="-25000" lang="en" sz="1600"/>
              <a:t>1 </a:t>
            </a:r>
            <a:r>
              <a:rPr lang="en" sz="1600"/>
              <a:t>= 1, f</a:t>
            </a:r>
            <a:r>
              <a:rPr baseline="-25000" lang="en" sz="1600"/>
              <a:t>2 </a:t>
            </a:r>
            <a:r>
              <a:rPr lang="en" sz="1600"/>
              <a:t>= 1, f</a:t>
            </a:r>
            <a:r>
              <a:rPr baseline="-25000" lang="en" sz="1600"/>
              <a:t>k </a:t>
            </a:r>
            <a:r>
              <a:rPr lang="en" sz="1600"/>
              <a:t>= f</a:t>
            </a:r>
            <a:r>
              <a:rPr baseline="-25000" lang="en" sz="1600"/>
              <a:t>k−2 </a:t>
            </a:r>
            <a:r>
              <a:rPr lang="en" sz="1600"/>
              <a:t>+ f</a:t>
            </a:r>
            <a:r>
              <a:rPr baseline="-25000" lang="en" sz="1600"/>
              <a:t>k−1</a:t>
            </a:r>
            <a:r>
              <a:rPr lang="en" sz="1600"/>
              <a:t>, k = 3,4,… иборат аст, ташкил карда шуда, аз чоп бароварда шавад.</a:t>
            </a:r>
            <a:endParaRPr sz="1600"/>
          </a:p>
          <a:p>
            <a:pPr indent="0" lvl="0" marL="0" rtl="0" algn="l">
              <a:lnSpc>
                <a:spcPct val="115000"/>
              </a:lnSpc>
              <a:spcBef>
                <a:spcPts val="1000"/>
              </a:spcBef>
              <a:spcAft>
                <a:spcPts val="1000"/>
              </a:spcAft>
              <a:buNone/>
            </a:pPr>
            <a:r>
              <a:rPr b="1" lang="en" sz="1600"/>
              <a:t>Array7(Abramyan).</a:t>
            </a:r>
            <a:r>
              <a:rPr lang="en" sz="1600"/>
              <a:t> Массиви андозааш n дода шудааст. Элементҳои он аз баръаксаш аз чоп бароварда шавад.</a:t>
            </a:r>
            <a:endParaRPr sz="16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1"/>
          <p:cNvSpPr txBox="1"/>
          <p:nvPr>
            <p:ph type="ctrTitle"/>
          </p:nvPr>
        </p:nvSpPr>
        <p:spPr>
          <a:xfrm>
            <a:off x="727950" y="1291775"/>
            <a:ext cx="7688100" cy="1384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Луғат (dictionary)</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Методҳои кор бо луғат</a:t>
            </a:r>
            <a:endParaRPr b="0" sz="2600">
              <a:solidFill>
                <a:srgbClr val="000000"/>
              </a:solidFill>
              <a:latin typeface="Arial"/>
              <a:ea typeface="Arial"/>
              <a:cs typeface="Arial"/>
              <a:sym typeface="Arial"/>
            </a:endParaRPr>
          </a:p>
        </p:txBody>
      </p:sp>
      <p:sp>
        <p:nvSpPr>
          <p:cNvPr id="669" name="Google Shape;669;p91"/>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7 </a:t>
            </a:r>
            <a:endParaRPr sz="2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1" type="body"/>
          </p:nvPr>
        </p:nvSpPr>
        <p:spPr>
          <a:xfrm>
            <a:off x="727650" y="1251250"/>
            <a:ext cx="8059200" cy="224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en" sz="1615">
                <a:solidFill>
                  <a:srgbClr val="000000"/>
                </a:solidFill>
                <a:latin typeface="Arial"/>
                <a:ea typeface="Arial"/>
                <a:cs typeface="Arial"/>
                <a:sym typeface="Arial"/>
              </a:rPr>
              <a:t>Сабти алгоритм дар забони расмӣ барнома (program) номида мешавад. Дар баъзе мавридҳо худи мафҳуми алгоритм бо сабти он иваз карда мешавад. Яъне калимаҳои «алгоритм» ва «барнома» қариб синоним ҳастанд. </a:t>
            </a:r>
            <a:endParaRPr sz="1615">
              <a:solidFill>
                <a:srgbClr val="000000"/>
              </a:solidFill>
              <a:latin typeface="Arial"/>
              <a:ea typeface="Arial"/>
              <a:cs typeface="Arial"/>
              <a:sym typeface="Arial"/>
            </a:endParaRPr>
          </a:p>
          <a:p>
            <a:pPr indent="0" lvl="0" marL="0" rtl="0" algn="l">
              <a:lnSpc>
                <a:spcPct val="115000"/>
              </a:lnSpc>
              <a:spcBef>
                <a:spcPts val="1200"/>
              </a:spcBef>
              <a:spcAft>
                <a:spcPts val="1200"/>
              </a:spcAft>
              <a:buSzPts val="935"/>
              <a:buNone/>
            </a:pPr>
            <a:r>
              <a:rPr lang="en" sz="1615">
                <a:solidFill>
                  <a:srgbClr val="000000"/>
                </a:solidFill>
                <a:latin typeface="Arial"/>
                <a:ea typeface="Arial"/>
                <a:cs typeface="Arial"/>
                <a:sym typeface="Arial"/>
              </a:rPr>
              <a:t>Бо ин калимаи «алгоритм» одатан ғояи асосии ҳалли масъалаи додашударо, ки барои ҳамаи забонҳои алгоритмӣ умумӣ аст, дар назар доранд. Калимаи «барнома» бошад фақат ба сабти алгоритм дар ягон забони расмии мушаххас алоқаманд аст.</a:t>
            </a:r>
            <a:endParaRPr sz="1615">
              <a:solidFill>
                <a:srgbClr val="000000"/>
              </a:solidFill>
              <a:latin typeface="Arial"/>
              <a:ea typeface="Arial"/>
              <a:cs typeface="Arial"/>
              <a:sym typeface="Arial"/>
            </a:endParaRPr>
          </a:p>
        </p:txBody>
      </p:sp>
      <p:sp>
        <p:nvSpPr>
          <p:cNvPr id="143" name="Google Shape;143;p2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200">
                <a:latin typeface="Arial"/>
                <a:ea typeface="Arial"/>
                <a:cs typeface="Arial"/>
                <a:sym typeface="Arial"/>
              </a:rPr>
              <a:t>Алгоритм</a:t>
            </a:r>
            <a:endParaRPr sz="22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2"/>
          <p:cNvSpPr txBox="1"/>
          <p:nvPr/>
        </p:nvSpPr>
        <p:spPr>
          <a:xfrm>
            <a:off x="729450" y="1254550"/>
            <a:ext cx="8374800" cy="3546300"/>
          </a:xfrm>
          <a:prstGeom prst="rect">
            <a:avLst/>
          </a:prstGeom>
          <a:noFill/>
          <a:ln>
            <a:noFill/>
          </a:ln>
        </p:spPr>
        <p:txBody>
          <a:bodyPr anchorCtr="0" anchor="t" bIns="91425" lIns="91425" spcFirstLastPara="1" rIns="91425" wrap="square" tIns="91425">
            <a:spAutoFit/>
          </a:bodyPr>
          <a:lstStyle/>
          <a:p>
            <a:pPr indent="0" lvl="0" marL="0" marR="38100" rtl="0" algn="l">
              <a:lnSpc>
                <a:spcPct val="115000"/>
              </a:lnSpc>
              <a:spcBef>
                <a:spcPts val="0"/>
              </a:spcBef>
              <a:spcAft>
                <a:spcPts val="0"/>
              </a:spcAft>
              <a:buNone/>
            </a:pPr>
            <a:r>
              <a:rPr lang="en" sz="1600">
                <a:solidFill>
                  <a:srgbClr val="202124"/>
                </a:solidFill>
              </a:rPr>
              <a:t>Луғатҳо барои нигоҳ доштани “калидҳо” ва қиматҳои додаҳо дар намуди ҷуфтҳо истифода бурда мешаванд. Дар намунаи поёнӣ:</a:t>
            </a:r>
            <a:endParaRPr sz="1600">
              <a:solidFill>
                <a:srgbClr val="202124"/>
              </a:solidFill>
            </a:endParaRPr>
          </a:p>
          <a:p>
            <a:pPr indent="-330200" lvl="0" marL="457200" marR="38100" rtl="0" algn="l">
              <a:lnSpc>
                <a:spcPct val="115000"/>
              </a:lnSpc>
              <a:spcBef>
                <a:spcPts val="0"/>
              </a:spcBef>
              <a:spcAft>
                <a:spcPts val="0"/>
              </a:spcAft>
              <a:buSzPts val="1600"/>
              <a:buChar char="●"/>
            </a:pPr>
            <a:r>
              <a:rPr lang="en" sz="1600">
                <a:solidFill>
                  <a:srgbClr val="202124"/>
                </a:solidFill>
              </a:rPr>
              <a:t>калид “brand” ва қимати он “Ford” аст.</a:t>
            </a:r>
            <a:endParaRPr sz="1600">
              <a:solidFill>
                <a:srgbClr val="202124"/>
              </a:solidFill>
            </a:endParaRPr>
          </a:p>
          <a:p>
            <a:pPr indent="-330200" lvl="0" marL="457200" marR="38100" rtl="0" algn="l">
              <a:lnSpc>
                <a:spcPct val="115000"/>
              </a:lnSpc>
              <a:spcBef>
                <a:spcPts val="0"/>
              </a:spcBef>
              <a:spcAft>
                <a:spcPts val="0"/>
              </a:spcAft>
              <a:buSzPts val="1600"/>
              <a:buChar char="●"/>
            </a:pPr>
            <a:r>
              <a:rPr lang="en" sz="1600">
                <a:solidFill>
                  <a:srgbClr val="202124"/>
                </a:solidFill>
              </a:rPr>
              <a:t>калид “</a:t>
            </a:r>
            <a:r>
              <a:rPr lang="en" sz="1600">
                <a:highlight>
                  <a:schemeClr val="lt1"/>
                </a:highlight>
              </a:rPr>
              <a:t>colors</a:t>
            </a:r>
            <a:r>
              <a:rPr lang="en" sz="1600">
                <a:solidFill>
                  <a:srgbClr val="202124"/>
                </a:solidFill>
              </a:rPr>
              <a:t>” ва қимати он рӯйхати</a:t>
            </a:r>
            <a:r>
              <a:rPr lang="en" sz="1600">
                <a:highlight>
                  <a:schemeClr val="lt1"/>
                </a:highlight>
              </a:rPr>
              <a:t> ["red", "white", "blue"]</a:t>
            </a:r>
            <a:r>
              <a:rPr lang="en" sz="1600">
                <a:solidFill>
                  <a:srgbClr val="202124"/>
                </a:solidFill>
              </a:rPr>
              <a:t> аст.</a:t>
            </a:r>
            <a:endParaRPr sz="1600">
              <a:solidFill>
                <a:srgbClr val="202124"/>
              </a:solidFill>
            </a:endParaRPr>
          </a:p>
          <a:p>
            <a:pPr indent="0" lvl="0" marL="0" marR="38100" rtl="0" algn="l">
              <a:lnSpc>
                <a:spcPct val="115000"/>
              </a:lnSpc>
              <a:spcBef>
                <a:spcPts val="0"/>
              </a:spcBef>
              <a:spcAft>
                <a:spcPts val="0"/>
              </a:spcAft>
              <a:buNone/>
            </a:pPr>
            <a:r>
              <a:t/>
            </a:r>
            <a:endParaRPr b="1" sz="1600">
              <a:solidFill>
                <a:schemeClr val="dk2"/>
              </a:solidFill>
            </a:endParaRPr>
          </a:p>
          <a:p>
            <a:pPr indent="0" lvl="0" marL="0" marR="38100" rtl="0" algn="l">
              <a:lnSpc>
                <a:spcPct val="115000"/>
              </a:lnSpc>
              <a:spcBef>
                <a:spcPts val="0"/>
              </a:spcBef>
              <a:spcAft>
                <a:spcPts val="0"/>
              </a:spcAft>
              <a:buNone/>
            </a:pPr>
            <a:r>
              <a:rPr b="1" lang="en" sz="1600">
                <a:solidFill>
                  <a:schemeClr val="dk2"/>
                </a:solidFill>
              </a:rPr>
              <a:t>Намуна:</a:t>
            </a:r>
            <a:endParaRPr b="1" sz="1600"/>
          </a:p>
          <a:p>
            <a:pPr indent="0" lvl="0" marL="0" rtl="0" algn="l">
              <a:lnSpc>
                <a:spcPct val="115000"/>
              </a:lnSpc>
              <a:spcBef>
                <a:spcPts val="0"/>
              </a:spcBef>
              <a:spcAft>
                <a:spcPts val="0"/>
              </a:spcAft>
              <a:buNone/>
            </a:pPr>
            <a:r>
              <a:rPr lang="en" sz="1600">
                <a:highlight>
                  <a:schemeClr val="lt1"/>
                </a:highlight>
              </a:rPr>
              <a:t>thisdict = {</a:t>
            </a:r>
            <a:endParaRPr sz="1600">
              <a:highlight>
                <a:schemeClr val="lt1"/>
              </a:highlight>
            </a:endParaRPr>
          </a:p>
          <a:p>
            <a:pPr indent="0" lvl="0" marL="0" rtl="0" algn="l">
              <a:lnSpc>
                <a:spcPct val="115000"/>
              </a:lnSpc>
              <a:spcBef>
                <a:spcPts val="0"/>
              </a:spcBef>
              <a:spcAft>
                <a:spcPts val="0"/>
              </a:spcAft>
              <a:buNone/>
            </a:pPr>
            <a:r>
              <a:rPr lang="en" sz="1600">
                <a:highlight>
                  <a:schemeClr val="lt1"/>
                </a:highlight>
              </a:rPr>
              <a:t>  "brand": "Ford",</a:t>
            </a:r>
            <a:endParaRPr sz="1600">
              <a:highlight>
                <a:schemeClr val="lt1"/>
              </a:highlight>
            </a:endParaRPr>
          </a:p>
          <a:p>
            <a:pPr indent="0" lvl="0" marL="0" rtl="0" algn="l">
              <a:lnSpc>
                <a:spcPct val="115000"/>
              </a:lnSpc>
              <a:spcBef>
                <a:spcPts val="0"/>
              </a:spcBef>
              <a:spcAft>
                <a:spcPts val="0"/>
              </a:spcAft>
              <a:buNone/>
            </a:pPr>
            <a:r>
              <a:rPr lang="en" sz="1600">
                <a:highlight>
                  <a:schemeClr val="lt1"/>
                </a:highlight>
              </a:rPr>
              <a:t>  "electric": False,</a:t>
            </a:r>
            <a:endParaRPr sz="1600">
              <a:highlight>
                <a:schemeClr val="lt1"/>
              </a:highlight>
            </a:endParaRPr>
          </a:p>
          <a:p>
            <a:pPr indent="0" lvl="0" marL="0" rtl="0" algn="l">
              <a:lnSpc>
                <a:spcPct val="115000"/>
              </a:lnSpc>
              <a:spcBef>
                <a:spcPts val="0"/>
              </a:spcBef>
              <a:spcAft>
                <a:spcPts val="0"/>
              </a:spcAft>
              <a:buNone/>
            </a:pPr>
            <a:r>
              <a:rPr lang="en" sz="1600">
                <a:highlight>
                  <a:schemeClr val="lt1"/>
                </a:highlight>
              </a:rPr>
              <a:t>  "year": 1964,</a:t>
            </a:r>
            <a:endParaRPr sz="1600">
              <a:highlight>
                <a:schemeClr val="lt1"/>
              </a:highlight>
            </a:endParaRPr>
          </a:p>
          <a:p>
            <a:pPr indent="0" lvl="0" marL="0" rtl="0" algn="l">
              <a:lnSpc>
                <a:spcPct val="115000"/>
              </a:lnSpc>
              <a:spcBef>
                <a:spcPts val="0"/>
              </a:spcBef>
              <a:spcAft>
                <a:spcPts val="0"/>
              </a:spcAft>
              <a:buNone/>
            </a:pPr>
            <a:r>
              <a:rPr lang="en" sz="1600">
                <a:highlight>
                  <a:schemeClr val="lt1"/>
                </a:highlight>
              </a:rPr>
              <a:t>  "colors": ["red", "white", "blue"]</a:t>
            </a:r>
            <a:endParaRPr sz="1600">
              <a:highlight>
                <a:schemeClr val="lt1"/>
              </a:highlight>
            </a:endParaRPr>
          </a:p>
          <a:p>
            <a:pPr indent="0" lvl="0" marL="0" rtl="0" algn="l">
              <a:lnSpc>
                <a:spcPct val="115000"/>
              </a:lnSpc>
              <a:spcBef>
                <a:spcPts val="0"/>
              </a:spcBef>
              <a:spcAft>
                <a:spcPts val="0"/>
              </a:spcAft>
              <a:buNone/>
            </a:pPr>
            <a:r>
              <a:rPr lang="en" sz="1600">
                <a:highlight>
                  <a:schemeClr val="lt1"/>
                </a:highlight>
              </a:rPr>
              <a:t>}</a:t>
            </a:r>
            <a:endParaRPr sz="1600">
              <a:solidFill>
                <a:srgbClr val="202124"/>
              </a:solidFill>
            </a:endParaRPr>
          </a:p>
        </p:txBody>
      </p:sp>
      <p:sp>
        <p:nvSpPr>
          <p:cNvPr id="675" name="Google Shape;675;p9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Луғат (dictionary)</a:t>
            </a:r>
            <a:endParaRPr sz="2200">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3"/>
          <p:cNvSpPr txBox="1"/>
          <p:nvPr/>
        </p:nvSpPr>
        <p:spPr>
          <a:xfrm>
            <a:off x="729450" y="1260000"/>
            <a:ext cx="8273100" cy="2201100"/>
          </a:xfrm>
          <a:prstGeom prst="rect">
            <a:avLst/>
          </a:prstGeom>
          <a:noFill/>
          <a:ln>
            <a:noFill/>
          </a:ln>
        </p:spPr>
        <p:txBody>
          <a:bodyPr anchorCtr="0" anchor="t" bIns="91425" lIns="91425" spcFirstLastPara="1" rIns="91425" wrap="square" tIns="91425">
            <a:spAutoFit/>
          </a:bodyPr>
          <a:lstStyle/>
          <a:p>
            <a:pPr indent="-330200" lvl="0" marL="457200" marR="38100" rtl="0" algn="l">
              <a:lnSpc>
                <a:spcPct val="115000"/>
              </a:lnSpc>
              <a:spcBef>
                <a:spcPts val="0"/>
              </a:spcBef>
              <a:spcAft>
                <a:spcPts val="0"/>
              </a:spcAft>
              <a:buClr>
                <a:srgbClr val="202124"/>
              </a:buClr>
              <a:buSzPts val="1600"/>
              <a:buChar char="●"/>
            </a:pPr>
            <a:r>
              <a:rPr lang="en" sz="1600">
                <a:solidFill>
                  <a:srgbClr val="0000CD"/>
                </a:solidFill>
              </a:rPr>
              <a:t>len</a:t>
            </a:r>
            <a:r>
              <a:rPr lang="en" sz="1600"/>
              <a:t>() - ш</a:t>
            </a:r>
            <a:r>
              <a:rPr lang="en" sz="1600">
                <a:solidFill>
                  <a:srgbClr val="202124"/>
                </a:solidFill>
              </a:rPr>
              <a:t>умораи аъзоҳо</a:t>
            </a:r>
            <a:endParaRPr sz="1600"/>
          </a:p>
          <a:p>
            <a:pPr indent="-330200" lvl="0" marL="457200" marR="38100" rtl="0" algn="l">
              <a:lnSpc>
                <a:spcPct val="115000"/>
              </a:lnSpc>
              <a:spcBef>
                <a:spcPts val="0"/>
              </a:spcBef>
              <a:spcAft>
                <a:spcPts val="0"/>
              </a:spcAft>
              <a:buClr>
                <a:srgbClr val="202124"/>
              </a:buClr>
              <a:buSzPts val="1600"/>
              <a:buChar char="●"/>
            </a:pPr>
            <a:r>
              <a:rPr lang="en" sz="1600">
                <a:solidFill>
                  <a:srgbClr val="0000CD"/>
                </a:solidFill>
              </a:rPr>
              <a:t>type</a:t>
            </a:r>
            <a:r>
              <a:rPr lang="en" sz="1600"/>
              <a:t>() - намуди (н</a:t>
            </a:r>
            <a:r>
              <a:rPr lang="en" sz="1600">
                <a:solidFill>
                  <a:srgbClr val="202124"/>
                </a:solidFill>
              </a:rPr>
              <a:t>авъи) маълумот</a:t>
            </a:r>
            <a:endParaRPr sz="1600"/>
          </a:p>
          <a:p>
            <a:pPr indent="-330200" lvl="0" marL="457200" marR="38100" rtl="0" algn="l">
              <a:lnSpc>
                <a:spcPct val="115000"/>
              </a:lnSpc>
              <a:spcBef>
                <a:spcPts val="0"/>
              </a:spcBef>
              <a:spcAft>
                <a:spcPts val="0"/>
              </a:spcAft>
              <a:buClr>
                <a:srgbClr val="202124"/>
              </a:buClr>
              <a:buSzPts val="1600"/>
              <a:buChar char="●"/>
            </a:pPr>
            <a:r>
              <a:rPr lang="en" sz="1600">
                <a:solidFill>
                  <a:srgbClr val="0000CD"/>
                </a:solidFill>
              </a:rPr>
              <a:t>clear</a:t>
            </a:r>
            <a:r>
              <a:rPr lang="en" sz="1600"/>
              <a:t>() - л</a:t>
            </a:r>
            <a:r>
              <a:rPr lang="en" sz="1600"/>
              <a:t>уғатро тоза мекунад </a:t>
            </a:r>
            <a:endParaRPr sz="1600"/>
          </a:p>
          <a:p>
            <a:pPr indent="-330200" lvl="0" marL="457200" marR="38100" rtl="0" algn="l">
              <a:lnSpc>
                <a:spcPct val="115000"/>
              </a:lnSpc>
              <a:spcBef>
                <a:spcPts val="0"/>
              </a:spcBef>
              <a:spcAft>
                <a:spcPts val="0"/>
              </a:spcAft>
              <a:buClr>
                <a:srgbClr val="202124"/>
              </a:buClr>
              <a:buSzPts val="1600"/>
              <a:buChar char="●"/>
            </a:pPr>
            <a:r>
              <a:rPr lang="en" sz="1600">
                <a:solidFill>
                  <a:srgbClr val="0000CD"/>
                </a:solidFill>
              </a:rPr>
              <a:t>copy</a:t>
            </a:r>
            <a:r>
              <a:rPr lang="en" sz="1600"/>
              <a:t>() - н</a:t>
            </a:r>
            <a:r>
              <a:rPr lang="en" sz="1600"/>
              <a:t>усхаи луғатро бармегардонад</a:t>
            </a:r>
            <a:endParaRPr sz="1600"/>
          </a:p>
          <a:p>
            <a:pPr indent="-330200" lvl="0" marL="457200" marR="38100" rtl="0" algn="l">
              <a:lnSpc>
                <a:spcPct val="115000"/>
              </a:lnSpc>
              <a:spcBef>
                <a:spcPts val="0"/>
              </a:spcBef>
              <a:spcAft>
                <a:spcPts val="0"/>
              </a:spcAft>
              <a:buClr>
                <a:srgbClr val="202124"/>
              </a:buClr>
              <a:buSzPts val="1600"/>
              <a:buChar char="●"/>
            </a:pPr>
            <a:r>
              <a:rPr lang="en" sz="1600">
                <a:solidFill>
                  <a:srgbClr val="0000CD"/>
                </a:solidFill>
              </a:rPr>
              <a:t>fromkeys</a:t>
            </a:r>
            <a:r>
              <a:rPr lang="en" sz="1600"/>
              <a:t>() - сохтани луғат дар асоси пайдарпаии калидҳои додашуда</a:t>
            </a:r>
            <a:endParaRPr sz="1600"/>
          </a:p>
          <a:p>
            <a:pPr indent="0" lvl="0" marL="0" marR="38100" rtl="0" algn="l">
              <a:lnSpc>
                <a:spcPct val="115000"/>
              </a:lnSpc>
              <a:spcBef>
                <a:spcPts val="0"/>
              </a:spcBef>
              <a:spcAft>
                <a:spcPts val="0"/>
              </a:spcAft>
              <a:buNone/>
            </a:pPr>
            <a:r>
              <a:t/>
            </a:r>
            <a:endParaRPr sz="2000"/>
          </a:p>
          <a:p>
            <a:pPr indent="0" lvl="0" marL="0" marR="38100" rtl="0" algn="l">
              <a:lnSpc>
                <a:spcPct val="115000"/>
              </a:lnSpc>
              <a:spcBef>
                <a:spcPts val="0"/>
              </a:spcBef>
              <a:spcAft>
                <a:spcPts val="0"/>
              </a:spcAft>
              <a:buNone/>
            </a:pPr>
            <a:r>
              <a:t/>
            </a:r>
            <a:endParaRPr sz="1600"/>
          </a:p>
        </p:txBody>
      </p:sp>
      <p:sp>
        <p:nvSpPr>
          <p:cNvPr id="681" name="Google Shape;681;p9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4"/>
          <p:cNvSpPr txBox="1"/>
          <p:nvPr/>
        </p:nvSpPr>
        <p:spPr>
          <a:xfrm>
            <a:off x="764725" y="1230400"/>
            <a:ext cx="80754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solidFill>
                  <a:srgbClr val="202124"/>
                </a:solidFill>
              </a:rPr>
              <a:t>Функсияи len() ш</a:t>
            </a:r>
            <a:r>
              <a:rPr lang="en" sz="1600">
                <a:solidFill>
                  <a:srgbClr val="202124"/>
                </a:solidFill>
              </a:rPr>
              <a:t>умораи элементҳои луғатро бозмегардонад:</a:t>
            </a:r>
            <a:endParaRPr sz="1600">
              <a:solidFill>
                <a:srgbClr val="202124"/>
              </a:solidFill>
            </a:endParaRPr>
          </a:p>
        </p:txBody>
      </p:sp>
      <p:sp>
        <p:nvSpPr>
          <p:cNvPr id="687" name="Google Shape;687;p94"/>
          <p:cNvSpPr txBox="1"/>
          <p:nvPr/>
        </p:nvSpPr>
        <p:spPr>
          <a:xfrm>
            <a:off x="882125" y="1736450"/>
            <a:ext cx="2431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thisdict = {</a:t>
            </a:r>
            <a:endParaRPr sz="1600">
              <a:highlight>
                <a:srgbClr val="FFFFFF"/>
              </a:highlight>
            </a:endParaRPr>
          </a:p>
          <a:p>
            <a:pPr indent="0" lvl="0" marL="0" rtl="0" algn="l">
              <a:spcBef>
                <a:spcPts val="0"/>
              </a:spcBef>
              <a:spcAft>
                <a:spcPts val="0"/>
              </a:spcAft>
              <a:buNone/>
            </a:pPr>
            <a:r>
              <a:rPr lang="en" sz="1600">
                <a:highlight>
                  <a:srgbClr val="FFFFFF"/>
                </a:highlight>
              </a:rPr>
              <a:t>  "brand": "Ford",</a:t>
            </a:r>
            <a:endParaRPr sz="1600">
              <a:highlight>
                <a:srgbClr val="FFFFFF"/>
              </a:highlight>
            </a:endParaRPr>
          </a:p>
          <a:p>
            <a:pPr indent="0" lvl="0" marL="0" rtl="0" algn="l">
              <a:spcBef>
                <a:spcPts val="0"/>
              </a:spcBef>
              <a:spcAft>
                <a:spcPts val="0"/>
              </a:spcAft>
              <a:buNone/>
            </a:pPr>
            <a:r>
              <a:rPr lang="en" sz="1600">
                <a:highlight>
                  <a:srgbClr val="FFFFFF"/>
                </a:highlight>
              </a:rPr>
              <a:t>  "model": "Mustang",</a:t>
            </a:r>
            <a:endParaRPr sz="1600">
              <a:highlight>
                <a:srgbClr val="FFFFFF"/>
              </a:highlight>
            </a:endParaRPr>
          </a:p>
          <a:p>
            <a:pPr indent="0" lvl="0" marL="0" rtl="0" algn="l">
              <a:spcBef>
                <a:spcPts val="0"/>
              </a:spcBef>
              <a:spcAft>
                <a:spcPts val="0"/>
              </a:spcAft>
              <a:buNone/>
            </a:pPr>
            <a:r>
              <a:rPr lang="en" sz="1600">
                <a:highlight>
                  <a:srgbClr val="FFFFFF"/>
                </a:highlight>
              </a:rPr>
              <a:t>  "year": 1964</a:t>
            </a:r>
            <a:endParaRPr sz="1600">
              <a:highlight>
                <a:srgbClr val="FFFFFF"/>
              </a:highlight>
            </a:endParaRPr>
          </a:p>
          <a:p>
            <a:pPr indent="0" lvl="0" marL="0" rtl="0" algn="l">
              <a:spcBef>
                <a:spcPts val="0"/>
              </a:spcBef>
              <a:spcAft>
                <a:spcPts val="0"/>
              </a:spcAft>
              <a:buNone/>
            </a:pPr>
            <a:r>
              <a:rPr lang="en" sz="1600">
                <a:highlight>
                  <a:srgbClr val="FFFFFF"/>
                </a:highlight>
              </a:rPr>
              <a:t>}</a:t>
            </a:r>
            <a:endParaRPr sz="1600">
              <a:highlight>
                <a:srgbClr val="FFFFFF"/>
              </a:highlight>
            </a:endParaRPr>
          </a:p>
          <a:p>
            <a:pPr indent="0" lvl="0" marL="0" rtl="0" algn="l">
              <a:spcBef>
                <a:spcPts val="0"/>
              </a:spcBef>
              <a:spcAft>
                <a:spcPts val="0"/>
              </a:spcAft>
              <a:buNone/>
            </a:pPr>
            <a:r>
              <a:rPr lang="en" sz="1600">
                <a:solidFill>
                  <a:srgbClr val="0000CD"/>
                </a:solidFill>
                <a:highlight>
                  <a:schemeClr val="lt1"/>
                </a:highlight>
              </a:rPr>
              <a:t>print</a:t>
            </a:r>
            <a:r>
              <a:rPr lang="en" sz="1600">
                <a:highlight>
                  <a:schemeClr val="lt1"/>
                </a:highlight>
              </a:rPr>
              <a:t>(thisdict)</a:t>
            </a:r>
            <a:endParaRPr sz="1600">
              <a:highlight>
                <a:schemeClr val="lt1"/>
              </a:highlight>
            </a:endParaRPr>
          </a:p>
          <a:p>
            <a:pPr indent="0" lvl="0" marL="0" rtl="0" algn="l">
              <a:spcBef>
                <a:spcPts val="0"/>
              </a:spcBef>
              <a:spcAft>
                <a:spcPts val="0"/>
              </a:spcAft>
              <a:buNone/>
            </a:pPr>
            <a:r>
              <a:rPr lang="en" sz="1600">
                <a:solidFill>
                  <a:srgbClr val="0000CD"/>
                </a:solidFill>
                <a:highlight>
                  <a:schemeClr val="lt1"/>
                </a:highlight>
              </a:rPr>
              <a:t>print</a:t>
            </a:r>
            <a:r>
              <a:rPr lang="en" sz="1600">
                <a:highlight>
                  <a:schemeClr val="lt1"/>
                </a:highlight>
              </a:rPr>
              <a:t>(thisdict["brand"])</a:t>
            </a:r>
            <a:endParaRPr sz="1600">
              <a:highlight>
                <a:schemeClr val="lt1"/>
              </a:highlight>
            </a:endParaRPr>
          </a:p>
          <a:p>
            <a:pPr indent="0" lvl="0" marL="0" rtl="0" algn="l">
              <a:spcBef>
                <a:spcPts val="0"/>
              </a:spcBef>
              <a:spcAft>
                <a:spcPts val="0"/>
              </a:spcAft>
              <a:buNone/>
            </a:pPr>
            <a:r>
              <a:rPr lang="en" sz="1600">
                <a:solidFill>
                  <a:srgbClr val="0000CD"/>
                </a:solidFill>
                <a:highlight>
                  <a:schemeClr val="lt1"/>
                </a:highlight>
              </a:rPr>
              <a:t>print</a:t>
            </a:r>
            <a:r>
              <a:rPr lang="en" sz="1600">
                <a:highlight>
                  <a:schemeClr val="lt1"/>
                </a:highlight>
              </a:rPr>
              <a:t>(</a:t>
            </a:r>
            <a:r>
              <a:rPr lang="en" sz="1600">
                <a:solidFill>
                  <a:srgbClr val="0000CD"/>
                </a:solidFill>
                <a:highlight>
                  <a:schemeClr val="lt1"/>
                </a:highlight>
              </a:rPr>
              <a:t>len</a:t>
            </a:r>
            <a:r>
              <a:rPr lang="en" sz="1600">
                <a:highlight>
                  <a:schemeClr val="lt1"/>
                </a:highlight>
              </a:rPr>
              <a:t>(thisdict))</a:t>
            </a:r>
            <a:endParaRPr sz="1600">
              <a:highlight>
                <a:schemeClr val="lt1"/>
              </a:highlight>
            </a:endParaRPr>
          </a:p>
        </p:txBody>
      </p:sp>
      <p:sp>
        <p:nvSpPr>
          <p:cNvPr id="688" name="Google Shape;688;p94"/>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
        <p:nvSpPr>
          <p:cNvPr id="689" name="Google Shape;689;p94"/>
          <p:cNvSpPr txBox="1"/>
          <p:nvPr/>
        </p:nvSpPr>
        <p:spPr>
          <a:xfrm>
            <a:off x="4184425" y="1829175"/>
            <a:ext cx="4655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rPr>
              <a:t>Натиҷа:</a:t>
            </a:r>
            <a:endParaRPr b="1"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lnSpc>
                <a:spcPct val="150000"/>
              </a:lnSpc>
              <a:spcBef>
                <a:spcPts val="0"/>
              </a:spcBef>
              <a:spcAft>
                <a:spcPts val="0"/>
              </a:spcAft>
              <a:buNone/>
            </a:pPr>
            <a:r>
              <a:rPr lang="en" sz="1600"/>
              <a:t>{'brand': 'Ford', 'model': 'Mustang', 'year': 1964}</a:t>
            </a:r>
            <a:endParaRPr sz="1600"/>
          </a:p>
          <a:p>
            <a:pPr indent="0" lvl="0" marL="0" rtl="0" algn="l">
              <a:lnSpc>
                <a:spcPct val="150000"/>
              </a:lnSpc>
              <a:spcBef>
                <a:spcPts val="0"/>
              </a:spcBef>
              <a:spcAft>
                <a:spcPts val="0"/>
              </a:spcAft>
              <a:buNone/>
            </a:pPr>
            <a:r>
              <a:rPr lang="en" sz="1600"/>
              <a:t>Ford</a:t>
            </a:r>
            <a:endParaRPr sz="1600"/>
          </a:p>
          <a:p>
            <a:pPr indent="0" lvl="0" marL="0" rtl="0" algn="l">
              <a:lnSpc>
                <a:spcPct val="150000"/>
              </a:lnSpc>
              <a:spcBef>
                <a:spcPts val="0"/>
              </a:spcBef>
              <a:spcAft>
                <a:spcPts val="0"/>
              </a:spcAft>
              <a:buNone/>
            </a:pPr>
            <a:r>
              <a:rPr lang="en" sz="1600"/>
              <a:t>3</a:t>
            </a:r>
            <a:endParaRPr sz="16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5"/>
          <p:cNvSpPr txBox="1"/>
          <p:nvPr/>
        </p:nvSpPr>
        <p:spPr>
          <a:xfrm>
            <a:off x="764725" y="1230400"/>
            <a:ext cx="53250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Функсияи type() н</a:t>
            </a:r>
            <a:r>
              <a:rPr lang="en" sz="1600"/>
              <a:t>авъи тағйирёбандаро чоп мекунад:</a:t>
            </a:r>
            <a:endParaRPr sz="1600"/>
          </a:p>
        </p:txBody>
      </p:sp>
      <p:sp>
        <p:nvSpPr>
          <p:cNvPr id="695" name="Google Shape;695;p95"/>
          <p:cNvSpPr txBox="1"/>
          <p:nvPr/>
        </p:nvSpPr>
        <p:spPr>
          <a:xfrm>
            <a:off x="805925" y="1736450"/>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thisdict = {</a:t>
            </a:r>
            <a:endParaRPr sz="1600">
              <a:highlight>
                <a:srgbClr val="FFFFFF"/>
              </a:highlight>
            </a:endParaRPr>
          </a:p>
          <a:p>
            <a:pPr indent="0" lvl="0" marL="0" rtl="0" algn="l">
              <a:spcBef>
                <a:spcPts val="0"/>
              </a:spcBef>
              <a:spcAft>
                <a:spcPts val="0"/>
              </a:spcAft>
              <a:buNone/>
            </a:pPr>
            <a:r>
              <a:rPr lang="en" sz="1600">
                <a:highlight>
                  <a:srgbClr val="FFFFFF"/>
                </a:highlight>
              </a:rPr>
              <a:t>  "brand": "Ford",</a:t>
            </a:r>
            <a:endParaRPr sz="1600">
              <a:highlight>
                <a:srgbClr val="FFFFFF"/>
              </a:highlight>
            </a:endParaRPr>
          </a:p>
          <a:p>
            <a:pPr indent="0" lvl="0" marL="0" rtl="0" algn="l">
              <a:spcBef>
                <a:spcPts val="0"/>
              </a:spcBef>
              <a:spcAft>
                <a:spcPts val="0"/>
              </a:spcAft>
              <a:buNone/>
            </a:pPr>
            <a:r>
              <a:rPr lang="en" sz="1600">
                <a:highlight>
                  <a:srgbClr val="FFFFFF"/>
                </a:highlight>
              </a:rPr>
              <a:t>  "model": "Mustang",</a:t>
            </a:r>
            <a:endParaRPr sz="1600">
              <a:highlight>
                <a:srgbClr val="FFFFFF"/>
              </a:highlight>
            </a:endParaRPr>
          </a:p>
          <a:p>
            <a:pPr indent="0" lvl="0" marL="0" rtl="0" algn="l">
              <a:spcBef>
                <a:spcPts val="0"/>
              </a:spcBef>
              <a:spcAft>
                <a:spcPts val="0"/>
              </a:spcAft>
              <a:buNone/>
            </a:pPr>
            <a:r>
              <a:rPr lang="en" sz="1600">
                <a:highlight>
                  <a:srgbClr val="FFFFFF"/>
                </a:highlight>
              </a:rPr>
              <a:t>  "year": 1964</a:t>
            </a:r>
            <a:endParaRPr sz="1600">
              <a:highlight>
                <a:srgbClr val="FFFFFF"/>
              </a:highlight>
            </a:endParaRPr>
          </a:p>
          <a:p>
            <a:pPr indent="0" lvl="0" marL="0" rtl="0" algn="l">
              <a:spcBef>
                <a:spcPts val="0"/>
              </a:spcBef>
              <a:spcAft>
                <a:spcPts val="0"/>
              </a:spcAft>
              <a:buNone/>
            </a:pPr>
            <a:r>
              <a:rPr lang="en" sz="1600">
                <a:highlight>
                  <a:srgbClr val="FFFFFF"/>
                </a:highlight>
              </a:rPr>
              <a:t>}</a:t>
            </a:r>
            <a:endParaRPr sz="1600"/>
          </a:p>
        </p:txBody>
      </p:sp>
      <p:sp>
        <p:nvSpPr>
          <p:cNvPr id="696" name="Google Shape;696;p95"/>
          <p:cNvSpPr txBox="1"/>
          <p:nvPr/>
        </p:nvSpPr>
        <p:spPr>
          <a:xfrm>
            <a:off x="764725" y="31407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00FF"/>
                </a:solidFill>
                <a:highlight>
                  <a:srgbClr val="FFFFFF"/>
                </a:highlight>
              </a:rPr>
              <a:t>print</a:t>
            </a:r>
            <a:r>
              <a:rPr lang="en" sz="1600">
                <a:highlight>
                  <a:srgbClr val="FFFFFF"/>
                </a:highlight>
              </a:rPr>
              <a:t>(</a:t>
            </a:r>
            <a:r>
              <a:rPr lang="en" sz="1600">
                <a:solidFill>
                  <a:srgbClr val="0000FF"/>
                </a:solidFill>
                <a:highlight>
                  <a:srgbClr val="FFFFFF"/>
                </a:highlight>
              </a:rPr>
              <a:t>type</a:t>
            </a:r>
            <a:r>
              <a:rPr lang="en" sz="1600">
                <a:highlight>
                  <a:srgbClr val="FFFFFF"/>
                </a:highlight>
              </a:rPr>
              <a:t>(thisdict))</a:t>
            </a:r>
            <a:endParaRPr sz="1600"/>
          </a:p>
        </p:txBody>
      </p:sp>
      <p:sp>
        <p:nvSpPr>
          <p:cNvPr id="697" name="Google Shape;697;p95"/>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
        <p:nvSpPr>
          <p:cNvPr id="698" name="Google Shape;698;p95"/>
          <p:cNvSpPr txBox="1"/>
          <p:nvPr/>
        </p:nvSpPr>
        <p:spPr>
          <a:xfrm>
            <a:off x="6561150" y="2173900"/>
            <a:ext cx="2264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rPr>
              <a:t>Натиҷа:</a:t>
            </a:r>
            <a:endParaRPr b="1"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lnSpc>
                <a:spcPct val="115000"/>
              </a:lnSpc>
              <a:spcBef>
                <a:spcPts val="0"/>
              </a:spcBef>
              <a:spcAft>
                <a:spcPts val="0"/>
              </a:spcAft>
              <a:buNone/>
            </a:pPr>
            <a:r>
              <a:rPr b="1" lang="en" sz="1600">
                <a:solidFill>
                  <a:srgbClr val="0000FF"/>
                </a:solidFill>
              </a:rPr>
              <a:t>&lt;class 'dict'&gt;</a:t>
            </a:r>
            <a:endParaRPr sz="16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6"/>
          <p:cNvSpPr txBox="1"/>
          <p:nvPr/>
        </p:nvSpPr>
        <p:spPr>
          <a:xfrm>
            <a:off x="764725" y="1230400"/>
            <a:ext cx="53250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Функсияи copy() нусхаи луғатро месозад</a:t>
            </a:r>
            <a:r>
              <a:rPr lang="en" sz="1600"/>
              <a:t>:</a:t>
            </a:r>
            <a:endParaRPr sz="1600"/>
          </a:p>
        </p:txBody>
      </p:sp>
      <p:sp>
        <p:nvSpPr>
          <p:cNvPr id="704" name="Google Shape;704;p96"/>
          <p:cNvSpPr txBox="1"/>
          <p:nvPr/>
        </p:nvSpPr>
        <p:spPr>
          <a:xfrm>
            <a:off x="840925" y="1742938"/>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thisdict = {</a:t>
            </a:r>
            <a:endParaRPr sz="1600">
              <a:highlight>
                <a:srgbClr val="FFFFFF"/>
              </a:highlight>
            </a:endParaRPr>
          </a:p>
          <a:p>
            <a:pPr indent="0" lvl="0" marL="0" rtl="0" algn="l">
              <a:spcBef>
                <a:spcPts val="0"/>
              </a:spcBef>
              <a:spcAft>
                <a:spcPts val="0"/>
              </a:spcAft>
              <a:buNone/>
            </a:pPr>
            <a:r>
              <a:rPr lang="en" sz="1600">
                <a:highlight>
                  <a:srgbClr val="FFFFFF"/>
                </a:highlight>
              </a:rPr>
              <a:t>  "brand": "Ford",</a:t>
            </a:r>
            <a:endParaRPr sz="1600">
              <a:highlight>
                <a:srgbClr val="FFFFFF"/>
              </a:highlight>
            </a:endParaRPr>
          </a:p>
          <a:p>
            <a:pPr indent="0" lvl="0" marL="0" rtl="0" algn="l">
              <a:spcBef>
                <a:spcPts val="0"/>
              </a:spcBef>
              <a:spcAft>
                <a:spcPts val="0"/>
              </a:spcAft>
              <a:buNone/>
            </a:pPr>
            <a:r>
              <a:rPr lang="en" sz="1600">
                <a:highlight>
                  <a:srgbClr val="FFFFFF"/>
                </a:highlight>
              </a:rPr>
              <a:t>  "model": "Mustang",</a:t>
            </a:r>
            <a:endParaRPr sz="1600">
              <a:highlight>
                <a:srgbClr val="FFFFFF"/>
              </a:highlight>
            </a:endParaRPr>
          </a:p>
          <a:p>
            <a:pPr indent="0" lvl="0" marL="0" rtl="0" algn="l">
              <a:spcBef>
                <a:spcPts val="0"/>
              </a:spcBef>
              <a:spcAft>
                <a:spcPts val="0"/>
              </a:spcAft>
              <a:buNone/>
            </a:pPr>
            <a:r>
              <a:rPr lang="en" sz="1600">
                <a:highlight>
                  <a:srgbClr val="FFFFFF"/>
                </a:highlight>
              </a:rPr>
              <a:t>  "year": 1964</a:t>
            </a:r>
            <a:endParaRPr sz="1600">
              <a:highlight>
                <a:srgbClr val="FFFFFF"/>
              </a:highlight>
            </a:endParaRPr>
          </a:p>
          <a:p>
            <a:pPr indent="0" lvl="0" marL="0" rtl="0" algn="l">
              <a:spcBef>
                <a:spcPts val="0"/>
              </a:spcBef>
              <a:spcAft>
                <a:spcPts val="0"/>
              </a:spcAft>
              <a:buNone/>
            </a:pPr>
            <a:r>
              <a:rPr lang="en" sz="1600">
                <a:highlight>
                  <a:srgbClr val="FFFFFF"/>
                </a:highlight>
              </a:rPr>
              <a:t>}</a:t>
            </a:r>
            <a:endParaRPr sz="1600">
              <a:highlight>
                <a:srgbClr val="FFFFFF"/>
              </a:highlight>
            </a:endParaRPr>
          </a:p>
          <a:p>
            <a:pPr indent="0" lvl="0" marL="0" rtl="0" algn="l">
              <a:spcBef>
                <a:spcPts val="0"/>
              </a:spcBef>
              <a:spcAft>
                <a:spcPts val="0"/>
              </a:spcAft>
              <a:buNone/>
            </a:pPr>
            <a:r>
              <a:rPr lang="en" sz="1600">
                <a:highlight>
                  <a:srgbClr val="FFFFFF"/>
                </a:highlight>
              </a:rPr>
              <a:t>newdict = </a:t>
            </a:r>
            <a:r>
              <a:rPr lang="en" sz="1600">
                <a:solidFill>
                  <a:srgbClr val="0000FF"/>
                </a:solidFill>
                <a:highlight>
                  <a:srgbClr val="FFFFFF"/>
                </a:highlight>
              </a:rPr>
              <a:t>dict</a:t>
            </a:r>
            <a:r>
              <a:rPr lang="en" sz="1600">
                <a:highlight>
                  <a:srgbClr val="FFFFFF"/>
                </a:highlight>
              </a:rPr>
              <a:t>.copy(</a:t>
            </a:r>
            <a:r>
              <a:rPr lang="en" sz="1600">
                <a:highlight>
                  <a:schemeClr val="lt1"/>
                </a:highlight>
              </a:rPr>
              <a:t>thisdict)</a:t>
            </a:r>
            <a:endParaRPr sz="1600">
              <a:highlight>
                <a:schemeClr val="lt1"/>
              </a:highlight>
            </a:endParaRPr>
          </a:p>
          <a:p>
            <a:pPr indent="0" lvl="0" marL="0" rtl="0" algn="l">
              <a:spcBef>
                <a:spcPts val="0"/>
              </a:spcBef>
              <a:spcAft>
                <a:spcPts val="0"/>
              </a:spcAft>
              <a:buNone/>
            </a:pPr>
            <a:r>
              <a:rPr lang="en" sz="1600">
                <a:highlight>
                  <a:schemeClr val="lt1"/>
                </a:highlight>
              </a:rPr>
              <a:t>newdict["newkey"] = 1234</a:t>
            </a:r>
            <a:endParaRPr sz="1600">
              <a:highlight>
                <a:schemeClr val="lt1"/>
              </a:highlight>
            </a:endParaRPr>
          </a:p>
          <a:p>
            <a:pPr indent="0" lvl="0" marL="0" rtl="0" algn="l">
              <a:spcBef>
                <a:spcPts val="0"/>
              </a:spcBef>
              <a:spcAft>
                <a:spcPts val="0"/>
              </a:spcAft>
              <a:buNone/>
            </a:pPr>
            <a:r>
              <a:rPr lang="en" sz="1600">
                <a:highlight>
                  <a:schemeClr val="lt1"/>
                </a:highlight>
              </a:rPr>
              <a:t>print(thisdict)</a:t>
            </a:r>
            <a:endParaRPr sz="1600">
              <a:highlight>
                <a:schemeClr val="lt1"/>
              </a:highlight>
            </a:endParaRPr>
          </a:p>
          <a:p>
            <a:pPr indent="0" lvl="0" marL="0" rtl="0" algn="l">
              <a:spcBef>
                <a:spcPts val="0"/>
              </a:spcBef>
              <a:spcAft>
                <a:spcPts val="0"/>
              </a:spcAft>
              <a:buNone/>
            </a:pPr>
            <a:r>
              <a:rPr lang="en" sz="1600">
                <a:highlight>
                  <a:schemeClr val="lt1"/>
                </a:highlight>
              </a:rPr>
              <a:t>print(newdict)</a:t>
            </a:r>
            <a:endParaRPr sz="1600">
              <a:highlight>
                <a:schemeClr val="lt1"/>
              </a:highlight>
            </a:endParaRPr>
          </a:p>
        </p:txBody>
      </p:sp>
      <p:sp>
        <p:nvSpPr>
          <p:cNvPr id="705" name="Google Shape;705;p96"/>
          <p:cNvSpPr txBox="1"/>
          <p:nvPr/>
        </p:nvSpPr>
        <p:spPr>
          <a:xfrm>
            <a:off x="825200" y="4005700"/>
            <a:ext cx="79746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b="1" sz="1600"/>
          </a:p>
          <a:p>
            <a:pPr indent="0" lvl="0" marL="0" rtl="0" algn="l">
              <a:lnSpc>
                <a:spcPct val="115000"/>
              </a:lnSpc>
              <a:spcBef>
                <a:spcPts val="0"/>
              </a:spcBef>
              <a:spcAft>
                <a:spcPts val="0"/>
              </a:spcAft>
              <a:buNone/>
            </a:pPr>
            <a:r>
              <a:rPr b="1" lang="en" sz="1600">
                <a:solidFill>
                  <a:srgbClr val="0000FF"/>
                </a:solidFill>
              </a:rPr>
              <a:t>{'brand': 'Ford', 'model': 'Mustang'</a:t>
            </a:r>
            <a:r>
              <a:rPr b="1" lang="en" sz="1600">
                <a:solidFill>
                  <a:srgbClr val="0000FF"/>
                </a:solidFill>
              </a:rPr>
              <a:t>, 'year': 1964, 'year': 1964</a:t>
            </a:r>
            <a:r>
              <a:rPr b="1" lang="en" sz="1600">
                <a:solidFill>
                  <a:srgbClr val="0000FF"/>
                </a:solidFill>
              </a:rPr>
              <a:t>}</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{'brand': 'Ford', 'model': 'Mustang', 'year': 1964, 'year': 1964, 'newkey': 1234}</a:t>
            </a:r>
            <a:endParaRPr b="1" sz="1600">
              <a:solidFill>
                <a:srgbClr val="0000FF"/>
              </a:solidFill>
            </a:endParaRPr>
          </a:p>
        </p:txBody>
      </p:sp>
      <p:sp>
        <p:nvSpPr>
          <p:cNvPr id="706" name="Google Shape;706;p9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7"/>
          <p:cNvSpPr txBox="1"/>
          <p:nvPr/>
        </p:nvSpPr>
        <p:spPr>
          <a:xfrm>
            <a:off x="764725" y="1230400"/>
            <a:ext cx="53250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Тарзҳои сохтани луғат </a:t>
            </a:r>
            <a:r>
              <a:rPr lang="en" sz="1600"/>
              <a:t>:</a:t>
            </a:r>
            <a:endParaRPr sz="1600"/>
          </a:p>
        </p:txBody>
      </p:sp>
      <p:sp>
        <p:nvSpPr>
          <p:cNvPr id="712" name="Google Shape;712;p97"/>
          <p:cNvSpPr txBox="1"/>
          <p:nvPr/>
        </p:nvSpPr>
        <p:spPr>
          <a:xfrm>
            <a:off x="825200" y="1661500"/>
            <a:ext cx="6611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 = </a:t>
            </a:r>
            <a:r>
              <a:rPr lang="en" sz="1600">
                <a:solidFill>
                  <a:srgbClr val="0000FF"/>
                </a:solidFill>
              </a:rPr>
              <a:t>dict</a:t>
            </a:r>
            <a:r>
              <a:rPr lang="en" sz="1600"/>
              <a:t>(tarzi_navisht='dict', tarzi_navishti_pura='dictionary')</a:t>
            </a:r>
            <a:endParaRPr sz="1600"/>
          </a:p>
          <a:p>
            <a:pPr indent="0" lvl="0" marL="0" rtl="0" algn="l">
              <a:spcBef>
                <a:spcPts val="0"/>
              </a:spcBef>
              <a:spcAft>
                <a:spcPts val="0"/>
              </a:spcAft>
              <a:buNone/>
            </a:pPr>
            <a:r>
              <a:rPr lang="en" sz="1600"/>
              <a:t>b = </a:t>
            </a:r>
            <a:r>
              <a:rPr lang="en" sz="1600">
                <a:solidFill>
                  <a:srgbClr val="0000FF"/>
                </a:solidFill>
              </a:rPr>
              <a:t>dict</a:t>
            </a:r>
            <a:r>
              <a:rPr lang="en" sz="1600"/>
              <a:t>([(1,'Як'),(2,'Ду'),(3,'Се')])</a:t>
            </a:r>
            <a:endParaRPr sz="1600"/>
          </a:p>
          <a:p>
            <a:pPr indent="0" lvl="0" marL="0" rtl="0" algn="l">
              <a:spcBef>
                <a:spcPts val="0"/>
              </a:spcBef>
              <a:spcAft>
                <a:spcPts val="0"/>
              </a:spcAft>
              <a:buNone/>
            </a:pPr>
            <a:r>
              <a:rPr lang="en" sz="1600"/>
              <a:t>c = {1:'ЯК', 2:'ДУ', 3:'СЕ', 4:'ЧОР'}</a:t>
            </a:r>
            <a:endParaRPr sz="1600"/>
          </a:p>
          <a:p>
            <a:pPr indent="0" lvl="0" marL="0" rtl="0" algn="l">
              <a:spcBef>
                <a:spcPts val="0"/>
              </a:spcBef>
              <a:spcAft>
                <a:spcPts val="0"/>
              </a:spcAft>
              <a:buNone/>
            </a:pPr>
            <a:r>
              <a:rPr lang="en" sz="1600">
                <a:solidFill>
                  <a:srgbClr val="0000FF"/>
                </a:solidFill>
              </a:rPr>
              <a:t>print</a:t>
            </a:r>
            <a:r>
              <a:rPr lang="en" sz="1600"/>
              <a:t>(a)</a:t>
            </a:r>
            <a:endParaRPr sz="1600"/>
          </a:p>
          <a:p>
            <a:pPr indent="0" lvl="0" marL="0" rtl="0" algn="l">
              <a:spcBef>
                <a:spcPts val="0"/>
              </a:spcBef>
              <a:spcAft>
                <a:spcPts val="0"/>
              </a:spcAft>
              <a:buNone/>
            </a:pPr>
            <a:r>
              <a:rPr lang="en" sz="1600">
                <a:solidFill>
                  <a:srgbClr val="0000FF"/>
                </a:solidFill>
              </a:rPr>
              <a:t>print</a:t>
            </a:r>
            <a:r>
              <a:rPr lang="en" sz="1600"/>
              <a:t>(b)</a:t>
            </a:r>
            <a:endParaRPr sz="1600"/>
          </a:p>
          <a:p>
            <a:pPr indent="0" lvl="0" marL="0" rtl="0" algn="l">
              <a:spcBef>
                <a:spcPts val="0"/>
              </a:spcBef>
              <a:spcAft>
                <a:spcPts val="0"/>
              </a:spcAft>
              <a:buNone/>
            </a:pPr>
            <a:r>
              <a:rPr lang="en" sz="1600">
                <a:solidFill>
                  <a:srgbClr val="0000FF"/>
                </a:solidFill>
              </a:rPr>
              <a:t>print</a:t>
            </a:r>
            <a:r>
              <a:rPr lang="en" sz="1600"/>
              <a:t>(c)</a:t>
            </a:r>
            <a:endParaRPr sz="1600"/>
          </a:p>
        </p:txBody>
      </p:sp>
      <p:sp>
        <p:nvSpPr>
          <p:cNvPr id="713" name="Google Shape;713;p97"/>
          <p:cNvSpPr txBox="1"/>
          <p:nvPr/>
        </p:nvSpPr>
        <p:spPr>
          <a:xfrm>
            <a:off x="825200" y="3427900"/>
            <a:ext cx="79992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b="1" sz="1600"/>
          </a:p>
          <a:p>
            <a:pPr indent="0" lvl="0" marL="0" rtl="0" algn="l">
              <a:lnSpc>
                <a:spcPct val="115000"/>
              </a:lnSpc>
              <a:spcBef>
                <a:spcPts val="0"/>
              </a:spcBef>
              <a:spcAft>
                <a:spcPts val="0"/>
              </a:spcAft>
              <a:buNone/>
            </a:pPr>
            <a:r>
              <a:rPr b="1" lang="en" sz="1600">
                <a:solidFill>
                  <a:srgbClr val="0000FF"/>
                </a:solidFill>
              </a:rPr>
              <a:t>{'tarzi_navisht': 'dict', 'tarzi_navishti_pura': 'dictionary'}</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{1: 'Як', 2: 'Ду', 3: 'Се'}</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{1: 'ЯК', 2: 'ДУ', 3: 'СЕ', 4: 'ЧОР'}</a:t>
            </a:r>
            <a:endParaRPr b="1" sz="1600">
              <a:solidFill>
                <a:srgbClr val="0000FF"/>
              </a:solidFill>
            </a:endParaRPr>
          </a:p>
        </p:txBody>
      </p:sp>
      <p:sp>
        <p:nvSpPr>
          <p:cNvPr id="714" name="Google Shape;714;p9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8"/>
          <p:cNvSpPr txBox="1"/>
          <p:nvPr/>
        </p:nvSpPr>
        <p:spPr>
          <a:xfrm>
            <a:off x="764725" y="1230400"/>
            <a:ext cx="82596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Функсияи </a:t>
            </a:r>
            <a:r>
              <a:rPr lang="en" sz="1600">
                <a:highlight>
                  <a:schemeClr val="lt1"/>
                </a:highlight>
              </a:rPr>
              <a:t>fromkeys()</a:t>
            </a:r>
            <a:r>
              <a:rPr lang="en" sz="1600"/>
              <a:t> дар асоси пайдарпаии калидҳои додашуда луғат месозад</a:t>
            </a:r>
            <a:r>
              <a:rPr lang="en" sz="1600">
                <a:highlight>
                  <a:schemeClr val="lt1"/>
                </a:highlight>
              </a:rPr>
              <a:t>:</a:t>
            </a:r>
            <a:endParaRPr sz="1600"/>
          </a:p>
        </p:txBody>
      </p:sp>
      <p:sp>
        <p:nvSpPr>
          <p:cNvPr id="720" name="Google Shape;720;p98"/>
          <p:cNvSpPr txBox="1"/>
          <p:nvPr/>
        </p:nvSpPr>
        <p:spPr>
          <a:xfrm>
            <a:off x="764725" y="1713425"/>
            <a:ext cx="3845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d1 = </a:t>
            </a:r>
            <a:r>
              <a:rPr lang="en" sz="1600">
                <a:solidFill>
                  <a:srgbClr val="0000FF"/>
                </a:solidFill>
                <a:highlight>
                  <a:srgbClr val="FFFFFF"/>
                </a:highlight>
              </a:rPr>
              <a:t>dict</a:t>
            </a:r>
            <a:r>
              <a:rPr lang="en" sz="1600">
                <a:highlight>
                  <a:srgbClr val="FFFFFF"/>
                </a:highlight>
              </a:rPr>
              <a:t>.fromkeys(['a', 'b'])</a:t>
            </a:r>
            <a:endParaRPr sz="1600">
              <a:highlight>
                <a:srgbClr val="FFFFFF"/>
              </a:highlight>
            </a:endParaRPr>
          </a:p>
          <a:p>
            <a:pPr indent="0" lvl="0" marL="0" rtl="0" algn="l">
              <a:spcBef>
                <a:spcPts val="0"/>
              </a:spcBef>
              <a:spcAft>
                <a:spcPts val="0"/>
              </a:spcAft>
              <a:buNone/>
            </a:pPr>
            <a:r>
              <a:rPr lang="en" sz="1600">
                <a:highlight>
                  <a:srgbClr val="FFFFFF"/>
                </a:highlight>
              </a:rPr>
              <a:t>print(d1)</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rPr lang="en" sz="1600">
                <a:highlight>
                  <a:srgbClr val="FFFFFF"/>
                </a:highlight>
              </a:rPr>
              <a:t>d2 = </a:t>
            </a:r>
            <a:r>
              <a:rPr lang="en" sz="1600">
                <a:solidFill>
                  <a:srgbClr val="0000FF"/>
                </a:solidFill>
                <a:highlight>
                  <a:srgbClr val="FFFFFF"/>
                </a:highlight>
              </a:rPr>
              <a:t>dict</a:t>
            </a:r>
            <a:r>
              <a:rPr lang="en" sz="1600">
                <a:highlight>
                  <a:srgbClr val="FFFFFF"/>
                </a:highlight>
              </a:rPr>
              <a:t>.fromkeys(['a', 'b'], 100)</a:t>
            </a:r>
            <a:endParaRPr sz="1600">
              <a:highlight>
                <a:srgbClr val="FFFFFF"/>
              </a:highlight>
            </a:endParaRPr>
          </a:p>
          <a:p>
            <a:pPr indent="0" lvl="0" marL="0" rtl="0" algn="l">
              <a:spcBef>
                <a:spcPts val="0"/>
              </a:spcBef>
              <a:spcAft>
                <a:spcPts val="0"/>
              </a:spcAft>
              <a:buNone/>
            </a:pPr>
            <a:r>
              <a:rPr lang="en" sz="1600">
                <a:highlight>
                  <a:srgbClr val="FFFFFF"/>
                </a:highlight>
              </a:rPr>
              <a:t>print(d2)</a:t>
            </a:r>
            <a:endParaRPr sz="1600">
              <a:highlight>
                <a:srgbClr val="FFFFFF"/>
              </a:highlight>
            </a:endParaRPr>
          </a:p>
        </p:txBody>
      </p:sp>
      <p:sp>
        <p:nvSpPr>
          <p:cNvPr id="721" name="Google Shape;721;p98"/>
          <p:cNvSpPr txBox="1"/>
          <p:nvPr/>
        </p:nvSpPr>
        <p:spPr>
          <a:xfrm>
            <a:off x="840925" y="3671075"/>
            <a:ext cx="8110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b="1" sz="1600"/>
          </a:p>
          <a:p>
            <a:pPr indent="0" lvl="0" marL="0" rtl="0" algn="l">
              <a:lnSpc>
                <a:spcPct val="115000"/>
              </a:lnSpc>
              <a:spcBef>
                <a:spcPts val="0"/>
              </a:spcBef>
              <a:spcAft>
                <a:spcPts val="0"/>
              </a:spcAft>
              <a:buNone/>
            </a:pPr>
            <a:r>
              <a:rPr b="1" lang="en" sz="1600">
                <a:solidFill>
                  <a:srgbClr val="0000FF"/>
                </a:solidFill>
              </a:rPr>
              <a:t>{'a': None, 'b': None}</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{'a': 100, 'b': 100}</a:t>
            </a:r>
            <a:endParaRPr b="1" sz="1600">
              <a:solidFill>
                <a:srgbClr val="0000FF"/>
              </a:solidFill>
            </a:endParaRPr>
          </a:p>
        </p:txBody>
      </p:sp>
      <p:sp>
        <p:nvSpPr>
          <p:cNvPr id="722" name="Google Shape;722;p9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9"/>
          <p:cNvSpPr txBox="1"/>
          <p:nvPr/>
        </p:nvSpPr>
        <p:spPr>
          <a:xfrm>
            <a:off x="764725" y="1230400"/>
            <a:ext cx="53250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Намунаи истифодаи калид ва қимати он</a:t>
            </a:r>
            <a:r>
              <a:rPr lang="en" sz="1600">
                <a:highlight>
                  <a:schemeClr val="lt1"/>
                </a:highlight>
              </a:rPr>
              <a:t>:</a:t>
            </a:r>
            <a:endParaRPr sz="1600"/>
          </a:p>
        </p:txBody>
      </p:sp>
      <p:sp>
        <p:nvSpPr>
          <p:cNvPr id="728" name="Google Shape;728;p99"/>
          <p:cNvSpPr txBox="1"/>
          <p:nvPr/>
        </p:nvSpPr>
        <p:spPr>
          <a:xfrm>
            <a:off x="805650" y="1720125"/>
            <a:ext cx="4290300" cy="277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600">
                <a:highlight>
                  <a:srgbClr val="FFFFFF"/>
                </a:highlight>
              </a:rPr>
              <a:t>d = </a:t>
            </a:r>
            <a:r>
              <a:rPr lang="en" sz="1600">
                <a:highlight>
                  <a:srgbClr val="FFFFFF"/>
                </a:highlight>
              </a:rPr>
              <a:t>{</a:t>
            </a:r>
            <a:r>
              <a:rPr lang="en" sz="1600">
                <a:solidFill>
                  <a:srgbClr val="098658"/>
                </a:solidFill>
                <a:highlight>
                  <a:srgbClr val="FFFFFF"/>
                </a:highlight>
              </a:rPr>
              <a:t>1</a:t>
            </a:r>
            <a:r>
              <a:rPr lang="en" sz="1600">
                <a:highlight>
                  <a:srgbClr val="FFFFFF"/>
                </a:highlight>
              </a:rPr>
              <a:t>: </a:t>
            </a:r>
            <a:r>
              <a:rPr lang="en" sz="1600">
                <a:solidFill>
                  <a:srgbClr val="098658"/>
                </a:solidFill>
                <a:highlight>
                  <a:srgbClr val="FFFFFF"/>
                </a:highlight>
              </a:rPr>
              <a:t>2</a:t>
            </a:r>
            <a:r>
              <a:rPr lang="en" sz="1600">
                <a:highlight>
                  <a:srgbClr val="FFFFFF"/>
                </a:highlight>
              </a:rPr>
              <a:t>, </a:t>
            </a:r>
            <a:r>
              <a:rPr lang="en" sz="1600">
                <a:solidFill>
                  <a:srgbClr val="098658"/>
                </a:solidFill>
                <a:highlight>
                  <a:srgbClr val="FFFFFF"/>
                </a:highlight>
              </a:rPr>
              <a:t>2</a:t>
            </a:r>
            <a:r>
              <a:rPr lang="en" sz="1600">
                <a:highlight>
                  <a:srgbClr val="FFFFFF"/>
                </a:highlight>
              </a:rPr>
              <a:t>: </a:t>
            </a:r>
            <a:r>
              <a:rPr lang="en" sz="1600">
                <a:solidFill>
                  <a:srgbClr val="098658"/>
                </a:solidFill>
                <a:highlight>
                  <a:srgbClr val="FFFFFF"/>
                </a:highlight>
              </a:rPr>
              <a:t>4</a:t>
            </a:r>
            <a:r>
              <a:rPr lang="en" sz="1600">
                <a:highlight>
                  <a:srgbClr val="FFFFFF"/>
                </a:highlight>
              </a:rPr>
              <a:t>, </a:t>
            </a:r>
            <a:r>
              <a:rPr lang="en" sz="1600">
                <a:solidFill>
                  <a:srgbClr val="098658"/>
                </a:solidFill>
                <a:highlight>
                  <a:srgbClr val="FFFFFF"/>
                </a:highlight>
              </a:rPr>
              <a:t>3</a:t>
            </a:r>
            <a:r>
              <a:rPr lang="en" sz="1600">
                <a:highlight>
                  <a:srgbClr val="FFFFFF"/>
                </a:highlight>
              </a:rPr>
              <a:t>: </a:t>
            </a:r>
            <a:r>
              <a:rPr lang="en" sz="1600">
                <a:solidFill>
                  <a:srgbClr val="098658"/>
                </a:solidFill>
                <a:highlight>
                  <a:srgbClr val="FFFFFF"/>
                </a:highlight>
              </a:rPr>
              <a:t>9</a:t>
            </a:r>
            <a:r>
              <a:rPr lang="en" sz="1600">
                <a:highlight>
                  <a:srgbClr val="FFFFFF"/>
                </a:highlight>
              </a:rPr>
              <a:t>}</a:t>
            </a:r>
            <a:endParaRPr sz="1600">
              <a:highlight>
                <a:srgbClr val="FFFFFF"/>
              </a:highlight>
            </a:endParaRPr>
          </a:p>
          <a:p>
            <a:pPr indent="0" lvl="0" marL="0" rtl="0" algn="l">
              <a:lnSpc>
                <a:spcPct val="135714"/>
              </a:lnSpc>
              <a:spcBef>
                <a:spcPts val="0"/>
              </a:spcBef>
              <a:spcAft>
                <a:spcPts val="0"/>
              </a:spcAft>
              <a:buNone/>
            </a:pPr>
            <a:r>
              <a:rPr lang="en" sz="1600">
                <a:highlight>
                  <a:srgbClr val="FFFFFF"/>
                </a:highlight>
              </a:rPr>
              <a:t>d[</a:t>
            </a:r>
            <a:r>
              <a:rPr lang="en" sz="1600">
                <a:solidFill>
                  <a:srgbClr val="098658"/>
                </a:solidFill>
                <a:highlight>
                  <a:srgbClr val="FFFFFF"/>
                </a:highlight>
              </a:rPr>
              <a:t>4</a:t>
            </a:r>
            <a:r>
              <a:rPr lang="en" sz="1600">
                <a:highlight>
                  <a:srgbClr val="FFFFFF"/>
                </a:highlight>
              </a:rPr>
              <a:t>] = </a:t>
            </a:r>
            <a:r>
              <a:rPr lang="en" sz="1600">
                <a:solidFill>
                  <a:srgbClr val="098658"/>
                </a:solidFill>
                <a:highlight>
                  <a:srgbClr val="FFFFFF"/>
                </a:highlight>
              </a:rPr>
              <a:t>4</a:t>
            </a:r>
            <a:r>
              <a:rPr lang="en" sz="1600">
                <a:highlight>
                  <a:srgbClr val="FFFFFF"/>
                </a:highlight>
              </a:rPr>
              <a:t>**</a:t>
            </a:r>
            <a:r>
              <a:rPr lang="en" sz="1600">
                <a:solidFill>
                  <a:srgbClr val="098658"/>
                </a:solidFill>
                <a:highlight>
                  <a:srgbClr val="FFFFFF"/>
                </a:highlight>
              </a:rPr>
              <a:t>2</a:t>
            </a:r>
            <a:endParaRPr sz="1600">
              <a:solidFill>
                <a:srgbClr val="098658"/>
              </a:solidFill>
              <a:highlight>
                <a:srgbClr val="FFFFFF"/>
              </a:highlight>
            </a:endParaRPr>
          </a:p>
          <a:p>
            <a:pPr indent="0" lvl="0" marL="0" rtl="0" algn="l">
              <a:lnSpc>
                <a:spcPct val="135714"/>
              </a:lnSpc>
              <a:spcBef>
                <a:spcPts val="0"/>
              </a:spcBef>
              <a:spcAft>
                <a:spcPts val="0"/>
              </a:spcAft>
              <a:buNone/>
            </a:pPr>
            <a:r>
              <a:rPr lang="en" sz="1600">
                <a:highlight>
                  <a:schemeClr val="lt1"/>
                </a:highlight>
              </a:rPr>
              <a:t>d[</a:t>
            </a:r>
            <a:r>
              <a:rPr lang="en" sz="1600">
                <a:solidFill>
                  <a:srgbClr val="098658"/>
                </a:solidFill>
                <a:highlight>
                  <a:schemeClr val="lt1"/>
                </a:highlight>
              </a:rPr>
              <a:t>5</a:t>
            </a:r>
            <a:r>
              <a:rPr lang="en" sz="1600">
                <a:highlight>
                  <a:schemeClr val="lt1"/>
                </a:highlight>
              </a:rPr>
              <a:t>] = </a:t>
            </a:r>
            <a:r>
              <a:rPr lang="en" sz="1600">
                <a:solidFill>
                  <a:srgbClr val="098658"/>
                </a:solidFill>
                <a:highlight>
                  <a:schemeClr val="lt1"/>
                </a:highlight>
              </a:rPr>
              <a:t>5</a:t>
            </a:r>
            <a:r>
              <a:rPr lang="en" sz="1600">
                <a:highlight>
                  <a:schemeClr val="lt1"/>
                </a:highlight>
              </a:rPr>
              <a:t>**</a:t>
            </a:r>
            <a:r>
              <a:rPr lang="en" sz="1600">
                <a:solidFill>
                  <a:srgbClr val="098658"/>
                </a:solidFill>
                <a:highlight>
                  <a:schemeClr val="lt1"/>
                </a:highlight>
              </a:rPr>
              <a:t>3</a:t>
            </a:r>
            <a:endParaRPr sz="1600">
              <a:solidFill>
                <a:srgbClr val="098658"/>
              </a:solidFill>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(d)</a:t>
            </a:r>
            <a:endParaRPr sz="1600">
              <a:highlight>
                <a:srgbClr val="FFFFFF"/>
              </a:highlight>
            </a:endParaRPr>
          </a:p>
          <a:p>
            <a:pPr indent="0" lvl="0" marL="0" rtl="0" algn="l">
              <a:lnSpc>
                <a:spcPct val="135714"/>
              </a:lnSpc>
              <a:spcBef>
                <a:spcPts val="0"/>
              </a:spcBef>
              <a:spcAft>
                <a:spcPts val="0"/>
              </a:spcAft>
              <a:buNone/>
            </a:pPr>
            <a:r>
              <a:rPr lang="en" sz="1600">
                <a:solidFill>
                  <a:srgbClr val="008000"/>
                </a:solidFill>
                <a:highlight>
                  <a:srgbClr val="FFFFFF"/>
                </a:highlight>
              </a:rPr>
              <a:t># Фақат калидашро дар экран чоп мекунад</a:t>
            </a:r>
            <a:endParaRPr sz="1600">
              <a:solidFill>
                <a:srgbClr val="008000"/>
              </a:solidFill>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 (</a:t>
            </a:r>
            <a:r>
              <a:rPr lang="en" sz="1600">
                <a:solidFill>
                  <a:srgbClr val="267F99"/>
                </a:solidFill>
                <a:highlight>
                  <a:srgbClr val="FFFFFF"/>
                </a:highlight>
              </a:rPr>
              <a:t>dict</a:t>
            </a:r>
            <a:r>
              <a:rPr lang="en" sz="1600">
                <a:highlight>
                  <a:srgbClr val="FFFFFF"/>
                </a:highlight>
              </a:rPr>
              <a:t>.keys(d))</a:t>
            </a:r>
            <a:endParaRPr sz="1600">
              <a:highlight>
                <a:srgbClr val="FFFFFF"/>
              </a:highlight>
            </a:endParaRPr>
          </a:p>
          <a:p>
            <a:pPr indent="0" lvl="0" marL="0" rtl="0" algn="l">
              <a:lnSpc>
                <a:spcPct val="135714"/>
              </a:lnSpc>
              <a:spcBef>
                <a:spcPts val="0"/>
              </a:spcBef>
              <a:spcAft>
                <a:spcPts val="0"/>
              </a:spcAft>
              <a:buNone/>
            </a:pPr>
            <a:r>
              <a:rPr lang="en" sz="1600">
                <a:solidFill>
                  <a:srgbClr val="008000"/>
                </a:solidFill>
                <a:highlight>
                  <a:srgbClr val="FFFFFF"/>
                </a:highlight>
              </a:rPr>
              <a:t>#Фақат қиматро дар экран чоп мекунад</a:t>
            </a:r>
            <a:endParaRPr sz="1600">
              <a:solidFill>
                <a:srgbClr val="008000"/>
              </a:solidFill>
              <a:highlight>
                <a:srgbClr val="FFFFFF"/>
              </a:highlight>
            </a:endParaRPr>
          </a:p>
          <a:p>
            <a:pPr indent="0" lvl="0" marL="0" rtl="0" algn="l">
              <a:lnSpc>
                <a:spcPct val="135714"/>
              </a:lnSpc>
              <a:spcBef>
                <a:spcPts val="0"/>
              </a:spcBef>
              <a:spcAft>
                <a:spcPts val="0"/>
              </a:spcAft>
              <a:buNone/>
            </a:pPr>
            <a:r>
              <a:rPr lang="en" sz="1600">
                <a:solidFill>
                  <a:srgbClr val="795E26"/>
                </a:solidFill>
                <a:highlight>
                  <a:srgbClr val="FFFFFF"/>
                </a:highlight>
              </a:rPr>
              <a:t>print</a:t>
            </a:r>
            <a:r>
              <a:rPr lang="en" sz="1600">
                <a:highlight>
                  <a:srgbClr val="FFFFFF"/>
                </a:highlight>
              </a:rPr>
              <a:t> (</a:t>
            </a:r>
            <a:r>
              <a:rPr lang="en" sz="1600">
                <a:solidFill>
                  <a:srgbClr val="267F99"/>
                </a:solidFill>
                <a:highlight>
                  <a:srgbClr val="FFFFFF"/>
                </a:highlight>
              </a:rPr>
              <a:t>dict</a:t>
            </a:r>
            <a:r>
              <a:rPr lang="en" sz="1600">
                <a:highlight>
                  <a:srgbClr val="FFFFFF"/>
                </a:highlight>
              </a:rPr>
              <a:t>.values(d))</a:t>
            </a:r>
            <a:endParaRPr sz="1600">
              <a:highlight>
                <a:srgbClr val="FFFFFF"/>
              </a:highlight>
            </a:endParaRPr>
          </a:p>
        </p:txBody>
      </p:sp>
      <p:sp>
        <p:nvSpPr>
          <p:cNvPr id="729" name="Google Shape;729;p99"/>
          <p:cNvSpPr txBox="1"/>
          <p:nvPr/>
        </p:nvSpPr>
        <p:spPr>
          <a:xfrm>
            <a:off x="5742175" y="1744450"/>
            <a:ext cx="3023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sz="1600"/>
          </a:p>
          <a:p>
            <a:pPr indent="0" lvl="0" marL="0" rtl="0" algn="l">
              <a:lnSpc>
                <a:spcPct val="115000"/>
              </a:lnSpc>
              <a:spcBef>
                <a:spcPts val="0"/>
              </a:spcBef>
              <a:spcAft>
                <a:spcPts val="0"/>
              </a:spcAft>
              <a:buNone/>
            </a:pPr>
            <a:r>
              <a:rPr b="1" lang="en" sz="1600">
                <a:solidFill>
                  <a:srgbClr val="0000FF"/>
                </a:solidFill>
              </a:rPr>
              <a:t>{1: 2, 2: 4, 3: 9, 4: 16, 5: 125}</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dict_keys([1, 2, 3, 4, 5])</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dict_values([2, 4, 9, 16, 125])</a:t>
            </a:r>
            <a:endParaRPr b="1" sz="1600">
              <a:solidFill>
                <a:srgbClr val="0000FF"/>
              </a:solidFill>
            </a:endParaRPr>
          </a:p>
        </p:txBody>
      </p:sp>
      <p:sp>
        <p:nvSpPr>
          <p:cNvPr id="730" name="Google Shape;730;p9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0"/>
          <p:cNvSpPr txBox="1"/>
          <p:nvPr/>
        </p:nvSpPr>
        <p:spPr>
          <a:xfrm>
            <a:off x="764725" y="1230400"/>
            <a:ext cx="64626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Намунаи иловакунии калид ва қимати он</a:t>
            </a:r>
            <a:r>
              <a:rPr lang="en" sz="1600">
                <a:highlight>
                  <a:schemeClr val="lt1"/>
                </a:highlight>
              </a:rPr>
              <a:t> ба луғат бо </a:t>
            </a:r>
            <a:r>
              <a:rPr lang="en" sz="1600">
                <a:solidFill>
                  <a:srgbClr val="0000FF"/>
                </a:solidFill>
                <a:highlight>
                  <a:schemeClr val="lt1"/>
                </a:highlight>
              </a:rPr>
              <a:t>input</a:t>
            </a:r>
            <a:r>
              <a:rPr lang="en" sz="1600">
                <a:highlight>
                  <a:schemeClr val="lt1"/>
                </a:highlight>
              </a:rPr>
              <a:t>():</a:t>
            </a:r>
            <a:endParaRPr sz="1600"/>
          </a:p>
        </p:txBody>
      </p:sp>
      <p:sp>
        <p:nvSpPr>
          <p:cNvPr id="736" name="Google Shape;736;p100"/>
          <p:cNvSpPr txBox="1"/>
          <p:nvPr/>
        </p:nvSpPr>
        <p:spPr>
          <a:xfrm>
            <a:off x="805650" y="1720125"/>
            <a:ext cx="4176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n = </a:t>
            </a:r>
            <a:r>
              <a:rPr lang="en" sz="1600">
                <a:solidFill>
                  <a:srgbClr val="0000FF"/>
                </a:solidFill>
                <a:highlight>
                  <a:srgbClr val="FFFFFF"/>
                </a:highlight>
              </a:rPr>
              <a:t>int</a:t>
            </a:r>
            <a:r>
              <a:rPr lang="en" sz="1600">
                <a:highlight>
                  <a:srgbClr val="FFFFFF"/>
                </a:highlight>
              </a:rPr>
              <a:t>(</a:t>
            </a:r>
            <a:r>
              <a:rPr lang="en" sz="1600">
                <a:solidFill>
                  <a:srgbClr val="0000FF"/>
                </a:solidFill>
                <a:highlight>
                  <a:srgbClr val="FFFFFF"/>
                </a:highlight>
              </a:rPr>
              <a:t>input</a:t>
            </a:r>
            <a:r>
              <a:rPr lang="en" sz="1600">
                <a:highlight>
                  <a:srgbClr val="FFFFFF"/>
                </a:highlight>
              </a:rPr>
              <a:t>(</a:t>
            </a:r>
            <a:r>
              <a:rPr lang="en" sz="1600">
                <a:solidFill>
                  <a:srgbClr val="BF9000"/>
                </a:solidFill>
                <a:highlight>
                  <a:srgbClr val="FFFFFF"/>
                </a:highlight>
              </a:rPr>
              <a:t>"Дарозии луғатро дароред :"</a:t>
            </a:r>
            <a:r>
              <a:rPr lang="en" sz="1600">
                <a:highlight>
                  <a:srgbClr val="FFFFFF"/>
                </a:highlight>
              </a:rPr>
              <a:t>))</a:t>
            </a:r>
            <a:endParaRPr sz="1600">
              <a:highlight>
                <a:srgbClr val="FFFFFF"/>
              </a:highlight>
            </a:endParaRPr>
          </a:p>
          <a:p>
            <a:pPr indent="0" lvl="0" marL="0" rtl="0" algn="l">
              <a:spcBef>
                <a:spcPts val="0"/>
              </a:spcBef>
              <a:spcAft>
                <a:spcPts val="0"/>
              </a:spcAft>
              <a:buNone/>
            </a:pPr>
            <a:r>
              <a:rPr lang="en" sz="1600">
                <a:highlight>
                  <a:srgbClr val="FFFFFF"/>
                </a:highlight>
              </a:rPr>
              <a:t>d = {}</a:t>
            </a:r>
            <a:endParaRPr sz="1600">
              <a:highlight>
                <a:srgbClr val="FFFFFF"/>
              </a:highlight>
            </a:endParaRPr>
          </a:p>
          <a:p>
            <a:pPr indent="0" lvl="0" marL="0" rtl="0" algn="l">
              <a:spcBef>
                <a:spcPts val="0"/>
              </a:spcBef>
              <a:spcAft>
                <a:spcPts val="0"/>
              </a:spcAft>
              <a:buNone/>
            </a:pPr>
            <a:r>
              <a:rPr lang="en" sz="1600">
                <a:solidFill>
                  <a:srgbClr val="0000FF"/>
                </a:solidFill>
                <a:highlight>
                  <a:schemeClr val="lt1"/>
                </a:highlight>
              </a:rPr>
              <a:t>print</a:t>
            </a:r>
            <a:r>
              <a:rPr lang="en" sz="1600">
                <a:highlight>
                  <a:schemeClr val="lt1"/>
                </a:highlight>
              </a:rPr>
              <a:t>(d)</a:t>
            </a:r>
            <a:endParaRPr sz="1600">
              <a:highlight>
                <a:srgbClr val="FFFFFF"/>
              </a:highlight>
            </a:endParaRPr>
          </a:p>
          <a:p>
            <a:pPr indent="0" lvl="0" marL="0" rtl="0" algn="l">
              <a:spcBef>
                <a:spcPts val="0"/>
              </a:spcBef>
              <a:spcAft>
                <a:spcPts val="0"/>
              </a:spcAft>
              <a:buNone/>
            </a:pPr>
            <a:r>
              <a:rPr lang="en" sz="1600">
                <a:solidFill>
                  <a:srgbClr val="FF9900"/>
                </a:solidFill>
                <a:highlight>
                  <a:srgbClr val="FFFFFF"/>
                </a:highlight>
              </a:rPr>
              <a:t>for</a:t>
            </a:r>
            <a:r>
              <a:rPr lang="en" sz="1600">
                <a:highlight>
                  <a:srgbClr val="FFFFFF"/>
                </a:highlight>
              </a:rPr>
              <a:t> i </a:t>
            </a:r>
            <a:r>
              <a:rPr lang="en" sz="1600">
                <a:solidFill>
                  <a:srgbClr val="FF9900"/>
                </a:solidFill>
                <a:highlight>
                  <a:srgbClr val="FFFFFF"/>
                </a:highlight>
              </a:rPr>
              <a:t>in</a:t>
            </a:r>
            <a:r>
              <a:rPr lang="en" sz="1600">
                <a:highlight>
                  <a:srgbClr val="FFFFFF"/>
                </a:highlight>
              </a:rPr>
              <a:t> </a:t>
            </a:r>
            <a:r>
              <a:rPr lang="en" sz="1600">
                <a:solidFill>
                  <a:srgbClr val="0000FF"/>
                </a:solidFill>
                <a:highlight>
                  <a:srgbClr val="FFFFFF"/>
                </a:highlight>
              </a:rPr>
              <a:t>range</a:t>
            </a:r>
            <a:r>
              <a:rPr lang="en" sz="1600">
                <a:highlight>
                  <a:srgbClr val="FFFFFF"/>
                </a:highlight>
              </a:rPr>
              <a:t>(n):</a:t>
            </a:r>
            <a:endParaRPr sz="1600">
              <a:highlight>
                <a:srgbClr val="FFFFFF"/>
              </a:highlight>
            </a:endParaRPr>
          </a:p>
          <a:p>
            <a:pPr indent="0" lvl="0" marL="0" rtl="0" algn="l">
              <a:spcBef>
                <a:spcPts val="0"/>
              </a:spcBef>
              <a:spcAft>
                <a:spcPts val="0"/>
              </a:spcAft>
              <a:buNone/>
            </a:pPr>
            <a:r>
              <a:rPr lang="en" sz="1600">
                <a:highlight>
                  <a:srgbClr val="FFFFFF"/>
                </a:highlight>
              </a:rPr>
              <a:t>    key = </a:t>
            </a:r>
            <a:r>
              <a:rPr lang="en" sz="1600">
                <a:solidFill>
                  <a:srgbClr val="0000FF"/>
                </a:solidFill>
                <a:highlight>
                  <a:srgbClr val="FFFFFF"/>
                </a:highlight>
              </a:rPr>
              <a:t>input</a:t>
            </a:r>
            <a:r>
              <a:rPr lang="en" sz="1600">
                <a:highlight>
                  <a:srgbClr val="FFFFFF"/>
                </a:highlight>
              </a:rPr>
              <a:t>(</a:t>
            </a:r>
            <a:r>
              <a:rPr lang="en" sz="1600">
                <a:solidFill>
                  <a:srgbClr val="BF9000"/>
                </a:solidFill>
                <a:highlight>
                  <a:srgbClr val="FFFFFF"/>
                </a:highlight>
              </a:rPr>
              <a:t>"Калид :"</a:t>
            </a:r>
            <a:r>
              <a:rPr lang="en" sz="1600">
                <a:highlight>
                  <a:srgbClr val="FFFFFF"/>
                </a:highlight>
              </a:rPr>
              <a:t>) </a:t>
            </a:r>
            <a:endParaRPr sz="1600">
              <a:highlight>
                <a:srgbClr val="FFFFFF"/>
              </a:highlight>
            </a:endParaRPr>
          </a:p>
          <a:p>
            <a:pPr indent="0" lvl="0" marL="0" rtl="0" algn="l">
              <a:spcBef>
                <a:spcPts val="0"/>
              </a:spcBef>
              <a:spcAft>
                <a:spcPts val="0"/>
              </a:spcAft>
              <a:buNone/>
            </a:pPr>
            <a:r>
              <a:rPr lang="en" sz="1600">
                <a:highlight>
                  <a:srgbClr val="FFFFFF"/>
                </a:highlight>
              </a:rPr>
              <a:t>    value = </a:t>
            </a:r>
            <a:r>
              <a:rPr lang="en" sz="1600">
                <a:solidFill>
                  <a:srgbClr val="0000FF"/>
                </a:solidFill>
                <a:highlight>
                  <a:srgbClr val="FFFFFF"/>
                </a:highlight>
              </a:rPr>
              <a:t>input</a:t>
            </a:r>
            <a:r>
              <a:rPr lang="en" sz="1600">
                <a:highlight>
                  <a:srgbClr val="FFFFFF"/>
                </a:highlight>
              </a:rPr>
              <a:t>(</a:t>
            </a:r>
            <a:r>
              <a:rPr lang="en" sz="1600">
                <a:solidFill>
                  <a:srgbClr val="BF9000"/>
                </a:solidFill>
                <a:highlight>
                  <a:srgbClr val="FFFFFF"/>
                </a:highlight>
              </a:rPr>
              <a:t>"Қимат :"</a:t>
            </a:r>
            <a:r>
              <a:rPr lang="en" sz="1600">
                <a:highlight>
                  <a:srgbClr val="FFFFFF"/>
                </a:highlight>
              </a:rPr>
              <a:t>)</a:t>
            </a:r>
            <a:endParaRPr sz="1600">
              <a:highlight>
                <a:srgbClr val="FFFFFF"/>
              </a:highlight>
            </a:endParaRPr>
          </a:p>
          <a:p>
            <a:pPr indent="0" lvl="0" marL="0" rtl="0" algn="l">
              <a:spcBef>
                <a:spcPts val="0"/>
              </a:spcBef>
              <a:spcAft>
                <a:spcPts val="0"/>
              </a:spcAft>
              <a:buNone/>
            </a:pPr>
            <a:r>
              <a:rPr lang="en" sz="1600">
                <a:highlight>
                  <a:srgbClr val="FFFFFF"/>
                </a:highlight>
              </a:rPr>
              <a:t>    d[key] = value</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rPr lang="en" sz="1600">
                <a:solidFill>
                  <a:srgbClr val="0000FF"/>
                </a:solidFill>
                <a:highlight>
                  <a:srgbClr val="FFFFFF"/>
                </a:highlight>
              </a:rPr>
              <a:t>print</a:t>
            </a:r>
            <a:r>
              <a:rPr lang="en" sz="1600">
                <a:highlight>
                  <a:srgbClr val="FFFFFF"/>
                </a:highlight>
              </a:rPr>
              <a:t>(d)</a:t>
            </a:r>
            <a:endParaRPr sz="1600">
              <a:highlight>
                <a:srgbClr val="FFFFFF"/>
              </a:highlight>
            </a:endParaRPr>
          </a:p>
          <a:p>
            <a:pPr indent="0" lvl="0" marL="0" rtl="0" algn="l">
              <a:spcBef>
                <a:spcPts val="0"/>
              </a:spcBef>
              <a:spcAft>
                <a:spcPts val="0"/>
              </a:spcAft>
              <a:buNone/>
            </a:pPr>
            <a:r>
              <a:t/>
            </a:r>
            <a:endParaRPr sz="1600">
              <a:highlight>
                <a:srgbClr val="FFFFFF"/>
              </a:highlight>
            </a:endParaRPr>
          </a:p>
          <a:p>
            <a:pPr indent="0" lvl="0" marL="0" rtl="0" algn="l">
              <a:spcBef>
                <a:spcPts val="0"/>
              </a:spcBef>
              <a:spcAft>
                <a:spcPts val="0"/>
              </a:spcAft>
              <a:buNone/>
            </a:pPr>
            <a:r>
              <a:t/>
            </a:r>
            <a:endParaRPr sz="1600">
              <a:highlight>
                <a:srgbClr val="FFFFFF"/>
              </a:highlight>
            </a:endParaRPr>
          </a:p>
        </p:txBody>
      </p:sp>
      <p:sp>
        <p:nvSpPr>
          <p:cNvPr id="737" name="Google Shape;737;p100"/>
          <p:cNvSpPr txBox="1"/>
          <p:nvPr/>
        </p:nvSpPr>
        <p:spPr>
          <a:xfrm>
            <a:off x="5036900" y="1720125"/>
            <a:ext cx="39987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Натиҷа:</a:t>
            </a:r>
            <a:endParaRPr b="1" sz="1600"/>
          </a:p>
          <a:p>
            <a:pPr indent="0" lvl="0" marL="0" rtl="0" algn="l">
              <a:lnSpc>
                <a:spcPct val="115000"/>
              </a:lnSpc>
              <a:spcBef>
                <a:spcPts val="0"/>
              </a:spcBef>
              <a:spcAft>
                <a:spcPts val="0"/>
              </a:spcAft>
              <a:buNone/>
            </a:pPr>
            <a:r>
              <a:rPr b="1" lang="en" sz="1600">
                <a:solidFill>
                  <a:srgbClr val="0000FF"/>
                </a:solidFill>
              </a:rPr>
              <a:t>{}</a:t>
            </a:r>
            <a:endParaRPr b="1" sz="1600"/>
          </a:p>
          <a:p>
            <a:pPr indent="0" lvl="0" marL="0" rtl="0" algn="l">
              <a:lnSpc>
                <a:spcPct val="115000"/>
              </a:lnSpc>
              <a:spcBef>
                <a:spcPts val="0"/>
              </a:spcBef>
              <a:spcAft>
                <a:spcPts val="0"/>
              </a:spcAft>
              <a:buNone/>
            </a:pPr>
            <a:r>
              <a:rPr b="1" lang="en" sz="1600">
                <a:solidFill>
                  <a:srgbClr val="0000FF"/>
                </a:solidFill>
              </a:rPr>
              <a:t>Дарози луғатро дароред :3</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Калид :</a:t>
            </a:r>
            <a:r>
              <a:rPr b="1" lang="en" sz="1600">
                <a:solidFill>
                  <a:schemeClr val="dk2"/>
                </a:solidFill>
              </a:rPr>
              <a:t>nom</a:t>
            </a:r>
            <a:endParaRPr b="1" sz="1600">
              <a:solidFill>
                <a:schemeClr val="dk2"/>
              </a:solidFill>
            </a:endParaRPr>
          </a:p>
          <a:p>
            <a:pPr indent="0" lvl="0" marL="0" rtl="0" algn="l">
              <a:lnSpc>
                <a:spcPct val="115000"/>
              </a:lnSpc>
              <a:spcBef>
                <a:spcPts val="0"/>
              </a:spcBef>
              <a:spcAft>
                <a:spcPts val="0"/>
              </a:spcAft>
              <a:buNone/>
            </a:pPr>
            <a:r>
              <a:rPr b="1" lang="en" sz="1600">
                <a:solidFill>
                  <a:srgbClr val="0000FF"/>
                </a:solidFill>
              </a:rPr>
              <a:t>Қимат :</a:t>
            </a:r>
            <a:r>
              <a:rPr b="1" lang="en" sz="1600">
                <a:solidFill>
                  <a:schemeClr val="dk2"/>
                </a:solidFill>
              </a:rPr>
              <a:t>Ali</a:t>
            </a:r>
            <a:endParaRPr b="1" sz="1600">
              <a:solidFill>
                <a:schemeClr val="dk2"/>
              </a:solidFill>
            </a:endParaRPr>
          </a:p>
          <a:p>
            <a:pPr indent="0" lvl="0" marL="0" rtl="0" algn="l">
              <a:lnSpc>
                <a:spcPct val="115000"/>
              </a:lnSpc>
              <a:spcBef>
                <a:spcPts val="0"/>
              </a:spcBef>
              <a:spcAft>
                <a:spcPts val="0"/>
              </a:spcAft>
              <a:buNone/>
            </a:pPr>
            <a:r>
              <a:rPr b="1" lang="en" sz="1600">
                <a:solidFill>
                  <a:srgbClr val="0000FF"/>
                </a:solidFill>
              </a:rPr>
              <a:t>Калид :</a:t>
            </a:r>
            <a:r>
              <a:rPr b="1" lang="en" sz="1600">
                <a:solidFill>
                  <a:srgbClr val="1A1A1A"/>
                </a:solidFill>
              </a:rPr>
              <a:t>message</a:t>
            </a:r>
            <a:endParaRPr b="1" sz="1600">
              <a:solidFill>
                <a:srgbClr val="1A1A1A"/>
              </a:solidFill>
            </a:endParaRPr>
          </a:p>
          <a:p>
            <a:pPr indent="0" lvl="0" marL="0" rtl="0" algn="l">
              <a:lnSpc>
                <a:spcPct val="115000"/>
              </a:lnSpc>
              <a:spcBef>
                <a:spcPts val="0"/>
              </a:spcBef>
              <a:spcAft>
                <a:spcPts val="0"/>
              </a:spcAft>
              <a:buNone/>
            </a:pPr>
            <a:r>
              <a:rPr b="1" lang="en" sz="1600">
                <a:solidFill>
                  <a:srgbClr val="0000FF"/>
                </a:solidFill>
              </a:rPr>
              <a:t>Қимат :</a:t>
            </a:r>
            <a:r>
              <a:rPr b="1" lang="en" sz="1600">
                <a:solidFill>
                  <a:srgbClr val="222222"/>
                </a:solidFill>
              </a:rPr>
              <a:t>Salom</a:t>
            </a:r>
            <a:endParaRPr b="1" sz="1600">
              <a:solidFill>
                <a:srgbClr val="222222"/>
              </a:solidFill>
            </a:endParaRPr>
          </a:p>
          <a:p>
            <a:pPr indent="0" lvl="0" marL="0" rtl="0" algn="l">
              <a:lnSpc>
                <a:spcPct val="115000"/>
              </a:lnSpc>
              <a:spcBef>
                <a:spcPts val="0"/>
              </a:spcBef>
              <a:spcAft>
                <a:spcPts val="0"/>
              </a:spcAft>
              <a:buNone/>
            </a:pPr>
            <a:r>
              <a:rPr b="1" lang="en" sz="1600">
                <a:solidFill>
                  <a:srgbClr val="0000FF"/>
                </a:solidFill>
              </a:rPr>
              <a:t>Калид :</a:t>
            </a:r>
            <a:r>
              <a:rPr b="1" lang="en" sz="1600">
                <a:solidFill>
                  <a:srgbClr val="202124"/>
                </a:solidFill>
              </a:rPr>
              <a:t>3</a:t>
            </a:r>
            <a:endParaRPr b="1" sz="1600">
              <a:solidFill>
                <a:srgbClr val="202124"/>
              </a:solidFill>
            </a:endParaRPr>
          </a:p>
          <a:p>
            <a:pPr indent="0" lvl="0" marL="0" rtl="0" algn="l">
              <a:lnSpc>
                <a:spcPct val="115000"/>
              </a:lnSpc>
              <a:spcBef>
                <a:spcPts val="0"/>
              </a:spcBef>
              <a:spcAft>
                <a:spcPts val="0"/>
              </a:spcAft>
              <a:buNone/>
            </a:pPr>
            <a:r>
              <a:rPr b="1" lang="en" sz="1600">
                <a:solidFill>
                  <a:srgbClr val="0000FF"/>
                </a:solidFill>
              </a:rPr>
              <a:t>Қимат :</a:t>
            </a:r>
            <a:r>
              <a:rPr b="1" lang="en" sz="1600"/>
              <a:t>3</a:t>
            </a:r>
            <a:endParaRPr b="1" sz="1600"/>
          </a:p>
          <a:p>
            <a:pPr indent="0" lvl="0" marL="0" rtl="0" algn="l">
              <a:lnSpc>
                <a:spcPct val="115000"/>
              </a:lnSpc>
              <a:spcBef>
                <a:spcPts val="0"/>
              </a:spcBef>
              <a:spcAft>
                <a:spcPts val="0"/>
              </a:spcAft>
              <a:buNone/>
            </a:pPr>
            <a:r>
              <a:rPr b="1" lang="en" sz="1600">
                <a:solidFill>
                  <a:srgbClr val="0000FF"/>
                </a:solidFill>
              </a:rPr>
              <a:t>{'nom': 'Ali', 'message': 'Salom', '3': '3'}</a:t>
            </a:r>
            <a:endParaRPr b="1" sz="1600">
              <a:solidFill>
                <a:srgbClr val="0000FF"/>
              </a:solidFill>
            </a:endParaRPr>
          </a:p>
        </p:txBody>
      </p:sp>
      <p:sp>
        <p:nvSpPr>
          <p:cNvPr id="738" name="Google Shape;738;p100"/>
          <p:cNvSpPr txBox="1"/>
          <p:nvPr>
            <p:ph type="title"/>
          </p:nvPr>
        </p:nvSpPr>
        <p:spPr>
          <a:xfrm>
            <a:off x="7276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1"/>
          <p:cNvSpPr txBox="1"/>
          <p:nvPr/>
        </p:nvSpPr>
        <p:spPr>
          <a:xfrm>
            <a:off x="764725" y="1230400"/>
            <a:ext cx="53250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t>Истифодаи for дар пур кардани луғат</a:t>
            </a:r>
            <a:r>
              <a:rPr lang="en" sz="1600">
                <a:highlight>
                  <a:schemeClr val="lt1"/>
                </a:highlight>
              </a:rPr>
              <a:t>:</a:t>
            </a:r>
            <a:endParaRPr sz="1600"/>
          </a:p>
        </p:txBody>
      </p:sp>
      <p:sp>
        <p:nvSpPr>
          <p:cNvPr id="744" name="Google Shape;744;p101"/>
          <p:cNvSpPr txBox="1"/>
          <p:nvPr/>
        </p:nvSpPr>
        <p:spPr>
          <a:xfrm>
            <a:off x="805650" y="1720125"/>
            <a:ext cx="3521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e = {a : a ** 2 </a:t>
            </a:r>
            <a:r>
              <a:rPr lang="en" sz="1600">
                <a:solidFill>
                  <a:srgbClr val="FF9900"/>
                </a:solidFill>
                <a:highlight>
                  <a:srgbClr val="FFFFFF"/>
                </a:highlight>
              </a:rPr>
              <a:t>for</a:t>
            </a:r>
            <a:r>
              <a:rPr lang="en" sz="1600">
                <a:highlight>
                  <a:srgbClr val="FFFFFF"/>
                </a:highlight>
              </a:rPr>
              <a:t> a </a:t>
            </a:r>
            <a:r>
              <a:rPr lang="en" sz="1600">
                <a:solidFill>
                  <a:srgbClr val="FF9900"/>
                </a:solidFill>
                <a:highlight>
                  <a:srgbClr val="FFFFFF"/>
                </a:highlight>
              </a:rPr>
              <a:t>in</a:t>
            </a:r>
            <a:r>
              <a:rPr lang="en" sz="1600">
                <a:highlight>
                  <a:srgbClr val="FFFFFF"/>
                </a:highlight>
              </a:rPr>
              <a:t> </a:t>
            </a:r>
            <a:r>
              <a:rPr lang="en" sz="1600">
                <a:solidFill>
                  <a:srgbClr val="0000FF"/>
                </a:solidFill>
                <a:highlight>
                  <a:srgbClr val="FFFFFF"/>
                </a:highlight>
              </a:rPr>
              <a:t>range</a:t>
            </a:r>
            <a:r>
              <a:rPr lang="en" sz="1600">
                <a:highlight>
                  <a:srgbClr val="FFFFFF"/>
                </a:highlight>
              </a:rPr>
              <a:t>(11)}</a:t>
            </a:r>
            <a:endParaRPr sz="1600">
              <a:highlight>
                <a:srgbClr val="FFFFFF"/>
              </a:highlight>
            </a:endParaRPr>
          </a:p>
          <a:p>
            <a:pPr indent="0" lvl="0" marL="0" rtl="0" algn="l">
              <a:spcBef>
                <a:spcPts val="0"/>
              </a:spcBef>
              <a:spcAft>
                <a:spcPts val="0"/>
              </a:spcAft>
              <a:buNone/>
            </a:pPr>
            <a:r>
              <a:rPr lang="en" sz="1600">
                <a:solidFill>
                  <a:srgbClr val="0000FF"/>
                </a:solidFill>
                <a:highlight>
                  <a:srgbClr val="FFFFFF"/>
                </a:highlight>
              </a:rPr>
              <a:t>print</a:t>
            </a:r>
            <a:r>
              <a:rPr lang="en" sz="1600">
                <a:highlight>
                  <a:srgbClr val="FFFFFF"/>
                </a:highlight>
              </a:rPr>
              <a:t>(</a:t>
            </a:r>
            <a:r>
              <a:rPr lang="en" sz="1600">
                <a:solidFill>
                  <a:srgbClr val="FF9900"/>
                </a:solidFill>
                <a:highlight>
                  <a:srgbClr val="FFFFFF"/>
                </a:highlight>
              </a:rPr>
              <a:t>"adad **2 =&gt; "</a:t>
            </a:r>
            <a:r>
              <a:rPr lang="en" sz="1600">
                <a:highlight>
                  <a:srgbClr val="FFFFFF"/>
                </a:highlight>
              </a:rPr>
              <a:t>, e)</a:t>
            </a:r>
            <a:endParaRPr sz="1600">
              <a:highlight>
                <a:srgbClr val="FFFFFF"/>
              </a:highlight>
            </a:endParaRPr>
          </a:p>
          <a:p>
            <a:pPr indent="0" lvl="0" marL="0" rtl="0" algn="l">
              <a:spcBef>
                <a:spcPts val="0"/>
              </a:spcBef>
              <a:spcAft>
                <a:spcPts val="0"/>
              </a:spcAft>
              <a:buNone/>
            </a:pPr>
            <a:r>
              <a:rPr lang="en" sz="1600">
                <a:highlight>
                  <a:srgbClr val="FFFFFF"/>
                </a:highlight>
              </a:rPr>
              <a:t>du = {a : a * 2</a:t>
            </a:r>
            <a:r>
              <a:rPr lang="en" sz="1600">
                <a:solidFill>
                  <a:srgbClr val="FF9900"/>
                </a:solidFill>
                <a:highlight>
                  <a:srgbClr val="FFFFFF"/>
                </a:highlight>
              </a:rPr>
              <a:t> for</a:t>
            </a:r>
            <a:r>
              <a:rPr lang="en" sz="1600">
                <a:highlight>
                  <a:srgbClr val="FFFFFF"/>
                </a:highlight>
              </a:rPr>
              <a:t> a </a:t>
            </a:r>
            <a:r>
              <a:rPr lang="en" sz="1600">
                <a:solidFill>
                  <a:srgbClr val="FF9900"/>
                </a:solidFill>
                <a:highlight>
                  <a:srgbClr val="FFFFFF"/>
                </a:highlight>
              </a:rPr>
              <a:t>in</a:t>
            </a:r>
            <a:r>
              <a:rPr lang="en" sz="1600">
                <a:highlight>
                  <a:srgbClr val="FFFFFF"/>
                </a:highlight>
              </a:rPr>
              <a:t> </a:t>
            </a:r>
            <a:r>
              <a:rPr lang="en" sz="1600">
                <a:solidFill>
                  <a:srgbClr val="0000FF"/>
                </a:solidFill>
                <a:highlight>
                  <a:srgbClr val="FFFFFF"/>
                </a:highlight>
              </a:rPr>
              <a:t>range</a:t>
            </a:r>
            <a:r>
              <a:rPr lang="en" sz="1600">
                <a:highlight>
                  <a:srgbClr val="FFFFFF"/>
                </a:highlight>
              </a:rPr>
              <a:t>(11)}</a:t>
            </a:r>
            <a:endParaRPr sz="1600">
              <a:highlight>
                <a:srgbClr val="FFFFFF"/>
              </a:highlight>
            </a:endParaRPr>
          </a:p>
          <a:p>
            <a:pPr indent="0" lvl="0" marL="0" rtl="0" algn="l">
              <a:spcBef>
                <a:spcPts val="0"/>
              </a:spcBef>
              <a:spcAft>
                <a:spcPts val="0"/>
              </a:spcAft>
              <a:buNone/>
            </a:pPr>
            <a:r>
              <a:rPr lang="en" sz="1600">
                <a:solidFill>
                  <a:srgbClr val="0000FF"/>
                </a:solidFill>
                <a:highlight>
                  <a:srgbClr val="FFFFFF"/>
                </a:highlight>
              </a:rPr>
              <a:t>print</a:t>
            </a:r>
            <a:r>
              <a:rPr lang="en" sz="1600">
                <a:highlight>
                  <a:srgbClr val="FFFFFF"/>
                </a:highlight>
              </a:rPr>
              <a:t>(</a:t>
            </a:r>
            <a:r>
              <a:rPr lang="en" sz="1600">
                <a:solidFill>
                  <a:srgbClr val="FF9900"/>
                </a:solidFill>
                <a:highlight>
                  <a:srgbClr val="FFFFFF"/>
                </a:highlight>
              </a:rPr>
              <a:t>"2 =&gt; "</a:t>
            </a:r>
            <a:r>
              <a:rPr lang="en" sz="1600">
                <a:highlight>
                  <a:srgbClr val="FFFFFF"/>
                </a:highlight>
              </a:rPr>
              <a:t>, du)</a:t>
            </a:r>
            <a:endParaRPr sz="1600">
              <a:highlight>
                <a:srgbClr val="FFFFFF"/>
              </a:highlight>
            </a:endParaRPr>
          </a:p>
          <a:p>
            <a:pPr indent="0" lvl="0" marL="0" rtl="0" algn="l">
              <a:spcBef>
                <a:spcPts val="0"/>
              </a:spcBef>
              <a:spcAft>
                <a:spcPts val="0"/>
              </a:spcAft>
              <a:buNone/>
            </a:pPr>
            <a:r>
              <a:rPr lang="en" sz="1600">
                <a:highlight>
                  <a:srgbClr val="FFFFFF"/>
                </a:highlight>
              </a:rPr>
              <a:t>se = {a : a * 3 </a:t>
            </a:r>
            <a:r>
              <a:rPr lang="en" sz="1600">
                <a:solidFill>
                  <a:srgbClr val="FF9900"/>
                </a:solidFill>
                <a:highlight>
                  <a:srgbClr val="FFFFFF"/>
                </a:highlight>
              </a:rPr>
              <a:t>for</a:t>
            </a:r>
            <a:r>
              <a:rPr lang="en" sz="1600">
                <a:highlight>
                  <a:srgbClr val="FFFFFF"/>
                </a:highlight>
              </a:rPr>
              <a:t> a </a:t>
            </a:r>
            <a:r>
              <a:rPr lang="en" sz="1600">
                <a:solidFill>
                  <a:srgbClr val="FF9900"/>
                </a:solidFill>
                <a:highlight>
                  <a:srgbClr val="FFFFFF"/>
                </a:highlight>
              </a:rPr>
              <a:t>in</a:t>
            </a:r>
            <a:r>
              <a:rPr lang="en" sz="1600">
                <a:highlight>
                  <a:srgbClr val="FFFFFF"/>
                </a:highlight>
              </a:rPr>
              <a:t> </a:t>
            </a:r>
            <a:r>
              <a:rPr lang="en" sz="1600">
                <a:solidFill>
                  <a:srgbClr val="0000FF"/>
                </a:solidFill>
                <a:highlight>
                  <a:srgbClr val="FFFFFF"/>
                </a:highlight>
              </a:rPr>
              <a:t>range</a:t>
            </a:r>
            <a:r>
              <a:rPr lang="en" sz="1600">
                <a:highlight>
                  <a:srgbClr val="FFFFFF"/>
                </a:highlight>
              </a:rPr>
              <a:t>(11)}</a:t>
            </a:r>
            <a:endParaRPr sz="1600">
              <a:highlight>
                <a:srgbClr val="FFFFFF"/>
              </a:highlight>
            </a:endParaRPr>
          </a:p>
          <a:p>
            <a:pPr indent="0" lvl="0" marL="0" rtl="0" algn="l">
              <a:spcBef>
                <a:spcPts val="0"/>
              </a:spcBef>
              <a:spcAft>
                <a:spcPts val="0"/>
              </a:spcAft>
              <a:buNone/>
            </a:pPr>
            <a:r>
              <a:rPr lang="en" sz="1600">
                <a:solidFill>
                  <a:srgbClr val="0000FF"/>
                </a:solidFill>
                <a:highlight>
                  <a:srgbClr val="FFFFFF"/>
                </a:highlight>
              </a:rPr>
              <a:t>print</a:t>
            </a:r>
            <a:r>
              <a:rPr lang="en" sz="1600">
                <a:highlight>
                  <a:srgbClr val="FFFFFF"/>
                </a:highlight>
              </a:rPr>
              <a:t>(</a:t>
            </a:r>
            <a:r>
              <a:rPr lang="en" sz="1600">
                <a:solidFill>
                  <a:srgbClr val="FF9900"/>
                </a:solidFill>
                <a:highlight>
                  <a:srgbClr val="FFFFFF"/>
                </a:highlight>
              </a:rPr>
              <a:t>"3 =&gt; "</a:t>
            </a:r>
            <a:r>
              <a:rPr lang="en" sz="1600">
                <a:highlight>
                  <a:srgbClr val="FFFFFF"/>
                </a:highlight>
              </a:rPr>
              <a:t>, se)</a:t>
            </a:r>
            <a:endParaRPr sz="1600">
              <a:highlight>
                <a:srgbClr val="FFFFFF"/>
              </a:highlight>
            </a:endParaRPr>
          </a:p>
        </p:txBody>
      </p:sp>
      <p:sp>
        <p:nvSpPr>
          <p:cNvPr id="745" name="Google Shape;745;p101"/>
          <p:cNvSpPr txBox="1"/>
          <p:nvPr/>
        </p:nvSpPr>
        <p:spPr>
          <a:xfrm>
            <a:off x="840925" y="3372600"/>
            <a:ext cx="8270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rPr>
              <a:t>Натиҷа:</a:t>
            </a:r>
            <a:endParaRPr b="1" sz="1600">
              <a:solidFill>
                <a:schemeClr val="dk2"/>
              </a:solidFill>
            </a:endParaRPr>
          </a:p>
          <a:p>
            <a:pPr indent="0" lvl="0" marL="0" rtl="0" algn="l">
              <a:lnSpc>
                <a:spcPct val="115000"/>
              </a:lnSpc>
              <a:spcBef>
                <a:spcPts val="0"/>
              </a:spcBef>
              <a:spcAft>
                <a:spcPts val="0"/>
              </a:spcAft>
              <a:buNone/>
            </a:pPr>
            <a:r>
              <a:rPr b="1" lang="en" sz="1600">
                <a:solidFill>
                  <a:srgbClr val="0000FF"/>
                </a:solidFill>
              </a:rPr>
              <a:t>adad ** 2 =&gt;  {0: 0, 1: 1, 2: 4, 3: 9, 4: 16, 5: 25, 6: 36, 7: 49, 8: 64, 9: 81, 10: 100}</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2 =&gt;  {0: 0, 1: 2, 2: 4, 3: 6, 4: 8, 5: 10, 6: 12, 7: 14, 8: 16, 9: 18, 10: 20}</a:t>
            </a:r>
            <a:endParaRPr b="1" sz="1600">
              <a:solidFill>
                <a:srgbClr val="0000FF"/>
              </a:solidFill>
            </a:endParaRPr>
          </a:p>
          <a:p>
            <a:pPr indent="0" lvl="0" marL="0" rtl="0" algn="l">
              <a:lnSpc>
                <a:spcPct val="115000"/>
              </a:lnSpc>
              <a:spcBef>
                <a:spcPts val="0"/>
              </a:spcBef>
              <a:spcAft>
                <a:spcPts val="0"/>
              </a:spcAft>
              <a:buNone/>
            </a:pPr>
            <a:r>
              <a:rPr b="1" lang="en" sz="1600">
                <a:solidFill>
                  <a:srgbClr val="0000FF"/>
                </a:solidFill>
              </a:rPr>
              <a:t>3 =&gt;  {0: 0, 1: 3, 2: 6, 3: 9, 4: 12, 5: 15, 6: 18, 7: 21, 8: 24, 9: 27, 10: 30}</a:t>
            </a:r>
            <a:endParaRPr b="1" sz="1600">
              <a:solidFill>
                <a:srgbClr val="0000FF"/>
              </a:solidFill>
            </a:endParaRPr>
          </a:p>
          <a:p>
            <a:pPr indent="0" lvl="0" marL="0" rtl="0" algn="l">
              <a:lnSpc>
                <a:spcPct val="115000"/>
              </a:lnSpc>
              <a:spcBef>
                <a:spcPts val="0"/>
              </a:spcBef>
              <a:spcAft>
                <a:spcPts val="0"/>
              </a:spcAft>
              <a:buNone/>
            </a:pPr>
            <a:r>
              <a:t/>
            </a:r>
            <a:endParaRPr b="1" sz="1600">
              <a:solidFill>
                <a:srgbClr val="0000FF"/>
              </a:solidFill>
            </a:endParaRPr>
          </a:p>
        </p:txBody>
      </p:sp>
      <p:sp>
        <p:nvSpPr>
          <p:cNvPr id="746" name="Google Shape;746;p10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луғат</a:t>
            </a:r>
            <a:endParaRPr sz="2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735925" y="1247975"/>
            <a:ext cx="8100000" cy="21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Алгоритми ба намуди псевдокод навишташуда бисёр возеҳ ва фаҳмотар аст. Вай имконият медиҳад, ки ба таври озод ҳалли масъала тасвир карда шуда, баъд муфассал баён шавад. </a:t>
            </a:r>
            <a:endParaRPr sz="1600"/>
          </a:p>
          <a:p>
            <a:pPr indent="0" lvl="0" marL="0" rtl="0" algn="l">
              <a:lnSpc>
                <a:spcPct val="115000"/>
              </a:lnSpc>
              <a:spcBef>
                <a:spcPts val="1000"/>
              </a:spcBef>
              <a:spcAft>
                <a:spcPts val="0"/>
              </a:spcAft>
              <a:buNone/>
            </a:pPr>
            <a:r>
              <a:rPr lang="en" sz="1600"/>
              <a:t>Барои мутахассисон навиштани барнома дар дилхоҳ забони барномасозӣ аз рӯи псевдокод ягон мушкилӣ надорад. </a:t>
            </a:r>
            <a:endParaRPr sz="1600"/>
          </a:p>
          <a:p>
            <a:pPr indent="0" lvl="0" marL="0" rtl="0" algn="l">
              <a:lnSpc>
                <a:spcPct val="115000"/>
              </a:lnSpc>
              <a:spcBef>
                <a:spcPts val="1000"/>
              </a:spcBef>
              <a:spcAft>
                <a:spcPts val="1000"/>
              </a:spcAft>
              <a:buNone/>
            </a:pPr>
            <a:r>
              <a:rPr lang="en" sz="1600"/>
              <a:t>Дар зери мафҳуми «код» матни барномаи компютерӣ фаҳмида мешавад. </a:t>
            </a:r>
            <a:endParaRPr sz="1600"/>
          </a:p>
        </p:txBody>
      </p:sp>
      <p:sp>
        <p:nvSpPr>
          <p:cNvPr id="149" name="Google Shape;149;p2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Мафҳуми псевдокод</a:t>
            </a:r>
            <a:endParaRPr sz="2200">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2"/>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Саволҳои санҷишӣ</a:t>
            </a:r>
            <a:endParaRPr sz="2200">
              <a:latin typeface="Arial"/>
              <a:ea typeface="Arial"/>
              <a:cs typeface="Arial"/>
              <a:sym typeface="Arial"/>
            </a:endParaRPr>
          </a:p>
        </p:txBody>
      </p:sp>
      <p:sp>
        <p:nvSpPr>
          <p:cNvPr id="752" name="Google Shape;752;p102"/>
          <p:cNvSpPr txBox="1"/>
          <p:nvPr/>
        </p:nvSpPr>
        <p:spPr>
          <a:xfrm>
            <a:off x="729450" y="1205425"/>
            <a:ext cx="4833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AutoNum type="arabicPeriod"/>
            </a:pPr>
            <a:r>
              <a:rPr lang="en" sz="1600"/>
              <a:t>Методҳои кор бо луғатро номбар кунед.</a:t>
            </a:r>
            <a:endParaRPr sz="1600"/>
          </a:p>
          <a:p>
            <a:pPr indent="-330200" lvl="0" marL="457200" rtl="0" algn="l">
              <a:lnSpc>
                <a:spcPct val="115000"/>
              </a:lnSpc>
              <a:spcBef>
                <a:spcPts val="0"/>
              </a:spcBef>
              <a:spcAft>
                <a:spcPts val="0"/>
              </a:spcAft>
              <a:buSzPts val="1600"/>
              <a:buAutoNum type="arabicPeriod"/>
            </a:pPr>
            <a:r>
              <a:rPr lang="en" sz="1600"/>
              <a:t>Функсия len() чиро бармегардонад?</a:t>
            </a:r>
            <a:endParaRPr sz="16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3"/>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7</a:t>
            </a:r>
            <a:endParaRPr sz="2200">
              <a:latin typeface="Arial"/>
              <a:ea typeface="Arial"/>
              <a:cs typeface="Arial"/>
              <a:sym typeface="Arial"/>
            </a:endParaRPr>
          </a:p>
        </p:txBody>
      </p:sp>
      <p:sp>
        <p:nvSpPr>
          <p:cNvPr id="758" name="Google Shape;758;p103"/>
          <p:cNvSpPr txBox="1"/>
          <p:nvPr/>
        </p:nvSpPr>
        <p:spPr>
          <a:xfrm>
            <a:off x="756425" y="1235225"/>
            <a:ext cx="8109000" cy="254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Case4(Abramyan).</a:t>
            </a:r>
            <a:r>
              <a:rPr lang="en" sz="1600"/>
              <a:t> Рақами тартибии моҳ – адади бутуни аз 1-12 (1 – январ, 2 – феврал ва ғайра) дода шудааст. Миқдори рӯзҳо дар ин моҳ барои соли кабиса набуда </a:t>
            </a:r>
            <a:r>
              <a:rPr lang="en" sz="1600"/>
              <a:t>(невисокосный) </a:t>
            </a:r>
            <a:r>
              <a:rPr lang="en" sz="1600"/>
              <a:t>муайян карда шавад. </a:t>
            </a:r>
            <a:endParaRPr sz="1600"/>
          </a:p>
          <a:p>
            <a:pPr indent="0" lvl="0" marL="0" rtl="0" algn="l">
              <a:lnSpc>
                <a:spcPct val="115000"/>
              </a:lnSpc>
              <a:spcBef>
                <a:spcPts val="1000"/>
              </a:spcBef>
              <a:spcAft>
                <a:spcPts val="1000"/>
              </a:spcAft>
              <a:buNone/>
            </a:pPr>
            <a:r>
              <a:rPr b="1" lang="en" sz="1600"/>
              <a:t>Case5(Abramyan).</a:t>
            </a:r>
            <a:r>
              <a:rPr lang="en" sz="1600"/>
              <a:t> Амалҳои арифметикӣ бо ададҳо чунин рақамгузорӣ карда шудаанд: 1 – ҷамъ, 2 – фарқ, 3 – зарб, 4 – тақсим. Рақами тартибии амал 𝑛 дода шудааст (адади бутун аз 1-4) ва ададҳои ҳақиқии 𝑎 ва 𝑏 (𝑏 ба 0 баробар нест) дода шудаанд. Бо ин адаҳо амали нишондодашударо иҷро намуда, қимати ҳосилшударо аз чоп бароред. </a:t>
            </a:r>
            <a:endParaRPr sz="16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04"/>
          <p:cNvSpPr txBox="1"/>
          <p:nvPr>
            <p:ph type="title"/>
          </p:nvPr>
        </p:nvSpPr>
        <p:spPr>
          <a:xfrm>
            <a:off x="727650" y="6617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Вазифаи хонагии № 7</a:t>
            </a:r>
            <a:endParaRPr sz="2200"/>
          </a:p>
        </p:txBody>
      </p:sp>
      <p:sp>
        <p:nvSpPr>
          <p:cNvPr id="764" name="Google Shape;764;p104"/>
          <p:cNvSpPr txBox="1"/>
          <p:nvPr>
            <p:ph idx="1" type="body"/>
          </p:nvPr>
        </p:nvSpPr>
        <p:spPr>
          <a:xfrm>
            <a:off x="727650" y="1260875"/>
            <a:ext cx="8061600" cy="3535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Case17(Abramyan). </a:t>
            </a:r>
            <a:r>
              <a:rPr lang="en" sz="1600">
                <a:solidFill>
                  <a:srgbClr val="000000"/>
                </a:solidFill>
                <a:latin typeface="Arial"/>
                <a:ea typeface="Arial"/>
                <a:cs typeface="Arial"/>
                <a:sym typeface="Arial"/>
              </a:rPr>
              <a:t>Адади бутун аз 10 то 90 дода шудааст, ки миқдори масъалаҳои таълимии ягон мавзӯъро муайян мекунад. Сатри тавсифии миқдори масъаларо доири фан аз чоп бароред (масалан, «дувоздах масъала», «сиву чор масъала» ва ғайра).</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Case18(Abramyan). </a:t>
            </a:r>
            <a:r>
              <a:rPr lang="en" sz="1600">
                <a:solidFill>
                  <a:srgbClr val="000000"/>
                </a:solidFill>
                <a:latin typeface="Arial"/>
                <a:ea typeface="Arial"/>
                <a:cs typeface="Arial"/>
                <a:sym typeface="Arial"/>
              </a:rPr>
              <a:t>Адади бутуни серақама дода шудааст. Сатри тавсифи номи ин ададро аз чоп бароред, масалан: 256 – ду саду панҷоҳу шаш, 814 – ҳашт саду чордаҳ.</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05"/>
          <p:cNvSpPr txBox="1"/>
          <p:nvPr>
            <p:ph type="ctrTitle"/>
          </p:nvPr>
        </p:nvSpPr>
        <p:spPr>
          <a:xfrm>
            <a:off x="727950" y="1291775"/>
            <a:ext cx="7688100" cy="2391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Маҷмӯъ (set)</a:t>
            </a:r>
            <a:endParaRPr b="0" sz="2600">
              <a:solidFill>
                <a:srgbClr val="000000"/>
              </a:solidFill>
              <a:latin typeface="Arial"/>
              <a:ea typeface="Arial"/>
              <a:cs typeface="Arial"/>
              <a:sym typeface="Arial"/>
            </a:endParaRPr>
          </a:p>
          <a:p>
            <a:pPr indent="-393700" lvl="0" marL="457200" rtl="0" algn="l">
              <a:spcBef>
                <a:spcPts val="0"/>
              </a:spcBef>
              <a:spcAft>
                <a:spcPts val="0"/>
              </a:spcAft>
              <a:buClr>
                <a:srgbClr val="000000"/>
              </a:buClr>
              <a:buSzPts val="2600"/>
              <a:buFont typeface="Arial"/>
              <a:buAutoNum type="arabicPeriod"/>
            </a:pPr>
            <a:r>
              <a:rPr b="0" lang="en" sz="2600">
                <a:solidFill>
                  <a:srgbClr val="000000"/>
                </a:solidFill>
                <a:latin typeface="Arial"/>
                <a:ea typeface="Arial"/>
                <a:cs typeface="Arial"/>
                <a:sym typeface="Arial"/>
              </a:rPr>
              <a:t>Методҳои кор бо маҷмӯъ</a:t>
            </a:r>
            <a:endParaRPr b="0" sz="2600">
              <a:latin typeface="Arial"/>
              <a:ea typeface="Arial"/>
              <a:cs typeface="Arial"/>
              <a:sym typeface="Arial"/>
            </a:endParaRPr>
          </a:p>
        </p:txBody>
      </p:sp>
      <p:sp>
        <p:nvSpPr>
          <p:cNvPr id="770" name="Google Shape;770;p105"/>
          <p:cNvSpPr txBox="1"/>
          <p:nvPr>
            <p:ph type="ctrTitle"/>
          </p:nvPr>
        </p:nvSpPr>
        <p:spPr>
          <a:xfrm>
            <a:off x="727950" y="593975"/>
            <a:ext cx="76881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Мавзӯи 8 </a:t>
            </a:r>
            <a:endParaRPr sz="2800">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6"/>
          <p:cNvSpPr txBox="1"/>
          <p:nvPr>
            <p:ph type="title"/>
          </p:nvPr>
        </p:nvSpPr>
        <p:spPr>
          <a:xfrm>
            <a:off x="805650" y="1214375"/>
            <a:ext cx="8089500" cy="150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18"/>
              <a:buFont typeface="Arial"/>
              <a:buNone/>
            </a:pPr>
            <a:r>
              <a:rPr b="0" lang="en" sz="1600">
                <a:solidFill>
                  <a:srgbClr val="000000"/>
                </a:solidFill>
                <a:latin typeface="Arial"/>
                <a:ea typeface="Arial"/>
                <a:cs typeface="Arial"/>
                <a:sym typeface="Arial"/>
              </a:rPr>
              <a:t>Пеш аз омӯхтани маҷмӯъҳо дар Python, биёед аввал мафҳуми маҷмӯъ ва амалҳо бо онро</a:t>
            </a:r>
            <a:r>
              <a:rPr b="0" lang="en" sz="1600">
                <a:solidFill>
                  <a:srgbClr val="000000"/>
                </a:solidFill>
                <a:latin typeface="Arial"/>
                <a:ea typeface="Arial"/>
                <a:cs typeface="Arial"/>
                <a:sym typeface="Arial"/>
              </a:rPr>
              <a:t> дар математика</a:t>
            </a:r>
            <a:r>
              <a:rPr b="0" lang="en" sz="1600">
                <a:solidFill>
                  <a:srgbClr val="000000"/>
                </a:solidFill>
                <a:latin typeface="Arial"/>
                <a:ea typeface="Arial"/>
                <a:cs typeface="Arial"/>
                <a:sym typeface="Arial"/>
              </a:rPr>
              <a:t> ба ёд орем. </a:t>
            </a:r>
            <a:endParaRPr b="0" sz="1600">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1018"/>
              <a:buFont typeface="Arial"/>
              <a:buNone/>
            </a:pPr>
            <a:r>
              <a:rPr b="0" lang="en" sz="1600">
                <a:solidFill>
                  <a:srgbClr val="000000"/>
                </a:solidFill>
                <a:latin typeface="Arial"/>
                <a:ea typeface="Arial"/>
                <a:cs typeface="Arial"/>
                <a:sym typeface="Arial"/>
              </a:rPr>
              <a:t>М</a:t>
            </a:r>
            <a:r>
              <a:rPr b="0" lang="en" sz="1600">
                <a:solidFill>
                  <a:srgbClr val="000000"/>
                </a:solidFill>
                <a:latin typeface="Arial"/>
                <a:ea typeface="Arial"/>
                <a:cs typeface="Arial"/>
                <a:sym typeface="Arial"/>
              </a:rPr>
              <a:t>аҷмӯъ - ин ҷамъи (ё ки дастаи) элементҳо (унсурҳо) мебошад. Ҳар як элементи маҷмӯъ такрор намеёбад ва ин элементро тағйир дода намешавад.</a:t>
            </a:r>
            <a:endParaRPr b="0" sz="1600">
              <a:solidFill>
                <a:srgbClr val="000000"/>
              </a:solidFill>
              <a:latin typeface="Arial"/>
              <a:ea typeface="Arial"/>
              <a:cs typeface="Arial"/>
              <a:sym typeface="Arial"/>
            </a:endParaRPr>
          </a:p>
          <a:p>
            <a:pPr indent="0" lvl="0" marL="0" rtl="0" algn="l">
              <a:lnSpc>
                <a:spcPct val="115000"/>
              </a:lnSpc>
              <a:spcBef>
                <a:spcPts val="1200"/>
              </a:spcBef>
              <a:spcAft>
                <a:spcPts val="1200"/>
              </a:spcAft>
              <a:buClr>
                <a:srgbClr val="000000"/>
              </a:buClr>
              <a:buSzPts val="1018"/>
              <a:buFont typeface="Arial"/>
              <a:buNone/>
            </a:pPr>
            <a:r>
              <a:t/>
            </a:r>
            <a:endParaRPr b="0" sz="1600">
              <a:solidFill>
                <a:srgbClr val="000000"/>
              </a:solidFill>
              <a:latin typeface="Arial"/>
              <a:ea typeface="Arial"/>
              <a:cs typeface="Arial"/>
              <a:sym typeface="Arial"/>
            </a:endParaRPr>
          </a:p>
        </p:txBody>
      </p:sp>
      <p:sp>
        <p:nvSpPr>
          <p:cNvPr id="776" name="Google Shape;776;p106"/>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Маҷмӯъ чист?</a:t>
            </a:r>
            <a:endParaRPr sz="2200">
              <a:latin typeface="Arial"/>
              <a:ea typeface="Arial"/>
              <a:cs typeface="Arial"/>
              <a:sym typeface="Arial"/>
            </a:endParaRPr>
          </a:p>
        </p:txBody>
      </p:sp>
      <p:sp>
        <p:nvSpPr>
          <p:cNvPr id="777" name="Google Shape;777;p106"/>
          <p:cNvSpPr txBox="1"/>
          <p:nvPr>
            <p:ph type="title"/>
          </p:nvPr>
        </p:nvSpPr>
        <p:spPr>
          <a:xfrm>
            <a:off x="743175" y="2910275"/>
            <a:ext cx="2099400" cy="1162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0" lang="en" sz="1600">
                <a:latin typeface="Arial"/>
                <a:ea typeface="Arial"/>
                <a:cs typeface="Arial"/>
                <a:sym typeface="Arial"/>
              </a:rPr>
              <a:t>Мисол:</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A = {1, 2, 4, 5}</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B = {</a:t>
            </a:r>
            <a:r>
              <a:rPr b="0" lang="en" sz="1600">
                <a:latin typeface="Arial"/>
                <a:ea typeface="Arial"/>
                <a:cs typeface="Arial"/>
                <a:sym typeface="Arial"/>
              </a:rPr>
              <a:t>2, </a:t>
            </a:r>
            <a:r>
              <a:rPr b="0" lang="en" sz="1600">
                <a:latin typeface="Arial"/>
                <a:ea typeface="Arial"/>
                <a:cs typeface="Arial"/>
                <a:sym typeface="Arial"/>
              </a:rPr>
              <a:t>3, 5, 7, 6}</a:t>
            </a:r>
            <a:endParaRPr b="0" sz="16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p:txBody>
      </p:sp>
      <p:sp>
        <p:nvSpPr>
          <p:cNvPr id="778" name="Google Shape;778;p106"/>
          <p:cNvSpPr txBox="1"/>
          <p:nvPr>
            <p:ph type="title"/>
          </p:nvPr>
        </p:nvSpPr>
        <p:spPr>
          <a:xfrm>
            <a:off x="2936125" y="3105150"/>
            <a:ext cx="5212200" cy="1162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0" lang="en" sz="1600">
                <a:latin typeface="Arial"/>
                <a:ea typeface="Arial"/>
                <a:cs typeface="Arial"/>
                <a:sym typeface="Arial"/>
              </a:rPr>
              <a:t>A </a:t>
            </a:r>
            <a:r>
              <a:rPr b="0" lang="en" sz="1600">
                <a:solidFill>
                  <a:srgbClr val="000000"/>
                </a:solidFill>
                <a:highlight>
                  <a:schemeClr val="lt1"/>
                </a:highlight>
                <a:latin typeface="Arial"/>
                <a:ea typeface="Arial"/>
                <a:cs typeface="Arial"/>
                <a:sym typeface="Arial"/>
              </a:rPr>
              <a:t>U B = {1, 2, 3, 4, 5, 6, 7} 	- Ҷамъи маҷмӯъҳо</a:t>
            </a:r>
            <a:endParaRPr b="0"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b="0" lang="en" sz="1600">
                <a:solidFill>
                  <a:srgbClr val="000000"/>
                </a:solidFill>
                <a:highlight>
                  <a:schemeClr val="lt1"/>
                </a:highlight>
                <a:latin typeface="Arial"/>
                <a:ea typeface="Arial"/>
                <a:cs typeface="Arial"/>
                <a:sym typeface="Arial"/>
              </a:rPr>
              <a:t>A </a:t>
            </a:r>
            <a:r>
              <a:rPr b="0" lang="en" sz="1600">
                <a:solidFill>
                  <a:srgbClr val="000000"/>
                </a:solidFill>
                <a:latin typeface="Arial"/>
                <a:ea typeface="Arial"/>
                <a:cs typeface="Arial"/>
                <a:sym typeface="Arial"/>
              </a:rPr>
              <a:t>    B = {</a:t>
            </a:r>
            <a:r>
              <a:rPr b="0" lang="en" sz="1600">
                <a:latin typeface="Arial"/>
                <a:ea typeface="Arial"/>
                <a:cs typeface="Arial"/>
                <a:sym typeface="Arial"/>
              </a:rPr>
              <a:t>2, </a:t>
            </a:r>
            <a:r>
              <a:rPr b="0" lang="en" sz="1600">
                <a:solidFill>
                  <a:srgbClr val="000000"/>
                </a:solidFill>
                <a:latin typeface="Arial"/>
                <a:ea typeface="Arial"/>
                <a:cs typeface="Arial"/>
                <a:sym typeface="Arial"/>
              </a:rPr>
              <a:t>5}			      	- Буриши  маҷмӯъҳо</a:t>
            </a:r>
            <a:endParaRPr b="0"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rPr b="0" lang="en" sz="1600">
                <a:solidFill>
                  <a:srgbClr val="000000"/>
                </a:solidFill>
                <a:highlight>
                  <a:schemeClr val="lt1"/>
                </a:highlight>
                <a:latin typeface="Arial"/>
                <a:ea typeface="Arial"/>
                <a:cs typeface="Arial"/>
                <a:sym typeface="Arial"/>
              </a:rPr>
              <a:t>A / B = {1, 4}				- </a:t>
            </a:r>
            <a:r>
              <a:rPr b="0" lang="en" sz="1600">
                <a:solidFill>
                  <a:srgbClr val="000000"/>
                </a:solidFill>
                <a:latin typeface="Arial"/>
                <a:ea typeface="Arial"/>
                <a:cs typeface="Arial"/>
                <a:sym typeface="Arial"/>
              </a:rPr>
              <a:t>Тарҳи маҷмӯи В аз А</a:t>
            </a:r>
            <a:endParaRPr b="0" sz="1600">
              <a:solidFill>
                <a:srgbClr val="000000"/>
              </a:solidFill>
              <a:latin typeface="Arial"/>
              <a:ea typeface="Arial"/>
              <a:cs typeface="Arial"/>
              <a:sym typeface="Arial"/>
            </a:endParaRPr>
          </a:p>
          <a:p>
            <a:pPr indent="0" lvl="0" marL="0" rtl="0" algn="l">
              <a:spcBef>
                <a:spcPts val="0"/>
              </a:spcBef>
              <a:spcAft>
                <a:spcPts val="0"/>
              </a:spcAft>
              <a:buNone/>
            </a:pPr>
            <a:r>
              <a:rPr b="0" lang="en" sz="1600">
                <a:solidFill>
                  <a:srgbClr val="000000"/>
                </a:solidFill>
                <a:highlight>
                  <a:schemeClr val="lt1"/>
                </a:highlight>
                <a:latin typeface="Arial"/>
                <a:ea typeface="Arial"/>
                <a:cs typeface="Arial"/>
                <a:sym typeface="Arial"/>
              </a:rPr>
              <a:t>B / A = {3, 7, 6}			</a:t>
            </a:r>
            <a:r>
              <a:rPr b="0" lang="en" sz="1600">
                <a:solidFill>
                  <a:srgbClr val="000000"/>
                </a:solidFill>
                <a:highlight>
                  <a:schemeClr val="lt1"/>
                </a:highlight>
                <a:latin typeface="Arial"/>
                <a:ea typeface="Arial"/>
                <a:cs typeface="Arial"/>
                <a:sym typeface="Arial"/>
              </a:rPr>
              <a:t>-</a:t>
            </a:r>
            <a:r>
              <a:rPr b="0" lang="en" sz="1600">
                <a:solidFill>
                  <a:srgbClr val="000000"/>
                </a:solidFill>
                <a:highlight>
                  <a:schemeClr val="lt1"/>
                </a:highlight>
                <a:latin typeface="Arial"/>
                <a:ea typeface="Arial"/>
                <a:cs typeface="Arial"/>
                <a:sym typeface="Arial"/>
              </a:rPr>
              <a:t> </a:t>
            </a:r>
            <a:r>
              <a:rPr b="0" lang="en" sz="1600">
                <a:solidFill>
                  <a:srgbClr val="000000"/>
                </a:solidFill>
                <a:latin typeface="Arial"/>
                <a:ea typeface="Arial"/>
                <a:cs typeface="Arial"/>
                <a:sym typeface="Arial"/>
              </a:rPr>
              <a:t>Тарҳи маҷмӯи А аз В</a:t>
            </a:r>
            <a:endParaRPr b="0"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b="0" sz="16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p:txBody>
      </p:sp>
      <p:sp>
        <p:nvSpPr>
          <p:cNvPr id="779" name="Google Shape;779;p106"/>
          <p:cNvSpPr txBox="1"/>
          <p:nvPr/>
        </p:nvSpPr>
        <p:spPr>
          <a:xfrm rot="10800000">
            <a:off x="3110875" y="3353400"/>
            <a:ext cx="3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a:t>
            </a:r>
            <a:endParaRPr>
              <a:latin typeface="Lato"/>
              <a:ea typeface="Lato"/>
              <a:cs typeface="Lato"/>
              <a:sym typeface="La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7"/>
          <p:cNvSpPr txBox="1"/>
          <p:nvPr>
            <p:ph type="title"/>
          </p:nvPr>
        </p:nvSpPr>
        <p:spPr>
          <a:xfrm>
            <a:off x="803850" y="1179450"/>
            <a:ext cx="8071200" cy="318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852"/>
              <a:buFont typeface="Arial"/>
              <a:buNone/>
            </a:pPr>
            <a:r>
              <a:rPr b="0" lang="en" sz="1600">
                <a:solidFill>
                  <a:srgbClr val="000000"/>
                </a:solidFill>
                <a:latin typeface="Arial"/>
                <a:ea typeface="Arial"/>
                <a:cs typeface="Arial"/>
                <a:sym typeface="Arial"/>
              </a:rPr>
              <a:t>Дар Python низ маҷмӯъ (set) ин ҷамъи элементҳо (унсурҳо) мебошад. Ҳар як элементи </a:t>
            </a:r>
            <a:r>
              <a:rPr b="0" lang="en" sz="1600">
                <a:solidFill>
                  <a:srgbClr val="000000"/>
                </a:solidFill>
                <a:latin typeface="Arial"/>
                <a:ea typeface="Arial"/>
                <a:cs typeface="Arial"/>
                <a:sym typeface="Arial"/>
              </a:rPr>
              <a:t>маҷмӯъ (set)</a:t>
            </a:r>
            <a:r>
              <a:rPr b="0" lang="en" sz="1600">
                <a:solidFill>
                  <a:srgbClr val="000000"/>
                </a:solidFill>
                <a:latin typeface="Arial"/>
                <a:ea typeface="Arial"/>
                <a:cs typeface="Arial"/>
                <a:sym typeface="Arial"/>
              </a:rPr>
              <a:t> такрор намеёбад ва ин элементро тағйир дода намешавад.</a:t>
            </a:r>
            <a:endParaRPr b="0"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 sz="1600">
                <a:solidFill>
                  <a:srgbClr val="000000"/>
                </a:solidFill>
                <a:latin typeface="Arial"/>
                <a:ea typeface="Arial"/>
                <a:cs typeface="Arial"/>
                <a:sym typeface="Arial"/>
              </a:rPr>
              <a:t>Аммо худи маҷмӯъ (set) тағйирёбанда аст. Ба ибораи дигар, мо метавонем аъзоҳоро дар маҷмӯъ илова ва хориҷ кунем. Python бисёр усулҳои (методҳои) кор бо маҷмӯъҳоро фароҳам меорад. Мо баъдтар ин усулҳоро меомӯзем.</a:t>
            </a:r>
            <a:endParaRPr b="0" sz="1600">
              <a:latin typeface="Arial"/>
              <a:ea typeface="Arial"/>
              <a:cs typeface="Arial"/>
              <a:sym typeface="Arial"/>
            </a:endParaRPr>
          </a:p>
        </p:txBody>
      </p:sp>
      <p:sp>
        <p:nvSpPr>
          <p:cNvPr id="785" name="Google Shape;785;p107"/>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Маҷмӯъ чист?</a:t>
            </a:r>
            <a:endParaRPr sz="2200">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8"/>
          <p:cNvSpPr txBox="1"/>
          <p:nvPr>
            <p:ph type="title"/>
          </p:nvPr>
        </p:nvSpPr>
        <p:spPr>
          <a:xfrm>
            <a:off x="803850" y="1207250"/>
            <a:ext cx="7968300" cy="12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600">
                <a:solidFill>
                  <a:srgbClr val="000000"/>
                </a:solidFill>
                <a:latin typeface="Arial"/>
                <a:ea typeface="Arial"/>
                <a:cs typeface="Arial"/>
                <a:sym typeface="Arial"/>
              </a:rPr>
              <a:t>Маҷмӯъ ин пайдарпаии номураттаб ва индексатсияНАшаванда мебошад. </a:t>
            </a:r>
            <a:endParaRPr b="0"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b="0" lang="en" sz="1600">
                <a:solidFill>
                  <a:srgbClr val="000000"/>
                </a:solidFill>
                <a:latin typeface="Arial"/>
                <a:ea typeface="Arial"/>
                <a:cs typeface="Arial"/>
                <a:sym typeface="Arial"/>
              </a:rPr>
              <a:t>Дар Python барои навишти маҷмӯъ қавсҳои шаклӣ (ҷингила, фигуравӣ) истифода бурда мешаванд.</a:t>
            </a:r>
            <a:endParaRPr b="0"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b="0" sz="1600">
              <a:latin typeface="Arial"/>
              <a:ea typeface="Arial"/>
              <a:cs typeface="Arial"/>
              <a:sym typeface="Arial"/>
            </a:endParaRPr>
          </a:p>
          <a:p>
            <a:pPr indent="0" lvl="0" marL="0" rtl="0" algn="l">
              <a:lnSpc>
                <a:spcPct val="100000"/>
              </a:lnSpc>
              <a:spcBef>
                <a:spcPts val="1000"/>
              </a:spcBef>
              <a:spcAft>
                <a:spcPts val="1000"/>
              </a:spcAft>
              <a:buNone/>
            </a:pPr>
            <a:r>
              <a:t/>
            </a:r>
            <a:endParaRPr sz="1600">
              <a:latin typeface="Arial"/>
              <a:ea typeface="Arial"/>
              <a:cs typeface="Arial"/>
              <a:sym typeface="Arial"/>
            </a:endParaRPr>
          </a:p>
        </p:txBody>
      </p:sp>
      <p:sp>
        <p:nvSpPr>
          <p:cNvPr id="791" name="Google Shape;791;p108"/>
          <p:cNvSpPr txBox="1"/>
          <p:nvPr>
            <p:ph idx="1" type="body"/>
          </p:nvPr>
        </p:nvSpPr>
        <p:spPr>
          <a:xfrm>
            <a:off x="805650" y="2436750"/>
            <a:ext cx="4352100" cy="13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22222"/>
                </a:solidFill>
                <a:latin typeface="Arial"/>
                <a:ea typeface="Arial"/>
                <a:cs typeface="Arial"/>
                <a:sym typeface="Arial"/>
              </a:rPr>
              <a:t>thisset </a:t>
            </a:r>
            <a:r>
              <a:rPr b="1" lang="en" sz="1600">
                <a:solidFill>
                  <a:srgbClr val="A67F59"/>
                </a:solidFill>
                <a:latin typeface="Arial"/>
                <a:ea typeface="Arial"/>
                <a:cs typeface="Arial"/>
                <a:sym typeface="Arial"/>
              </a:rPr>
              <a:t>=</a:t>
            </a:r>
            <a:r>
              <a:rPr b="1" lang="en" sz="1600">
                <a:solidFill>
                  <a:srgbClr val="222222"/>
                </a:solidFill>
                <a:latin typeface="Arial"/>
                <a:ea typeface="Arial"/>
                <a:cs typeface="Arial"/>
                <a:sym typeface="Arial"/>
              </a:rPr>
              <a:t> </a:t>
            </a:r>
            <a:r>
              <a:rPr b="1" lang="en" sz="1600">
                <a:solidFill>
                  <a:srgbClr val="999999"/>
                </a:solidFill>
                <a:latin typeface="Arial"/>
                <a:ea typeface="Arial"/>
                <a:cs typeface="Arial"/>
                <a:sym typeface="Arial"/>
              </a:rPr>
              <a:t>{</a:t>
            </a:r>
            <a:r>
              <a:rPr b="1" lang="en" sz="1600">
                <a:solidFill>
                  <a:srgbClr val="669900"/>
                </a:solidFill>
                <a:latin typeface="Arial"/>
                <a:ea typeface="Arial"/>
                <a:cs typeface="Arial"/>
                <a:sym typeface="Arial"/>
              </a:rPr>
              <a:t>"set"</a:t>
            </a:r>
            <a:r>
              <a:rPr b="1" lang="en" sz="1600">
                <a:solidFill>
                  <a:srgbClr val="999999"/>
                </a:solidFill>
                <a:latin typeface="Arial"/>
                <a:ea typeface="Arial"/>
                <a:cs typeface="Arial"/>
                <a:sym typeface="Arial"/>
              </a:rPr>
              <a:t>,</a:t>
            </a:r>
            <a:r>
              <a:rPr b="1" lang="en" sz="1600">
                <a:solidFill>
                  <a:srgbClr val="222222"/>
                </a:solidFill>
                <a:latin typeface="Arial"/>
                <a:ea typeface="Arial"/>
                <a:cs typeface="Arial"/>
                <a:sym typeface="Arial"/>
              </a:rPr>
              <a:t> </a:t>
            </a:r>
            <a:r>
              <a:rPr b="1" lang="en" sz="1600">
                <a:solidFill>
                  <a:srgbClr val="669900"/>
                </a:solidFill>
                <a:latin typeface="Arial"/>
                <a:ea typeface="Arial"/>
                <a:cs typeface="Arial"/>
                <a:sym typeface="Arial"/>
              </a:rPr>
              <a:t>"list"</a:t>
            </a:r>
            <a:r>
              <a:rPr b="1" lang="en" sz="1600">
                <a:solidFill>
                  <a:srgbClr val="999999"/>
                </a:solidFill>
                <a:latin typeface="Arial"/>
                <a:ea typeface="Arial"/>
                <a:cs typeface="Arial"/>
                <a:sym typeface="Arial"/>
              </a:rPr>
              <a:t>,</a:t>
            </a:r>
            <a:r>
              <a:rPr b="1" lang="en" sz="1600">
                <a:solidFill>
                  <a:srgbClr val="222222"/>
                </a:solidFill>
                <a:latin typeface="Arial"/>
                <a:ea typeface="Arial"/>
                <a:cs typeface="Arial"/>
                <a:sym typeface="Arial"/>
              </a:rPr>
              <a:t> </a:t>
            </a:r>
            <a:r>
              <a:rPr b="1" lang="en" sz="1600">
                <a:solidFill>
                  <a:srgbClr val="669900"/>
                </a:solidFill>
                <a:latin typeface="Arial"/>
                <a:ea typeface="Arial"/>
                <a:cs typeface="Arial"/>
                <a:sym typeface="Arial"/>
              </a:rPr>
              <a:t>"tuple", "dict"</a:t>
            </a:r>
            <a:r>
              <a:rPr b="1" lang="en" sz="1600">
                <a:solidFill>
                  <a:srgbClr val="999999"/>
                </a:solidFill>
                <a:latin typeface="Arial"/>
                <a:ea typeface="Arial"/>
                <a:cs typeface="Arial"/>
                <a:sym typeface="Arial"/>
              </a:rPr>
              <a:t>}</a:t>
            </a:r>
            <a:endParaRPr b="1" sz="1600">
              <a:solidFill>
                <a:srgbClr val="222222"/>
              </a:solidFill>
              <a:latin typeface="Arial"/>
              <a:ea typeface="Arial"/>
              <a:cs typeface="Arial"/>
              <a:sym typeface="Arial"/>
            </a:endParaRPr>
          </a:p>
          <a:p>
            <a:pPr indent="0" lvl="0" marL="0" rtl="0" algn="l">
              <a:spcBef>
                <a:spcPts val="1200"/>
              </a:spcBef>
              <a:spcAft>
                <a:spcPts val="1200"/>
              </a:spcAft>
              <a:buNone/>
            </a:pPr>
            <a:r>
              <a:rPr b="1" lang="en" sz="1600">
                <a:solidFill>
                  <a:srgbClr val="0077AA"/>
                </a:solidFill>
                <a:latin typeface="Arial"/>
                <a:ea typeface="Arial"/>
                <a:cs typeface="Arial"/>
                <a:sym typeface="Arial"/>
              </a:rPr>
              <a:t>print</a:t>
            </a:r>
            <a:r>
              <a:rPr b="1" lang="en" sz="1600">
                <a:solidFill>
                  <a:srgbClr val="999999"/>
                </a:solidFill>
                <a:latin typeface="Arial"/>
                <a:ea typeface="Arial"/>
                <a:cs typeface="Arial"/>
                <a:sym typeface="Arial"/>
              </a:rPr>
              <a:t>(</a:t>
            </a:r>
            <a:r>
              <a:rPr b="1" lang="en" sz="1600">
                <a:solidFill>
                  <a:srgbClr val="222222"/>
                </a:solidFill>
                <a:latin typeface="Arial"/>
                <a:ea typeface="Arial"/>
                <a:cs typeface="Arial"/>
                <a:sym typeface="Arial"/>
              </a:rPr>
              <a:t>thisset</a:t>
            </a:r>
            <a:r>
              <a:rPr b="1" lang="en" sz="1600">
                <a:solidFill>
                  <a:srgbClr val="999999"/>
                </a:solidFill>
                <a:latin typeface="Arial"/>
                <a:ea typeface="Arial"/>
                <a:cs typeface="Arial"/>
                <a:sym typeface="Arial"/>
              </a:rPr>
              <a:t>)</a:t>
            </a:r>
            <a:endParaRPr sz="1600">
              <a:solidFill>
                <a:srgbClr val="999999"/>
              </a:solidFill>
              <a:latin typeface="Arial"/>
              <a:ea typeface="Arial"/>
              <a:cs typeface="Arial"/>
              <a:sym typeface="Arial"/>
            </a:endParaRPr>
          </a:p>
        </p:txBody>
      </p:sp>
      <p:sp>
        <p:nvSpPr>
          <p:cNvPr id="792" name="Google Shape;792;p108"/>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Маҷмӯъ чист?</a:t>
            </a:r>
            <a:endParaRPr sz="2200">
              <a:latin typeface="Arial"/>
              <a:ea typeface="Arial"/>
              <a:cs typeface="Arial"/>
              <a:sym typeface="Arial"/>
            </a:endParaRPr>
          </a:p>
        </p:txBody>
      </p:sp>
      <p:sp>
        <p:nvSpPr>
          <p:cNvPr id="793" name="Google Shape;793;p108"/>
          <p:cNvSpPr txBox="1"/>
          <p:nvPr/>
        </p:nvSpPr>
        <p:spPr>
          <a:xfrm>
            <a:off x="6020775" y="2459950"/>
            <a:ext cx="3052800" cy="80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22222"/>
                </a:solidFill>
              </a:rPr>
              <a:t>Натиҷа:</a:t>
            </a:r>
            <a:endParaRPr b="1" sz="1600">
              <a:solidFill>
                <a:srgbClr val="222222"/>
              </a:solidFill>
            </a:endParaRPr>
          </a:p>
          <a:p>
            <a:pPr indent="0" lvl="0" marL="0" rtl="0" algn="l">
              <a:lnSpc>
                <a:spcPct val="115000"/>
              </a:lnSpc>
              <a:spcBef>
                <a:spcPts val="1000"/>
              </a:spcBef>
              <a:spcAft>
                <a:spcPts val="1000"/>
              </a:spcAft>
              <a:buNone/>
            </a:pPr>
            <a:r>
              <a:rPr lang="en" sz="1600">
                <a:solidFill>
                  <a:srgbClr val="222222"/>
                </a:solidFill>
              </a:rPr>
              <a:t>{'set', 'tuple', 'list', 'dict'}</a:t>
            </a:r>
            <a:endParaRPr sz="1600">
              <a:solidFill>
                <a:srgbClr val="22222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9"/>
          <p:cNvSpPr txBox="1"/>
          <p:nvPr>
            <p:ph idx="1" type="body"/>
          </p:nvPr>
        </p:nvSpPr>
        <p:spPr>
          <a:xfrm>
            <a:off x="805650" y="1223400"/>
            <a:ext cx="8186100" cy="19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Барои элементҳои маҷмӯъ индекс вуҷуд надорад. Яъне б</a:t>
            </a:r>
            <a:r>
              <a:rPr lang="en" sz="1600">
                <a:solidFill>
                  <a:srgbClr val="000000"/>
                </a:solidFill>
                <a:latin typeface="Arial"/>
                <a:ea typeface="Arial"/>
                <a:cs typeface="Arial"/>
                <a:sym typeface="Arial"/>
              </a:rPr>
              <a:t>а </a:t>
            </a:r>
            <a:r>
              <a:rPr lang="en" sz="1600">
                <a:solidFill>
                  <a:srgbClr val="000000"/>
                </a:solidFill>
                <a:latin typeface="Arial"/>
                <a:ea typeface="Arial"/>
                <a:cs typeface="Arial"/>
                <a:sym typeface="Arial"/>
              </a:rPr>
              <a:t>элементи </a:t>
            </a:r>
            <a:r>
              <a:rPr lang="en" sz="1600">
                <a:solidFill>
                  <a:srgbClr val="000000"/>
                </a:solidFill>
                <a:latin typeface="Arial"/>
                <a:ea typeface="Arial"/>
                <a:cs typeface="Arial"/>
                <a:sym typeface="Arial"/>
              </a:rPr>
              <a:t>маҷмӯъ аз рӯи индекс дастрасӣ пайдо карда намешавад.</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Лекин бо истифода аз </a:t>
            </a:r>
            <a:r>
              <a:rPr lang="en" sz="1600">
                <a:solidFill>
                  <a:srgbClr val="000000"/>
                </a:solidFill>
                <a:latin typeface="Arial"/>
                <a:ea typeface="Arial"/>
                <a:cs typeface="Arial"/>
                <a:sym typeface="Arial"/>
              </a:rPr>
              <a:t>сикли </a:t>
            </a:r>
            <a:r>
              <a:rPr lang="en" sz="1600">
                <a:solidFill>
                  <a:srgbClr val="000000"/>
                </a:solidFill>
                <a:latin typeface="Arial"/>
                <a:ea typeface="Arial"/>
                <a:cs typeface="Arial"/>
                <a:sym typeface="Arial"/>
              </a:rPr>
              <a:t>for ва оператори in пайдарпаии элементҳои маҷмӯъро дастрас кардан мумкин аст.</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Мисоли чоп кардани ҳар як элементи маҷмӯъ:</a:t>
            </a:r>
            <a:endParaRPr sz="1600">
              <a:solidFill>
                <a:srgbClr val="000000"/>
              </a:solidFill>
              <a:latin typeface="Arial"/>
              <a:ea typeface="Arial"/>
              <a:cs typeface="Arial"/>
              <a:sym typeface="Arial"/>
            </a:endParaRPr>
          </a:p>
        </p:txBody>
      </p:sp>
      <p:sp>
        <p:nvSpPr>
          <p:cNvPr id="799" name="Google Shape;799;p109"/>
          <p:cNvSpPr txBox="1"/>
          <p:nvPr/>
        </p:nvSpPr>
        <p:spPr>
          <a:xfrm>
            <a:off x="903150" y="3211025"/>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22222"/>
                </a:solidFill>
              </a:rPr>
              <a:t>thisset </a:t>
            </a:r>
            <a:r>
              <a:rPr lang="en" sz="1600">
                <a:solidFill>
                  <a:srgbClr val="A67F59"/>
                </a:solidFill>
              </a:rPr>
              <a:t>=</a:t>
            </a:r>
            <a:r>
              <a:rPr lang="en" sz="1600">
                <a:solidFill>
                  <a:srgbClr val="222222"/>
                </a:solidFill>
              </a:rPr>
              <a:t> </a:t>
            </a:r>
            <a:r>
              <a:rPr lang="en" sz="1600">
                <a:solidFill>
                  <a:srgbClr val="999999"/>
                </a:solidFill>
              </a:rPr>
              <a:t>{</a:t>
            </a:r>
            <a:r>
              <a:rPr lang="en" sz="1600">
                <a:solidFill>
                  <a:srgbClr val="669900"/>
                </a:solidFill>
              </a:rPr>
              <a:t>"set"</a:t>
            </a:r>
            <a:r>
              <a:rPr lang="en" sz="1600">
                <a:solidFill>
                  <a:srgbClr val="999999"/>
                </a:solidFill>
              </a:rPr>
              <a:t>,</a:t>
            </a:r>
            <a:r>
              <a:rPr lang="en" sz="1600">
                <a:solidFill>
                  <a:srgbClr val="222222"/>
                </a:solidFill>
              </a:rPr>
              <a:t> </a:t>
            </a:r>
            <a:r>
              <a:rPr lang="en" sz="1600">
                <a:solidFill>
                  <a:srgbClr val="669900"/>
                </a:solidFill>
              </a:rPr>
              <a:t>"list"</a:t>
            </a:r>
            <a:r>
              <a:rPr lang="en" sz="1600">
                <a:solidFill>
                  <a:srgbClr val="999999"/>
                </a:solidFill>
              </a:rPr>
              <a:t>,</a:t>
            </a:r>
            <a:r>
              <a:rPr lang="en" sz="1600">
                <a:solidFill>
                  <a:srgbClr val="222222"/>
                </a:solidFill>
              </a:rPr>
              <a:t> </a:t>
            </a:r>
            <a:r>
              <a:rPr lang="en" sz="1600">
                <a:solidFill>
                  <a:srgbClr val="669900"/>
                </a:solidFill>
              </a:rPr>
              <a:t>"tuple"</a:t>
            </a:r>
            <a:r>
              <a:rPr lang="en" sz="1600">
                <a:solidFill>
                  <a:srgbClr val="999999"/>
                </a:solidFill>
              </a:rPr>
              <a:t>}</a:t>
            </a:r>
            <a:endParaRPr sz="1600">
              <a:solidFill>
                <a:srgbClr val="999999"/>
              </a:solidFill>
            </a:endParaRPr>
          </a:p>
          <a:p>
            <a:pPr indent="0" lvl="0" marL="0" rtl="0" algn="l">
              <a:spcBef>
                <a:spcPts val="0"/>
              </a:spcBef>
              <a:spcAft>
                <a:spcPts val="0"/>
              </a:spcAft>
              <a:buNone/>
            </a:pPr>
            <a:r>
              <a:rPr lang="en" sz="1600">
                <a:solidFill>
                  <a:srgbClr val="222222"/>
                </a:solidFill>
              </a:rPr>
              <a:t>thisset.add(</a:t>
            </a:r>
            <a:r>
              <a:rPr lang="en" sz="1600">
                <a:solidFill>
                  <a:srgbClr val="669900"/>
                </a:solidFill>
              </a:rPr>
              <a:t>"dictionary"</a:t>
            </a:r>
            <a:r>
              <a:rPr lang="en" sz="1600">
                <a:solidFill>
                  <a:srgbClr val="222222"/>
                </a:solidFill>
              </a:rPr>
              <a:t>)</a:t>
            </a:r>
            <a:endParaRPr sz="1600">
              <a:solidFill>
                <a:srgbClr val="999999"/>
              </a:solidFill>
            </a:endParaRPr>
          </a:p>
          <a:p>
            <a:pPr indent="0" lvl="0" marL="0" rtl="0" algn="l">
              <a:spcBef>
                <a:spcPts val="0"/>
              </a:spcBef>
              <a:spcAft>
                <a:spcPts val="0"/>
              </a:spcAft>
              <a:buNone/>
            </a:pPr>
            <a:r>
              <a:rPr lang="en" sz="1600">
                <a:solidFill>
                  <a:srgbClr val="0077AA"/>
                </a:solidFill>
              </a:rPr>
              <a:t>for</a:t>
            </a:r>
            <a:r>
              <a:rPr lang="en" sz="1600">
                <a:solidFill>
                  <a:srgbClr val="222222"/>
                </a:solidFill>
              </a:rPr>
              <a:t> x </a:t>
            </a:r>
            <a:r>
              <a:rPr lang="en" sz="1600">
                <a:solidFill>
                  <a:srgbClr val="0077AA"/>
                </a:solidFill>
              </a:rPr>
              <a:t>in</a:t>
            </a:r>
            <a:r>
              <a:rPr lang="en" sz="1600">
                <a:solidFill>
                  <a:srgbClr val="222222"/>
                </a:solidFill>
              </a:rPr>
              <a:t> thisset</a:t>
            </a:r>
            <a:r>
              <a:rPr lang="en" sz="1600">
                <a:solidFill>
                  <a:srgbClr val="999999"/>
                </a:solidFill>
              </a:rPr>
              <a:t>:</a:t>
            </a:r>
            <a:r>
              <a:rPr lang="en" sz="1600">
                <a:solidFill>
                  <a:srgbClr val="222222"/>
                </a:solidFill>
              </a:rPr>
              <a:t>  </a:t>
            </a:r>
            <a:endParaRPr sz="1600">
              <a:solidFill>
                <a:srgbClr val="222222"/>
              </a:solidFill>
            </a:endParaRPr>
          </a:p>
          <a:p>
            <a:pPr indent="0" lvl="0" marL="0" rtl="0" algn="l">
              <a:spcBef>
                <a:spcPts val="0"/>
              </a:spcBef>
              <a:spcAft>
                <a:spcPts val="0"/>
              </a:spcAft>
              <a:buNone/>
            </a:pPr>
            <a:r>
              <a:rPr lang="en" sz="1600">
                <a:solidFill>
                  <a:srgbClr val="222222"/>
                </a:solidFill>
              </a:rPr>
              <a:t>    </a:t>
            </a:r>
            <a:r>
              <a:rPr lang="en" sz="1600">
                <a:solidFill>
                  <a:srgbClr val="0077AA"/>
                </a:solidFill>
              </a:rPr>
              <a:t>print</a:t>
            </a:r>
            <a:r>
              <a:rPr lang="en" sz="1600">
                <a:solidFill>
                  <a:srgbClr val="999999"/>
                </a:solidFill>
              </a:rPr>
              <a:t>(</a:t>
            </a:r>
            <a:r>
              <a:rPr lang="en" sz="1600">
                <a:solidFill>
                  <a:srgbClr val="222222"/>
                </a:solidFill>
              </a:rPr>
              <a:t>x</a:t>
            </a:r>
            <a:r>
              <a:rPr lang="en" sz="1600">
                <a:solidFill>
                  <a:srgbClr val="999999"/>
                </a:solidFill>
              </a:rPr>
              <a:t>)</a:t>
            </a:r>
            <a:endParaRPr sz="1600"/>
          </a:p>
        </p:txBody>
      </p:sp>
      <p:sp>
        <p:nvSpPr>
          <p:cNvPr id="800" name="Google Shape;800;p109"/>
          <p:cNvSpPr txBox="1"/>
          <p:nvPr/>
        </p:nvSpPr>
        <p:spPr>
          <a:xfrm>
            <a:off x="4889950" y="3211025"/>
            <a:ext cx="3052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22222"/>
                </a:solidFill>
              </a:rPr>
              <a:t>Натиҷа</a:t>
            </a:r>
            <a:r>
              <a:rPr b="1" lang="en" sz="1600">
                <a:solidFill>
                  <a:srgbClr val="222222"/>
                </a:solidFill>
              </a:rPr>
              <a:t>:</a:t>
            </a:r>
            <a:endParaRPr b="1" sz="1600">
              <a:solidFill>
                <a:srgbClr val="222222"/>
              </a:solidFill>
            </a:endParaRPr>
          </a:p>
          <a:p>
            <a:pPr indent="0" lvl="0" marL="0" rtl="0" algn="l">
              <a:spcBef>
                <a:spcPts val="0"/>
              </a:spcBef>
              <a:spcAft>
                <a:spcPts val="0"/>
              </a:spcAft>
              <a:buNone/>
            </a:pPr>
            <a:r>
              <a:rPr lang="en" sz="1600">
                <a:solidFill>
                  <a:srgbClr val="222222"/>
                </a:solidFill>
              </a:rPr>
              <a:t>set</a:t>
            </a:r>
            <a:endParaRPr sz="1600">
              <a:solidFill>
                <a:srgbClr val="222222"/>
              </a:solidFill>
            </a:endParaRPr>
          </a:p>
          <a:p>
            <a:pPr indent="0" lvl="0" marL="0" rtl="0" algn="l">
              <a:spcBef>
                <a:spcPts val="0"/>
              </a:spcBef>
              <a:spcAft>
                <a:spcPts val="0"/>
              </a:spcAft>
              <a:buNone/>
            </a:pPr>
            <a:r>
              <a:rPr lang="en" sz="1600">
                <a:solidFill>
                  <a:srgbClr val="222222"/>
                </a:solidFill>
              </a:rPr>
              <a:t>l</a:t>
            </a:r>
            <a:r>
              <a:rPr lang="en" sz="1600">
                <a:solidFill>
                  <a:srgbClr val="222222"/>
                </a:solidFill>
              </a:rPr>
              <a:t>ist</a:t>
            </a:r>
            <a:endParaRPr sz="1600">
              <a:solidFill>
                <a:srgbClr val="222222"/>
              </a:solidFill>
            </a:endParaRPr>
          </a:p>
          <a:p>
            <a:pPr indent="0" lvl="0" marL="0" rtl="0" algn="l">
              <a:spcBef>
                <a:spcPts val="0"/>
              </a:spcBef>
              <a:spcAft>
                <a:spcPts val="0"/>
              </a:spcAft>
              <a:buNone/>
            </a:pPr>
            <a:r>
              <a:rPr lang="en" sz="1600">
                <a:solidFill>
                  <a:srgbClr val="222222"/>
                </a:solidFill>
              </a:rPr>
              <a:t>dictionary</a:t>
            </a:r>
            <a:endParaRPr sz="1600">
              <a:solidFill>
                <a:srgbClr val="222222"/>
              </a:solidFill>
            </a:endParaRPr>
          </a:p>
          <a:p>
            <a:pPr indent="0" lvl="0" marL="0" rtl="0" algn="l">
              <a:spcBef>
                <a:spcPts val="0"/>
              </a:spcBef>
              <a:spcAft>
                <a:spcPts val="0"/>
              </a:spcAft>
              <a:buNone/>
            </a:pPr>
            <a:r>
              <a:rPr lang="en" sz="1600">
                <a:solidFill>
                  <a:srgbClr val="222222"/>
                </a:solidFill>
              </a:rPr>
              <a:t>tuple</a:t>
            </a:r>
            <a:endParaRPr sz="1600"/>
          </a:p>
        </p:txBody>
      </p:sp>
      <p:sp>
        <p:nvSpPr>
          <p:cNvPr id="801" name="Google Shape;801;p109"/>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Дастрасӣ ба унсурҳо (элементҳо)</a:t>
            </a:r>
            <a:endParaRPr sz="2200">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10"/>
          <p:cNvSpPr txBox="1"/>
          <p:nvPr>
            <p:ph idx="1" type="body"/>
          </p:nvPr>
        </p:nvSpPr>
        <p:spPr>
          <a:xfrm>
            <a:off x="629675" y="1143350"/>
            <a:ext cx="8397900" cy="400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add(x) - Илова кардани элементи х ба маҷмӯъ.</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clear()</a:t>
            </a:r>
            <a:r>
              <a:rPr lang="en" sz="1600">
                <a:solidFill>
                  <a:srgbClr val="000000"/>
                </a:solidFill>
                <a:latin typeface="Arial"/>
                <a:ea typeface="Arial"/>
                <a:cs typeface="Arial"/>
                <a:sym typeface="Arial"/>
              </a:rPr>
              <a:t> - </a:t>
            </a:r>
            <a:r>
              <a:rPr lang="en" sz="1600">
                <a:solidFill>
                  <a:srgbClr val="000000"/>
                </a:solidFill>
                <a:latin typeface="Arial"/>
                <a:ea typeface="Arial"/>
                <a:cs typeface="Arial"/>
                <a:sym typeface="Arial"/>
              </a:rPr>
              <a:t>Хориҷ кардани ҳамаи элементҳои маҷмӯъ.</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copy()</a:t>
            </a:r>
            <a:r>
              <a:rPr lang="en" sz="1600">
                <a:solidFill>
                  <a:srgbClr val="000000"/>
                </a:solidFill>
                <a:latin typeface="Arial"/>
                <a:ea typeface="Arial"/>
                <a:cs typeface="Arial"/>
                <a:sym typeface="Arial"/>
              </a:rPr>
              <a:t> - </a:t>
            </a:r>
            <a:r>
              <a:rPr lang="en" sz="1600">
                <a:solidFill>
                  <a:srgbClr val="000000"/>
                </a:solidFill>
                <a:latin typeface="Arial"/>
                <a:ea typeface="Arial"/>
                <a:cs typeface="Arial"/>
                <a:sym typeface="Arial"/>
              </a:rPr>
              <a:t>Нусхаи маҷмӯъро бозмегардонад.</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222222"/>
              </a:buClr>
              <a:buSzPts val="1600"/>
              <a:buFont typeface="Arial"/>
              <a:buChar char="●"/>
            </a:pPr>
            <a:r>
              <a:rPr lang="en" sz="1600">
                <a:solidFill>
                  <a:srgbClr val="222222"/>
                </a:solidFill>
                <a:latin typeface="Arial"/>
                <a:ea typeface="Arial"/>
                <a:cs typeface="Arial"/>
                <a:sym typeface="Arial"/>
              </a:rPr>
              <a:t>x.difference(y) - Маҷмӯъи наве, ки иборат аз элементҳое, ки дар маҷмӯи x бошанд, аммо дар маҷмӯи y набошанд, бозмегардад.</a:t>
            </a:r>
            <a:endParaRPr sz="1600">
              <a:solidFill>
                <a:srgbClr val="222222"/>
              </a:solidFill>
              <a:latin typeface="Arial"/>
              <a:ea typeface="Arial"/>
              <a:cs typeface="Arial"/>
              <a:sym typeface="Arial"/>
            </a:endParaRPr>
          </a:p>
          <a:p>
            <a:pPr indent="-330200" lvl="0" marL="457200" rtl="0" algn="l">
              <a:spcBef>
                <a:spcPts val="0"/>
              </a:spcBef>
              <a:spcAft>
                <a:spcPts val="0"/>
              </a:spcAft>
              <a:buClr>
                <a:srgbClr val="222222"/>
              </a:buClr>
              <a:buSzPts val="1600"/>
              <a:buFont typeface="Arial"/>
              <a:buChar char="●"/>
            </a:pPr>
            <a:r>
              <a:rPr lang="en" sz="1600">
                <a:solidFill>
                  <a:srgbClr val="222222"/>
                </a:solidFill>
                <a:latin typeface="Arial"/>
                <a:ea typeface="Arial"/>
                <a:cs typeface="Arial"/>
                <a:sym typeface="Arial"/>
              </a:rPr>
              <a:t>x.difference_update(y) - Аз маҷмӯи x элементҳое, ки дар маҷмӯи у мебошанд, хориҷ карда мешаванд.</a:t>
            </a:r>
            <a:endParaRPr sz="1600">
              <a:solidFill>
                <a:srgbClr val="222222"/>
              </a:solidFill>
              <a:latin typeface="Arial"/>
              <a:ea typeface="Arial"/>
              <a:cs typeface="Arial"/>
              <a:sym typeface="Arial"/>
            </a:endParaRPr>
          </a:p>
          <a:p>
            <a:pPr indent="-330200" lvl="0" marL="457200" rtl="0" algn="l">
              <a:spcBef>
                <a:spcPts val="0"/>
              </a:spcBef>
              <a:spcAft>
                <a:spcPts val="0"/>
              </a:spcAft>
              <a:buClr>
                <a:srgbClr val="222222"/>
              </a:buClr>
              <a:buSzPts val="1600"/>
              <a:buFont typeface="Arial"/>
              <a:buChar char="●"/>
            </a:pPr>
            <a:r>
              <a:rPr lang="en" sz="1600">
                <a:solidFill>
                  <a:srgbClr val="222222"/>
                </a:solidFill>
                <a:latin typeface="Arial"/>
                <a:ea typeface="Arial"/>
                <a:cs typeface="Arial"/>
                <a:sym typeface="Arial"/>
              </a:rPr>
              <a:t>discard(x) - Агар элементи x дар маҷмӯъ бошад, он гоҳ он аз маҷмӯъ хориҷ карда мешавад.</a:t>
            </a:r>
            <a:endParaRPr sz="1600">
              <a:solidFill>
                <a:srgbClr val="222222"/>
              </a:solidFill>
              <a:latin typeface="Arial"/>
              <a:ea typeface="Arial"/>
              <a:cs typeface="Arial"/>
              <a:sym typeface="Arial"/>
            </a:endParaRPr>
          </a:p>
          <a:p>
            <a:pPr indent="-330200" lvl="0" marL="457200" rtl="0" algn="l">
              <a:spcBef>
                <a:spcPts val="0"/>
              </a:spcBef>
              <a:spcAft>
                <a:spcPts val="0"/>
              </a:spcAft>
              <a:buClr>
                <a:srgbClr val="222222"/>
              </a:buClr>
              <a:buSzPts val="1600"/>
              <a:buFont typeface="Arial"/>
              <a:buChar char="●"/>
            </a:pPr>
            <a:r>
              <a:rPr lang="en" sz="1600">
                <a:solidFill>
                  <a:srgbClr val="222222"/>
                </a:solidFill>
                <a:latin typeface="Arial"/>
                <a:ea typeface="Arial"/>
                <a:cs typeface="Arial"/>
                <a:sym typeface="Arial"/>
              </a:rPr>
              <a:t>x.intersection(y) - </a:t>
            </a:r>
            <a:r>
              <a:rPr lang="en" sz="1600">
                <a:solidFill>
                  <a:srgbClr val="222222"/>
                </a:solidFill>
                <a:latin typeface="Arial"/>
                <a:ea typeface="Arial"/>
                <a:cs typeface="Arial"/>
                <a:sym typeface="Arial"/>
              </a:rPr>
              <a:t>Маҷмӯъи наве, ки иборат аз элементҳое, ки ҳам дар маҷмӯи x ва ҳам дар маҷмӯи y бошанд, бозмегардад.</a:t>
            </a:r>
            <a:endParaRPr sz="1600">
              <a:solidFill>
                <a:srgbClr val="222222"/>
              </a:solidFill>
              <a:latin typeface="Arial"/>
              <a:ea typeface="Arial"/>
              <a:cs typeface="Arial"/>
              <a:sym typeface="Arial"/>
            </a:endParaRPr>
          </a:p>
          <a:p>
            <a:pPr indent="-330200" lvl="0" marL="457200" rtl="0" algn="l">
              <a:spcBef>
                <a:spcPts val="0"/>
              </a:spcBef>
              <a:spcAft>
                <a:spcPts val="0"/>
              </a:spcAft>
              <a:buClr>
                <a:srgbClr val="222222"/>
              </a:buClr>
              <a:buSzPts val="1600"/>
              <a:buFont typeface="Arial"/>
              <a:buChar char="●"/>
            </a:pPr>
            <a:r>
              <a:rPr lang="en" sz="1600">
                <a:solidFill>
                  <a:srgbClr val="222222"/>
                </a:solidFill>
                <a:latin typeface="Arial"/>
                <a:ea typeface="Arial"/>
                <a:cs typeface="Arial"/>
                <a:sym typeface="Arial"/>
              </a:rPr>
              <a:t>x.</a:t>
            </a:r>
            <a:r>
              <a:rPr lang="en" sz="1600">
                <a:solidFill>
                  <a:srgbClr val="222222"/>
                </a:solidFill>
                <a:latin typeface="Arial"/>
                <a:ea typeface="Arial"/>
                <a:cs typeface="Arial"/>
                <a:sym typeface="Arial"/>
              </a:rPr>
              <a:t>intersection_update(y) - Унсурҳои маҷмӯи x-</a:t>
            </a:r>
            <a:r>
              <a:rPr lang="en" sz="1600">
                <a:solidFill>
                  <a:srgbClr val="222222"/>
                </a:solidFill>
                <a:latin typeface="Arial"/>
                <a:ea typeface="Arial"/>
                <a:cs typeface="Arial"/>
                <a:sym typeface="Arial"/>
              </a:rPr>
              <a:t>р</a:t>
            </a:r>
            <a:r>
              <a:rPr lang="en" sz="1600">
                <a:solidFill>
                  <a:srgbClr val="222222"/>
                </a:solidFill>
                <a:latin typeface="Arial"/>
                <a:ea typeface="Arial"/>
                <a:cs typeface="Arial"/>
                <a:sym typeface="Arial"/>
              </a:rPr>
              <a:t>о, ки дар y дигар дода нашудаанд, нест мекунад.</a:t>
            </a:r>
            <a:endParaRPr sz="1600">
              <a:solidFill>
                <a:srgbClr val="222222"/>
              </a:solidFill>
              <a:latin typeface="Arial"/>
              <a:ea typeface="Arial"/>
              <a:cs typeface="Arial"/>
              <a:sym typeface="Arial"/>
            </a:endParaRPr>
          </a:p>
        </p:txBody>
      </p:sp>
      <p:sp>
        <p:nvSpPr>
          <p:cNvPr id="807" name="Google Shape;807;p110"/>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маҷмӯъ</a:t>
            </a:r>
            <a:endParaRPr sz="2200">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11"/>
          <p:cNvSpPr txBox="1"/>
          <p:nvPr>
            <p:ph idx="1" type="body"/>
          </p:nvPr>
        </p:nvSpPr>
        <p:spPr>
          <a:xfrm>
            <a:off x="653250" y="1199925"/>
            <a:ext cx="8248800" cy="384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22222"/>
              </a:buClr>
              <a:buSzPts val="1600"/>
              <a:buFont typeface="Arial"/>
              <a:buChar char="●"/>
            </a:pPr>
            <a:r>
              <a:rPr lang="en" sz="1600">
                <a:solidFill>
                  <a:srgbClr val="222222"/>
                </a:solidFill>
                <a:latin typeface="Arial"/>
                <a:ea typeface="Arial"/>
                <a:cs typeface="Arial"/>
                <a:sym typeface="Arial"/>
              </a:rPr>
              <a:t>x.isdisjoint(y) - True бозмегардад, агар х ва у ягон унсури умумӣ надошта бошанд.</a:t>
            </a:r>
            <a:endParaRPr sz="1600">
              <a:solidFill>
                <a:srgbClr val="222222"/>
              </a:solidFill>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solidFill>
                  <a:srgbClr val="222222"/>
                </a:solidFill>
                <a:highlight>
                  <a:srgbClr val="FFFFFF"/>
                </a:highlight>
                <a:latin typeface="Arial"/>
                <a:ea typeface="Arial"/>
                <a:cs typeface="Arial"/>
                <a:sym typeface="Arial"/>
              </a:rPr>
              <a:t>x.issubset(y) - True бозмегардад, агар ҳамаи унсурҳои x дар y бошанд.</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x.</a:t>
            </a:r>
            <a:r>
              <a:rPr lang="en" sz="1600">
                <a:solidFill>
                  <a:srgbClr val="222222"/>
                </a:solidFill>
                <a:highlight>
                  <a:srgbClr val="FFFFFF"/>
                </a:highlight>
                <a:latin typeface="Arial"/>
                <a:ea typeface="Arial"/>
                <a:cs typeface="Arial"/>
                <a:sym typeface="Arial"/>
              </a:rPr>
              <a:t>issuperset(y) - True</a:t>
            </a:r>
            <a:r>
              <a:rPr lang="en" sz="1600">
                <a:solidFill>
                  <a:srgbClr val="222222"/>
                </a:solidFill>
                <a:highlight>
                  <a:schemeClr val="lt1"/>
                </a:highlight>
                <a:latin typeface="Arial"/>
                <a:ea typeface="Arial"/>
                <a:cs typeface="Arial"/>
                <a:sym typeface="Arial"/>
              </a:rPr>
              <a:t> бозмегардад,</a:t>
            </a:r>
            <a:r>
              <a:rPr lang="en" sz="1600">
                <a:solidFill>
                  <a:srgbClr val="222222"/>
                </a:solidFill>
                <a:highlight>
                  <a:srgbClr val="FFFFFF"/>
                </a:highlight>
                <a:latin typeface="Arial"/>
                <a:ea typeface="Arial"/>
                <a:cs typeface="Arial"/>
                <a:sym typeface="Arial"/>
              </a:rPr>
              <a:t> агар ҳамаи элементҳо аз y дар х бошанд.</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rgbClr val="FFFFFF"/>
                </a:highlight>
                <a:latin typeface="Arial"/>
                <a:ea typeface="Arial"/>
                <a:cs typeface="Arial"/>
                <a:sym typeface="Arial"/>
              </a:rPr>
              <a:t>pop() - Унсури ихтиёриро аз маҷмӯъ хориҷ мекунад ва онро бармегардонад.</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x.</a:t>
            </a:r>
            <a:r>
              <a:rPr lang="en" sz="1600">
                <a:solidFill>
                  <a:srgbClr val="222222"/>
                </a:solidFill>
                <a:highlight>
                  <a:srgbClr val="FFFFFF"/>
                </a:highlight>
                <a:latin typeface="Arial"/>
                <a:ea typeface="Arial"/>
                <a:cs typeface="Arial"/>
                <a:sym typeface="Arial"/>
              </a:rPr>
              <a:t>remove(w) - Элементи w аз маҷмӯи x хориҷ карда мешавад.</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rgbClr val="FFFFFF"/>
                </a:highlight>
                <a:latin typeface="Arial"/>
                <a:ea typeface="Arial"/>
                <a:cs typeface="Arial"/>
                <a:sym typeface="Arial"/>
              </a:rPr>
              <a:t>x.symmetric_difference(y) - Маҷмӯъи унсурҳоеро, ки ба буриши х ва у дохил намешаванд, бармегардонад.</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x.</a:t>
            </a:r>
            <a:r>
              <a:rPr lang="en" sz="1600">
                <a:solidFill>
                  <a:srgbClr val="222222"/>
                </a:solidFill>
                <a:highlight>
                  <a:srgbClr val="FFFFFF"/>
                </a:highlight>
                <a:latin typeface="Arial"/>
                <a:ea typeface="Arial"/>
                <a:cs typeface="Arial"/>
                <a:sym typeface="Arial"/>
              </a:rPr>
              <a:t>symmetric_difference_update(</a:t>
            </a:r>
            <a:r>
              <a:rPr lang="en" sz="1600">
                <a:solidFill>
                  <a:srgbClr val="222222"/>
                </a:solidFill>
                <a:highlight>
                  <a:schemeClr val="lt1"/>
                </a:highlight>
                <a:latin typeface="Arial"/>
                <a:ea typeface="Arial"/>
                <a:cs typeface="Arial"/>
                <a:sym typeface="Arial"/>
              </a:rPr>
              <a:t>y</a:t>
            </a:r>
            <a:r>
              <a:rPr lang="en" sz="1600">
                <a:solidFill>
                  <a:srgbClr val="222222"/>
                </a:solidFill>
                <a:highlight>
                  <a:srgbClr val="FFFFFF"/>
                </a:highlight>
                <a:latin typeface="Arial"/>
                <a:ea typeface="Arial"/>
                <a:cs typeface="Arial"/>
                <a:sym typeface="Arial"/>
              </a:rPr>
              <a:t>) - Дар маҷмӯи x </a:t>
            </a:r>
            <a:r>
              <a:rPr lang="en" sz="1600">
                <a:solidFill>
                  <a:srgbClr val="222222"/>
                </a:solidFill>
                <a:highlight>
                  <a:schemeClr val="lt1"/>
                </a:highlight>
                <a:latin typeface="Arial"/>
                <a:ea typeface="Arial"/>
                <a:cs typeface="Arial"/>
                <a:sym typeface="Arial"/>
              </a:rPr>
              <a:t>унсурҳоеро, ки ба буриши х ва у дохил намешаванд, ,боқӣ мемонанд</a:t>
            </a:r>
            <a:r>
              <a:rPr lang="en" sz="1600">
                <a:solidFill>
                  <a:srgbClr val="222222"/>
                </a:solidFill>
                <a:highlight>
                  <a:srgbClr val="FFFFFF"/>
                </a:highlight>
                <a:latin typeface="Arial"/>
                <a:ea typeface="Arial"/>
                <a:cs typeface="Arial"/>
                <a:sym typeface="Arial"/>
              </a:rPr>
              <a:t>.</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rgbClr val="FFFFFF"/>
                </a:highlight>
                <a:latin typeface="Arial"/>
                <a:ea typeface="Arial"/>
                <a:cs typeface="Arial"/>
                <a:sym typeface="Arial"/>
              </a:rPr>
              <a:t>union() - Муттаҳид намудани якчанд маҷмӯъҳо.</a:t>
            </a:r>
            <a:endParaRPr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lang="en" sz="1600">
                <a:solidFill>
                  <a:srgbClr val="222222"/>
                </a:solidFill>
                <a:highlight>
                  <a:srgbClr val="FFFFFF"/>
                </a:highlight>
                <a:latin typeface="Arial"/>
                <a:ea typeface="Arial"/>
                <a:cs typeface="Arial"/>
                <a:sym typeface="Arial"/>
              </a:rPr>
              <a:t>x.update(y, z) - Маҷмӯи x ба м</a:t>
            </a:r>
            <a:r>
              <a:rPr lang="en" sz="1600">
                <a:solidFill>
                  <a:srgbClr val="222222"/>
                </a:solidFill>
                <a:highlight>
                  <a:schemeClr val="lt1"/>
                </a:highlight>
                <a:latin typeface="Arial"/>
                <a:ea typeface="Arial"/>
                <a:cs typeface="Arial"/>
                <a:sym typeface="Arial"/>
              </a:rPr>
              <a:t>уттаҳиди маҷмӯъҳои x, y, z табдил меёбад.</a:t>
            </a:r>
            <a:endParaRPr sz="1600">
              <a:solidFill>
                <a:srgbClr val="222222"/>
              </a:solidFill>
              <a:highlight>
                <a:srgbClr val="FFFFFF"/>
              </a:highlight>
              <a:latin typeface="Arial"/>
              <a:ea typeface="Arial"/>
              <a:cs typeface="Arial"/>
              <a:sym typeface="Arial"/>
            </a:endParaRPr>
          </a:p>
        </p:txBody>
      </p:sp>
      <p:sp>
        <p:nvSpPr>
          <p:cNvPr id="813" name="Google Shape;813;p111"/>
          <p:cNvSpPr txBox="1"/>
          <p:nvPr>
            <p:ph type="title"/>
          </p:nvPr>
        </p:nvSpPr>
        <p:spPr>
          <a:xfrm>
            <a:off x="729450" y="636575"/>
            <a:ext cx="7688700" cy="53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Методҳои кор бо маҷмӯъ</a:t>
            </a:r>
            <a:endParaRPr sz="2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