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9"/>
    <a:srgbClr val="F0F0F0"/>
    <a:srgbClr val="AD0B17"/>
    <a:srgbClr val="CDB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3507890742674"/>
          <c:y val="0.10103122497651382"/>
          <c:w val="0.77375952320363417"/>
          <c:h val="0.81445101925162777"/>
        </c:manualLayout>
      </c:layout>
      <c:doughnutChart>
        <c:varyColors val="1"/>
        <c:ser>
          <c:idx val="1"/>
          <c:order val="0"/>
          <c:tx>
            <c:strRef>
              <c:f>Hoja1!$B$1</c:f>
              <c:strCache>
                <c:ptCount val="1"/>
                <c:pt idx="0">
                  <c:v>2025-1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0" scaled="1"/>
            </a:gradFill>
          </c:spPr>
          <c:dPt>
            <c:idx val="0"/>
            <c:bubble3D val="0"/>
            <c:spPr>
              <a:gradFill>
                <a:gsLst>
                  <a:gs pos="0">
                    <a:srgbClr val="9C0009"/>
                  </a:gs>
                  <a:gs pos="50000">
                    <a:srgbClr val="9C0009"/>
                  </a:gs>
                  <a:gs pos="100000">
                    <a:schemeClr val="accent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554-4786-841A-8802A1319A40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554-4786-841A-8802A1319A40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54-4786-841A-8802A1319A40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54-4786-841A-8802A1319A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INGRESANTES</c:v>
                </c:pt>
                <c:pt idx="1">
                  <c:v>NO INGRESANTES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2553</c:v>
                </c:pt>
                <c:pt idx="1">
                  <c:v>26112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54-4786-841A-8802A1319A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C8E-3DCB-4269-AB9F-38E7841454B4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1A214-CE32-4C49-8B22-38FEAB1863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17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1A214-CE32-4C49-8B22-38FEAB18637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66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B4F6-11F5-5882-4364-82D360DF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731E3-7823-3956-C852-F30A7E018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47002-BAC1-CD07-1BB5-3C8F2DCB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BE9D8-F800-9988-4FF9-CD7B33E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E8256-4860-E1A2-5C0F-496EB978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040BD-37A1-EE25-2AC0-223CC7F1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670A9-D724-6CF1-7C26-922580011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6724F-0384-ED55-81DB-55E41640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80EF3-75CA-A4FD-CCF3-43C87690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C0D34-4C1B-ADF1-0652-81BDAADF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47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74386-E583-2AA4-BD73-6D9AC4F31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32DEDA-4D1A-954E-E9DD-217E4B2F7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CF5B9-EF10-3C2F-97ED-ACA57F6D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9DDA8-C8FC-5F82-870C-EAA5601B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1550A-6C4C-7F53-C9BF-90910EEA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1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3C83C-2FD2-3C95-769F-063B6FD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A1603-D3E7-FBE0-C9DD-8B773DB5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2C7F6-2B92-4D4C-02A5-09947674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05A64-15DF-46DB-A4FE-A4C8460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59205-B5FE-CEA3-8331-FDBA24EC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5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79A0-EA9D-91A4-4005-AECD92D3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1B179-4F83-8E03-A151-0E9D730D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73A46-63CC-86C8-D779-A5DC937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EBA1B-4F2E-7D61-9897-BFD09BAE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9C78A-BE49-0B25-2599-CCA074E1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7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5D91-426C-D8EE-2687-2C91AD61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F19E6-DF56-3758-81DC-F825357D5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F6B416-2C71-C180-20A8-E12DA093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7A173-23AF-18F7-DBB5-235680B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B4BE0-960C-66FE-17BA-D91081E8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0DC94-C9FC-CF11-E82B-A6454B98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20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839B-B31D-2A1D-1E09-55674D7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36A10-77D4-8C2B-7BCC-66E33E0C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26E02A-832C-DA2D-3B72-2C6C4810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EBCDFF-177E-55D9-6881-EA0558DDA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EA11E1-AFD8-53D2-80E6-DF777E5EE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001AC3-851B-EC82-C2FC-2C6C202E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0305EB-14DB-FB13-B9EC-C3FA2597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4B0AE-D183-D496-BD89-68DC80CC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4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C0FE4-AB15-888E-A76D-C0C5A8B0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E04D14-9CA7-6325-2012-2500D54C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89D3EE-4F4E-F803-44A7-52CEF3C2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DCFA7E-2D75-2BB2-CCEA-1E94E64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64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5389B-AA5C-7B72-A9A0-5DB909CB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2F2BF0-FC60-B5E6-04F7-B4AE0C80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768E18-68A3-6CCE-5D2E-09EAA926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21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3E5-4B46-A3EC-491D-A222DDF1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BF77F-3626-0585-853C-9A95009A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CB8599-A60D-F4AD-3696-490C0766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49744-ECE3-7051-20B8-294171FC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40D41-D59F-A2BB-7B09-1ACD5611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EF43AF-0532-385C-C0C6-D6338640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4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0CB8E-00D3-37B9-4A13-8429990B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CB3956-4F86-A7C8-39F9-D5C555E8E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267486-4AC4-7BFD-86C0-3F94303A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F541C-2B1F-C88A-F75C-2B19C461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04E69-B60A-2544-EFD1-AD7B0AF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22F7E-1835-3F6F-8510-1F54EC90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10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E666BD-7F44-546E-91A8-2C92E872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18899-5CFF-58A9-F5CB-8A85CF5B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64AEA-67F0-28B0-AD32-EF9E60225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DA052-9650-481F-8FBE-0B5D2BAA88A3}" type="datetimeFigureOut">
              <a:rPr lang="es-PE" smtClean="0"/>
              <a:t>15/01/2025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850FB-ED19-52E3-35E3-F884D2510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13F78-D76C-6970-A7E3-2A508CFC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939F0-3175-4333-9712-EBC78762D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20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AB822096-B852-3B12-EA6B-49F5418B4A62}"/>
              </a:ext>
            </a:extLst>
          </p:cNvPr>
          <p:cNvSpPr/>
          <p:nvPr/>
        </p:nvSpPr>
        <p:spPr>
          <a:xfrm>
            <a:off x="3710377" y="2129288"/>
            <a:ext cx="7891272" cy="1289304"/>
          </a:xfrm>
          <a:custGeom>
            <a:avLst/>
            <a:gdLst>
              <a:gd name="connsiteX0" fmla="*/ 214888 w 7598664"/>
              <a:gd name="connsiteY0" fmla="*/ 0 h 1289304"/>
              <a:gd name="connsiteX1" fmla="*/ 6455664 w 7598664"/>
              <a:gd name="connsiteY1" fmla="*/ 0 h 1289304"/>
              <a:gd name="connsiteX2" fmla="*/ 7114032 w 7598664"/>
              <a:gd name="connsiteY2" fmla="*/ 658368 h 1289304"/>
              <a:gd name="connsiteX3" fmla="*/ 7579569 w 7598664"/>
              <a:gd name="connsiteY3" fmla="*/ 465537 h 1289304"/>
              <a:gd name="connsiteX4" fmla="*/ 7598664 w 7598664"/>
              <a:gd name="connsiteY4" fmla="*/ 442394 h 1289304"/>
              <a:gd name="connsiteX5" fmla="*/ 7598664 w 7598664"/>
              <a:gd name="connsiteY5" fmla="*/ 1074416 h 1289304"/>
              <a:gd name="connsiteX6" fmla="*/ 7383776 w 7598664"/>
              <a:gd name="connsiteY6" fmla="*/ 1289304 h 1289304"/>
              <a:gd name="connsiteX7" fmla="*/ 214888 w 7598664"/>
              <a:gd name="connsiteY7" fmla="*/ 1289304 h 1289304"/>
              <a:gd name="connsiteX8" fmla="*/ 0 w 7598664"/>
              <a:gd name="connsiteY8" fmla="*/ 1074416 h 1289304"/>
              <a:gd name="connsiteX9" fmla="*/ 0 w 7598664"/>
              <a:gd name="connsiteY9" fmla="*/ 214888 h 1289304"/>
              <a:gd name="connsiteX10" fmla="*/ 214888 w 7598664"/>
              <a:gd name="connsiteY10" fmla="*/ 0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98664" h="1289304">
                <a:moveTo>
                  <a:pt x="214888" y="0"/>
                </a:moveTo>
                <a:lnTo>
                  <a:pt x="6455664" y="0"/>
                </a:lnTo>
                <a:cubicBezTo>
                  <a:pt x="6455664" y="363607"/>
                  <a:pt x="6750425" y="658368"/>
                  <a:pt x="7114032" y="658368"/>
                </a:cubicBezTo>
                <a:cubicBezTo>
                  <a:pt x="7295836" y="658368"/>
                  <a:pt x="7460428" y="584678"/>
                  <a:pt x="7579569" y="465537"/>
                </a:cubicBezTo>
                <a:lnTo>
                  <a:pt x="7598664" y="442394"/>
                </a:lnTo>
                <a:lnTo>
                  <a:pt x="7598664" y="1074416"/>
                </a:lnTo>
                <a:cubicBezTo>
                  <a:pt x="7598664" y="1193095"/>
                  <a:pt x="7502455" y="1289304"/>
                  <a:pt x="7383776" y="1289304"/>
                </a:cubicBezTo>
                <a:lnTo>
                  <a:pt x="214888" y="1289304"/>
                </a:lnTo>
                <a:cubicBezTo>
                  <a:pt x="96209" y="1289304"/>
                  <a:pt x="0" y="1193095"/>
                  <a:pt x="0" y="1074416"/>
                </a:cubicBezTo>
                <a:lnTo>
                  <a:pt x="0" y="214888"/>
                </a:lnTo>
                <a:cubicBezTo>
                  <a:pt x="0" y="96209"/>
                  <a:pt x="96209" y="0"/>
                  <a:pt x="214888" y="0"/>
                </a:cubicBezTo>
                <a:close/>
              </a:path>
            </a:pathLst>
          </a:custGeom>
          <a:gradFill flip="none" rotWithShape="1">
            <a:gsLst>
              <a:gs pos="5000">
                <a:srgbClr val="9C0009">
                  <a:shade val="30000"/>
                  <a:satMod val="115000"/>
                </a:srgbClr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83686DD-53D9-0129-A12D-E3CD1D3EA890}"/>
              </a:ext>
            </a:extLst>
          </p:cNvPr>
          <p:cNvSpPr/>
          <p:nvPr/>
        </p:nvSpPr>
        <p:spPr>
          <a:xfrm>
            <a:off x="704463" y="2188813"/>
            <a:ext cx="3005914" cy="120032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0"/>
                <a:solidFill>
                  <a:srgbClr val="9C000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2025-I</a:t>
            </a:r>
          </a:p>
        </p:txBody>
      </p:sp>
      <p:pic>
        <p:nvPicPr>
          <p:cNvPr id="62" name="Gráfico 61" descr="Colegial con relleno sólido">
            <a:extLst>
              <a:ext uri="{FF2B5EF4-FFF2-40B4-BE49-F238E27FC236}">
                <a16:creationId xmlns:a16="http://schemas.microsoft.com/office/drawing/2014/main" id="{795F9DC3-F59E-2D18-9C60-E8E6B99B3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5873" y="6004294"/>
            <a:ext cx="499640" cy="499640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D541A935-B5D3-6CB9-E287-5AB82B02C345}"/>
              </a:ext>
            </a:extLst>
          </p:cNvPr>
          <p:cNvSpPr txBox="1"/>
          <p:nvPr/>
        </p:nvSpPr>
        <p:spPr>
          <a:xfrm>
            <a:off x="4750955" y="2465786"/>
            <a:ext cx="178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28,665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CD47048-A506-ACF5-C1D3-7F0E81B73B22}"/>
              </a:ext>
            </a:extLst>
          </p:cNvPr>
          <p:cNvSpPr/>
          <p:nvPr/>
        </p:nvSpPr>
        <p:spPr>
          <a:xfrm>
            <a:off x="2282012" y="3627076"/>
            <a:ext cx="152144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rgbClr val="9C000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2024-II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5F6943C-94B2-EFC6-1567-710222B79AB4}"/>
              </a:ext>
            </a:extLst>
          </p:cNvPr>
          <p:cNvSpPr/>
          <p:nvPr/>
        </p:nvSpPr>
        <p:spPr>
          <a:xfrm>
            <a:off x="2282012" y="4250226"/>
            <a:ext cx="152144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rgbClr val="9C000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2024-I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EB48AAE-DEF1-0248-4B38-91F7923B2892}"/>
              </a:ext>
            </a:extLst>
          </p:cNvPr>
          <p:cNvSpPr/>
          <p:nvPr/>
        </p:nvSpPr>
        <p:spPr>
          <a:xfrm>
            <a:off x="2282012" y="4875800"/>
            <a:ext cx="152144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rgbClr val="9C000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2023-II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038F7CC6-5895-657A-DB8B-53DB28FDCD2A}"/>
              </a:ext>
            </a:extLst>
          </p:cNvPr>
          <p:cNvGrpSpPr/>
          <p:nvPr/>
        </p:nvGrpSpPr>
        <p:grpSpPr>
          <a:xfrm>
            <a:off x="3710377" y="3582292"/>
            <a:ext cx="5606473" cy="519769"/>
            <a:chOff x="3710377" y="3645323"/>
            <a:chExt cx="5606473" cy="51976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A68F1D20-B35E-5766-57C8-6494910E7628}"/>
                </a:ext>
              </a:extLst>
            </p:cNvPr>
            <p:cNvSpPr/>
            <p:nvPr/>
          </p:nvSpPr>
          <p:spPr>
            <a:xfrm>
              <a:off x="3710377" y="3665605"/>
              <a:ext cx="5606473" cy="49948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66" name="Gráfico 65" descr="Colegial con relleno sólido">
              <a:extLst>
                <a:ext uri="{FF2B5EF4-FFF2-40B4-BE49-F238E27FC236}">
                  <a16:creationId xmlns:a16="http://schemas.microsoft.com/office/drawing/2014/main" id="{D4BE5502-E22B-0E75-AC35-6381FB005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5875" y="3645323"/>
              <a:ext cx="499487" cy="499487"/>
            </a:xfrm>
            <a:prstGeom prst="rect">
              <a:avLst/>
            </a:prstGeom>
          </p:spPr>
        </p:pic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8A853BF8-BAC4-E2DF-D6B2-F164364E5838}"/>
                </a:ext>
              </a:extLst>
            </p:cNvPr>
            <p:cNvSpPr txBox="1"/>
            <p:nvPr/>
          </p:nvSpPr>
          <p:spPr>
            <a:xfrm>
              <a:off x="4832816" y="3764267"/>
              <a:ext cx="1782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22,077</a:t>
              </a:r>
              <a:endParaRPr lang="es-P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E7457947-79FB-65CE-C4E2-1713FD9CE3F2}"/>
              </a:ext>
            </a:extLst>
          </p:cNvPr>
          <p:cNvGrpSpPr/>
          <p:nvPr/>
        </p:nvGrpSpPr>
        <p:grpSpPr>
          <a:xfrm>
            <a:off x="3710378" y="4228147"/>
            <a:ext cx="5606472" cy="499488"/>
            <a:chOff x="3710378" y="4307531"/>
            <a:chExt cx="5606472" cy="4994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EB3C2EB4-D868-4525-BBDB-576D50C05E28}"/>
                </a:ext>
              </a:extLst>
            </p:cNvPr>
            <p:cNvSpPr/>
            <p:nvPr/>
          </p:nvSpPr>
          <p:spPr>
            <a:xfrm>
              <a:off x="3710378" y="4307532"/>
              <a:ext cx="5606472" cy="49948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67" name="Gráfico 66" descr="Colegial con relleno sólido">
              <a:extLst>
                <a:ext uri="{FF2B5EF4-FFF2-40B4-BE49-F238E27FC236}">
                  <a16:creationId xmlns:a16="http://schemas.microsoft.com/office/drawing/2014/main" id="{635A83E9-5C78-270E-521E-1296C45A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5874" y="4307531"/>
              <a:ext cx="499487" cy="499487"/>
            </a:xfrm>
            <a:prstGeom prst="rect">
              <a:avLst/>
            </a:prstGeom>
          </p:spPr>
        </p:pic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57B47541-B11C-0C29-08BB-F801B5341209}"/>
                </a:ext>
              </a:extLst>
            </p:cNvPr>
            <p:cNvSpPr txBox="1"/>
            <p:nvPr/>
          </p:nvSpPr>
          <p:spPr>
            <a:xfrm>
              <a:off x="4832816" y="4354849"/>
              <a:ext cx="1782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28,862</a:t>
              </a:r>
              <a:endParaRPr lang="es-P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6FFD66C9-BB32-BAB8-FB9E-65566909225D}"/>
              </a:ext>
            </a:extLst>
          </p:cNvPr>
          <p:cNvGrpSpPr/>
          <p:nvPr/>
        </p:nvGrpSpPr>
        <p:grpSpPr>
          <a:xfrm>
            <a:off x="3710378" y="4851101"/>
            <a:ext cx="5606472" cy="515428"/>
            <a:chOff x="3710378" y="4933518"/>
            <a:chExt cx="5606472" cy="5154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A34738A5-E92B-28BE-CF96-7DBE15BDA525}"/>
                </a:ext>
              </a:extLst>
            </p:cNvPr>
            <p:cNvSpPr/>
            <p:nvPr/>
          </p:nvSpPr>
          <p:spPr>
            <a:xfrm>
              <a:off x="3710378" y="4949459"/>
              <a:ext cx="5606472" cy="49948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pic>
          <p:nvPicPr>
            <p:cNvPr id="68" name="Gráfico 67" descr="Colegial con relleno sólido">
              <a:extLst>
                <a:ext uri="{FF2B5EF4-FFF2-40B4-BE49-F238E27FC236}">
                  <a16:creationId xmlns:a16="http://schemas.microsoft.com/office/drawing/2014/main" id="{3516D4D8-7561-81E5-6F52-A7DBD3729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5873" y="4933518"/>
              <a:ext cx="499487" cy="499487"/>
            </a:xfrm>
            <a:prstGeom prst="rect">
              <a:avLst/>
            </a:prstGeom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FBCE4E99-995E-0B6F-C43A-CA4AEA8D5BF4}"/>
                </a:ext>
              </a:extLst>
            </p:cNvPr>
            <p:cNvSpPr txBox="1"/>
            <p:nvPr/>
          </p:nvSpPr>
          <p:spPr>
            <a:xfrm>
              <a:off x="4832816" y="5013984"/>
              <a:ext cx="1782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24,553</a:t>
              </a:r>
              <a:endParaRPr lang="es-PE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Gráfico 77" descr="Colegial con relleno sólido">
            <a:extLst>
              <a:ext uri="{FF2B5EF4-FFF2-40B4-BE49-F238E27FC236}">
                <a16:creationId xmlns:a16="http://schemas.microsoft.com/office/drawing/2014/main" id="{11A81FEC-45D8-F915-DA3C-8D67CEDD2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416" y="2300974"/>
            <a:ext cx="914400" cy="914400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8172B595-9074-EDFE-E642-F41B7163E768}"/>
              </a:ext>
            </a:extLst>
          </p:cNvPr>
          <p:cNvSpPr txBox="1"/>
          <p:nvPr/>
        </p:nvSpPr>
        <p:spPr>
          <a:xfrm>
            <a:off x="4537604" y="6115614"/>
            <a:ext cx="11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ptos Black" panose="020B0004020202020204" pitchFamily="34" charset="0"/>
              </a:rPr>
              <a:t>Postulantes</a:t>
            </a:r>
            <a:endParaRPr lang="es-PE" dirty="0">
              <a:latin typeface="Aptos Black" panose="020B0004020202020204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3508269-2565-5B59-71DF-743792B05E61}"/>
              </a:ext>
            </a:extLst>
          </p:cNvPr>
          <p:cNvSpPr txBox="1"/>
          <p:nvPr/>
        </p:nvSpPr>
        <p:spPr>
          <a:xfrm>
            <a:off x="1911096" y="492372"/>
            <a:ext cx="97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ptos Black" panose="020B0004020202020204" pitchFamily="34" charset="0"/>
              </a:rPr>
              <a:t>VARIACION DE POSTULANTES E INGRESANTES</a:t>
            </a:r>
            <a:endParaRPr lang="es-PE" sz="2800" dirty="0">
              <a:latin typeface="Aptos Black" panose="020B0004020202020204" pitchFamily="34" charset="0"/>
            </a:endParaRPr>
          </a:p>
        </p:txBody>
      </p:sp>
      <p:pic>
        <p:nvPicPr>
          <p:cNvPr id="1029" name="Picture 5" descr="Universidad Nacional Mayor de San Marcos Logo PNG Vector (EPS) Free Download">
            <a:extLst>
              <a:ext uri="{FF2B5EF4-FFF2-40B4-BE49-F238E27FC236}">
                <a16:creationId xmlns:a16="http://schemas.microsoft.com/office/drawing/2014/main" id="{521104D3-C3C9-1942-8202-74E53647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258460"/>
            <a:ext cx="863927" cy="1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áfico 84" descr="Salir con relleno sólido">
            <a:extLst>
              <a:ext uri="{FF2B5EF4-FFF2-40B4-BE49-F238E27FC236}">
                <a16:creationId xmlns:a16="http://schemas.microsoft.com/office/drawing/2014/main" id="{475B6B9E-02A0-94E8-0A16-85EEA4E909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9606" y="6004294"/>
            <a:ext cx="499640" cy="499640"/>
          </a:xfrm>
          <a:prstGeom prst="rect">
            <a:avLst/>
          </a:prstGeom>
        </p:spPr>
      </p:pic>
      <p:pic>
        <p:nvPicPr>
          <p:cNvPr id="86" name="Gráfico 85" descr="Salir con relleno sólido">
            <a:extLst>
              <a:ext uri="{FF2B5EF4-FFF2-40B4-BE49-F238E27FC236}">
                <a16:creationId xmlns:a16="http://schemas.microsoft.com/office/drawing/2014/main" id="{12766773-211E-74F8-F03D-DEEFAF8D8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593" y="2325925"/>
            <a:ext cx="914400" cy="91440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D805D216-E4AC-8414-5E6F-B4AC3EA4A121}"/>
              </a:ext>
            </a:extLst>
          </p:cNvPr>
          <p:cNvSpPr txBox="1"/>
          <p:nvPr/>
        </p:nvSpPr>
        <p:spPr>
          <a:xfrm>
            <a:off x="6979093" y="6111531"/>
            <a:ext cx="11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ptos Black" panose="020B0004020202020204" pitchFamily="34" charset="0"/>
              </a:rPr>
              <a:t>Ingresantes</a:t>
            </a:r>
            <a:endParaRPr lang="es-PE" dirty="0">
              <a:latin typeface="Aptos Black" panose="020B0004020202020204" pitchFamily="34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CB82CB1-F1FD-5C2F-035C-EA2EA64D5BD8}"/>
              </a:ext>
            </a:extLst>
          </p:cNvPr>
          <p:cNvSpPr txBox="1"/>
          <p:nvPr/>
        </p:nvSpPr>
        <p:spPr>
          <a:xfrm>
            <a:off x="7656013" y="2515416"/>
            <a:ext cx="178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2,553</a:t>
            </a:r>
            <a:endParaRPr lang="es-PE" sz="3200" b="1" dirty="0">
              <a:solidFill>
                <a:schemeClr val="bg1"/>
              </a:solidFill>
            </a:endParaRPr>
          </a:p>
        </p:txBody>
      </p:sp>
      <p:pic>
        <p:nvPicPr>
          <p:cNvPr id="89" name="Gráfico 88" descr="Salir con relleno sólido">
            <a:extLst>
              <a:ext uri="{FF2B5EF4-FFF2-40B4-BE49-F238E27FC236}">
                <a16:creationId xmlns:a16="http://schemas.microsoft.com/office/drawing/2014/main" id="{7BAC0B89-2FF8-586D-1494-0A2C7AAA3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5049" y="3618749"/>
            <a:ext cx="499487" cy="499487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93B41E2A-BB4B-0A03-9929-89AF3A9FEDE8}"/>
              </a:ext>
            </a:extLst>
          </p:cNvPr>
          <p:cNvSpPr txBox="1"/>
          <p:nvPr/>
        </p:nvSpPr>
        <p:spPr>
          <a:xfrm>
            <a:off x="7344536" y="3680638"/>
            <a:ext cx="178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2,118  (9.59%)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91" name="Gráfico 90" descr="Salir con relleno sólido">
            <a:extLst>
              <a:ext uri="{FF2B5EF4-FFF2-40B4-BE49-F238E27FC236}">
                <a16:creationId xmlns:a16="http://schemas.microsoft.com/office/drawing/2014/main" id="{42A0C181-2FD4-D142-E195-3688FBFCE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5049" y="4246035"/>
            <a:ext cx="499487" cy="499487"/>
          </a:xfrm>
          <a:prstGeom prst="rect">
            <a:avLst/>
          </a:prstGeom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CADACC69-5C0E-6DDD-E021-9251EA310488}"/>
              </a:ext>
            </a:extLst>
          </p:cNvPr>
          <p:cNvSpPr txBox="1"/>
          <p:nvPr/>
        </p:nvSpPr>
        <p:spPr>
          <a:xfrm>
            <a:off x="7344536" y="4307924"/>
            <a:ext cx="178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1,821  (6.31%)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93" name="Gráfico 92" descr="Salir con relleno sólido">
            <a:extLst>
              <a:ext uri="{FF2B5EF4-FFF2-40B4-BE49-F238E27FC236}">
                <a16:creationId xmlns:a16="http://schemas.microsoft.com/office/drawing/2014/main" id="{587D725E-C417-E39C-9CE2-BF4CEBFBD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4098" y="4877262"/>
            <a:ext cx="499487" cy="499487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483DCCB2-3930-36C3-FDE0-24D60DD9D27A}"/>
              </a:ext>
            </a:extLst>
          </p:cNvPr>
          <p:cNvSpPr txBox="1"/>
          <p:nvPr/>
        </p:nvSpPr>
        <p:spPr>
          <a:xfrm>
            <a:off x="7343585" y="4939151"/>
            <a:ext cx="178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3,751  (15.28%)</a:t>
            </a:r>
            <a:endParaRPr lang="es-PE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1" name="Gráfico 100">
            <a:extLst>
              <a:ext uri="{FF2B5EF4-FFF2-40B4-BE49-F238E27FC236}">
                <a16:creationId xmlns:a16="http://schemas.microsoft.com/office/drawing/2014/main" id="{12F1D395-5114-1B92-59A7-E4BE41D00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88770"/>
              </p:ext>
            </p:extLst>
          </p:nvPr>
        </p:nvGraphicFramePr>
        <p:xfrm>
          <a:off x="10036307" y="1194470"/>
          <a:ext cx="2253672" cy="1579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2691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niversidad Nacional Mayor de San Marcos Logo PNG Vector (EPS) Free Download">
            <a:extLst>
              <a:ext uri="{FF2B5EF4-FFF2-40B4-BE49-F238E27FC236}">
                <a16:creationId xmlns:a16="http://schemas.microsoft.com/office/drawing/2014/main" id="{E5F020E9-41D6-2A8F-0148-595F81DB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258460"/>
            <a:ext cx="863927" cy="1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9FE7BE-6587-1CDD-0A07-9AA667F4C031}"/>
              </a:ext>
            </a:extLst>
          </p:cNvPr>
          <p:cNvSpPr txBox="1"/>
          <p:nvPr/>
        </p:nvSpPr>
        <p:spPr>
          <a:xfrm>
            <a:off x="1911096" y="492372"/>
            <a:ext cx="97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ptos Black" panose="020B0004020202020204" pitchFamily="34" charset="0"/>
              </a:rPr>
              <a:t>INFORME DE PUNTAJES</a:t>
            </a:r>
            <a:endParaRPr lang="es-PE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iversidad Nacional Mayor de San Marcos Logo PNG Vector (EPS) Free Download">
            <a:extLst>
              <a:ext uri="{FF2B5EF4-FFF2-40B4-BE49-F238E27FC236}">
                <a16:creationId xmlns:a16="http://schemas.microsoft.com/office/drawing/2014/main" id="{4AFE510E-2C92-A954-EA87-1A03FE4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258460"/>
            <a:ext cx="863927" cy="1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A87B53-0F0D-8DD0-C8BC-8BFCB2709374}"/>
              </a:ext>
            </a:extLst>
          </p:cNvPr>
          <p:cNvSpPr txBox="1"/>
          <p:nvPr/>
        </p:nvSpPr>
        <p:spPr>
          <a:xfrm>
            <a:off x="1911096" y="492372"/>
            <a:ext cx="97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ptos Black" panose="020B0004020202020204" pitchFamily="34" charset="0"/>
              </a:rPr>
              <a:t>VARIACION DE POSTULANTES E INGRESANTES</a:t>
            </a:r>
            <a:endParaRPr lang="es-PE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iversidad Nacional Mayor de San Marcos Logo PNG Vector (EPS) Free Download">
            <a:extLst>
              <a:ext uri="{FF2B5EF4-FFF2-40B4-BE49-F238E27FC236}">
                <a16:creationId xmlns:a16="http://schemas.microsoft.com/office/drawing/2014/main" id="{FFB0341A-A7FB-8D08-2820-012CE0F4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258460"/>
            <a:ext cx="863927" cy="1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5FB73D-5D22-15A9-A3A5-E719FE5F98EA}"/>
              </a:ext>
            </a:extLst>
          </p:cNvPr>
          <p:cNvSpPr txBox="1"/>
          <p:nvPr/>
        </p:nvSpPr>
        <p:spPr>
          <a:xfrm>
            <a:off x="1911096" y="492372"/>
            <a:ext cx="97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ptos Black" panose="020B0004020202020204" pitchFamily="34" charset="0"/>
              </a:rPr>
              <a:t>COMPLEJIDAD DE INGRESO POR AREA</a:t>
            </a:r>
            <a:endParaRPr lang="es-PE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316C65-CF95-1D2C-D3F1-D703BF2E1EBB}"/>
              </a:ext>
            </a:extLst>
          </p:cNvPr>
          <p:cNvSpPr txBox="1"/>
          <p:nvPr/>
        </p:nvSpPr>
        <p:spPr>
          <a:xfrm>
            <a:off x="1911096" y="492372"/>
            <a:ext cx="975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ptos Black" panose="020B0004020202020204" pitchFamily="34" charset="0"/>
              </a:rPr>
              <a:t>RANKING CARRERAS MENOS ACCESIBLES</a:t>
            </a:r>
            <a:endParaRPr lang="es-PE" sz="2800" dirty="0">
              <a:latin typeface="Aptos Black" panose="020B0004020202020204" pitchFamily="34" charset="0"/>
            </a:endParaRPr>
          </a:p>
        </p:txBody>
      </p:sp>
      <p:pic>
        <p:nvPicPr>
          <p:cNvPr id="5" name="Picture 5" descr="Universidad Nacional Mayor de San Marcos Logo PNG Vector (EPS) Free Download">
            <a:extLst>
              <a:ext uri="{FF2B5EF4-FFF2-40B4-BE49-F238E27FC236}">
                <a16:creationId xmlns:a16="http://schemas.microsoft.com/office/drawing/2014/main" id="{DADBF560-C47E-841D-EA27-42CFFB45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258460"/>
            <a:ext cx="863927" cy="1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50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48</Words>
  <Application>Microsoft Office PowerPoint</Application>
  <PresentationFormat>Panorámica</PresentationFormat>
  <Paragraphs>22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Dussand Hurtado Maluquish</dc:creator>
  <cp:lastModifiedBy>Dussand Hurtado Maluquish</cp:lastModifiedBy>
  <cp:revision>1</cp:revision>
  <dcterms:created xsi:type="dcterms:W3CDTF">2025-01-15T17:13:57Z</dcterms:created>
  <dcterms:modified xsi:type="dcterms:W3CDTF">2025-01-16T05:31:58Z</dcterms:modified>
</cp:coreProperties>
</file>