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riel Reyn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9-21T22:32:08.119">
    <p:pos x="6000" y="0"/>
    <p:text>this slide is done unless theres any other suggestions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8bcda6a2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8bcda6a2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b2222d4264d7f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b2222d4264d7f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b5d7ea3fd4420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b5d7ea3fd4420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31ce4bc7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31ce4bc7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objective our team has been equipped with is the ability to fully design and construct a field robot capable of accomplishing multiple tasks at once. The first task we are asked of is using our field robot to use autonomous to complete the brain biopsy segment. Next we will work on a robot that will be able to collect as many things as we can, but the main things we need to prioritize are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1ce4bc7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1ce4bc7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1ce4bc7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31ce4bc7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80d46a7a1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80d46a7a1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80d46a7a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80d46a7a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b5d7ea3fd4420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b5d7ea3fd4420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5" Type="http://schemas.openxmlformats.org/officeDocument/2006/relationships/slide" Target="/ppt/slides/slide2.xml"/><Relationship Id="rId6"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slide" Target="/ppt/slides/slide3.xml"/><Relationship Id="rId5" Type="http://schemas.openxmlformats.org/officeDocument/2006/relationships/slide" Target="/ppt/slides/slide9.xml"/><Relationship Id="rId6" Type="http://schemas.openxmlformats.org/officeDocument/2006/relationships/slide" Target="/ppt/slides/slide3.xml"/><Relationship Id="rId7"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slide" Target="/ppt/slides/slide3.xml"/><Relationship Id="rId5" Type="http://schemas.openxmlformats.org/officeDocument/2006/relationships/slide" Target="/ppt/slides/slide9.xml"/><Relationship Id="rId6" Type="http://schemas.openxmlformats.org/officeDocument/2006/relationships/slide" Target="/ppt/slides/slide4.xml"/><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6.jpg"/><Relationship Id="rId5" Type="http://schemas.openxmlformats.org/officeDocument/2006/relationships/slide" Target="/ppt/slides/slide3.xml"/><Relationship Id="rId6" Type="http://schemas.openxmlformats.org/officeDocument/2006/relationships/slide" Target="/ppt/slides/slide9.xml"/><Relationship Id="rId7" Type="http://schemas.openxmlformats.org/officeDocument/2006/relationships/slide" Target="/ppt/slid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slide" Target="/ppt/slides/slide3.xml"/><Relationship Id="rId5" Type="http://schemas.openxmlformats.org/officeDocument/2006/relationships/slide" Target="/ppt/slides/slide9.xml"/><Relationship Id="rId6" Type="http://schemas.openxmlformats.org/officeDocument/2006/relationships/slide" Target="/ppt/slid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slide" Target="/ppt/slides/slide3.xml"/><Relationship Id="rId4" Type="http://schemas.openxmlformats.org/officeDocument/2006/relationships/slide" Target="/ppt/slides/slide7.xml"/><Relationship Id="rId9" Type="http://schemas.openxmlformats.org/officeDocument/2006/relationships/image" Target="../media/image10.jpg"/><Relationship Id="rId5" Type="http://schemas.openxmlformats.org/officeDocument/2006/relationships/slide" Target="/ppt/slides/slide7.xml"/><Relationship Id="rId6" Type="http://schemas.openxmlformats.org/officeDocument/2006/relationships/image" Target="../media/image9.jpg"/><Relationship Id="rId7" Type="http://schemas.openxmlformats.org/officeDocument/2006/relationships/image" Target="../media/image6.jpg"/><Relationship Id="rId8"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slide" Target="/ppt/slides/slide3.xml"/><Relationship Id="rId5" Type="http://schemas.openxmlformats.org/officeDocument/2006/relationships/slide" Target="/ppt/slides/slide9.xml"/><Relationship Id="rId6" Type="http://schemas.openxmlformats.org/officeDocument/2006/relationships/slide" Target="/ppt/slides/slide8.xml"/><Relationship Id="rId7"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slide" Target="/ppt/slides/slide3.xml"/><Relationship Id="rId5" Type="http://schemas.openxmlformats.org/officeDocument/2006/relationships/slide" Target="/ppt/slides/slide9.xml"/><Relationship Id="rId6" Type="http://schemas.openxmlformats.org/officeDocument/2006/relationships/slide" Target="/ppt/slides/slide9.xml"/><Relationship Id="rId7"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01725"/>
            <a:ext cx="8520600" cy="20526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a:t>Critical Design Review</a:t>
            </a:r>
            <a:endParaRPr/>
          </a:p>
        </p:txBody>
      </p:sp>
      <p:sp>
        <p:nvSpPr>
          <p:cNvPr id="55" name="Google Shape;55;p13"/>
          <p:cNvSpPr txBox="1"/>
          <p:nvPr>
            <p:ph idx="1" type="subTitle"/>
          </p:nvPr>
        </p:nvSpPr>
        <p:spPr>
          <a:xfrm>
            <a:off x="311700" y="2437625"/>
            <a:ext cx="8520600" cy="7926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RoboRaiders</a:t>
            </a:r>
            <a:endParaRPr>
              <a:solidFill>
                <a:schemeClr val="dk1"/>
              </a:solidFill>
            </a:endParaRPr>
          </a:p>
        </p:txBody>
      </p:sp>
      <p:pic>
        <p:nvPicPr>
          <p:cNvPr id="56" name="Google Shape;56;p13"/>
          <p:cNvPicPr preferRelativeResize="0"/>
          <p:nvPr/>
        </p:nvPicPr>
        <p:blipFill>
          <a:blip r:embed="rId3">
            <a:alphaModFix/>
          </a:blip>
          <a:stretch>
            <a:fillRect/>
          </a:stretch>
        </p:blipFill>
        <p:spPr>
          <a:xfrm>
            <a:off x="152400" y="3382625"/>
            <a:ext cx="1608474" cy="1608474"/>
          </a:xfrm>
          <a:prstGeom prst="rect">
            <a:avLst/>
          </a:prstGeom>
          <a:noFill/>
          <a:ln>
            <a:noFill/>
          </a:ln>
        </p:spPr>
      </p:pic>
      <p:sp>
        <p:nvSpPr>
          <p:cNvPr id="57" name="Google Shape;57;p13"/>
          <p:cNvSpPr/>
          <p:nvPr/>
        </p:nvSpPr>
        <p:spPr>
          <a:xfrm>
            <a:off x="0" y="0"/>
            <a:ext cx="1750500" cy="1760100"/>
          </a:xfrm>
          <a:prstGeom prst="diagStripe">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10800000">
            <a:off x="7393500" y="3382625"/>
            <a:ext cx="1750500" cy="1760100"/>
          </a:xfrm>
          <a:prstGeom prst="diagStripe">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2"/>
          <p:cNvPicPr preferRelativeResize="0"/>
          <p:nvPr/>
        </p:nvPicPr>
        <p:blipFill>
          <a:blip r:embed="rId3">
            <a:alphaModFix/>
          </a:blip>
          <a:stretch>
            <a:fillRect/>
          </a:stretch>
        </p:blipFill>
        <p:spPr>
          <a:xfrm>
            <a:off x="7239000" y="3133275"/>
            <a:ext cx="1905000" cy="1905000"/>
          </a:xfrm>
          <a:prstGeom prst="rect">
            <a:avLst/>
          </a:prstGeom>
          <a:noFill/>
          <a:ln>
            <a:noFill/>
          </a:ln>
        </p:spPr>
      </p:pic>
      <p:sp>
        <p:nvSpPr>
          <p:cNvPr id="293" name="Google Shape;293;p22"/>
          <p:cNvSpPr/>
          <p:nvPr/>
        </p:nvSpPr>
        <p:spPr>
          <a:xfrm>
            <a:off x="0" y="0"/>
            <a:ext cx="9144000" cy="822600"/>
          </a:xfrm>
          <a:prstGeom prst="rect">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22"/>
          <p:cNvPicPr preferRelativeResize="0"/>
          <p:nvPr/>
        </p:nvPicPr>
        <p:blipFill rotWithShape="1">
          <a:blip r:embed="rId4">
            <a:alphaModFix/>
          </a:blip>
          <a:srcRect b="31940" l="0" r="65262" t="32016"/>
          <a:stretch/>
        </p:blipFill>
        <p:spPr>
          <a:xfrm>
            <a:off x="3114797" y="1468775"/>
            <a:ext cx="2914400" cy="2205950"/>
          </a:xfrm>
          <a:prstGeom prst="rect">
            <a:avLst/>
          </a:prstGeom>
          <a:noFill/>
          <a:ln>
            <a:noFill/>
          </a:ln>
        </p:spPr>
      </p:pic>
      <p:sp>
        <p:nvSpPr>
          <p:cNvPr id="295" name="Google Shape;295;p22"/>
          <p:cNvSpPr txBox="1"/>
          <p:nvPr/>
        </p:nvSpPr>
        <p:spPr>
          <a:xfrm>
            <a:off x="801750" y="75375"/>
            <a:ext cx="76512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Questions, Comments, Concerns?</a:t>
            </a:r>
            <a:endParaRPr sz="3600">
              <a:solidFill>
                <a:schemeClr val="lt1"/>
              </a:solidFill>
            </a:endParaRPr>
          </a:p>
        </p:txBody>
      </p:sp>
      <p:pic>
        <p:nvPicPr>
          <p:cNvPr id="296" name="Google Shape;296;p22"/>
          <p:cNvPicPr preferRelativeResize="0"/>
          <p:nvPr/>
        </p:nvPicPr>
        <p:blipFill>
          <a:blip r:embed="rId5">
            <a:alphaModFix/>
          </a:blip>
          <a:stretch>
            <a:fillRect/>
          </a:stretch>
        </p:blipFill>
        <p:spPr>
          <a:xfrm>
            <a:off x="8452950" y="3321175"/>
            <a:ext cx="506000" cy="50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26850" y="-53725"/>
            <a:ext cx="9171000" cy="1463700"/>
          </a:xfrm>
          <a:prstGeom prst="rect">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7375588" y="4114800"/>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1" type="body"/>
          </p:nvPr>
        </p:nvSpPr>
        <p:spPr>
          <a:xfrm>
            <a:off x="2956500" y="658050"/>
            <a:ext cx="34092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lt1"/>
                </a:solidFill>
              </a:rPr>
              <a:t>Table of Contents </a:t>
            </a:r>
            <a:endParaRPr sz="3100">
              <a:solidFill>
                <a:schemeClr val="lt1"/>
              </a:solidFill>
            </a:endParaRPr>
          </a:p>
        </p:txBody>
      </p:sp>
      <p:sp>
        <p:nvSpPr>
          <p:cNvPr id="66" name="Google Shape;66;p14"/>
          <p:cNvSpPr txBox="1"/>
          <p:nvPr/>
        </p:nvSpPr>
        <p:spPr>
          <a:xfrm>
            <a:off x="-26850" y="1989500"/>
            <a:ext cx="7225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alibri"/>
                <a:ea typeface="Calibri"/>
                <a:cs typeface="Calibri"/>
                <a:sym typeface="Calibri"/>
              </a:rPr>
              <a:t>The overall </a:t>
            </a:r>
            <a:r>
              <a:rPr lang="en" sz="2000">
                <a:latin typeface="Calibri"/>
                <a:ea typeface="Calibri"/>
                <a:cs typeface="Calibri"/>
                <a:sym typeface="Calibri"/>
              </a:rPr>
              <a:t>design</a:t>
            </a:r>
            <a:r>
              <a:rPr lang="en" sz="2000">
                <a:latin typeface="Calibri"/>
                <a:ea typeface="Calibri"/>
                <a:cs typeface="Calibri"/>
                <a:sym typeface="Calibri"/>
              </a:rPr>
              <a:t> and how it’s divided------------------------------Slide 3</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Requirements and Goals-------------------------------------------------Slide 4</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Manufacturing</a:t>
            </a:r>
            <a:r>
              <a:rPr lang="en" sz="2000">
                <a:latin typeface="Calibri"/>
                <a:ea typeface="Calibri"/>
                <a:cs typeface="Calibri"/>
                <a:sym typeface="Calibri"/>
              </a:rPr>
              <a:t>--------------------------------------------------------------Slide 7</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Understanding the Risks------------------------------------------------Slide 11</a:t>
            </a:r>
            <a:endParaRPr sz="2000">
              <a:latin typeface="Calibri"/>
              <a:ea typeface="Calibri"/>
              <a:cs typeface="Calibri"/>
              <a:sym typeface="Calibri"/>
            </a:endParaRPr>
          </a:p>
        </p:txBody>
      </p:sp>
      <p:sp>
        <p:nvSpPr>
          <p:cNvPr id="67" name="Google Shape;67;p14"/>
          <p:cNvSpPr/>
          <p:nvPr/>
        </p:nvSpPr>
        <p:spPr>
          <a:xfrm>
            <a:off x="8021526" y="2183150"/>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375601" y="283116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8021526" y="3443575"/>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8091850" y="2303700"/>
            <a:ext cx="115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ction="ppaction://hlinksldjump" r:id="rId3"/>
              </a:rPr>
              <a:t>The overall design and how its divided</a:t>
            </a:r>
            <a:endParaRPr sz="500"/>
          </a:p>
        </p:txBody>
      </p:sp>
      <p:sp>
        <p:nvSpPr>
          <p:cNvPr id="71" name="Google Shape;71;p14"/>
          <p:cNvSpPr txBox="1"/>
          <p:nvPr/>
        </p:nvSpPr>
        <p:spPr>
          <a:xfrm>
            <a:off x="7442050" y="3083913"/>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hlinkClick/>
              </a:rPr>
              <a:t>Requirements and Goals</a:t>
            </a:r>
            <a:endParaRPr sz="1100"/>
          </a:p>
        </p:txBody>
      </p:sp>
      <p:sp>
        <p:nvSpPr>
          <p:cNvPr id="72" name="Google Shape;72;p14"/>
          <p:cNvSpPr txBox="1"/>
          <p:nvPr/>
        </p:nvSpPr>
        <p:spPr>
          <a:xfrm>
            <a:off x="8091850" y="3780925"/>
            <a:ext cx="107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rPr>
              <a:t>Manufacturing</a:t>
            </a:r>
            <a:endParaRPr sz="500"/>
          </a:p>
        </p:txBody>
      </p:sp>
      <p:sp>
        <p:nvSpPr>
          <p:cNvPr id="73" name="Google Shape;73;p14"/>
          <p:cNvSpPr txBox="1"/>
          <p:nvPr/>
        </p:nvSpPr>
        <p:spPr>
          <a:xfrm>
            <a:off x="7476250" y="4412000"/>
            <a:ext cx="10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u="sng">
                <a:latin typeface="Calibri"/>
                <a:ea typeface="Calibri"/>
                <a:cs typeface="Calibri"/>
                <a:sym typeface="Calibri"/>
                <a:hlinkClick action="ppaction://hlinksldjump" r:id="rId4"/>
              </a:rPr>
              <a:t>Understanding the Risks</a:t>
            </a:r>
            <a:endParaRPr sz="400"/>
          </a:p>
        </p:txBody>
      </p:sp>
      <p:sp>
        <p:nvSpPr>
          <p:cNvPr id="74" name="Google Shape;74;p14"/>
          <p:cNvSpPr/>
          <p:nvPr/>
        </p:nvSpPr>
        <p:spPr>
          <a:xfrm>
            <a:off x="7375201" y="1547525"/>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7476250" y="1754075"/>
            <a:ext cx="8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hlinkClick action="ppaction://hlinksldjump" r:id="rId5"/>
              </a:rPr>
              <a:t>Table of contents</a:t>
            </a:r>
            <a:endParaRPr/>
          </a:p>
        </p:txBody>
      </p:sp>
      <p:pic>
        <p:nvPicPr>
          <p:cNvPr id="76" name="Google Shape;76;p14"/>
          <p:cNvPicPr preferRelativeResize="0"/>
          <p:nvPr/>
        </p:nvPicPr>
        <p:blipFill>
          <a:blip r:embed="rId6">
            <a:alphaModFix/>
          </a:blip>
          <a:stretch>
            <a:fillRect/>
          </a:stretch>
        </p:blipFill>
        <p:spPr>
          <a:xfrm>
            <a:off x="152400" y="3382625"/>
            <a:ext cx="1608474" cy="1608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5"/>
          <p:cNvPicPr preferRelativeResize="0"/>
          <p:nvPr/>
        </p:nvPicPr>
        <p:blipFill>
          <a:blip r:embed="rId3">
            <a:alphaModFix/>
          </a:blip>
          <a:stretch>
            <a:fillRect/>
          </a:stretch>
        </p:blipFill>
        <p:spPr>
          <a:xfrm>
            <a:off x="6150725" y="690425"/>
            <a:ext cx="2761601" cy="2492726"/>
          </a:xfrm>
          <a:prstGeom prst="rect">
            <a:avLst/>
          </a:prstGeom>
          <a:noFill/>
          <a:ln>
            <a:noFill/>
          </a:ln>
        </p:spPr>
      </p:pic>
      <p:sp>
        <p:nvSpPr>
          <p:cNvPr id="82" name="Google Shape;82;p15"/>
          <p:cNvSpPr/>
          <p:nvPr/>
        </p:nvSpPr>
        <p:spPr>
          <a:xfrm>
            <a:off x="3565351" y="4114788"/>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3565350" y="4382213"/>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hlinkClick/>
              </a:rPr>
              <a:t>Requirements and Goals</a:t>
            </a:r>
            <a:endParaRPr sz="1100"/>
          </a:p>
        </p:txBody>
      </p:sp>
      <p:sp>
        <p:nvSpPr>
          <p:cNvPr id="84" name="Google Shape;84;p15"/>
          <p:cNvSpPr txBox="1"/>
          <p:nvPr/>
        </p:nvSpPr>
        <p:spPr>
          <a:xfrm>
            <a:off x="183150" y="156350"/>
            <a:ext cx="5324700" cy="4926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rPr>
              <a:t>The Overall Design- H</a:t>
            </a:r>
            <a:r>
              <a:rPr lang="en" sz="2000">
                <a:solidFill>
                  <a:srgbClr val="FFFFFF"/>
                </a:solidFill>
              </a:rPr>
              <a:t>ardware and Software</a:t>
            </a:r>
            <a:endParaRPr sz="2000">
              <a:solidFill>
                <a:srgbClr val="FFFFFF"/>
              </a:solidFill>
            </a:endParaRPr>
          </a:p>
        </p:txBody>
      </p:sp>
      <p:sp>
        <p:nvSpPr>
          <p:cNvPr id="85" name="Google Shape;85;p15"/>
          <p:cNvSpPr txBox="1"/>
          <p:nvPr/>
        </p:nvSpPr>
        <p:spPr>
          <a:xfrm>
            <a:off x="372528" y="1280667"/>
            <a:ext cx="2577900" cy="23397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Hardware: We are using a two wheel design with three modular parts. The first modular part is for the brain biopsy to score those </a:t>
            </a:r>
            <a:r>
              <a:rPr lang="en"/>
              <a:t>available</a:t>
            </a:r>
            <a:r>
              <a:rPr lang="en"/>
              <a:t> points. The second modular part is the </a:t>
            </a:r>
            <a:r>
              <a:rPr lang="en"/>
              <a:t>coronary</a:t>
            </a:r>
            <a:r>
              <a:rPr lang="en"/>
              <a:t> artery bypass vein arms. The third modular part is the plague removal scoop tool.</a:t>
            </a:r>
            <a:endParaRPr/>
          </a:p>
        </p:txBody>
      </p:sp>
      <p:sp>
        <p:nvSpPr>
          <p:cNvPr id="86" name="Google Shape;86;p15"/>
          <p:cNvSpPr txBox="1"/>
          <p:nvPr/>
        </p:nvSpPr>
        <p:spPr>
          <a:xfrm>
            <a:off x="3328825" y="1070000"/>
            <a:ext cx="2443500" cy="29862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Software: We are currently using an arcade drive system to move our robot during normal user control. We use RobotC for all of our robot programming. As for our sensors we have a working line follower, using two IR sensors mounted in the front of our robots base. We are currently researching uses for the limit switch to return us back to the user control once the line following ceases</a:t>
            </a:r>
            <a:endParaRPr sz="1300"/>
          </a:p>
        </p:txBody>
      </p:sp>
      <p:sp>
        <p:nvSpPr>
          <p:cNvPr id="87" name="Google Shape;87;p15"/>
          <p:cNvSpPr/>
          <p:nvPr/>
        </p:nvSpPr>
        <p:spPr>
          <a:xfrm>
            <a:off x="2045551" y="4114800"/>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2125438" y="4452138"/>
            <a:ext cx="115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ction="ppaction://hlinksldjump" r:id="rId4"/>
              </a:rPr>
              <a:t>overall design</a:t>
            </a:r>
            <a:endParaRPr sz="500"/>
          </a:p>
        </p:txBody>
      </p:sp>
      <p:sp>
        <p:nvSpPr>
          <p:cNvPr id="89" name="Google Shape;89;p15"/>
          <p:cNvSpPr/>
          <p:nvPr/>
        </p:nvSpPr>
        <p:spPr>
          <a:xfrm>
            <a:off x="4929042" y="4114800"/>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nvSpPr>
        <p:spPr>
          <a:xfrm>
            <a:off x="4967142" y="4452150"/>
            <a:ext cx="107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rPr>
              <a:t>Manufacturing</a:t>
            </a:r>
            <a:endParaRPr sz="500"/>
          </a:p>
        </p:txBody>
      </p:sp>
      <p:sp>
        <p:nvSpPr>
          <p:cNvPr id="91" name="Google Shape;91;p15"/>
          <p:cNvSpPr/>
          <p:nvPr/>
        </p:nvSpPr>
        <p:spPr>
          <a:xfrm>
            <a:off x="6330851" y="4114800"/>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6431500" y="4382838"/>
            <a:ext cx="10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u="sng">
                <a:latin typeface="Calibri"/>
                <a:ea typeface="Calibri"/>
                <a:cs typeface="Calibri"/>
                <a:sym typeface="Calibri"/>
                <a:hlinkClick action="ppaction://hlinksldjump" r:id="rId5"/>
              </a:rPr>
              <a:t>Understanding the Risks</a:t>
            </a:r>
            <a:endParaRPr sz="400"/>
          </a:p>
        </p:txBody>
      </p:sp>
      <p:sp>
        <p:nvSpPr>
          <p:cNvPr id="93" name="Google Shape;93;p15"/>
          <p:cNvSpPr/>
          <p:nvPr/>
        </p:nvSpPr>
        <p:spPr>
          <a:xfrm>
            <a:off x="681851" y="4114800"/>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a:off x="782500" y="4259850"/>
            <a:ext cx="8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hlinkClick action="ppaction://hlinksldjump" r:id="rId6"/>
              </a:rPr>
              <a:t>Table of contents</a:t>
            </a:r>
            <a:endParaRPr/>
          </a:p>
        </p:txBody>
      </p:sp>
      <p:sp>
        <p:nvSpPr>
          <p:cNvPr id="95" name="Google Shape;95;p15"/>
          <p:cNvSpPr/>
          <p:nvPr/>
        </p:nvSpPr>
        <p:spPr>
          <a:xfrm>
            <a:off x="6113000" y="3033450"/>
            <a:ext cx="2704800" cy="149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6113008" y="690430"/>
            <a:ext cx="429600" cy="7101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flipH="1">
            <a:off x="8445008" y="690430"/>
            <a:ext cx="429600" cy="7101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6177908" y="690430"/>
            <a:ext cx="2640000" cy="149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5"/>
          <p:cNvPicPr preferRelativeResize="0"/>
          <p:nvPr/>
        </p:nvPicPr>
        <p:blipFill>
          <a:blip r:embed="rId7">
            <a:alphaModFix/>
          </a:blip>
          <a:stretch>
            <a:fillRect/>
          </a:stretch>
        </p:blipFill>
        <p:spPr>
          <a:xfrm>
            <a:off x="7482525" y="3535025"/>
            <a:ext cx="1608474" cy="1608474"/>
          </a:xfrm>
          <a:prstGeom prst="rect">
            <a:avLst/>
          </a:prstGeom>
          <a:noFill/>
          <a:ln>
            <a:noFill/>
          </a:ln>
        </p:spPr>
      </p:pic>
      <p:sp>
        <p:nvSpPr>
          <p:cNvPr id="100" name="Google Shape;100;p15"/>
          <p:cNvSpPr txBox="1"/>
          <p:nvPr/>
        </p:nvSpPr>
        <p:spPr>
          <a:xfrm>
            <a:off x="6299225" y="4529200"/>
            <a:ext cx="2863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8065075" y="4047474"/>
            <a:ext cx="958800" cy="958800"/>
          </a:xfrm>
          <a:prstGeom prst="rect">
            <a:avLst/>
          </a:prstGeom>
          <a:noFill/>
          <a:ln>
            <a:noFill/>
          </a:ln>
        </p:spPr>
      </p:pic>
      <p:sp>
        <p:nvSpPr>
          <p:cNvPr id="106" name="Google Shape;106;p16"/>
          <p:cNvSpPr txBox="1"/>
          <p:nvPr/>
        </p:nvSpPr>
        <p:spPr>
          <a:xfrm>
            <a:off x="2703763" y="2341538"/>
            <a:ext cx="4297500" cy="16932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Derived Requirements- requirements put on yourself and your robot</a:t>
            </a:r>
            <a:endParaRPr/>
          </a:p>
          <a:p>
            <a:pPr indent="-317500" lvl="0" marL="457200" rtl="0" algn="l">
              <a:spcBef>
                <a:spcPts val="0"/>
              </a:spcBef>
              <a:spcAft>
                <a:spcPts val="0"/>
              </a:spcAft>
              <a:buSzPts val="1400"/>
              <a:buChar char="-"/>
            </a:pPr>
            <a:r>
              <a:rPr lang="en"/>
              <a:t>We want to complete the brain biopsy using autonomous</a:t>
            </a:r>
            <a:endParaRPr/>
          </a:p>
          <a:p>
            <a:pPr indent="-317500" lvl="0" marL="457200" rtl="0" algn="l">
              <a:spcBef>
                <a:spcPts val="0"/>
              </a:spcBef>
              <a:spcAft>
                <a:spcPts val="0"/>
              </a:spcAft>
              <a:buSzPts val="1400"/>
              <a:buChar char="-"/>
            </a:pPr>
            <a:r>
              <a:rPr lang="en"/>
              <a:t>Aim to complete the angioplasty</a:t>
            </a:r>
            <a:endParaRPr/>
          </a:p>
          <a:p>
            <a:pPr indent="-317500" lvl="0" marL="457200" rtl="0" algn="l">
              <a:spcBef>
                <a:spcPts val="0"/>
              </a:spcBef>
              <a:spcAft>
                <a:spcPts val="0"/>
              </a:spcAft>
              <a:buSzPts val="1400"/>
              <a:buChar char="-"/>
            </a:pPr>
            <a:r>
              <a:rPr lang="en"/>
              <a:t>Coronary artery bypass</a:t>
            </a:r>
            <a:endParaRPr/>
          </a:p>
          <a:p>
            <a:pPr indent="0" lvl="0" marL="457200" rtl="0" algn="l">
              <a:spcBef>
                <a:spcPts val="0"/>
              </a:spcBef>
              <a:spcAft>
                <a:spcPts val="0"/>
              </a:spcAft>
              <a:buNone/>
            </a:pPr>
            <a:r>
              <a:t/>
            </a:r>
            <a:endParaRPr/>
          </a:p>
        </p:txBody>
      </p:sp>
      <p:sp>
        <p:nvSpPr>
          <p:cNvPr id="107" name="Google Shape;107;p16"/>
          <p:cNvSpPr txBox="1"/>
          <p:nvPr/>
        </p:nvSpPr>
        <p:spPr>
          <a:xfrm>
            <a:off x="2595200" y="182450"/>
            <a:ext cx="4203300" cy="10929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Performance Requirements</a:t>
            </a:r>
            <a:endParaRPr/>
          </a:p>
          <a:p>
            <a:pPr indent="0" lvl="0" marL="0" rtl="0" algn="l">
              <a:spcBef>
                <a:spcPts val="0"/>
              </a:spcBef>
              <a:spcAft>
                <a:spcPts val="0"/>
              </a:spcAft>
              <a:buNone/>
            </a:pPr>
            <a:r>
              <a:rPr lang="en" sz="1200"/>
              <a:t>-</a:t>
            </a:r>
            <a:r>
              <a:rPr lang="en" sz="1200">
                <a:solidFill>
                  <a:schemeClr val="dk1"/>
                </a:solidFill>
              </a:rPr>
              <a:t>How it must be</a:t>
            </a:r>
            <a:endParaRPr sz="1200">
              <a:solidFill>
                <a:schemeClr val="dk1"/>
              </a:solidFill>
            </a:endParaRPr>
          </a:p>
          <a:p>
            <a:pPr indent="0" lvl="0" marL="0" rtl="0" algn="l">
              <a:spcBef>
                <a:spcPts val="0"/>
              </a:spcBef>
              <a:spcAft>
                <a:spcPts val="0"/>
              </a:spcAft>
              <a:buNone/>
            </a:pPr>
            <a:r>
              <a:rPr lang="en" sz="1100">
                <a:solidFill>
                  <a:schemeClr val="dk1"/>
                </a:solidFill>
              </a:rPr>
              <a:t>Some of the depository equipment we have on our robot needs to be able to change in height to efficiently perform its tasks as well as extend its width and meet requirements</a:t>
            </a:r>
            <a:endParaRPr sz="1100">
              <a:solidFill>
                <a:schemeClr val="dk1"/>
              </a:solidFill>
            </a:endParaRPr>
          </a:p>
        </p:txBody>
      </p:sp>
      <p:sp>
        <p:nvSpPr>
          <p:cNvPr id="108" name="Google Shape;108;p16"/>
          <p:cNvSpPr txBox="1"/>
          <p:nvPr/>
        </p:nvSpPr>
        <p:spPr>
          <a:xfrm>
            <a:off x="123900" y="1300238"/>
            <a:ext cx="3908700" cy="9852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Stated Requirements</a:t>
            </a:r>
            <a:endParaRPr/>
          </a:p>
          <a:p>
            <a:pPr indent="0" lvl="0" marL="0" rtl="0" algn="l">
              <a:spcBef>
                <a:spcPts val="0"/>
              </a:spcBef>
              <a:spcAft>
                <a:spcPts val="0"/>
              </a:spcAft>
              <a:buNone/>
            </a:pPr>
            <a:r>
              <a:rPr lang="en"/>
              <a:t>Best Requirements</a:t>
            </a:r>
            <a:endParaRPr/>
          </a:p>
          <a:p>
            <a:pPr indent="-304800" lvl="0" marL="457200" rtl="0" algn="l">
              <a:spcBef>
                <a:spcPts val="0"/>
              </a:spcBef>
              <a:spcAft>
                <a:spcPts val="0"/>
              </a:spcAft>
              <a:buSzPts val="1200"/>
              <a:buChar char="-"/>
            </a:pPr>
            <a:r>
              <a:rPr lang="en" sz="1200"/>
              <a:t>Meet robot specifications</a:t>
            </a:r>
            <a:endParaRPr sz="1200"/>
          </a:p>
          <a:p>
            <a:pPr indent="-304800" lvl="0" marL="457200" rtl="0" algn="l">
              <a:spcBef>
                <a:spcPts val="0"/>
              </a:spcBef>
              <a:spcAft>
                <a:spcPts val="0"/>
              </a:spcAft>
              <a:buSzPts val="1200"/>
              <a:buChar char="-"/>
            </a:pPr>
            <a:r>
              <a:rPr lang="en" sz="1200"/>
              <a:t>Using the autonomous to complete brain biopsy</a:t>
            </a:r>
            <a:endParaRPr sz="1200"/>
          </a:p>
        </p:txBody>
      </p:sp>
      <p:sp>
        <p:nvSpPr>
          <p:cNvPr id="109" name="Google Shape;109;p16"/>
          <p:cNvSpPr txBox="1"/>
          <p:nvPr/>
        </p:nvSpPr>
        <p:spPr>
          <a:xfrm>
            <a:off x="123900" y="3558625"/>
            <a:ext cx="2511300" cy="12621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System Requirements</a:t>
            </a:r>
            <a:endParaRPr/>
          </a:p>
          <a:p>
            <a:pPr indent="0" lvl="0" marL="0" rtl="0" algn="l">
              <a:spcBef>
                <a:spcPts val="0"/>
              </a:spcBef>
              <a:spcAft>
                <a:spcPts val="0"/>
              </a:spcAft>
              <a:buNone/>
            </a:pPr>
            <a:r>
              <a:rPr lang="en"/>
              <a:t>-</a:t>
            </a:r>
            <a:r>
              <a:rPr lang="en">
                <a:solidFill>
                  <a:schemeClr val="dk1"/>
                </a:solidFill>
              </a:rPr>
              <a:t>Software needs to be able to handle several inputs</a:t>
            </a:r>
            <a:endParaRPr>
              <a:solidFill>
                <a:schemeClr val="dk1"/>
              </a:solidFill>
            </a:endParaRPr>
          </a:p>
          <a:p>
            <a:pPr indent="0" lvl="0" marL="0" rtl="0" algn="l">
              <a:spcBef>
                <a:spcPts val="0"/>
              </a:spcBef>
              <a:spcAft>
                <a:spcPts val="0"/>
              </a:spcAft>
              <a:buNone/>
            </a:pPr>
            <a:r>
              <a:rPr lang="en">
                <a:solidFill>
                  <a:schemeClr val="dk1"/>
                </a:solidFill>
              </a:rPr>
              <a:t>-IR sensors used to track the lines </a:t>
            </a:r>
            <a:endParaRPr>
              <a:solidFill>
                <a:schemeClr val="dk1"/>
              </a:solidFill>
            </a:endParaRPr>
          </a:p>
        </p:txBody>
      </p:sp>
      <p:sp>
        <p:nvSpPr>
          <p:cNvPr id="110" name="Google Shape;110;p16"/>
          <p:cNvSpPr/>
          <p:nvPr/>
        </p:nvSpPr>
        <p:spPr>
          <a:xfrm>
            <a:off x="8028901" y="2617725"/>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8028900" y="2955075"/>
            <a:ext cx="107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rPr>
              <a:t>Manufacturing</a:t>
            </a:r>
            <a:endParaRPr sz="500"/>
          </a:p>
        </p:txBody>
      </p:sp>
      <p:sp>
        <p:nvSpPr>
          <p:cNvPr id="112" name="Google Shape;112;p16"/>
          <p:cNvSpPr/>
          <p:nvPr/>
        </p:nvSpPr>
        <p:spPr>
          <a:xfrm>
            <a:off x="8028901" y="870088"/>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7069851" y="3445900"/>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7069851" y="1789538"/>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8091275" y="1050725"/>
            <a:ext cx="115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ction="ppaction://hlinksldjump" r:id="rId4"/>
              </a:rPr>
              <a:t>The overall design and how its divided</a:t>
            </a:r>
            <a:endParaRPr sz="500"/>
          </a:p>
        </p:txBody>
      </p:sp>
      <p:sp>
        <p:nvSpPr>
          <p:cNvPr id="116" name="Google Shape;116;p16"/>
          <p:cNvSpPr txBox="1"/>
          <p:nvPr/>
        </p:nvSpPr>
        <p:spPr>
          <a:xfrm>
            <a:off x="7069850" y="2074113"/>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hlinkClick/>
              </a:rPr>
              <a:t>Requirements and Goals</a:t>
            </a:r>
            <a:endParaRPr sz="1100"/>
          </a:p>
        </p:txBody>
      </p:sp>
      <p:sp>
        <p:nvSpPr>
          <p:cNvPr id="117" name="Google Shape;117;p16"/>
          <p:cNvSpPr txBox="1"/>
          <p:nvPr/>
        </p:nvSpPr>
        <p:spPr>
          <a:xfrm>
            <a:off x="7069850" y="3760175"/>
            <a:ext cx="115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u="sng">
                <a:latin typeface="Calibri"/>
                <a:ea typeface="Calibri"/>
                <a:cs typeface="Calibri"/>
                <a:sym typeface="Calibri"/>
                <a:hlinkClick action="ppaction://hlinksldjump" r:id="rId5"/>
              </a:rPr>
              <a:t>Understanding the Risks</a:t>
            </a:r>
            <a:endParaRPr sz="400"/>
          </a:p>
        </p:txBody>
      </p:sp>
      <p:sp>
        <p:nvSpPr>
          <p:cNvPr id="118" name="Google Shape;118;p16"/>
          <p:cNvSpPr/>
          <p:nvPr/>
        </p:nvSpPr>
        <p:spPr>
          <a:xfrm>
            <a:off x="7069851" y="-24100"/>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nvSpPr>
        <p:spPr>
          <a:xfrm>
            <a:off x="7170488" y="182450"/>
            <a:ext cx="8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hlinkClick action="ppaction://hlinksldjump" r:id="rId6"/>
              </a:rPr>
              <a:t>Table of contents</a:t>
            </a:r>
            <a:endParaRPr/>
          </a:p>
        </p:txBody>
      </p:sp>
      <p:sp>
        <p:nvSpPr>
          <p:cNvPr id="120" name="Google Shape;120;p16"/>
          <p:cNvSpPr/>
          <p:nvPr/>
        </p:nvSpPr>
        <p:spPr>
          <a:xfrm>
            <a:off x="2595200" y="126550"/>
            <a:ext cx="4203300" cy="1653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2481375" y="126550"/>
            <a:ext cx="472200" cy="3540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rot="5400000">
            <a:off x="6342175" y="-91100"/>
            <a:ext cx="361800" cy="7971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23900" y="1159338"/>
            <a:ext cx="6674400" cy="142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100" y="1159350"/>
            <a:ext cx="559200" cy="4041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123900" y="228500"/>
            <a:ext cx="2099400" cy="6927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152400" y="267050"/>
            <a:ext cx="2042400" cy="615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sz="2000">
                <a:solidFill>
                  <a:schemeClr val="lt1"/>
                </a:solidFill>
              </a:rPr>
              <a:t>Requirements</a:t>
            </a:r>
            <a:endParaRPr sz="2000">
              <a:solidFill>
                <a:schemeClr val="lt1"/>
              </a:solidFill>
            </a:endParaRPr>
          </a:p>
        </p:txBody>
      </p:sp>
      <p:pic>
        <p:nvPicPr>
          <p:cNvPr id="127" name="Google Shape;127;p16"/>
          <p:cNvPicPr preferRelativeResize="0"/>
          <p:nvPr/>
        </p:nvPicPr>
        <p:blipFill rotWithShape="1">
          <a:blip r:embed="rId7">
            <a:alphaModFix/>
          </a:blip>
          <a:srcRect b="9755" l="3670" r="0" t="0"/>
          <a:stretch/>
        </p:blipFill>
        <p:spPr>
          <a:xfrm>
            <a:off x="885625" y="2433258"/>
            <a:ext cx="1077000" cy="1078667"/>
          </a:xfrm>
          <a:prstGeom prst="rect">
            <a:avLst/>
          </a:prstGeom>
          <a:noFill/>
          <a:ln>
            <a:noFill/>
          </a:ln>
        </p:spPr>
      </p:pic>
      <p:sp>
        <p:nvSpPr>
          <p:cNvPr id="128" name="Google Shape;128;p16"/>
          <p:cNvSpPr/>
          <p:nvPr/>
        </p:nvSpPr>
        <p:spPr>
          <a:xfrm>
            <a:off x="123900" y="2221250"/>
            <a:ext cx="6674400" cy="1653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flipH="1">
            <a:off x="6124275" y="1115700"/>
            <a:ext cx="747600" cy="3618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flipH="1">
            <a:off x="6253675" y="2044475"/>
            <a:ext cx="747600" cy="342000"/>
          </a:xfrm>
          <a:prstGeom prst="rtTriangl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0" y="4885250"/>
            <a:ext cx="9144000" cy="492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flipH="1" rot="10800000">
            <a:off x="-31225" y="1007900"/>
            <a:ext cx="337500" cy="2865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122450" y="1941750"/>
            <a:ext cx="252300" cy="286500"/>
          </a:xfrm>
          <a:prstGeom prst="rtTriangl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0" y="1477500"/>
            <a:ext cx="123900" cy="3502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7"/>
          <p:cNvPicPr preferRelativeResize="0"/>
          <p:nvPr/>
        </p:nvPicPr>
        <p:blipFill>
          <a:blip r:embed="rId3">
            <a:alphaModFix/>
          </a:blip>
          <a:stretch>
            <a:fillRect/>
          </a:stretch>
        </p:blipFill>
        <p:spPr>
          <a:xfrm>
            <a:off x="498438" y="839337"/>
            <a:ext cx="6614277" cy="2241363"/>
          </a:xfrm>
          <a:prstGeom prst="rect">
            <a:avLst/>
          </a:prstGeom>
          <a:noFill/>
          <a:ln>
            <a:noFill/>
          </a:ln>
        </p:spPr>
      </p:pic>
      <p:pic>
        <p:nvPicPr>
          <p:cNvPr id="140" name="Google Shape;140;p17"/>
          <p:cNvPicPr preferRelativeResize="0"/>
          <p:nvPr/>
        </p:nvPicPr>
        <p:blipFill>
          <a:blip r:embed="rId4">
            <a:alphaModFix/>
          </a:blip>
          <a:stretch>
            <a:fillRect/>
          </a:stretch>
        </p:blipFill>
        <p:spPr>
          <a:xfrm>
            <a:off x="8116825" y="4174749"/>
            <a:ext cx="958800" cy="958800"/>
          </a:xfrm>
          <a:prstGeom prst="rect">
            <a:avLst/>
          </a:prstGeom>
          <a:noFill/>
          <a:ln>
            <a:noFill/>
          </a:ln>
        </p:spPr>
      </p:pic>
      <p:sp>
        <p:nvSpPr>
          <p:cNvPr id="141" name="Google Shape;141;p17"/>
          <p:cNvSpPr txBox="1"/>
          <p:nvPr/>
        </p:nvSpPr>
        <p:spPr>
          <a:xfrm>
            <a:off x="862408" y="3555125"/>
            <a:ext cx="3813900" cy="12621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used </a:t>
            </a:r>
            <a:r>
              <a:rPr lang="en"/>
              <a:t>mathematics to figure out how long each procedure would take according to our robot speed, and how that would relate to its point yield to figure out what procedures we would need to </a:t>
            </a:r>
            <a:r>
              <a:rPr lang="en"/>
              <a:t>manufacturer</a:t>
            </a:r>
            <a:r>
              <a:rPr lang="en"/>
              <a:t> </a:t>
            </a:r>
            <a:r>
              <a:rPr lang="en"/>
              <a:t>mechanisms</a:t>
            </a:r>
            <a:r>
              <a:rPr lang="en"/>
              <a:t> for.</a:t>
            </a:r>
            <a:endParaRPr/>
          </a:p>
        </p:txBody>
      </p:sp>
      <p:sp>
        <p:nvSpPr>
          <p:cNvPr id="142" name="Google Shape;142;p17"/>
          <p:cNvSpPr/>
          <p:nvPr/>
        </p:nvSpPr>
        <p:spPr>
          <a:xfrm>
            <a:off x="7923851" y="120551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7216676" y="365536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7995426" y="279016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7166626" y="1997825"/>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nvSpPr>
        <p:spPr>
          <a:xfrm>
            <a:off x="7990800" y="1407413"/>
            <a:ext cx="115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ction="ppaction://hlinksldjump" r:id="rId5"/>
              </a:rPr>
              <a:t>The overall design and how its divided</a:t>
            </a:r>
            <a:endParaRPr sz="500"/>
          </a:p>
        </p:txBody>
      </p:sp>
      <p:sp>
        <p:nvSpPr>
          <p:cNvPr id="147" name="Google Shape;147;p17"/>
          <p:cNvSpPr txBox="1"/>
          <p:nvPr/>
        </p:nvSpPr>
        <p:spPr>
          <a:xfrm>
            <a:off x="7266700" y="2250575"/>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hlinkClick/>
              </a:rPr>
              <a:t>Requirements and Goals</a:t>
            </a:r>
            <a:endParaRPr sz="1100"/>
          </a:p>
        </p:txBody>
      </p:sp>
      <p:sp>
        <p:nvSpPr>
          <p:cNvPr id="148" name="Google Shape;148;p17"/>
          <p:cNvSpPr txBox="1"/>
          <p:nvPr/>
        </p:nvSpPr>
        <p:spPr>
          <a:xfrm>
            <a:off x="7995425" y="3125572"/>
            <a:ext cx="107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rPr>
              <a:t>Manufacturing</a:t>
            </a:r>
            <a:endParaRPr sz="500"/>
          </a:p>
        </p:txBody>
      </p:sp>
      <p:sp>
        <p:nvSpPr>
          <p:cNvPr id="149" name="Google Shape;149;p17"/>
          <p:cNvSpPr txBox="1"/>
          <p:nvPr/>
        </p:nvSpPr>
        <p:spPr>
          <a:xfrm>
            <a:off x="7300900" y="3923413"/>
            <a:ext cx="10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u="sng">
                <a:latin typeface="Calibri"/>
                <a:ea typeface="Calibri"/>
                <a:cs typeface="Calibri"/>
                <a:sym typeface="Calibri"/>
                <a:hlinkClick action="ppaction://hlinksldjump" r:id="rId6"/>
              </a:rPr>
              <a:t>Understanding the Risks</a:t>
            </a:r>
            <a:endParaRPr sz="400"/>
          </a:p>
        </p:txBody>
      </p:sp>
      <p:sp>
        <p:nvSpPr>
          <p:cNvPr id="150" name="Google Shape;150;p17"/>
          <p:cNvSpPr/>
          <p:nvPr/>
        </p:nvSpPr>
        <p:spPr>
          <a:xfrm>
            <a:off x="7216676" y="37871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100" y="0"/>
            <a:ext cx="9144000" cy="290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7317325" y="585263"/>
            <a:ext cx="8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hlinkClick action="ppaction://hlinksldjump" r:id="rId7"/>
              </a:rPr>
              <a:t>Table of contents</a:t>
            </a:r>
            <a:endParaRPr/>
          </a:p>
        </p:txBody>
      </p:sp>
      <p:sp>
        <p:nvSpPr>
          <p:cNvPr id="153" name="Google Shape;153;p17"/>
          <p:cNvSpPr/>
          <p:nvPr/>
        </p:nvSpPr>
        <p:spPr>
          <a:xfrm>
            <a:off x="-10750" y="10750"/>
            <a:ext cx="355200" cy="5046600"/>
          </a:xfrm>
          <a:prstGeom prst="rect">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rot="5400000">
            <a:off x="4445450" y="3529900"/>
            <a:ext cx="875700" cy="414000"/>
          </a:xfrm>
          <a:prstGeom prst="bentArrow">
            <a:avLst>
              <a:gd fmla="val 25000" name="adj1"/>
              <a:gd fmla="val 25000" name="adj2"/>
              <a:gd fmla="val 25000" name="adj3"/>
              <a:gd fmla="val 43750" name="adj4"/>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448400" y="692975"/>
            <a:ext cx="414000" cy="4002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rot="5400000">
            <a:off x="6709913" y="692975"/>
            <a:ext cx="414000" cy="4002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448400" y="693225"/>
            <a:ext cx="6614400" cy="1530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498388" y="3026525"/>
            <a:ext cx="6614400" cy="1530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rot="10800000">
            <a:off x="6709917" y="2784310"/>
            <a:ext cx="414000" cy="4002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rot="-5400000">
            <a:off x="491542" y="2784310"/>
            <a:ext cx="414000" cy="4002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rotWithShape="1">
          <a:blip r:embed="rId3">
            <a:alphaModFix/>
          </a:blip>
          <a:srcRect b="57475" l="24567" r="40471" t="0"/>
          <a:stretch/>
        </p:blipFill>
        <p:spPr>
          <a:xfrm>
            <a:off x="6410150" y="686238"/>
            <a:ext cx="1958476" cy="2155275"/>
          </a:xfrm>
          <a:prstGeom prst="rect">
            <a:avLst/>
          </a:prstGeom>
          <a:noFill/>
          <a:ln cap="flat" cmpd="sng" w="38100">
            <a:solidFill>
              <a:srgbClr val="E06666"/>
            </a:solidFill>
            <a:prstDash val="solid"/>
            <a:round/>
            <a:headEnd len="sm" w="sm" type="none"/>
            <a:tailEnd len="sm" w="sm" type="none"/>
          </a:ln>
        </p:spPr>
      </p:pic>
      <p:sp>
        <p:nvSpPr>
          <p:cNvPr id="166" name="Google Shape;166;p18"/>
          <p:cNvSpPr txBox="1"/>
          <p:nvPr/>
        </p:nvSpPr>
        <p:spPr>
          <a:xfrm>
            <a:off x="3873650" y="924450"/>
            <a:ext cx="2173500" cy="10158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Prototype and design of the poking </a:t>
            </a:r>
            <a:r>
              <a:rPr lang="en" sz="1800"/>
              <a:t>mechanism</a:t>
            </a:r>
            <a:endParaRPr sz="1800"/>
          </a:p>
        </p:txBody>
      </p:sp>
      <p:sp>
        <p:nvSpPr>
          <p:cNvPr id="167" name="Google Shape;167;p18"/>
          <p:cNvSpPr/>
          <p:nvPr/>
        </p:nvSpPr>
        <p:spPr>
          <a:xfrm>
            <a:off x="2880301" y="5418667"/>
            <a:ext cx="1077000" cy="1028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6339901" y="5418667"/>
            <a:ext cx="1077000" cy="1028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5186701" y="5418667"/>
            <a:ext cx="1077000" cy="10287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4033501" y="5418667"/>
            <a:ext cx="1077000" cy="1028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2948700" y="5556667"/>
            <a:ext cx="1153200" cy="7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action="ppaction://hlinksldjump" r:id="rId4"/>
              </a:rPr>
              <a:t>The overall design and how its divided</a:t>
            </a:r>
            <a:endParaRPr sz="500"/>
          </a:p>
        </p:txBody>
      </p:sp>
      <p:sp>
        <p:nvSpPr>
          <p:cNvPr id="172" name="Google Shape;172;p18"/>
          <p:cNvSpPr txBox="1"/>
          <p:nvPr/>
        </p:nvSpPr>
        <p:spPr>
          <a:xfrm>
            <a:off x="4033500" y="5641417"/>
            <a:ext cx="10770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a:rPr>
              <a:t>Requirements and Goals</a:t>
            </a:r>
            <a:endParaRPr sz="1100"/>
          </a:p>
        </p:txBody>
      </p:sp>
      <p:sp>
        <p:nvSpPr>
          <p:cNvPr id="173" name="Google Shape;173;p18"/>
          <p:cNvSpPr txBox="1"/>
          <p:nvPr/>
        </p:nvSpPr>
        <p:spPr>
          <a:xfrm>
            <a:off x="5186700" y="5756017"/>
            <a:ext cx="10770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a:rPr>
              <a:t>Manufacturing</a:t>
            </a:r>
            <a:endParaRPr sz="500"/>
          </a:p>
        </p:txBody>
      </p:sp>
      <p:sp>
        <p:nvSpPr>
          <p:cNvPr id="174" name="Google Shape;174;p18"/>
          <p:cNvSpPr txBox="1"/>
          <p:nvPr/>
        </p:nvSpPr>
        <p:spPr>
          <a:xfrm>
            <a:off x="6339900" y="5656717"/>
            <a:ext cx="10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action="ppaction://hlinksldjump" r:id="rId5"/>
              </a:rPr>
              <a:t>Understanding the Risks</a:t>
            </a:r>
            <a:endParaRPr sz="400"/>
          </a:p>
        </p:txBody>
      </p:sp>
      <p:sp>
        <p:nvSpPr>
          <p:cNvPr id="175" name="Google Shape;175;p18"/>
          <p:cNvSpPr/>
          <p:nvPr/>
        </p:nvSpPr>
        <p:spPr>
          <a:xfrm>
            <a:off x="1727101" y="5418667"/>
            <a:ext cx="1077000" cy="1028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txBox="1"/>
          <p:nvPr/>
        </p:nvSpPr>
        <p:spPr>
          <a:xfrm>
            <a:off x="1827750" y="5625217"/>
            <a:ext cx="875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action="ppaction://hlinksldjump" r:id="rId6"/>
              </a:rPr>
              <a:t>Table of contents</a:t>
            </a:r>
            <a:endParaRPr/>
          </a:p>
        </p:txBody>
      </p:sp>
      <p:sp>
        <p:nvSpPr>
          <p:cNvPr id="177" name="Google Shape;177;p18"/>
          <p:cNvSpPr/>
          <p:nvPr/>
        </p:nvSpPr>
        <p:spPr>
          <a:xfrm>
            <a:off x="0" y="0"/>
            <a:ext cx="9144000" cy="559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0" y="0"/>
            <a:ext cx="473400" cy="5143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8670600" y="-50"/>
            <a:ext cx="473400" cy="5143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6339900" y="643550"/>
            <a:ext cx="473400" cy="492600"/>
          </a:xfrm>
          <a:prstGeom prst="halfFrame">
            <a:avLst>
              <a:gd fmla="val 37812" name="adj1"/>
              <a:gd fmla="val 33333"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rot="5400000">
            <a:off x="7815385" y="643555"/>
            <a:ext cx="473400" cy="492600"/>
          </a:xfrm>
          <a:prstGeom prst="halfFrame">
            <a:avLst>
              <a:gd fmla="val 33333" name="adj1"/>
              <a:gd fmla="val 33333"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rot="10800000">
            <a:off x="7815325" y="2325425"/>
            <a:ext cx="483000" cy="496200"/>
          </a:xfrm>
          <a:prstGeom prst="halfFrame">
            <a:avLst>
              <a:gd fmla="val 33333" name="adj1"/>
              <a:gd fmla="val 33333"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612375" y="3142050"/>
            <a:ext cx="258300" cy="14688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692625" y="3139950"/>
            <a:ext cx="2392800" cy="265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754775" y="559500"/>
            <a:ext cx="163200" cy="2580300"/>
          </a:xfrm>
          <a:prstGeom prst="rect">
            <a:avLst/>
          </a:prstGeom>
          <a:solidFill>
            <a:srgbClr val="D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txBox="1"/>
          <p:nvPr/>
        </p:nvSpPr>
        <p:spPr>
          <a:xfrm>
            <a:off x="5207525" y="2926913"/>
            <a:ext cx="2173500" cy="4617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     Poke sticks</a:t>
            </a:r>
            <a:endParaRPr b="1" sz="1800"/>
          </a:p>
        </p:txBody>
      </p:sp>
      <p:sp>
        <p:nvSpPr>
          <p:cNvPr id="187" name="Google Shape;187;p18"/>
          <p:cNvSpPr txBox="1"/>
          <p:nvPr/>
        </p:nvSpPr>
        <p:spPr>
          <a:xfrm>
            <a:off x="586138" y="97800"/>
            <a:ext cx="284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rPr>
              <a:t>Brain Biopsy</a:t>
            </a:r>
            <a:endParaRPr b="1" sz="1800">
              <a:solidFill>
                <a:schemeClr val="lt1"/>
              </a:solidFill>
            </a:endParaRPr>
          </a:p>
        </p:txBody>
      </p:sp>
      <p:sp>
        <p:nvSpPr>
          <p:cNvPr id="188" name="Google Shape;188;p18"/>
          <p:cNvSpPr/>
          <p:nvPr/>
        </p:nvSpPr>
        <p:spPr>
          <a:xfrm rot="5400000">
            <a:off x="6964588" y="2861800"/>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rot="-5400000">
            <a:off x="5145500" y="3026388"/>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0" y="4583950"/>
            <a:ext cx="9144000" cy="559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18"/>
          <p:cNvPicPr preferRelativeResize="0"/>
          <p:nvPr/>
        </p:nvPicPr>
        <p:blipFill rotWithShape="1">
          <a:blip r:embed="rId3">
            <a:alphaModFix/>
          </a:blip>
          <a:srcRect b="31276" l="0" r="40469" t="0"/>
          <a:stretch/>
        </p:blipFill>
        <p:spPr>
          <a:xfrm>
            <a:off x="751638" y="686250"/>
            <a:ext cx="2724901" cy="2790175"/>
          </a:xfrm>
          <a:prstGeom prst="rect">
            <a:avLst/>
          </a:prstGeom>
          <a:noFill/>
          <a:ln>
            <a:noFill/>
          </a:ln>
        </p:spPr>
      </p:pic>
      <p:sp>
        <p:nvSpPr>
          <p:cNvPr id="192" name="Google Shape;192;p18"/>
          <p:cNvSpPr/>
          <p:nvPr/>
        </p:nvSpPr>
        <p:spPr>
          <a:xfrm rot="-5400000">
            <a:off x="6348150" y="2358875"/>
            <a:ext cx="476100" cy="492600"/>
          </a:xfrm>
          <a:prstGeom prst="halfFrame">
            <a:avLst>
              <a:gd fmla="val 33333" name="adj1"/>
              <a:gd fmla="val 33333"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flipH="1" rot="5397838">
            <a:off x="7654725" y="2745125"/>
            <a:ext cx="477000" cy="810000"/>
          </a:xfrm>
          <a:prstGeom prst="bentArrow">
            <a:avLst>
              <a:gd fmla="val 25000" name="adj1"/>
              <a:gd fmla="val 25000" name="adj2"/>
              <a:gd fmla="val 25000" name="adj3"/>
              <a:gd fmla="val 43750" name="adj4"/>
            </a:avLst>
          </a:prstGeom>
          <a:solidFill>
            <a:srgbClr val="CC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5400000">
            <a:off x="3764375" y="1517575"/>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rot="5400000">
            <a:off x="5625175" y="849900"/>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p:nvPr/>
        </p:nvSpPr>
        <p:spPr>
          <a:xfrm>
            <a:off x="75325" y="2753500"/>
            <a:ext cx="3817800" cy="1734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txBox="1"/>
          <p:nvPr/>
        </p:nvSpPr>
        <p:spPr>
          <a:xfrm>
            <a:off x="0" y="0"/>
            <a:ext cx="58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02" name="Google Shape;202;p19"/>
          <p:cNvSpPr txBox="1"/>
          <p:nvPr/>
        </p:nvSpPr>
        <p:spPr>
          <a:xfrm>
            <a:off x="3893175" y="1449425"/>
            <a:ext cx="3090900" cy="11697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We hold the two ends of the vein using two of these arms. They are controlled by strings and some joints.</a:t>
            </a:r>
            <a:endParaRPr sz="1600"/>
          </a:p>
        </p:txBody>
      </p:sp>
      <p:sp>
        <p:nvSpPr>
          <p:cNvPr id="203" name="Google Shape;203;p19"/>
          <p:cNvSpPr/>
          <p:nvPr/>
        </p:nvSpPr>
        <p:spPr>
          <a:xfrm>
            <a:off x="7923851" y="124751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7166626" y="355231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7995426" y="283216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7166626" y="2039825"/>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txBox="1"/>
          <p:nvPr/>
        </p:nvSpPr>
        <p:spPr>
          <a:xfrm>
            <a:off x="7990800" y="1449413"/>
            <a:ext cx="115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ction="ppaction://hlinksldjump" r:id="rId3"/>
              </a:rPr>
              <a:t>The overall design and how it’s divided</a:t>
            </a:r>
            <a:endParaRPr sz="500"/>
          </a:p>
        </p:txBody>
      </p:sp>
      <p:sp>
        <p:nvSpPr>
          <p:cNvPr id="208" name="Google Shape;208;p19"/>
          <p:cNvSpPr txBox="1"/>
          <p:nvPr/>
        </p:nvSpPr>
        <p:spPr>
          <a:xfrm>
            <a:off x="7266700" y="2292575"/>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hlinkClick/>
              </a:rPr>
              <a:t>Requirements and Goals</a:t>
            </a:r>
            <a:endParaRPr sz="1100"/>
          </a:p>
        </p:txBody>
      </p:sp>
      <p:sp>
        <p:nvSpPr>
          <p:cNvPr id="209" name="Google Shape;209;p19"/>
          <p:cNvSpPr txBox="1"/>
          <p:nvPr/>
        </p:nvSpPr>
        <p:spPr>
          <a:xfrm>
            <a:off x="7995425" y="3133413"/>
            <a:ext cx="107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rPr>
              <a:t>Manufacturing</a:t>
            </a:r>
            <a:endParaRPr sz="500"/>
          </a:p>
        </p:txBody>
      </p:sp>
      <p:sp>
        <p:nvSpPr>
          <p:cNvPr id="210" name="Google Shape;210;p19"/>
          <p:cNvSpPr/>
          <p:nvPr/>
        </p:nvSpPr>
        <p:spPr>
          <a:xfrm>
            <a:off x="7216676" y="42071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nvSpPr>
        <p:spPr>
          <a:xfrm>
            <a:off x="7317325" y="627263"/>
            <a:ext cx="8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hlinkClick action="ppaction://hlinksldjump" r:id="rId4"/>
              </a:rPr>
              <a:t>Table of contents</a:t>
            </a:r>
            <a:endParaRPr/>
          </a:p>
        </p:txBody>
      </p:sp>
      <p:sp>
        <p:nvSpPr>
          <p:cNvPr id="212" name="Google Shape;212;p19"/>
          <p:cNvSpPr txBox="1"/>
          <p:nvPr/>
        </p:nvSpPr>
        <p:spPr>
          <a:xfrm>
            <a:off x="7250875" y="3805063"/>
            <a:ext cx="10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u="sng">
                <a:latin typeface="Calibri"/>
                <a:ea typeface="Calibri"/>
                <a:cs typeface="Calibri"/>
                <a:sym typeface="Calibri"/>
                <a:hlinkClick action="ppaction://hlinksldjump" r:id="rId5"/>
              </a:rPr>
              <a:t>Understanding the Risks</a:t>
            </a:r>
            <a:endParaRPr sz="400"/>
          </a:p>
        </p:txBody>
      </p:sp>
      <p:sp>
        <p:nvSpPr>
          <p:cNvPr id="213" name="Google Shape;213;p19"/>
          <p:cNvSpPr/>
          <p:nvPr/>
        </p:nvSpPr>
        <p:spPr>
          <a:xfrm rot="-5400000">
            <a:off x="3730863" y="800525"/>
            <a:ext cx="619800" cy="575700"/>
          </a:xfrm>
          <a:prstGeom prst="bentUpArrow">
            <a:avLst>
              <a:gd fmla="val 25000" name="adj1"/>
              <a:gd fmla="val 25000" name="adj2"/>
              <a:gd fmla="val 25000" name="adj3"/>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txBox="1"/>
          <p:nvPr/>
        </p:nvSpPr>
        <p:spPr>
          <a:xfrm>
            <a:off x="4394425" y="4175975"/>
            <a:ext cx="2540700" cy="6156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Most recent CAD design of our game robot</a:t>
            </a:r>
            <a:endParaRPr b="1"/>
          </a:p>
        </p:txBody>
      </p:sp>
      <p:sp>
        <p:nvSpPr>
          <p:cNvPr id="215" name="Google Shape;215;p19"/>
          <p:cNvSpPr/>
          <p:nvPr/>
        </p:nvSpPr>
        <p:spPr>
          <a:xfrm>
            <a:off x="0" y="0"/>
            <a:ext cx="225900" cy="2926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1464900" y="2943025"/>
            <a:ext cx="150600" cy="2200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1464900" y="4970100"/>
            <a:ext cx="7679100" cy="1734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rot="-5400000">
            <a:off x="3828363" y="2266900"/>
            <a:ext cx="4305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rot="5400000">
            <a:off x="6613963" y="1352650"/>
            <a:ext cx="4305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txBox="1"/>
          <p:nvPr/>
        </p:nvSpPr>
        <p:spPr>
          <a:xfrm>
            <a:off x="4215038" y="111725"/>
            <a:ext cx="2238300" cy="615600"/>
          </a:xfrm>
          <a:prstGeom prst="rect">
            <a:avLst/>
          </a:prstGeom>
          <a:solidFill>
            <a:srgbClr val="99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Coronary</a:t>
            </a:r>
            <a:r>
              <a:rPr b="1" lang="en">
                <a:solidFill>
                  <a:schemeClr val="lt1"/>
                </a:solidFill>
              </a:rPr>
              <a:t> Artery Bypass Arm</a:t>
            </a:r>
            <a:endParaRPr b="1">
              <a:solidFill>
                <a:schemeClr val="lt1"/>
              </a:solidFill>
            </a:endParaRPr>
          </a:p>
        </p:txBody>
      </p:sp>
      <p:sp>
        <p:nvSpPr>
          <p:cNvPr id="221" name="Google Shape;221;p19"/>
          <p:cNvSpPr/>
          <p:nvPr/>
        </p:nvSpPr>
        <p:spPr>
          <a:xfrm>
            <a:off x="4215050" y="105900"/>
            <a:ext cx="290400" cy="2808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rot="10800000">
            <a:off x="6212125" y="492600"/>
            <a:ext cx="290400" cy="2808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624700" y="2943025"/>
            <a:ext cx="897900" cy="1416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848013" y="4533800"/>
            <a:ext cx="492600" cy="280800"/>
          </a:xfrm>
          <a:prstGeom prst="lef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19"/>
          <p:cNvPicPr preferRelativeResize="0"/>
          <p:nvPr/>
        </p:nvPicPr>
        <p:blipFill rotWithShape="1">
          <a:blip r:embed="rId6">
            <a:alphaModFix/>
          </a:blip>
          <a:srcRect b="0" l="0" r="0" t="0"/>
          <a:stretch/>
        </p:blipFill>
        <p:spPr>
          <a:xfrm>
            <a:off x="309750" y="111725"/>
            <a:ext cx="1559660" cy="1169699"/>
          </a:xfrm>
          <a:prstGeom prst="rect">
            <a:avLst/>
          </a:prstGeom>
          <a:noFill/>
          <a:ln cap="flat" cmpd="sng" w="38100">
            <a:solidFill>
              <a:srgbClr val="CC0000"/>
            </a:solidFill>
            <a:prstDash val="solid"/>
            <a:round/>
            <a:headEnd len="sm" w="sm" type="none"/>
            <a:tailEnd len="sm" w="sm" type="none"/>
          </a:ln>
        </p:spPr>
      </p:pic>
      <p:pic>
        <p:nvPicPr>
          <p:cNvPr id="226" name="Google Shape;226;p19"/>
          <p:cNvPicPr preferRelativeResize="0"/>
          <p:nvPr/>
        </p:nvPicPr>
        <p:blipFill>
          <a:blip r:embed="rId7">
            <a:alphaModFix/>
          </a:blip>
          <a:stretch>
            <a:fillRect/>
          </a:stretch>
        </p:blipFill>
        <p:spPr>
          <a:xfrm>
            <a:off x="0" y="3858775"/>
            <a:ext cx="1250024" cy="1250024"/>
          </a:xfrm>
          <a:prstGeom prst="rect">
            <a:avLst/>
          </a:prstGeom>
          <a:noFill/>
          <a:ln>
            <a:noFill/>
          </a:ln>
        </p:spPr>
      </p:pic>
      <p:pic>
        <p:nvPicPr>
          <p:cNvPr id="227" name="Google Shape;227;p19"/>
          <p:cNvPicPr preferRelativeResize="0"/>
          <p:nvPr/>
        </p:nvPicPr>
        <p:blipFill>
          <a:blip r:embed="rId8">
            <a:alphaModFix/>
          </a:blip>
          <a:stretch>
            <a:fillRect/>
          </a:stretch>
        </p:blipFill>
        <p:spPr>
          <a:xfrm>
            <a:off x="1703575" y="3236147"/>
            <a:ext cx="2090651" cy="1614266"/>
          </a:xfrm>
          <a:prstGeom prst="rect">
            <a:avLst/>
          </a:prstGeom>
          <a:noFill/>
          <a:ln cap="flat" cmpd="sng" w="38100">
            <a:solidFill>
              <a:srgbClr val="CC0000"/>
            </a:solidFill>
            <a:prstDash val="solid"/>
            <a:round/>
            <a:headEnd len="sm" w="sm" type="none"/>
            <a:tailEnd len="sm" w="sm" type="none"/>
          </a:ln>
        </p:spPr>
      </p:pic>
      <p:pic>
        <p:nvPicPr>
          <p:cNvPr id="228" name="Google Shape;228;p19"/>
          <p:cNvPicPr preferRelativeResize="0"/>
          <p:nvPr/>
        </p:nvPicPr>
        <p:blipFill rotWithShape="1">
          <a:blip r:embed="rId9">
            <a:alphaModFix/>
          </a:blip>
          <a:srcRect b="0" l="0" r="0" t="0"/>
          <a:stretch/>
        </p:blipFill>
        <p:spPr>
          <a:xfrm>
            <a:off x="2053537" y="559157"/>
            <a:ext cx="1559651" cy="2079590"/>
          </a:xfrm>
          <a:prstGeom prst="rect">
            <a:avLst/>
          </a:prstGeom>
          <a:noFill/>
          <a:ln cap="flat" cmpd="sng" w="38100">
            <a:solidFill>
              <a:srgbClr val="CC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0"/>
          <p:cNvPicPr preferRelativeResize="0"/>
          <p:nvPr/>
        </p:nvPicPr>
        <p:blipFill>
          <a:blip r:embed="rId3">
            <a:alphaModFix/>
          </a:blip>
          <a:stretch>
            <a:fillRect/>
          </a:stretch>
        </p:blipFill>
        <p:spPr>
          <a:xfrm>
            <a:off x="8141275" y="4123674"/>
            <a:ext cx="958800" cy="958800"/>
          </a:xfrm>
          <a:prstGeom prst="rect">
            <a:avLst/>
          </a:prstGeom>
          <a:noFill/>
          <a:ln>
            <a:noFill/>
          </a:ln>
        </p:spPr>
      </p:pic>
      <p:sp>
        <p:nvSpPr>
          <p:cNvPr id="234" name="Google Shape;234;p20"/>
          <p:cNvSpPr txBox="1"/>
          <p:nvPr/>
        </p:nvSpPr>
        <p:spPr>
          <a:xfrm>
            <a:off x="0" y="0"/>
            <a:ext cx="2460000" cy="4617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rPr>
              <a:t>Plaque</a:t>
            </a:r>
            <a:r>
              <a:rPr b="1" lang="en" sz="1800">
                <a:solidFill>
                  <a:schemeClr val="lt1"/>
                </a:solidFill>
              </a:rPr>
              <a:t> Removal</a:t>
            </a:r>
            <a:endParaRPr b="1" sz="1800">
              <a:solidFill>
                <a:schemeClr val="lt1"/>
              </a:solidFill>
            </a:endParaRPr>
          </a:p>
        </p:txBody>
      </p:sp>
      <p:sp>
        <p:nvSpPr>
          <p:cNvPr id="235" name="Google Shape;235;p20"/>
          <p:cNvSpPr/>
          <p:nvPr/>
        </p:nvSpPr>
        <p:spPr>
          <a:xfrm>
            <a:off x="7923851" y="120551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7216676" y="365536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7995426" y="279016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7166626" y="1997825"/>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txBox="1"/>
          <p:nvPr/>
        </p:nvSpPr>
        <p:spPr>
          <a:xfrm>
            <a:off x="7990800" y="1407413"/>
            <a:ext cx="115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ction="ppaction://hlinksldjump" r:id="rId4"/>
              </a:rPr>
              <a:t>The overall design and how its divided</a:t>
            </a:r>
            <a:endParaRPr sz="500"/>
          </a:p>
        </p:txBody>
      </p:sp>
      <p:sp>
        <p:nvSpPr>
          <p:cNvPr id="240" name="Google Shape;240;p20"/>
          <p:cNvSpPr txBox="1"/>
          <p:nvPr/>
        </p:nvSpPr>
        <p:spPr>
          <a:xfrm>
            <a:off x="7266700" y="2250575"/>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latin typeface="Calibri"/>
                <a:ea typeface="Calibri"/>
                <a:cs typeface="Calibri"/>
                <a:sym typeface="Calibri"/>
                <a:hlinkClick/>
              </a:rPr>
              <a:t>Requirements and Goals</a:t>
            </a:r>
            <a:endParaRPr sz="1100">
              <a:latin typeface="Calibri"/>
              <a:ea typeface="Calibri"/>
              <a:cs typeface="Calibri"/>
              <a:sym typeface="Calibri"/>
            </a:endParaRPr>
          </a:p>
        </p:txBody>
      </p:sp>
      <p:sp>
        <p:nvSpPr>
          <p:cNvPr id="241" name="Google Shape;241;p20"/>
          <p:cNvSpPr txBox="1"/>
          <p:nvPr/>
        </p:nvSpPr>
        <p:spPr>
          <a:xfrm>
            <a:off x="7995425" y="3091413"/>
            <a:ext cx="107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latin typeface="Calibri"/>
                <a:ea typeface="Calibri"/>
                <a:cs typeface="Calibri"/>
                <a:sym typeface="Calibri"/>
                <a:hlinkClick/>
              </a:rPr>
              <a:t>Manufacturing</a:t>
            </a:r>
            <a:endParaRPr sz="500"/>
          </a:p>
        </p:txBody>
      </p:sp>
      <p:sp>
        <p:nvSpPr>
          <p:cNvPr id="242" name="Google Shape;242;p20"/>
          <p:cNvSpPr txBox="1"/>
          <p:nvPr/>
        </p:nvSpPr>
        <p:spPr>
          <a:xfrm>
            <a:off x="7300900" y="3954650"/>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solidFill>
                  <a:schemeClr val="dk1"/>
                </a:solidFill>
                <a:latin typeface="Calibri"/>
                <a:ea typeface="Calibri"/>
                <a:cs typeface="Calibri"/>
                <a:sym typeface="Calibri"/>
                <a:hlinkClick action="ppaction://hlinksldjump" r:id="rId5">
                  <a:extLst>
                    <a:ext uri="{A12FA001-AC4F-418D-AE19-62706E023703}">
                      <ahyp:hlinkClr val="tx"/>
                    </a:ext>
                  </a:extLst>
                </a:hlinkClick>
              </a:rPr>
              <a:t>Understanding the Risks</a:t>
            </a:r>
            <a:endParaRPr sz="500">
              <a:solidFill>
                <a:schemeClr val="dk1"/>
              </a:solidFill>
            </a:endParaRPr>
          </a:p>
        </p:txBody>
      </p:sp>
      <p:sp>
        <p:nvSpPr>
          <p:cNvPr id="243" name="Google Shape;243;p20"/>
          <p:cNvSpPr/>
          <p:nvPr/>
        </p:nvSpPr>
        <p:spPr>
          <a:xfrm>
            <a:off x="7216676" y="37871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txBox="1"/>
          <p:nvPr/>
        </p:nvSpPr>
        <p:spPr>
          <a:xfrm>
            <a:off x="7317325" y="585263"/>
            <a:ext cx="8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Calibri"/>
                <a:ea typeface="Calibri"/>
                <a:cs typeface="Calibri"/>
                <a:sym typeface="Calibri"/>
                <a:hlinkClick action="ppaction://hlinksldjump" r:id="rId6"/>
              </a:rPr>
              <a:t>Table of contents</a:t>
            </a:r>
            <a:endParaRPr>
              <a:latin typeface="Calibri"/>
              <a:ea typeface="Calibri"/>
              <a:cs typeface="Calibri"/>
              <a:sym typeface="Calibri"/>
            </a:endParaRPr>
          </a:p>
        </p:txBody>
      </p:sp>
      <p:sp>
        <p:nvSpPr>
          <p:cNvPr id="245" name="Google Shape;245;p20"/>
          <p:cNvSpPr/>
          <p:nvPr/>
        </p:nvSpPr>
        <p:spPr>
          <a:xfrm>
            <a:off x="3385275" y="1997825"/>
            <a:ext cx="236700" cy="3103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6647450" y="1997925"/>
            <a:ext cx="236700" cy="3103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3423075" y="1997825"/>
            <a:ext cx="3455400" cy="2172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3385275" y="4884525"/>
            <a:ext cx="3455400" cy="2172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rot="5400000">
            <a:off x="5713400" y="903725"/>
            <a:ext cx="1252500" cy="615600"/>
          </a:xfrm>
          <a:prstGeom prst="bentArrow">
            <a:avLst>
              <a:gd fmla="val 25000" name="adj1"/>
              <a:gd fmla="val 25000" name="adj2"/>
              <a:gd fmla="val 25000" name="adj3"/>
              <a:gd fmla="val 43750" name="adj4"/>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txBox="1"/>
          <p:nvPr/>
        </p:nvSpPr>
        <p:spPr>
          <a:xfrm>
            <a:off x="215200" y="3906050"/>
            <a:ext cx="2970000" cy="831300"/>
          </a:xfrm>
          <a:prstGeom prst="rect">
            <a:avLst/>
          </a:prstGeom>
          <a:solidFill>
            <a:srgbClr val="E06666"/>
          </a:solidFill>
          <a:ln cap="flat" cmpd="sng" w="38100">
            <a:solidFill>
              <a:srgbClr val="A61C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The tool will be used to scrape the plaque into the red basin. The placement is to be determined.</a:t>
            </a:r>
            <a:endParaRPr/>
          </a:p>
        </p:txBody>
      </p:sp>
      <p:pic>
        <p:nvPicPr>
          <p:cNvPr id="251" name="Google Shape;251;p20"/>
          <p:cNvPicPr preferRelativeResize="0"/>
          <p:nvPr/>
        </p:nvPicPr>
        <p:blipFill rotWithShape="1">
          <a:blip r:embed="rId7">
            <a:alphaModFix/>
          </a:blip>
          <a:srcRect b="28152" l="50568" r="16839" t="11974"/>
          <a:stretch/>
        </p:blipFill>
        <p:spPr>
          <a:xfrm>
            <a:off x="707575" y="655963"/>
            <a:ext cx="1545575" cy="2518375"/>
          </a:xfrm>
          <a:prstGeom prst="rect">
            <a:avLst/>
          </a:prstGeom>
          <a:noFill/>
          <a:ln cap="flat" cmpd="sng" w="38100">
            <a:solidFill>
              <a:srgbClr val="A61C00"/>
            </a:solidFill>
            <a:prstDash val="solid"/>
            <a:round/>
            <a:headEnd len="sm" w="sm" type="none"/>
            <a:tailEnd len="sm" w="sm" type="none"/>
          </a:ln>
        </p:spPr>
      </p:pic>
      <p:sp>
        <p:nvSpPr>
          <p:cNvPr id="252" name="Google Shape;252;p20"/>
          <p:cNvSpPr/>
          <p:nvPr/>
        </p:nvSpPr>
        <p:spPr>
          <a:xfrm rot="-5400000">
            <a:off x="616300" y="2764163"/>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rot="5400000">
            <a:off x="1830725" y="575663"/>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20"/>
          <p:cNvPicPr preferRelativeResize="0"/>
          <p:nvPr/>
        </p:nvPicPr>
        <p:blipFill>
          <a:blip r:embed="rId7">
            <a:alphaModFix/>
          </a:blip>
          <a:stretch>
            <a:fillRect/>
          </a:stretch>
        </p:blipFill>
        <p:spPr>
          <a:xfrm>
            <a:off x="3621975" y="2204925"/>
            <a:ext cx="3021401" cy="2679928"/>
          </a:xfrm>
          <a:prstGeom prst="rect">
            <a:avLst/>
          </a:prstGeom>
          <a:noFill/>
          <a:ln cap="flat" cmpd="sng" w="38100">
            <a:solidFill>
              <a:srgbClr val="CC4125"/>
            </a:solidFill>
            <a:prstDash val="solid"/>
            <a:round/>
            <a:headEnd len="sm" w="sm" type="none"/>
            <a:tailEnd len="sm" w="sm" type="none"/>
          </a:ln>
        </p:spPr>
      </p:pic>
      <p:sp>
        <p:nvSpPr>
          <p:cNvPr id="255" name="Google Shape;255;p20"/>
          <p:cNvSpPr/>
          <p:nvPr/>
        </p:nvSpPr>
        <p:spPr>
          <a:xfrm>
            <a:off x="1581850" y="3278588"/>
            <a:ext cx="236700" cy="523200"/>
          </a:xfrm>
          <a:prstGeom prst="upArrow">
            <a:avLst>
              <a:gd fmla="val 50000" name="adj1"/>
              <a:gd fmla="val 50000" name="adj2"/>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rot="10800000">
            <a:off x="2778175" y="4356763"/>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133300" y="3801788"/>
            <a:ext cx="473400" cy="492600"/>
          </a:xfrm>
          <a:prstGeom prst="halfFrame">
            <a:avLst>
              <a:gd fmla="val 33333" name="adj1"/>
              <a:gd fmla="val 33333"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txBox="1"/>
          <p:nvPr/>
        </p:nvSpPr>
        <p:spPr>
          <a:xfrm>
            <a:off x="3248525" y="145775"/>
            <a:ext cx="2707200" cy="1197300"/>
          </a:xfrm>
          <a:prstGeom prst="rect">
            <a:avLst/>
          </a:prstGeom>
          <a:solidFill>
            <a:srgbClr val="E06666"/>
          </a:solidFill>
          <a:ln cap="flat" cmpd="sng" w="38100">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tool will be </a:t>
            </a:r>
            <a:r>
              <a:rPr lang="en"/>
              <a:t>placed on the main pillar so that it can move vertically as well as horizontally to get the tool to where it needs to be.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nvSpPr>
        <p:spPr>
          <a:xfrm>
            <a:off x="448050" y="1102650"/>
            <a:ext cx="2887500" cy="1823100"/>
          </a:xfrm>
          <a:prstGeom prst="rect">
            <a:avLst/>
          </a:prstGeom>
          <a:solidFill>
            <a:srgbClr val="E06666"/>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Trying to get points blind</a:t>
            </a:r>
            <a:endParaRPr sz="1700"/>
          </a:p>
          <a:p>
            <a:pPr indent="-336550" lvl="0" marL="457200" rtl="0" algn="l">
              <a:spcBef>
                <a:spcPts val="0"/>
              </a:spcBef>
              <a:spcAft>
                <a:spcPts val="0"/>
              </a:spcAft>
              <a:buSzPts val="1700"/>
              <a:buChar char="●"/>
            </a:pPr>
            <a:r>
              <a:rPr lang="en" sz="1700"/>
              <a:t>Autonomous section not working</a:t>
            </a:r>
            <a:endParaRPr sz="1700"/>
          </a:p>
          <a:p>
            <a:pPr indent="-336550" lvl="0" marL="457200" rtl="0" algn="l">
              <a:spcBef>
                <a:spcPts val="0"/>
              </a:spcBef>
              <a:spcAft>
                <a:spcPts val="0"/>
              </a:spcAft>
              <a:buSzPts val="1700"/>
              <a:buChar char="●"/>
            </a:pPr>
            <a:r>
              <a:rPr lang="en" sz="1700"/>
              <a:t>One of the items falling in an unexpected way</a:t>
            </a:r>
            <a:endParaRPr sz="1700"/>
          </a:p>
          <a:p>
            <a:pPr indent="0" lvl="0" marL="0" rtl="0" algn="l">
              <a:spcBef>
                <a:spcPts val="0"/>
              </a:spcBef>
              <a:spcAft>
                <a:spcPts val="0"/>
              </a:spcAft>
              <a:buNone/>
            </a:pPr>
            <a:r>
              <a:t/>
            </a:r>
            <a:endParaRPr sz="1700"/>
          </a:p>
        </p:txBody>
      </p:sp>
      <p:sp>
        <p:nvSpPr>
          <p:cNvPr id="264" name="Google Shape;264;p21"/>
          <p:cNvSpPr txBox="1"/>
          <p:nvPr/>
        </p:nvSpPr>
        <p:spPr>
          <a:xfrm>
            <a:off x="3378950" y="1997825"/>
            <a:ext cx="3744300" cy="2076300"/>
          </a:xfrm>
          <a:prstGeom prst="rect">
            <a:avLst/>
          </a:prstGeom>
          <a:solidFill>
            <a:srgbClr val="E06666"/>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Specialized driver training</a:t>
            </a:r>
            <a:endParaRPr sz="1700"/>
          </a:p>
          <a:p>
            <a:pPr indent="-336550" lvl="0" marL="457200" rtl="0" algn="l">
              <a:spcBef>
                <a:spcPts val="0"/>
              </a:spcBef>
              <a:spcAft>
                <a:spcPts val="0"/>
              </a:spcAft>
              <a:buSzPts val="1700"/>
              <a:buChar char="●"/>
            </a:pPr>
            <a:r>
              <a:rPr lang="en" sz="1700"/>
              <a:t>Stable and proportionally built parts.</a:t>
            </a:r>
            <a:endParaRPr sz="1700"/>
          </a:p>
          <a:p>
            <a:pPr indent="-336550" lvl="0" marL="457200" rtl="0" algn="l">
              <a:spcBef>
                <a:spcPts val="0"/>
              </a:spcBef>
              <a:spcAft>
                <a:spcPts val="0"/>
              </a:spcAft>
              <a:buSzPts val="1700"/>
              <a:buChar char="●"/>
            </a:pPr>
            <a:r>
              <a:rPr lang="en" sz="1700"/>
              <a:t>Specialized base design</a:t>
            </a:r>
            <a:endParaRPr sz="1700"/>
          </a:p>
          <a:p>
            <a:pPr indent="-336550" lvl="0" marL="457200" rtl="0" algn="l">
              <a:spcBef>
                <a:spcPts val="0"/>
              </a:spcBef>
              <a:spcAft>
                <a:spcPts val="0"/>
              </a:spcAft>
              <a:buSzPts val="1700"/>
              <a:buChar char="●"/>
            </a:pPr>
            <a:r>
              <a:rPr lang="en" sz="1700"/>
              <a:t>Lots of code testing and changes as </a:t>
            </a:r>
            <a:r>
              <a:rPr lang="en" sz="1700"/>
              <a:t>necessary</a:t>
            </a:r>
            <a:endParaRPr sz="1700"/>
          </a:p>
          <a:p>
            <a:pPr indent="-336550" lvl="0" marL="457200" rtl="0" algn="l">
              <a:spcBef>
                <a:spcPts val="0"/>
              </a:spcBef>
              <a:spcAft>
                <a:spcPts val="0"/>
              </a:spcAft>
              <a:buSzPts val="1700"/>
              <a:buChar char="●"/>
            </a:pPr>
            <a:r>
              <a:rPr lang="en" sz="1700"/>
              <a:t>Improve camera mobility</a:t>
            </a:r>
            <a:endParaRPr sz="1700"/>
          </a:p>
          <a:p>
            <a:pPr indent="0" lvl="0" marL="457200" rtl="0" algn="l">
              <a:spcBef>
                <a:spcPts val="0"/>
              </a:spcBef>
              <a:spcAft>
                <a:spcPts val="0"/>
              </a:spcAft>
              <a:buNone/>
            </a:pPr>
            <a:r>
              <a:t/>
            </a:r>
            <a:endParaRPr sz="1700">
              <a:solidFill>
                <a:schemeClr val="lt1"/>
              </a:solidFill>
            </a:endParaRPr>
          </a:p>
        </p:txBody>
      </p:sp>
      <p:sp>
        <p:nvSpPr>
          <p:cNvPr id="265" name="Google Shape;265;p21"/>
          <p:cNvSpPr/>
          <p:nvPr/>
        </p:nvSpPr>
        <p:spPr>
          <a:xfrm>
            <a:off x="31950" y="4894025"/>
            <a:ext cx="9144000" cy="2658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rot="10800000">
            <a:off x="1416884" y="4856475"/>
            <a:ext cx="7740300" cy="879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txBox="1"/>
          <p:nvPr/>
        </p:nvSpPr>
        <p:spPr>
          <a:xfrm rot="297">
            <a:off x="3552125" y="4254050"/>
            <a:ext cx="3469800" cy="569400"/>
          </a:xfrm>
          <a:prstGeom prst="rect">
            <a:avLst/>
          </a:prstGeom>
          <a:solidFill>
            <a:srgbClr val="CC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FFFFFF"/>
                </a:solidFill>
              </a:rPr>
              <a:t>Risk Minimization</a:t>
            </a:r>
            <a:endParaRPr sz="3700">
              <a:solidFill>
                <a:srgbClr val="FFFFFF"/>
              </a:solidFill>
            </a:endParaRPr>
          </a:p>
        </p:txBody>
      </p:sp>
      <p:sp>
        <p:nvSpPr>
          <p:cNvPr id="268" name="Google Shape;268;p21"/>
          <p:cNvSpPr/>
          <p:nvPr/>
        </p:nvSpPr>
        <p:spPr>
          <a:xfrm>
            <a:off x="501900" y="299375"/>
            <a:ext cx="2887500" cy="6156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txBox="1"/>
          <p:nvPr/>
        </p:nvSpPr>
        <p:spPr>
          <a:xfrm>
            <a:off x="566675" y="299375"/>
            <a:ext cx="2693700" cy="569400"/>
          </a:xfrm>
          <a:prstGeom prst="rect">
            <a:avLst/>
          </a:prstGeom>
          <a:solidFill>
            <a:srgbClr val="CC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rPr>
              <a:t>Potential risks</a:t>
            </a:r>
            <a:endParaRPr sz="2500">
              <a:solidFill>
                <a:schemeClr val="lt1"/>
              </a:solidFill>
            </a:endParaRPr>
          </a:p>
        </p:txBody>
      </p:sp>
      <p:sp>
        <p:nvSpPr>
          <p:cNvPr id="270" name="Google Shape;270;p21"/>
          <p:cNvSpPr/>
          <p:nvPr/>
        </p:nvSpPr>
        <p:spPr>
          <a:xfrm>
            <a:off x="7923851" y="120551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7216676" y="365536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7995426" y="2790163"/>
            <a:ext cx="1077000" cy="1028700"/>
          </a:xfrm>
          <a:prstGeom prst="diamond">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7166625" y="1997825"/>
            <a:ext cx="1077000" cy="9588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txBox="1"/>
          <p:nvPr/>
        </p:nvSpPr>
        <p:spPr>
          <a:xfrm>
            <a:off x="7990800" y="1407413"/>
            <a:ext cx="115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solidFill>
                  <a:schemeClr val="dk1"/>
                </a:solidFill>
                <a:latin typeface="Calibri"/>
                <a:ea typeface="Calibri"/>
                <a:cs typeface="Calibri"/>
                <a:sym typeface="Calibri"/>
                <a:hlinkClick action="ppaction://hlinksldjump" r:id="rId4">
                  <a:extLst>
                    <a:ext uri="{A12FA001-AC4F-418D-AE19-62706E023703}">
                      <ahyp:hlinkClr val="tx"/>
                    </a:ext>
                  </a:extLst>
                </a:hlinkClick>
              </a:rPr>
              <a:t>The overall design and how its divided</a:t>
            </a:r>
            <a:endParaRPr sz="500">
              <a:solidFill>
                <a:schemeClr val="dk1"/>
              </a:solidFill>
            </a:endParaRPr>
          </a:p>
        </p:txBody>
      </p:sp>
      <p:sp>
        <p:nvSpPr>
          <p:cNvPr id="275" name="Google Shape;275;p21"/>
          <p:cNvSpPr txBox="1"/>
          <p:nvPr/>
        </p:nvSpPr>
        <p:spPr>
          <a:xfrm>
            <a:off x="7266700" y="2250575"/>
            <a:ext cx="107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dk1"/>
                </a:solidFill>
                <a:hlinkClick>
                  <a:extLst>
                    <a:ext uri="{A12FA001-AC4F-418D-AE19-62706E023703}">
                      <ahyp:hlinkClr val="tx"/>
                    </a:ext>
                  </a:extLst>
                </a:hlinkClick>
              </a:rPr>
              <a:t>Requirements and Goals</a:t>
            </a:r>
            <a:endParaRPr sz="1100">
              <a:solidFill>
                <a:schemeClr val="dk1"/>
              </a:solidFill>
            </a:endParaRPr>
          </a:p>
        </p:txBody>
      </p:sp>
      <p:sp>
        <p:nvSpPr>
          <p:cNvPr id="276" name="Google Shape;276;p21"/>
          <p:cNvSpPr txBox="1"/>
          <p:nvPr/>
        </p:nvSpPr>
        <p:spPr>
          <a:xfrm>
            <a:off x="7995425" y="3091413"/>
            <a:ext cx="1077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u="sng">
                <a:solidFill>
                  <a:schemeClr val="dk1"/>
                </a:solidFill>
                <a:latin typeface="Calibri"/>
                <a:ea typeface="Calibri"/>
                <a:cs typeface="Calibri"/>
                <a:sym typeface="Calibri"/>
                <a:hlinkClick>
                  <a:extLst>
                    <a:ext uri="{A12FA001-AC4F-418D-AE19-62706E023703}">
                      <ahyp:hlinkClr val="tx"/>
                    </a:ext>
                  </a:extLst>
                </a:hlinkClick>
              </a:rPr>
              <a:t>Manufacturing</a:t>
            </a:r>
            <a:endParaRPr sz="500">
              <a:solidFill>
                <a:schemeClr val="dk1"/>
              </a:solidFill>
            </a:endParaRPr>
          </a:p>
        </p:txBody>
      </p:sp>
      <p:sp>
        <p:nvSpPr>
          <p:cNvPr id="277" name="Google Shape;277;p21"/>
          <p:cNvSpPr txBox="1"/>
          <p:nvPr/>
        </p:nvSpPr>
        <p:spPr>
          <a:xfrm>
            <a:off x="7300900" y="3923413"/>
            <a:ext cx="10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u="sng">
                <a:solidFill>
                  <a:schemeClr val="dk1"/>
                </a:solidFill>
                <a:latin typeface="Calibri"/>
                <a:ea typeface="Calibri"/>
                <a:cs typeface="Calibri"/>
                <a:sym typeface="Calibri"/>
                <a:hlinkClick action="ppaction://hlinksldjump" r:id="rId5">
                  <a:extLst>
                    <a:ext uri="{A12FA001-AC4F-418D-AE19-62706E023703}">
                      <ahyp:hlinkClr val="tx"/>
                    </a:ext>
                  </a:extLst>
                </a:hlinkClick>
              </a:rPr>
              <a:t>Understanding the Risks</a:t>
            </a:r>
            <a:endParaRPr sz="400">
              <a:solidFill>
                <a:schemeClr val="dk1"/>
              </a:solidFill>
            </a:endParaRPr>
          </a:p>
        </p:txBody>
      </p:sp>
      <p:sp>
        <p:nvSpPr>
          <p:cNvPr id="278" name="Google Shape;278;p21"/>
          <p:cNvSpPr/>
          <p:nvPr/>
        </p:nvSpPr>
        <p:spPr>
          <a:xfrm>
            <a:off x="7216676" y="378713"/>
            <a:ext cx="1077000" cy="1028700"/>
          </a:xfrm>
          <a:prstGeom prst="diamond">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txBox="1"/>
          <p:nvPr/>
        </p:nvSpPr>
        <p:spPr>
          <a:xfrm>
            <a:off x="7317325" y="585263"/>
            <a:ext cx="8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hlinkClick action="ppaction://hlinksldjump" r:id="rId6"/>
              </a:rPr>
              <a:t>Table of contents</a:t>
            </a:r>
            <a:endParaRPr u="sng"/>
          </a:p>
        </p:txBody>
      </p:sp>
      <p:sp>
        <p:nvSpPr>
          <p:cNvPr id="280" name="Google Shape;280;p21"/>
          <p:cNvSpPr/>
          <p:nvPr/>
        </p:nvSpPr>
        <p:spPr>
          <a:xfrm rot="5400000">
            <a:off x="3172400" y="849825"/>
            <a:ext cx="1135200" cy="569700"/>
          </a:xfrm>
          <a:prstGeom prst="uturnArrow">
            <a:avLst>
              <a:gd fmla="val 25000" name="adj1"/>
              <a:gd fmla="val 25000" name="adj2"/>
              <a:gd fmla="val 25000" name="adj3"/>
              <a:gd fmla="val 43750" name="adj4"/>
              <a:gd fmla="val 75000" name="adj5"/>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rot="-5400000">
            <a:off x="2444550" y="3713706"/>
            <a:ext cx="1320000" cy="569700"/>
          </a:xfrm>
          <a:prstGeom prst="uturnArrow">
            <a:avLst>
              <a:gd fmla="val 25000" name="adj1"/>
              <a:gd fmla="val 25000" name="adj2"/>
              <a:gd fmla="val 25000" name="adj3"/>
              <a:gd fmla="val 43750" name="adj4"/>
              <a:gd fmla="val 75000" name="adj5"/>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0" y="0"/>
            <a:ext cx="236700" cy="51435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21525" y="4024400"/>
            <a:ext cx="1377300" cy="1028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236700" y="0"/>
            <a:ext cx="36900" cy="4024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236700" y="3980775"/>
            <a:ext cx="1190100" cy="43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flipH="1">
            <a:off x="1398825" y="3980775"/>
            <a:ext cx="73800" cy="958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21"/>
          <p:cNvPicPr preferRelativeResize="0"/>
          <p:nvPr/>
        </p:nvPicPr>
        <p:blipFill>
          <a:blip r:embed="rId7">
            <a:alphaModFix/>
          </a:blip>
          <a:stretch>
            <a:fillRect/>
          </a:stretch>
        </p:blipFill>
        <p:spPr>
          <a:xfrm>
            <a:off x="8293675" y="3818875"/>
            <a:ext cx="850324" cy="95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